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T9av7YxmiL3IzfBG/Re2ki9xW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F14410-B759-402A-A3C5-4E2C5933B8FF}">
  <a:tblStyle styleId="{79F14410-B759-402A-A3C5-4E2C5933B8F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 name="Shape 7"/>
        <p:cNvGrpSpPr/>
        <p:nvPr/>
      </p:nvGrpSpPr>
      <p:grpSpPr>
        <a:xfrm>
          <a:off x="0" y="0"/>
          <a:ext cx="0" cy="0"/>
          <a:chOff x="0" y="0"/>
          <a:chExt cx="0" cy="0"/>
        </a:xfrm>
      </p:grpSpPr>
      <p:sp>
        <p:nvSpPr>
          <p:cNvPr id="8" name="Google Shape;8;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 name="Google Shape;10;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3" name="Shape 13"/>
        <p:cNvGrpSpPr/>
        <p:nvPr/>
      </p:nvGrpSpPr>
      <p:grpSpPr>
        <a:xfrm>
          <a:off x="0" y="0"/>
          <a:ext cx="0" cy="0"/>
          <a:chOff x="0" y="0"/>
          <a:chExt cx="0" cy="0"/>
        </a:xfrm>
      </p:grpSpPr>
      <p:sp>
        <p:nvSpPr>
          <p:cNvPr id="14" name="Google Shape;14;p18"/>
          <p:cNvSpPr/>
          <p:nvPr/>
        </p:nvSpPr>
        <p:spPr>
          <a:xfrm>
            <a:off x="11126707" y="6344986"/>
            <a:ext cx="360017" cy="5130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Calibri"/>
              <a:ea typeface="Calibri"/>
              <a:cs typeface="Calibri"/>
              <a:sym typeface="Calibri"/>
            </a:endParaRPr>
          </a:p>
        </p:txBody>
      </p:sp>
      <p:sp>
        <p:nvSpPr>
          <p:cNvPr id="15" name="Google Shape;15;p18"/>
          <p:cNvSpPr txBox="1"/>
          <p:nvPr>
            <p:ph type="title"/>
          </p:nvPr>
        </p:nvSpPr>
        <p:spPr>
          <a:xfrm>
            <a:off x="717166" y="261015"/>
            <a:ext cx="10750203" cy="899995"/>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rgbClr val="5C5C5C"/>
              </a:buClr>
              <a:buSzPts val="2699"/>
              <a:buFont typeface="Arial"/>
              <a:buNone/>
              <a:defRPr b="0" i="0" sz="2699" u="none" cap="none" strike="noStrike">
                <a:solidFill>
                  <a:srgbClr val="5C5C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8"/>
          <p:cNvSpPr txBox="1"/>
          <p:nvPr>
            <p:ph idx="1" type="body"/>
          </p:nvPr>
        </p:nvSpPr>
        <p:spPr>
          <a:xfrm>
            <a:off x="717166" y="1196898"/>
            <a:ext cx="10757669" cy="3492096"/>
          </a:xfrm>
          <a:prstGeom prst="rect">
            <a:avLst/>
          </a:prstGeom>
          <a:noFill/>
          <a:ln>
            <a:noFill/>
          </a:ln>
        </p:spPr>
        <p:txBody>
          <a:bodyPr anchorCtr="0" anchor="t" bIns="45700" lIns="91425" spcFirstLastPara="1" rIns="91425" wrap="square" tIns="45700">
            <a:noAutofit/>
          </a:bodyPr>
          <a:lstStyle>
            <a:lvl1pPr indent="-304800" lvl="0" marL="4572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1pPr>
            <a:lvl2pPr indent="-304800" lvl="1" marL="9144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2pPr>
            <a:lvl3pPr indent="-304800" lvl="2" marL="13716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3pPr>
            <a:lvl4pPr indent="-304800" lvl="3" marL="18288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4pPr>
            <a:lvl5pPr indent="-304800" lvl="4" marL="22860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96811" lvl="5" marL="27432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6pPr>
            <a:lvl7pPr indent="-396811" lvl="6" marL="32004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7pPr>
            <a:lvl8pPr indent="-396811" lvl="7" marL="36576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8pPr>
            <a:lvl9pPr indent="-396811" lvl="8" marL="41148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9pPr>
          </a:lstStyle>
          <a:p/>
        </p:txBody>
      </p:sp>
      <p:sp>
        <p:nvSpPr>
          <p:cNvPr id="17" name="Google Shape;17;p18"/>
          <p:cNvSpPr txBox="1"/>
          <p:nvPr>
            <p:ph idx="12" type="sldNum"/>
          </p:nvPr>
        </p:nvSpPr>
        <p:spPr>
          <a:xfrm>
            <a:off x="10631539" y="6384924"/>
            <a:ext cx="828708"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1"/>
        </a:solidFill>
      </p:bgPr>
    </p:bg>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6"/>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200" u="none" cap="none" strike="noStrike">
                <a:solidFill>
                  <a:srgbClr val="BFBFBF"/>
                </a:solidFill>
                <a:latin typeface="Arial"/>
                <a:ea typeface="Arial"/>
                <a:cs typeface="Arial"/>
                <a:sym typeface="Arial"/>
              </a:defRPr>
            </a:lvl1pPr>
            <a:lvl2pPr indent="0" lvl="1" marL="0" marR="0" rtl="0" algn="r">
              <a:spcBef>
                <a:spcPts val="0"/>
              </a:spcBef>
              <a:buNone/>
              <a:defRPr b="0" i="0" sz="1200" u="none" cap="none" strike="noStrike">
                <a:solidFill>
                  <a:srgbClr val="BFBFBF"/>
                </a:solidFill>
                <a:latin typeface="Arial"/>
                <a:ea typeface="Arial"/>
                <a:cs typeface="Arial"/>
                <a:sym typeface="Arial"/>
              </a:defRPr>
            </a:lvl2pPr>
            <a:lvl3pPr indent="0" lvl="2" marL="0" marR="0" rtl="0" algn="r">
              <a:spcBef>
                <a:spcPts val="0"/>
              </a:spcBef>
              <a:buNone/>
              <a:defRPr b="0" i="0" sz="1200" u="none" cap="none" strike="noStrike">
                <a:solidFill>
                  <a:srgbClr val="BFBFBF"/>
                </a:solidFill>
                <a:latin typeface="Arial"/>
                <a:ea typeface="Arial"/>
                <a:cs typeface="Arial"/>
                <a:sym typeface="Arial"/>
              </a:defRPr>
            </a:lvl3pPr>
            <a:lvl4pPr indent="0" lvl="3" marL="0" marR="0" rtl="0" algn="r">
              <a:spcBef>
                <a:spcPts val="0"/>
              </a:spcBef>
              <a:buNone/>
              <a:defRPr b="0" i="0" sz="1200" u="none" cap="none" strike="noStrike">
                <a:solidFill>
                  <a:srgbClr val="BFBFBF"/>
                </a:solidFill>
                <a:latin typeface="Arial"/>
                <a:ea typeface="Arial"/>
                <a:cs typeface="Arial"/>
                <a:sym typeface="Arial"/>
              </a:defRPr>
            </a:lvl4pPr>
            <a:lvl5pPr indent="0" lvl="4" marL="0" marR="0" rtl="0" algn="r">
              <a:spcBef>
                <a:spcPts val="0"/>
              </a:spcBef>
              <a:buNone/>
              <a:defRPr b="0" i="0" sz="1200" u="none" cap="none" strike="noStrike">
                <a:solidFill>
                  <a:srgbClr val="BFBFBF"/>
                </a:solidFill>
                <a:latin typeface="Arial"/>
                <a:ea typeface="Arial"/>
                <a:cs typeface="Arial"/>
                <a:sym typeface="Arial"/>
              </a:defRPr>
            </a:lvl5pPr>
            <a:lvl6pPr indent="0" lvl="5" marL="0" marR="0" rtl="0" algn="r">
              <a:spcBef>
                <a:spcPts val="0"/>
              </a:spcBef>
              <a:buNone/>
              <a:defRPr b="0" i="0" sz="1200" u="none" cap="none" strike="noStrike">
                <a:solidFill>
                  <a:srgbClr val="BFBFBF"/>
                </a:solidFill>
                <a:latin typeface="Arial"/>
                <a:ea typeface="Arial"/>
                <a:cs typeface="Arial"/>
                <a:sym typeface="Arial"/>
              </a:defRPr>
            </a:lvl6pPr>
            <a:lvl7pPr indent="0" lvl="6" marL="0" marR="0" rtl="0" algn="r">
              <a:spcBef>
                <a:spcPts val="0"/>
              </a:spcBef>
              <a:buNone/>
              <a:defRPr b="0" i="0" sz="1200" u="none" cap="none" strike="noStrike">
                <a:solidFill>
                  <a:srgbClr val="BFBFBF"/>
                </a:solidFill>
                <a:latin typeface="Arial"/>
                <a:ea typeface="Arial"/>
                <a:cs typeface="Arial"/>
                <a:sym typeface="Arial"/>
              </a:defRPr>
            </a:lvl7pPr>
            <a:lvl8pPr indent="0" lvl="7" marL="0" marR="0" rtl="0" algn="r">
              <a:spcBef>
                <a:spcPts val="0"/>
              </a:spcBef>
              <a:buNone/>
              <a:defRPr b="0" i="0" sz="1200" u="none" cap="none" strike="noStrike">
                <a:solidFill>
                  <a:srgbClr val="BFBFBF"/>
                </a:solidFill>
                <a:latin typeface="Arial"/>
                <a:ea typeface="Arial"/>
                <a:cs typeface="Arial"/>
                <a:sym typeface="Arial"/>
              </a:defRPr>
            </a:lvl8pPr>
            <a:lvl9pPr indent="0" lvl="8" marL="0" marR="0" rtl="0" algn="r">
              <a:spcBef>
                <a:spcPts val="0"/>
              </a:spcBef>
              <a:buNone/>
              <a:defRPr b="0" i="0" sz="12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r>
              <a:rPr lang="es-ES"/>
              <a:t>Your company   I   </a:t>
            </a:r>
            <a:fld id="{00000000-1234-1234-1234-123412341234}" type="slidenum">
              <a:rPr lang="es-ES">
                <a:solidFill>
                  <a:srgbClr val="7F7F7F"/>
                </a:solidFill>
              </a:rPr>
              <a:t>‹#›</a:t>
            </a:fld>
            <a:endParaRPr>
              <a:solidFill>
                <a:srgbClr val="7F7F7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8.png"/><Relationship Id="rId11" Type="http://schemas.openxmlformats.org/officeDocument/2006/relationships/image" Target="../media/image9.png"/><Relationship Id="rId22" Type="http://schemas.openxmlformats.org/officeDocument/2006/relationships/slide" Target="/ppt/slides/slide14.xml"/><Relationship Id="rId10" Type="http://schemas.openxmlformats.org/officeDocument/2006/relationships/slide" Target="/ppt/slides/slide3.xml"/><Relationship Id="rId21" Type="http://schemas.openxmlformats.org/officeDocument/2006/relationships/slide" Target="/ppt/slides/slide13.xml"/><Relationship Id="rId13" Type="http://schemas.openxmlformats.org/officeDocument/2006/relationships/image" Target="../media/image2.png"/><Relationship Id="rId24" Type="http://schemas.openxmlformats.org/officeDocument/2006/relationships/slide" Target="/ppt/slides/slide10.xml"/><Relationship Id="rId12" Type="http://schemas.openxmlformats.org/officeDocument/2006/relationships/slide" Target="/ppt/slides/slide3.xml"/><Relationship Id="rId23" Type="http://schemas.openxmlformats.org/officeDocument/2006/relationships/slide" Target="/ppt/slides/slide14.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slide" Target="/ppt/slides/slide5.xml"/><Relationship Id="rId9" Type="http://schemas.openxmlformats.org/officeDocument/2006/relationships/image" Target="../media/image4.png"/><Relationship Id="rId15" Type="http://schemas.openxmlformats.org/officeDocument/2006/relationships/image" Target="../media/image5.png"/><Relationship Id="rId14" Type="http://schemas.openxmlformats.org/officeDocument/2006/relationships/slide" Target="/ppt/slides/slide4.xml"/><Relationship Id="rId17" Type="http://schemas.openxmlformats.org/officeDocument/2006/relationships/slide" Target="/ppt/slides/slide6.xml"/><Relationship Id="rId16" Type="http://schemas.openxmlformats.org/officeDocument/2006/relationships/slide" Target="/ppt/slides/slide4.xml"/><Relationship Id="rId5" Type="http://schemas.openxmlformats.org/officeDocument/2006/relationships/image" Target="../media/image6.png"/><Relationship Id="rId19" Type="http://schemas.openxmlformats.org/officeDocument/2006/relationships/slide" Target="/ppt/slides/slide7.xml"/><Relationship Id="rId6" Type="http://schemas.openxmlformats.org/officeDocument/2006/relationships/slide" Target="/ppt/slides/slide2.xml"/><Relationship Id="rId18" Type="http://schemas.openxmlformats.org/officeDocument/2006/relationships/slide" Target="/ppt/slides/slide9.xml"/><Relationship Id="rId7" Type="http://schemas.openxmlformats.org/officeDocument/2006/relationships/image" Target="../media/image1.png"/><Relationship Id="rId8"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bienestarterritorial.c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4" name="Google Shape;24;p1"/>
          <p:cNvSpPr/>
          <p:nvPr/>
        </p:nvSpPr>
        <p:spPr>
          <a:xfrm>
            <a:off x="1574955" y="282372"/>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FFFFFF"/>
              </a:solidFill>
              <a:latin typeface="Calibri"/>
              <a:ea typeface="Calibri"/>
              <a:cs typeface="Calibri"/>
              <a:sym typeface="Calibri"/>
            </a:endParaRPr>
          </a:p>
        </p:txBody>
      </p:sp>
      <p:sp>
        <p:nvSpPr>
          <p:cNvPr id="25" name="Google Shape;25;p1"/>
          <p:cNvSpPr txBox="1"/>
          <p:nvPr/>
        </p:nvSpPr>
        <p:spPr>
          <a:xfrm>
            <a:off x="1669410" y="310640"/>
            <a:ext cx="8103742" cy="51088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E20613"/>
              </a:buClr>
              <a:buSzPts val="5000"/>
              <a:buFont typeface="Arial"/>
              <a:buNone/>
            </a:pPr>
            <a:r>
              <a:rPr b="1" i="0" lang="es-ES" sz="2000" u="none" cap="none" strike="noStrike">
                <a:solidFill>
                  <a:srgbClr val="FFFFFF"/>
                </a:solidFill>
                <a:latin typeface="Arial"/>
                <a:ea typeface="Arial"/>
                <a:cs typeface="Arial"/>
                <a:sym typeface="Arial"/>
              </a:rPr>
              <a:t>DISEÑO DE PLATAFORMAS DE INFORMACIÓN</a:t>
            </a:r>
            <a:endParaRPr/>
          </a:p>
        </p:txBody>
      </p:sp>
      <p:sp>
        <p:nvSpPr>
          <p:cNvPr id="26" name="Google Shape;26;p1"/>
          <p:cNvSpPr/>
          <p:nvPr/>
        </p:nvSpPr>
        <p:spPr>
          <a:xfrm>
            <a:off x="1558516" y="98433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ANTECEDENTES</a:t>
            </a:r>
            <a:endParaRPr b="1" i="0" sz="1200" u="none" cap="none" strike="noStrike">
              <a:solidFill>
                <a:schemeClr val="accent1"/>
              </a:solidFill>
              <a:latin typeface="Calibri"/>
              <a:ea typeface="Calibri"/>
              <a:cs typeface="Calibri"/>
              <a:sym typeface="Calibri"/>
            </a:endParaRPr>
          </a:p>
        </p:txBody>
      </p:sp>
      <p:sp>
        <p:nvSpPr>
          <p:cNvPr id="27" name="Google Shape;27;p1"/>
          <p:cNvSpPr txBox="1"/>
          <p:nvPr/>
        </p:nvSpPr>
        <p:spPr>
          <a:xfrm>
            <a:off x="1558516" y="1295864"/>
            <a:ext cx="2870869" cy="482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concordancia con el cronograma de desarrollo de Data Intelligence es momento de estructurar los productos y sus servicios asociados (Plataformas) para distintas áreas temáticas.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plataformas SNICC y DATACOVID nos han ayudado a dimensionar el trabajo que se requiere para la construcción de una plataforma específica. También nos ha dado luces acerca de la dificultad de obtener, gestionar y actualizar los datos existentes.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endParaRPr/>
          </a:p>
        </p:txBody>
      </p:sp>
      <p:sp>
        <p:nvSpPr>
          <p:cNvPr id="28" name="Google Shape;28;p1"/>
          <p:cNvSpPr/>
          <p:nvPr/>
        </p:nvSpPr>
        <p:spPr>
          <a:xfrm>
            <a:off x="4725373" y="984332"/>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OBJETIVO</a:t>
            </a:r>
            <a:endParaRPr b="1" i="0" sz="1200" u="none" cap="none" strike="noStrike">
              <a:solidFill>
                <a:schemeClr val="accent1"/>
              </a:solidFill>
              <a:latin typeface="Calibri"/>
              <a:ea typeface="Calibri"/>
              <a:cs typeface="Calibri"/>
              <a:sym typeface="Calibri"/>
            </a:endParaRPr>
          </a:p>
        </p:txBody>
      </p:sp>
      <p:graphicFrame>
        <p:nvGraphicFramePr>
          <p:cNvPr id="29" name="Google Shape;29;p1"/>
          <p:cNvGraphicFramePr/>
          <p:nvPr/>
        </p:nvGraphicFramePr>
        <p:xfrm>
          <a:off x="8214018" y="1261331"/>
          <a:ext cx="3000000" cy="3000000"/>
        </p:xfrm>
        <a:graphic>
          <a:graphicData uri="http://schemas.openxmlformats.org/drawingml/2006/table">
            <a:tbl>
              <a:tblPr bandRow="1" firstRow="1">
                <a:noFill/>
                <a:tableStyleId>{79F14410-B759-402A-A3C5-4E2C5933B8FF}</a:tableStyleId>
              </a:tblPr>
              <a:tblGrid>
                <a:gridCol w="798800"/>
                <a:gridCol w="1439025"/>
                <a:gridCol w="840950"/>
              </a:tblGrid>
              <a:tr h="383125">
                <a:tc>
                  <a:txBody>
                    <a:bodyPr/>
                    <a:lstStyle/>
                    <a:p>
                      <a:pPr indent="0" lvl="0" marL="0" marR="0" rtl="0" algn="ctr">
                        <a:spcBef>
                          <a:spcPts val="0"/>
                        </a:spcBef>
                        <a:spcAft>
                          <a:spcPts val="0"/>
                        </a:spcAft>
                        <a:buNone/>
                      </a:pPr>
                      <a:r>
                        <a:rPr lang="es-ES" sz="1100" u="none" cap="none" strike="noStrike"/>
                        <a:t>PASOS</a:t>
                      </a:r>
                      <a:endParaRPr/>
                    </a:p>
                  </a:txBody>
                  <a:tcPr marT="45725" marB="45725" marR="91450" marL="91450" anchor="ctr">
                    <a:solidFill>
                      <a:srgbClr val="004E6C"/>
                    </a:solidFill>
                  </a:tcPr>
                </a:tc>
                <a:tc>
                  <a:txBody>
                    <a:bodyPr/>
                    <a:lstStyle/>
                    <a:p>
                      <a:pPr indent="0" lvl="0" marL="0" marR="0" rtl="0" algn="l">
                        <a:spcBef>
                          <a:spcPts val="0"/>
                        </a:spcBef>
                        <a:spcAft>
                          <a:spcPts val="0"/>
                        </a:spcAft>
                        <a:buNone/>
                      </a:pPr>
                      <a:r>
                        <a:rPr lang="es-ES" sz="1100" u="none" cap="none" strike="noStrike"/>
                        <a:t>TAREAS </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rPr lang="es-ES" sz="1100" u="none" cap="none" strike="noStrike"/>
                        <a:t>CHECKLIST</a:t>
                      </a:r>
                      <a:endParaRPr/>
                    </a:p>
                  </a:txBody>
                  <a:tcPr marT="45725" marB="45725" marR="91450" marL="91450">
                    <a:solidFill>
                      <a:schemeClr val="accent2"/>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a:t>
                      </a:r>
                      <a:endParaRPr/>
                    </a:p>
                  </a:txBody>
                  <a:tcPr marT="45725" marB="45725" marR="91450" marL="91450" anchor="ctr">
                    <a:solidFill>
                      <a:srgbClr val="000000"/>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Breve Descripción</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Público Objetivo</a:t>
                      </a:r>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Países Prioritarios</a:t>
                      </a:r>
                      <a:endParaRPr/>
                    </a:p>
                  </a:txBody>
                  <a:tcPr marT="45725" marB="45725" marR="91450" marL="91450" anchor="ctr">
                    <a:solidFill>
                      <a:srgbClr val="1A6A92"/>
                    </a:solidFill>
                  </a:tcPr>
                </a:tc>
                <a:tc>
                  <a:txBody>
                    <a:bodyPr/>
                    <a:lstStyle/>
                    <a:p>
                      <a:pPr indent="0" lvl="0" marL="0" marR="0" rtl="0" algn="l">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5</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 Competitivo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6</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Oportunidades</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7</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del Sitio</a:t>
                      </a:r>
                      <a:endParaRPr/>
                    </a:p>
                  </a:txBody>
                  <a:tcPr marT="45725" marB="45725" marR="91450" marL="91450" anchor="ctr">
                    <a:solidFill>
                      <a:srgbClr val="5CB5E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8</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Estructura del Sitio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9</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Visual</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10</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Fuentes de Información</a:t>
                      </a:r>
                      <a:endParaRPr/>
                    </a:p>
                  </a:txBody>
                  <a:tcPr marT="45725" marB="45725" marR="91450" marL="91450" anchor="ctr">
                    <a:solidFill>
                      <a:srgbClr val="2081B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Variables (10-20)</a:t>
                      </a:r>
                      <a:endParaRPr/>
                    </a:p>
                  </a:txBody>
                  <a:tcPr marT="45725" marB="45725" marR="91450" marL="91450" anchor="ctr">
                    <a:solidFill>
                      <a:srgbClr val="1A6A9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Interacción de Variables</a:t>
                      </a:r>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Datos</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Tipo Datos-Actualización</a:t>
                      </a:r>
                      <a:endParaRPr/>
                    </a:p>
                  </a:txBody>
                  <a:tcPr marT="45725" marB="45725" marR="91450" marL="91450" anchor="ctr">
                    <a:solidFill>
                      <a:srgbClr val="061C28"/>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bl>
          </a:graphicData>
        </a:graphic>
      </p:graphicFrame>
      <p:pic>
        <p:nvPicPr>
          <p:cNvPr descr="Imagen que contiene dibujo&#10;&#10;Descripción generada automáticamente" id="30" name="Google Shape;30;p1"/>
          <p:cNvPicPr preferRelativeResize="0"/>
          <p:nvPr/>
        </p:nvPicPr>
        <p:blipFill rotWithShape="1">
          <a:blip r:embed="rId3">
            <a:alphaModFix/>
          </a:blip>
          <a:srcRect b="0" l="0" r="0" t="0"/>
          <a:stretch/>
        </p:blipFill>
        <p:spPr>
          <a:xfrm>
            <a:off x="9387281" y="268425"/>
            <a:ext cx="2804719" cy="599130"/>
          </a:xfrm>
          <a:prstGeom prst="rect">
            <a:avLst/>
          </a:prstGeom>
          <a:noFill/>
          <a:ln>
            <a:noFill/>
          </a:ln>
        </p:spPr>
      </p:pic>
      <p:sp>
        <p:nvSpPr>
          <p:cNvPr id="31" name="Google Shape;31;p1"/>
          <p:cNvSpPr/>
          <p:nvPr/>
        </p:nvSpPr>
        <p:spPr>
          <a:xfrm>
            <a:off x="8214018" y="984332"/>
            <a:ext cx="30787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PASOS PREVISTOS</a:t>
            </a:r>
            <a:endParaRPr b="1" i="0" sz="1200" u="none" cap="none" strike="noStrike">
              <a:solidFill>
                <a:schemeClr val="accent1"/>
              </a:solidFill>
              <a:latin typeface="Calibri"/>
              <a:ea typeface="Calibri"/>
              <a:cs typeface="Calibri"/>
              <a:sym typeface="Calibri"/>
            </a:endParaRPr>
          </a:p>
        </p:txBody>
      </p:sp>
      <p:cxnSp>
        <p:nvCxnSpPr>
          <p:cNvPr id="32" name="Google Shape;32;p1"/>
          <p:cNvCxnSpPr/>
          <p:nvPr/>
        </p:nvCxnSpPr>
        <p:spPr>
          <a:xfrm>
            <a:off x="4653095" y="1395171"/>
            <a:ext cx="0" cy="4572000"/>
          </a:xfrm>
          <a:prstGeom prst="straightConnector1">
            <a:avLst/>
          </a:prstGeom>
          <a:noFill/>
          <a:ln cap="flat" cmpd="sng" w="9525">
            <a:solidFill>
              <a:srgbClr val="BFBFBF"/>
            </a:solidFill>
            <a:prstDash val="solid"/>
            <a:round/>
            <a:headEnd len="sm" w="sm" type="none"/>
            <a:tailEnd len="sm" w="sm" type="none"/>
          </a:ln>
        </p:spPr>
      </p:cxnSp>
      <p:pic>
        <p:nvPicPr>
          <p:cNvPr descr="Círculo con flecha a la izquierda" id="33" name="Google Shape;33;p1">
            <a:hlinkClick action="ppaction://hlinksldjump" r:id="rId4"/>
          </p:cNvPr>
          <p:cNvPicPr preferRelativeResize="0"/>
          <p:nvPr/>
        </p:nvPicPr>
        <p:blipFill rotWithShape="1">
          <a:blip r:embed="rId5">
            <a:alphaModFix/>
          </a:blip>
          <a:srcRect b="0" l="0" r="0" t="0"/>
          <a:stretch/>
        </p:blipFill>
        <p:spPr>
          <a:xfrm>
            <a:off x="11320690" y="3245945"/>
            <a:ext cx="288000" cy="288000"/>
          </a:xfrm>
          <a:prstGeom prst="rect">
            <a:avLst/>
          </a:prstGeom>
          <a:noFill/>
          <a:ln>
            <a:noFill/>
          </a:ln>
        </p:spPr>
      </p:pic>
      <p:sp>
        <p:nvSpPr>
          <p:cNvPr id="34" name="Google Shape;34;p1"/>
          <p:cNvSpPr txBox="1"/>
          <p:nvPr/>
        </p:nvSpPr>
        <p:spPr>
          <a:xfrm>
            <a:off x="4725373" y="1301222"/>
            <a:ext cx="2870869" cy="1077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objetivo de este ejercicio es básicamente sentar las bases del diseño, evaluación y eventual desarrollo de plataformas y/o sistemas y/o app’s y/o sitios de información que cumplan con los lineamientos de DATA INTELLIGENCE, es decir, transformar </a:t>
            </a:r>
            <a:r>
              <a:rPr b="0" i="0" lang="es-ES" sz="1067" u="none" cap="none" strike="noStrike">
                <a:solidFill>
                  <a:schemeClr val="accent1"/>
                </a:solidFill>
                <a:latin typeface="Arial"/>
                <a:ea typeface="Arial"/>
                <a:cs typeface="Arial"/>
                <a:sym typeface="Arial"/>
              </a:rPr>
              <a:t>“datos en información”.</a:t>
            </a:r>
            <a:endParaRPr/>
          </a:p>
        </p:txBody>
      </p:sp>
      <p:sp>
        <p:nvSpPr>
          <p:cNvPr id="35" name="Google Shape;35;p1"/>
          <p:cNvSpPr/>
          <p:nvPr/>
        </p:nvSpPr>
        <p:spPr>
          <a:xfrm>
            <a:off x="4758918" y="2451477"/>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MÉTODO</a:t>
            </a:r>
            <a:endParaRPr b="1" i="0" sz="1200" u="none" cap="none" strike="noStrike">
              <a:solidFill>
                <a:schemeClr val="accent1"/>
              </a:solidFill>
              <a:latin typeface="Calibri"/>
              <a:ea typeface="Calibri"/>
              <a:cs typeface="Calibri"/>
              <a:sym typeface="Calibri"/>
            </a:endParaRPr>
          </a:p>
        </p:txBody>
      </p:sp>
      <p:sp>
        <p:nvSpPr>
          <p:cNvPr id="36" name="Google Shape;36;p1"/>
          <p:cNvSpPr txBox="1"/>
          <p:nvPr/>
        </p:nvSpPr>
        <p:spPr>
          <a:xfrm>
            <a:off x="4758918" y="2768367"/>
            <a:ext cx="2870869" cy="33249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método es el que cada uno elija. La referencia es completar los pasos de la tabla de la derecha, y si es posible mejorarla o complementarla.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Pueden preguntar a quien estimen conveniente, concertar VC con quien les plazca para aclararse o enredarse (“nunca se sabe”).</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El resultado no será sólo completar los pasos. Será entender y dominar las posibilidades, opciones, alternativas, oportunidades, barreras, soluciones, etc. de la temática abordada.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Un par de sugerencias:</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No es necesario </a:t>
            </a:r>
            <a:r>
              <a:rPr b="0" i="0" lang="es-ES" sz="1067" u="none" cap="none" strike="noStrike">
                <a:solidFill>
                  <a:srgbClr val="575756"/>
                </a:solidFill>
                <a:latin typeface="Arial"/>
                <a:ea typeface="Arial"/>
                <a:cs typeface="Arial"/>
                <a:sym typeface="Arial"/>
              </a:rPr>
              <a:t>que cada plataforma entregue </a:t>
            </a:r>
            <a:r>
              <a:rPr b="0" i="0" lang="es-ES" sz="1067" u="none" cap="none" strike="noStrike">
                <a:solidFill>
                  <a:schemeClr val="accent1"/>
                </a:solidFill>
                <a:latin typeface="Arial"/>
                <a:ea typeface="Arial"/>
                <a:cs typeface="Arial"/>
                <a:sym typeface="Arial"/>
              </a:rPr>
              <a:t>“TODO” </a:t>
            </a:r>
            <a:r>
              <a:rPr b="0" i="0" lang="es-ES" sz="1067" u="none" cap="none" strike="noStrike">
                <a:solidFill>
                  <a:srgbClr val="575756"/>
                </a:solidFill>
                <a:latin typeface="Arial"/>
                <a:ea typeface="Arial"/>
                <a:cs typeface="Arial"/>
                <a:sym typeface="Arial"/>
              </a:rPr>
              <a:t>en primera instancia.</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Lo óptimo</a:t>
            </a:r>
            <a:r>
              <a:rPr b="0" i="0" lang="es-ES" sz="1067" u="none" cap="none" strike="noStrike">
                <a:solidFill>
                  <a:srgbClr val="575756"/>
                </a:solidFill>
                <a:latin typeface="Arial"/>
                <a:ea typeface="Arial"/>
                <a:cs typeface="Arial"/>
                <a:sym typeface="Arial"/>
              </a:rPr>
              <a:t>, siempre ha sido y seguirá siendo, </a:t>
            </a:r>
            <a:r>
              <a:rPr b="0" i="0" lang="es-ES" sz="1067" u="none" cap="none" strike="noStrike">
                <a:solidFill>
                  <a:schemeClr val="accent1"/>
                </a:solidFill>
                <a:latin typeface="Arial"/>
                <a:ea typeface="Arial"/>
                <a:cs typeface="Arial"/>
                <a:sym typeface="Arial"/>
              </a:rPr>
              <a:t>“enemigo de lo bueno”.</a:t>
            </a:r>
            <a:endParaRPr/>
          </a:p>
        </p:txBody>
      </p:sp>
      <p:sp>
        <p:nvSpPr>
          <p:cNvPr id="37" name="Google Shape;37;p1"/>
          <p:cNvSpPr txBox="1"/>
          <p:nvPr/>
        </p:nvSpPr>
        <p:spPr>
          <a:xfrm>
            <a:off x="8234950" y="5498175"/>
            <a:ext cx="3109693"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Aprovecha la columna Checklist para ir marcando los avances.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Flechas de la derecha te conducen a las secciones correspondientes.</a:t>
            </a:r>
            <a:endParaRPr b="0" i="0" sz="1067" u="none" cap="none" strike="noStrike">
              <a:solidFill>
                <a:srgbClr val="575756"/>
              </a:solidFill>
              <a:latin typeface="Arial"/>
              <a:ea typeface="Arial"/>
              <a:cs typeface="Arial"/>
              <a:sym typeface="Arial"/>
            </a:endParaRPr>
          </a:p>
        </p:txBody>
      </p:sp>
      <p:pic>
        <p:nvPicPr>
          <p:cNvPr descr="Círculo con flecha a la izquierda" id="38" name="Google Shape;38;p1">
            <a:hlinkClick action="ppaction://hlinksldjump" r:id="rId6"/>
          </p:cNvPr>
          <p:cNvPicPr preferRelativeResize="0"/>
          <p:nvPr/>
        </p:nvPicPr>
        <p:blipFill rotWithShape="1">
          <a:blip r:embed="rId7">
            <a:alphaModFix/>
          </a:blip>
          <a:srcRect b="0" l="0" r="0" t="0"/>
          <a:stretch/>
        </p:blipFill>
        <p:spPr>
          <a:xfrm>
            <a:off x="11346668" y="1608687"/>
            <a:ext cx="288000" cy="288000"/>
          </a:xfrm>
          <a:prstGeom prst="rect">
            <a:avLst/>
          </a:prstGeom>
          <a:noFill/>
          <a:ln>
            <a:noFill/>
          </a:ln>
        </p:spPr>
      </p:pic>
      <p:pic>
        <p:nvPicPr>
          <p:cNvPr descr="Círculo con flecha a la izquierda" id="39" name="Google Shape;39;p1">
            <a:hlinkClick action="ppaction://hlinksldjump" r:id="rId8"/>
          </p:cNvPr>
          <p:cNvPicPr preferRelativeResize="0"/>
          <p:nvPr/>
        </p:nvPicPr>
        <p:blipFill rotWithShape="1">
          <a:blip r:embed="rId9">
            <a:alphaModFix/>
          </a:blip>
          <a:srcRect b="0" l="0" r="0" t="0"/>
          <a:stretch/>
        </p:blipFill>
        <p:spPr>
          <a:xfrm>
            <a:off x="11320690" y="1895995"/>
            <a:ext cx="288000" cy="288000"/>
          </a:xfrm>
          <a:prstGeom prst="rect">
            <a:avLst/>
          </a:prstGeom>
          <a:noFill/>
          <a:ln>
            <a:noFill/>
          </a:ln>
        </p:spPr>
      </p:pic>
      <p:pic>
        <p:nvPicPr>
          <p:cNvPr descr="Círculo con flecha a la izquierda" id="40" name="Google Shape;40;p1">
            <a:hlinkClick action="ppaction://hlinksldjump" r:id="rId10"/>
          </p:cNvPr>
          <p:cNvPicPr preferRelativeResize="0"/>
          <p:nvPr/>
        </p:nvPicPr>
        <p:blipFill rotWithShape="1">
          <a:blip r:embed="rId11">
            <a:alphaModFix/>
          </a:blip>
          <a:srcRect b="0" l="0" r="0" t="0"/>
          <a:stretch/>
        </p:blipFill>
        <p:spPr>
          <a:xfrm>
            <a:off x="11320690" y="2165985"/>
            <a:ext cx="288000" cy="288000"/>
          </a:xfrm>
          <a:prstGeom prst="rect">
            <a:avLst/>
          </a:prstGeom>
          <a:noFill/>
          <a:ln>
            <a:noFill/>
          </a:ln>
        </p:spPr>
      </p:pic>
      <p:pic>
        <p:nvPicPr>
          <p:cNvPr descr="Círculo con flecha a la izquierda" id="41" name="Google Shape;41;p1">
            <a:hlinkClick action="ppaction://hlinksldjump" r:id="rId12"/>
          </p:cNvPr>
          <p:cNvPicPr preferRelativeResize="0"/>
          <p:nvPr/>
        </p:nvPicPr>
        <p:blipFill rotWithShape="1">
          <a:blip r:embed="rId13">
            <a:alphaModFix/>
          </a:blip>
          <a:srcRect b="0" l="0" r="0" t="0"/>
          <a:stretch/>
        </p:blipFill>
        <p:spPr>
          <a:xfrm>
            <a:off x="11320690" y="2435975"/>
            <a:ext cx="288000" cy="288000"/>
          </a:xfrm>
          <a:prstGeom prst="rect">
            <a:avLst/>
          </a:prstGeom>
          <a:noFill/>
          <a:ln>
            <a:noFill/>
          </a:ln>
        </p:spPr>
      </p:pic>
      <p:pic>
        <p:nvPicPr>
          <p:cNvPr descr="Círculo con flecha a la izquierda" id="42" name="Google Shape;42;p1">
            <a:hlinkClick action="ppaction://hlinksldjump" r:id="rId14"/>
          </p:cNvPr>
          <p:cNvPicPr preferRelativeResize="0"/>
          <p:nvPr/>
        </p:nvPicPr>
        <p:blipFill rotWithShape="1">
          <a:blip r:embed="rId15">
            <a:alphaModFix/>
          </a:blip>
          <a:srcRect b="0" l="0" r="0" t="0"/>
          <a:stretch/>
        </p:blipFill>
        <p:spPr>
          <a:xfrm>
            <a:off x="11320690" y="2705965"/>
            <a:ext cx="288000" cy="288000"/>
          </a:xfrm>
          <a:prstGeom prst="rect">
            <a:avLst/>
          </a:prstGeom>
          <a:noFill/>
          <a:ln>
            <a:noFill/>
          </a:ln>
        </p:spPr>
      </p:pic>
      <p:pic>
        <p:nvPicPr>
          <p:cNvPr descr="Círculo con flecha a la izquierda" id="43" name="Google Shape;43;p1">
            <a:hlinkClick action="ppaction://hlinksldjump" r:id="rId16"/>
          </p:cNvPr>
          <p:cNvPicPr preferRelativeResize="0"/>
          <p:nvPr/>
        </p:nvPicPr>
        <p:blipFill rotWithShape="1">
          <a:blip r:embed="rId15">
            <a:alphaModFix/>
          </a:blip>
          <a:srcRect b="0" l="0" r="0" t="0"/>
          <a:stretch/>
        </p:blipFill>
        <p:spPr>
          <a:xfrm>
            <a:off x="11320690" y="2975955"/>
            <a:ext cx="288000" cy="288000"/>
          </a:xfrm>
          <a:prstGeom prst="rect">
            <a:avLst/>
          </a:prstGeom>
          <a:noFill/>
          <a:ln>
            <a:noFill/>
          </a:ln>
        </p:spPr>
      </p:pic>
      <p:pic>
        <p:nvPicPr>
          <p:cNvPr descr="Círculo con flecha a la izquierda" id="44" name="Google Shape;44;p1">
            <a:hlinkClick action="ppaction://hlinksldjump" r:id="rId17"/>
          </p:cNvPr>
          <p:cNvPicPr preferRelativeResize="0"/>
          <p:nvPr/>
        </p:nvPicPr>
        <p:blipFill rotWithShape="1">
          <a:blip r:embed="rId15">
            <a:alphaModFix/>
          </a:blip>
          <a:srcRect b="0" l="0" r="0" t="0"/>
          <a:stretch/>
        </p:blipFill>
        <p:spPr>
          <a:xfrm>
            <a:off x="11320690" y="3515935"/>
            <a:ext cx="288000" cy="288000"/>
          </a:xfrm>
          <a:prstGeom prst="rect">
            <a:avLst/>
          </a:prstGeom>
          <a:noFill/>
          <a:ln>
            <a:noFill/>
          </a:ln>
        </p:spPr>
      </p:pic>
      <p:pic>
        <p:nvPicPr>
          <p:cNvPr descr="Círculo con flecha a la izquierda" id="45" name="Google Shape;45;p1">
            <a:hlinkClick action="ppaction://hlinksldjump" r:id="rId18"/>
          </p:cNvPr>
          <p:cNvPicPr preferRelativeResize="0"/>
          <p:nvPr/>
        </p:nvPicPr>
        <p:blipFill rotWithShape="1">
          <a:blip r:embed="rId15">
            <a:alphaModFix/>
          </a:blip>
          <a:srcRect b="0" l="0" r="0" t="0"/>
          <a:stretch/>
        </p:blipFill>
        <p:spPr>
          <a:xfrm>
            <a:off x="11320690" y="3785925"/>
            <a:ext cx="288000" cy="288000"/>
          </a:xfrm>
          <a:prstGeom prst="rect">
            <a:avLst/>
          </a:prstGeom>
          <a:noFill/>
          <a:ln>
            <a:noFill/>
          </a:ln>
        </p:spPr>
      </p:pic>
      <p:pic>
        <p:nvPicPr>
          <p:cNvPr descr="Círculo con flecha a la izquierda" id="46" name="Google Shape;46;p1">
            <a:hlinkClick action="ppaction://hlinksldjump" r:id="rId19"/>
          </p:cNvPr>
          <p:cNvPicPr preferRelativeResize="0"/>
          <p:nvPr/>
        </p:nvPicPr>
        <p:blipFill rotWithShape="1">
          <a:blip r:embed="rId20">
            <a:alphaModFix/>
          </a:blip>
          <a:srcRect b="0" l="0" r="0" t="0"/>
          <a:stretch/>
        </p:blipFill>
        <p:spPr>
          <a:xfrm>
            <a:off x="11320690" y="4055915"/>
            <a:ext cx="288000" cy="288000"/>
          </a:xfrm>
          <a:prstGeom prst="rect">
            <a:avLst/>
          </a:prstGeom>
          <a:noFill/>
          <a:ln>
            <a:noFill/>
          </a:ln>
        </p:spPr>
      </p:pic>
      <p:pic>
        <p:nvPicPr>
          <p:cNvPr descr="Círculo con flecha a la izquierda" id="47" name="Google Shape;47;p1">
            <a:hlinkClick action="ppaction://hlinksldjump" r:id="rId21"/>
          </p:cNvPr>
          <p:cNvPicPr preferRelativeResize="0"/>
          <p:nvPr/>
        </p:nvPicPr>
        <p:blipFill rotWithShape="1">
          <a:blip r:embed="rId11">
            <a:alphaModFix/>
          </a:blip>
          <a:srcRect b="0" l="0" r="0" t="0"/>
          <a:stretch/>
        </p:blipFill>
        <p:spPr>
          <a:xfrm>
            <a:off x="11320690" y="4595895"/>
            <a:ext cx="288000" cy="288000"/>
          </a:xfrm>
          <a:prstGeom prst="rect">
            <a:avLst/>
          </a:prstGeom>
          <a:noFill/>
          <a:ln>
            <a:noFill/>
          </a:ln>
        </p:spPr>
      </p:pic>
      <p:pic>
        <p:nvPicPr>
          <p:cNvPr descr="Círculo con flecha a la izquierda" id="48" name="Google Shape;48;p1">
            <a:hlinkClick action="ppaction://hlinksldjump" r:id="rId22"/>
          </p:cNvPr>
          <p:cNvPicPr preferRelativeResize="0"/>
          <p:nvPr/>
        </p:nvPicPr>
        <p:blipFill rotWithShape="1">
          <a:blip r:embed="rId9">
            <a:alphaModFix/>
          </a:blip>
          <a:srcRect b="0" l="0" r="0" t="0"/>
          <a:stretch/>
        </p:blipFill>
        <p:spPr>
          <a:xfrm>
            <a:off x="11320690" y="4865885"/>
            <a:ext cx="288000" cy="288000"/>
          </a:xfrm>
          <a:prstGeom prst="rect">
            <a:avLst/>
          </a:prstGeom>
          <a:noFill/>
          <a:ln>
            <a:noFill/>
          </a:ln>
        </p:spPr>
      </p:pic>
      <p:pic>
        <p:nvPicPr>
          <p:cNvPr descr="Círculo con flecha a la izquierda" id="49" name="Google Shape;49;p1">
            <a:hlinkClick action="ppaction://hlinksldjump" r:id="rId23"/>
          </p:cNvPr>
          <p:cNvPicPr preferRelativeResize="0"/>
          <p:nvPr/>
        </p:nvPicPr>
        <p:blipFill rotWithShape="1">
          <a:blip r:embed="rId7">
            <a:alphaModFix/>
          </a:blip>
          <a:srcRect b="0" l="0" r="0" t="0"/>
          <a:stretch/>
        </p:blipFill>
        <p:spPr>
          <a:xfrm>
            <a:off x="11320690" y="5135880"/>
            <a:ext cx="288000" cy="288000"/>
          </a:xfrm>
          <a:prstGeom prst="rect">
            <a:avLst/>
          </a:prstGeom>
          <a:noFill/>
          <a:ln>
            <a:noFill/>
          </a:ln>
        </p:spPr>
      </p:pic>
      <p:pic>
        <p:nvPicPr>
          <p:cNvPr descr="Círculo con flecha a la izquierda" id="50" name="Google Shape;50;p1">
            <a:hlinkClick action="ppaction://hlinksldjump" r:id="rId24"/>
          </p:cNvPr>
          <p:cNvPicPr preferRelativeResize="0"/>
          <p:nvPr/>
        </p:nvPicPr>
        <p:blipFill rotWithShape="1">
          <a:blip r:embed="rId13">
            <a:alphaModFix/>
          </a:blip>
          <a:srcRect b="0" l="0" r="0" t="0"/>
          <a:stretch/>
        </p:blipFill>
        <p:spPr>
          <a:xfrm>
            <a:off x="11320690" y="4325905"/>
            <a:ext cx="288000" cy="28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91" name="Google Shape;191;p10"/>
          <p:cNvSpPr txBox="1"/>
          <p:nvPr/>
        </p:nvSpPr>
        <p:spPr>
          <a:xfrm>
            <a:off x="3700714" y="309297"/>
            <a:ext cx="6139571"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Aplicación / sitio web con las bondades de la comuna</a:t>
            </a:r>
            <a:r>
              <a:rPr b="0" i="0" lang="es-ES" sz="1560" u="none" cap="none" strike="noStrike">
                <a:solidFill>
                  <a:schemeClr val="dk1"/>
                </a:solidFill>
                <a:latin typeface="Arial"/>
                <a:ea typeface="Arial"/>
                <a:cs typeface="Arial"/>
                <a:sym typeface="Arial"/>
              </a:rPr>
              <a:t>.</a:t>
            </a:r>
            <a:endParaRPr b="0" i="0" sz="1560" u="none" cap="none" strike="noStrike">
              <a:solidFill>
                <a:srgbClr val="5C5C5C"/>
              </a:solidFill>
              <a:latin typeface="Arial"/>
              <a:ea typeface="Arial"/>
              <a:cs typeface="Arial"/>
              <a:sym typeface="Arial"/>
            </a:endParaRPr>
          </a:p>
        </p:txBody>
      </p:sp>
      <p:sp>
        <p:nvSpPr>
          <p:cNvPr id="192" name="Google Shape;192;p10"/>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93" name="Google Shape;193;p10"/>
          <p:cNvSpPr/>
          <p:nvPr/>
        </p:nvSpPr>
        <p:spPr>
          <a:xfrm>
            <a:off x="427840" y="296910"/>
            <a:ext cx="89340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10-11</a:t>
            </a:r>
            <a:endParaRPr b="0" i="0" sz="2400" u="none" cap="none" strike="noStrike">
              <a:solidFill>
                <a:schemeClr val="accent1"/>
              </a:solidFill>
              <a:latin typeface="Arial"/>
              <a:ea typeface="Arial"/>
              <a:cs typeface="Arial"/>
              <a:sym typeface="Arial"/>
            </a:endParaRPr>
          </a:p>
        </p:txBody>
      </p:sp>
      <p:sp>
        <p:nvSpPr>
          <p:cNvPr id="194" name="Google Shape;194;p10"/>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5" name="Google Shape;195;p10"/>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6" name="Google Shape;196;p10"/>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97" name="Google Shape;197;p10"/>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10. FUENTES DE INFORMACIÓN</a:t>
            </a:r>
            <a:endParaRPr b="1" i="0" sz="1200" u="none" cap="none" strike="noStrike">
              <a:solidFill>
                <a:schemeClr val="accent1"/>
              </a:solidFill>
              <a:latin typeface="Calibri"/>
              <a:ea typeface="Calibri"/>
              <a:cs typeface="Calibri"/>
              <a:sym typeface="Calibri"/>
            </a:endParaRPr>
          </a:p>
        </p:txBody>
      </p:sp>
      <p:cxnSp>
        <p:nvCxnSpPr>
          <p:cNvPr id="198" name="Google Shape;198;p10"/>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199" name="Google Shape;199;p10"/>
          <p:cNvSpPr txBox="1"/>
          <p:nvPr/>
        </p:nvSpPr>
        <p:spPr>
          <a:xfrm>
            <a:off x="1558517" y="1806877"/>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De qué instituciones, entidades, bases de datos vendrían los datos?</a:t>
            </a:r>
            <a:endParaRPr/>
          </a:p>
        </p:txBody>
      </p:sp>
      <p:sp>
        <p:nvSpPr>
          <p:cNvPr id="200" name="Google Shape;200;p10"/>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11. VARIABLES PRINCIPALES</a:t>
            </a:r>
            <a:endParaRPr b="1" i="0" sz="1200" u="none" cap="none" strike="noStrike">
              <a:solidFill>
                <a:schemeClr val="accent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02" name="Google Shape;202;p10"/>
          <p:cNvSpPr txBox="1"/>
          <p:nvPr/>
        </p:nvSpPr>
        <p:spPr>
          <a:xfrm>
            <a:off x="6214823" y="1794597"/>
            <a:ext cx="5359963"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Qué variables deberían estar “Sí o Sí” en el producto?</a:t>
            </a:r>
            <a:endParaRPr b="0" i="0" sz="1067" u="none" cap="none" strike="noStrike">
              <a:solidFill>
                <a:srgbClr val="575756"/>
              </a:solidFill>
              <a:latin typeface="Arial"/>
              <a:ea typeface="Arial"/>
              <a:cs typeface="Arial"/>
              <a:sym typeface="Arial"/>
            </a:endParaRPr>
          </a:p>
        </p:txBody>
      </p:sp>
      <p:graphicFrame>
        <p:nvGraphicFramePr>
          <p:cNvPr id="203" name="Google Shape;203;p10"/>
          <p:cNvGraphicFramePr/>
          <p:nvPr/>
        </p:nvGraphicFramePr>
        <p:xfrm>
          <a:off x="1558515" y="2191983"/>
          <a:ext cx="3000000" cy="3000000"/>
        </p:xfrm>
        <a:graphic>
          <a:graphicData uri="http://schemas.openxmlformats.org/drawingml/2006/table">
            <a:tbl>
              <a:tblPr bandRow="1" firstRow="1">
                <a:noFill/>
                <a:tableStyleId>{79F14410-B759-402A-A3C5-4E2C5933B8FF}</a:tableStyleId>
              </a:tblPr>
              <a:tblGrid>
                <a:gridCol w="1276975"/>
                <a:gridCol w="3036375"/>
              </a:tblGrid>
              <a:tr h="326375">
                <a:tc>
                  <a:txBody>
                    <a:bodyPr/>
                    <a:lstStyle/>
                    <a:p>
                      <a:pPr indent="0" lvl="0" marL="0" marR="0" rtl="0" algn="l">
                        <a:spcBef>
                          <a:spcPts val="0"/>
                        </a:spcBef>
                        <a:spcAft>
                          <a:spcPts val="0"/>
                        </a:spcAft>
                        <a:buNone/>
                      </a:pPr>
                      <a:r>
                        <a:rPr lang="es-ES" sz="1100"/>
                        <a:t>FUENTE</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DESCRIPCIÓN (breve)</a:t>
                      </a:r>
                      <a:endParaRPr/>
                    </a:p>
                  </a:txBody>
                  <a:tcPr marT="45725" marB="45725" marR="91450" marL="91450">
                    <a:solidFill>
                      <a:srgbClr val="0B5394"/>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INE</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Instituto Nacional de Estadísticas (INE)  tiene por finalidad realizar los </a:t>
                      </a:r>
                      <a:r>
                        <a:rPr b="0" i="0" lang="es-ES" sz="800" u="none" strike="noStrike">
                          <a:solidFill>
                            <a:schemeClr val="dk1"/>
                          </a:solidFill>
                        </a:rPr>
                        <a:t>censos </a:t>
                      </a:r>
                      <a:r>
                        <a:rPr b="0" i="0" lang="es-ES" sz="800" u="none" strike="noStrike"/>
                        <a:t>generales de población y vivienda, y producir, recopilar y publicar las estadísticas oficiales del país, además de otras tareas específicas que le encomienda la ley.</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Observatorio urbano</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Siedu</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l">
                        <a:lnSpc>
                          <a:spcPct val="100000"/>
                        </a:lnSpc>
                        <a:spcBef>
                          <a:spcPts val="0"/>
                        </a:spcBef>
                        <a:spcAft>
                          <a:spcPts val="0"/>
                        </a:spcAft>
                        <a:buClr>
                          <a:schemeClr val="dk1"/>
                        </a:buClr>
                        <a:buSzPts val="800"/>
                        <a:buFont typeface="Calibri"/>
                        <a:buNone/>
                      </a:pPr>
                      <a:r>
                        <a:rPr b="0" i="0" lang="es-ES" sz="80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indent="0" lvl="0" marL="0" marR="0" rtl="0" algn="l">
                        <a:lnSpc>
                          <a:spcPct val="100000"/>
                        </a:lnSpc>
                        <a:spcBef>
                          <a:spcPts val="0"/>
                        </a:spcBef>
                        <a:spcAft>
                          <a:spcPts val="0"/>
                        </a:spcAft>
                        <a:buClr>
                          <a:schemeClr val="dk1"/>
                        </a:buClr>
                        <a:buSzPts val="800"/>
                        <a:buFont typeface="Calibri"/>
                        <a:buNone/>
                      </a:pPr>
                      <a:r>
                        <a:rPr b="0" i="0" lang="es-ES" sz="80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b="0" i="0" lang="es-ES" sz="800" u="none" strike="noStrike"/>
                        <a:t>.</a:t>
                      </a:r>
                      <a:endParaRPr sz="2400"/>
                    </a:p>
                    <a:p>
                      <a:pPr indent="0" lvl="0" marL="0" marR="0" rtl="0" algn="ctr">
                        <a:spcBef>
                          <a:spcPts val="0"/>
                        </a:spcBef>
                        <a:spcAft>
                          <a:spcPts val="0"/>
                        </a:spcAft>
                        <a:buClr>
                          <a:schemeClr val="dk1"/>
                        </a:buClr>
                        <a:buSzPts val="800"/>
                        <a:buFont typeface="Calibri"/>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Cámara Chilena de la Construcción (CChC)</a:t>
                      </a:r>
                      <a:endParaRPr/>
                    </a:p>
                  </a:txBody>
                  <a:tcPr marT="0" marB="0" marR="0" marL="0" anchor="ctr">
                    <a:solidFill>
                      <a:srgbClr val="0B5394"/>
                    </a:solidFill>
                  </a:tcPr>
                </a:tc>
                <a:tc>
                  <a:txBody>
                    <a:bodyPr/>
                    <a:lstStyle/>
                    <a:p>
                      <a:pPr indent="0" lvl="0" marL="0" marR="0" rtl="0" algn="l">
                        <a:spcBef>
                          <a:spcPts val="0"/>
                        </a:spcBef>
                        <a:spcAft>
                          <a:spcPts val="0"/>
                        </a:spcAft>
                        <a:buNone/>
                      </a:pPr>
                      <a:r>
                        <a:rPr b="0" lang="es-ES" sz="800">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bl>
          </a:graphicData>
        </a:graphic>
      </p:graphicFrame>
      <p:graphicFrame>
        <p:nvGraphicFramePr>
          <p:cNvPr id="204" name="Google Shape;204;p10"/>
          <p:cNvGraphicFramePr/>
          <p:nvPr/>
        </p:nvGraphicFramePr>
        <p:xfrm>
          <a:off x="6303818" y="2164772"/>
          <a:ext cx="3000000" cy="3000000"/>
        </p:xfrm>
        <a:graphic>
          <a:graphicData uri="http://schemas.openxmlformats.org/drawingml/2006/table">
            <a:tbl>
              <a:tblPr bandRow="1" firstRow="1">
                <a:noFill/>
                <a:tableStyleId>{79F14410-B759-402A-A3C5-4E2C5933B8FF}</a:tableStyleId>
              </a:tblPr>
              <a:tblGrid>
                <a:gridCol w="1247775"/>
                <a:gridCol w="3716325"/>
              </a:tblGrid>
              <a:tr h="326375">
                <a:tc>
                  <a:txBody>
                    <a:bodyPr/>
                    <a:lstStyle/>
                    <a:p>
                      <a:pPr indent="0" lvl="0" marL="0" marR="0" rtl="0" algn="l">
                        <a:spcBef>
                          <a:spcPts val="0"/>
                        </a:spcBef>
                        <a:spcAft>
                          <a:spcPts val="0"/>
                        </a:spcAft>
                        <a:buNone/>
                      </a:pPr>
                      <a:r>
                        <a:rPr lang="es-ES" sz="1100"/>
                        <a:t>VARIABLE</a:t>
                      </a:r>
                      <a:endParaRPr/>
                    </a:p>
                  </a:txBody>
                  <a:tcPr marT="45725" marB="45725" marR="91450" marL="91450">
                    <a:solidFill>
                      <a:srgbClr val="0075A2"/>
                    </a:solidFill>
                  </a:tcPr>
                </a:tc>
                <a:tc>
                  <a:txBody>
                    <a:bodyPr/>
                    <a:lstStyle/>
                    <a:p>
                      <a:pPr indent="0" lvl="0" marL="0" marR="0" rtl="0" algn="l">
                        <a:spcBef>
                          <a:spcPts val="0"/>
                        </a:spcBef>
                        <a:spcAft>
                          <a:spcPts val="0"/>
                        </a:spcAft>
                        <a:buNone/>
                      </a:pPr>
                      <a:r>
                        <a:rPr lang="es-ES" sz="1100"/>
                        <a:t>DESCRIPCIÓN (breve también)</a:t>
                      </a:r>
                      <a:endParaRPr/>
                    </a:p>
                  </a:txBody>
                  <a:tcPr marT="45725" marB="45725" marR="91450" marL="91450">
                    <a:solidFill>
                      <a:srgbClr val="0075A2"/>
                    </a:solidFill>
                  </a:tcPr>
                </a:tc>
              </a:tr>
              <a:tr h="326375">
                <a:tc>
                  <a:txBody>
                    <a:bodyPr/>
                    <a:lstStyle/>
                    <a:p>
                      <a:pPr indent="0" lvl="0" marL="0" marR="0" rtl="0" algn="ctr">
                        <a:spcBef>
                          <a:spcPts val="0"/>
                        </a:spcBef>
                        <a:spcAft>
                          <a:spcPts val="0"/>
                        </a:spcAft>
                        <a:buClr>
                          <a:schemeClr val="lt1"/>
                        </a:buClr>
                        <a:buSzPts val="800"/>
                        <a:buFont typeface="Calibri"/>
                        <a:buNone/>
                      </a:pPr>
                      <a:r>
                        <a:rPr b="1" lang="es-ES" sz="800">
                          <a:solidFill>
                            <a:schemeClr val="lt1"/>
                          </a:solidFill>
                          <a:latin typeface="Calibri"/>
                          <a:ea typeface="Calibri"/>
                          <a:cs typeface="Calibri"/>
                          <a:sym typeface="Calibri"/>
                        </a:rPr>
                        <a:t>Diferencia entre el valor de suelo más alto y el más bajo entre las áreas homogéneas (urbanas)</a:t>
                      </a:r>
                      <a:endParaRPr sz="2400"/>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indicador permite observar qué sectores, dentro de una comuna, tienen de acuerdo con su actividad, las áreas más y menos costosas, entre otros análisis. Una gran diferencia entre valores altos y bajos de una misma comuna muestra que dentro del mismo territorio es posible encontrar zonas muy dispares en cuanto a su nivel de atracción, lo que puede hablar de una dotación desigual de acceso a oportunidades.</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Distancia a establecimientos de educación básica</a:t>
                      </a:r>
                      <a:endParaRPr/>
                    </a:p>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la distancia mínima promedio ponderada entre el centro geométrico de cada manzana poblada y los establecimientos públicos de educación básica más próximos. </a:t>
                      </a:r>
                      <a:endParaRPr/>
                    </a:p>
                    <a:p>
                      <a:pPr indent="0" lvl="0" marL="0" marR="0" rtl="0" algn="l">
                        <a:spcBef>
                          <a:spcPts val="0"/>
                        </a:spcBef>
                        <a:spcAft>
                          <a:spcPts val="0"/>
                        </a:spcAft>
                        <a:buClr>
                          <a:schemeClr val="dk1"/>
                        </a:buClr>
                        <a:buSzPts val="800"/>
                        <a:buFont typeface="Calibri"/>
                        <a:buNone/>
                      </a:pPr>
                      <a:r>
                        <a:rPr b="0" i="0" lang="es-ES" sz="800" u="none" strike="noStrike"/>
                        <a:t>La distancia se pondera en función de la población (6 a 14 años) a nivel de manzana censal con el total comunal y la distancia se mide a través de redes viales calibradas. Por su parte, el resultado se interpreta para cada comuna de acuerdo con el estándar establecido por el Consejo Nacional de Desarrollo Urbano (CNDU) para este indicador.</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Superficie Plazas por Habitante m²- Población que cumple con estándar de distancia a plazas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indicador mide la capacidad de carga de la oferta de los parques públicos del área urbana respecto a la población. Entendiendo, la “población” como la sumatoria de los habitantes por manzana del Censo 2017 existente en las manzanas que cumplen con el estándar de distancia de 3000 metros a parques públicos (indicador BPU_22) y considerando a la “superficie de parques públicos del área urbana” como la sumatoria de la superficie de aquellos parques públicos donde la población se encuentra a 3000 metros o menos de distancia, expresada en metros cuadrados. Esto evalúa mediante análisis de redes y la matriz origen – destino.</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Partición modal del transporte público (número de viajes en transporte público respecto al número total de viajes)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Número de víctimas mortales en siniestros de tránsito por cada 100.000 habitantes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T="0" marB="0" marR="0" marL="0" anchor="ctr">
                    <a:solidFill>
                      <a:srgbClr val="C8F9F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10" name="Google Shape;210;p11"/>
          <p:cNvSpPr txBox="1"/>
          <p:nvPr/>
        </p:nvSpPr>
        <p:spPr>
          <a:xfrm>
            <a:off x="3700714" y="309297"/>
            <a:ext cx="6139571"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Aplicación / sitio web con las bondades de la comuna</a:t>
            </a:r>
            <a:r>
              <a:rPr b="0" i="0" lang="es-ES" sz="1560" u="none" cap="none" strike="noStrike">
                <a:solidFill>
                  <a:schemeClr val="dk1"/>
                </a:solidFill>
                <a:latin typeface="Arial"/>
                <a:ea typeface="Arial"/>
                <a:cs typeface="Arial"/>
                <a:sym typeface="Arial"/>
              </a:rPr>
              <a:t>.</a:t>
            </a:r>
            <a:endParaRPr b="0" i="0" sz="1560" u="none" cap="none" strike="noStrike">
              <a:solidFill>
                <a:srgbClr val="5C5C5C"/>
              </a:solidFill>
              <a:latin typeface="Arial"/>
              <a:ea typeface="Arial"/>
              <a:cs typeface="Arial"/>
              <a:sym typeface="Arial"/>
            </a:endParaRPr>
          </a:p>
        </p:txBody>
      </p:sp>
      <p:sp>
        <p:nvSpPr>
          <p:cNvPr id="211" name="Google Shape;211;p11"/>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212" name="Google Shape;212;p11"/>
          <p:cNvSpPr/>
          <p:nvPr/>
        </p:nvSpPr>
        <p:spPr>
          <a:xfrm>
            <a:off x="427840" y="296910"/>
            <a:ext cx="89340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10-11</a:t>
            </a:r>
            <a:endParaRPr b="0" i="0" sz="2400" u="none" cap="none" strike="noStrike">
              <a:solidFill>
                <a:schemeClr val="accent1"/>
              </a:solidFill>
              <a:latin typeface="Arial"/>
              <a:ea typeface="Arial"/>
              <a:cs typeface="Arial"/>
              <a:sym typeface="Arial"/>
            </a:endParaRPr>
          </a:p>
        </p:txBody>
      </p:sp>
      <p:sp>
        <p:nvSpPr>
          <p:cNvPr id="213" name="Google Shape;213;p11"/>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4" name="Google Shape;214;p11"/>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5" name="Google Shape;215;p11"/>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16" name="Google Shape;216;p11"/>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10. FUENTES DE INFORMACIÓN</a:t>
            </a:r>
            <a:endParaRPr b="1" i="0" sz="1200" u="none" cap="none" strike="noStrike">
              <a:solidFill>
                <a:schemeClr val="accent1"/>
              </a:solidFill>
              <a:latin typeface="Calibri"/>
              <a:ea typeface="Calibri"/>
              <a:cs typeface="Calibri"/>
              <a:sym typeface="Calibri"/>
            </a:endParaRPr>
          </a:p>
        </p:txBody>
      </p:sp>
      <p:cxnSp>
        <p:nvCxnSpPr>
          <p:cNvPr id="217" name="Google Shape;217;p11"/>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218" name="Google Shape;218;p11"/>
          <p:cNvSpPr txBox="1"/>
          <p:nvPr/>
        </p:nvSpPr>
        <p:spPr>
          <a:xfrm>
            <a:off x="1558517" y="1806877"/>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De qué instituciones, entidades, bases de datos vendrían los datos?</a:t>
            </a:r>
            <a:endParaRPr/>
          </a:p>
        </p:txBody>
      </p:sp>
      <p:sp>
        <p:nvSpPr>
          <p:cNvPr id="219" name="Google Shape;219;p11"/>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11. VARIABLES PRINCIPALES</a:t>
            </a:r>
            <a:endParaRPr b="1" i="0" sz="1200" u="none" cap="none" strike="noStrike">
              <a:solidFill>
                <a:schemeClr val="accent1"/>
              </a:solidFill>
              <a:latin typeface="Calibri"/>
              <a:ea typeface="Calibri"/>
              <a:cs typeface="Calibri"/>
              <a:sym typeface="Calibri"/>
            </a:endParaRPr>
          </a:p>
        </p:txBody>
      </p:sp>
      <p:pic>
        <p:nvPicPr>
          <p:cNvPr id="220" name="Google Shape;220;p11"/>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21" name="Google Shape;221;p11"/>
          <p:cNvSpPr txBox="1"/>
          <p:nvPr/>
        </p:nvSpPr>
        <p:spPr>
          <a:xfrm>
            <a:off x="6214823" y="1794597"/>
            <a:ext cx="5359963"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Qué variables deberían estar “Sí o Sí” en el producto?</a:t>
            </a:r>
            <a:endParaRPr b="0" i="0" sz="1067" u="none" cap="none" strike="noStrike">
              <a:solidFill>
                <a:srgbClr val="575756"/>
              </a:solidFill>
              <a:latin typeface="Arial"/>
              <a:ea typeface="Arial"/>
              <a:cs typeface="Arial"/>
              <a:sym typeface="Arial"/>
            </a:endParaRPr>
          </a:p>
        </p:txBody>
      </p:sp>
      <p:graphicFrame>
        <p:nvGraphicFramePr>
          <p:cNvPr id="222" name="Google Shape;222;p11"/>
          <p:cNvGraphicFramePr/>
          <p:nvPr/>
        </p:nvGraphicFramePr>
        <p:xfrm>
          <a:off x="1558515" y="2191983"/>
          <a:ext cx="3000000" cy="3000000"/>
        </p:xfrm>
        <a:graphic>
          <a:graphicData uri="http://schemas.openxmlformats.org/drawingml/2006/table">
            <a:tbl>
              <a:tblPr bandRow="1" firstRow="1">
                <a:noFill/>
                <a:tableStyleId>{79F14410-B759-402A-A3C5-4E2C5933B8FF}</a:tableStyleId>
              </a:tblPr>
              <a:tblGrid>
                <a:gridCol w="1276975"/>
                <a:gridCol w="3036375"/>
              </a:tblGrid>
              <a:tr h="326375">
                <a:tc>
                  <a:txBody>
                    <a:bodyPr/>
                    <a:lstStyle/>
                    <a:p>
                      <a:pPr indent="0" lvl="0" marL="0" marR="0" rtl="0" algn="l">
                        <a:spcBef>
                          <a:spcPts val="0"/>
                        </a:spcBef>
                        <a:spcAft>
                          <a:spcPts val="0"/>
                        </a:spcAft>
                        <a:buNone/>
                      </a:pPr>
                      <a:r>
                        <a:rPr lang="es-ES" sz="1100"/>
                        <a:t>FUENTE</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DESCRIPCIÓN (breve)</a:t>
                      </a:r>
                      <a:endParaRPr/>
                    </a:p>
                  </a:txBody>
                  <a:tcPr marT="45725" marB="45725" marR="91450" marL="91450">
                    <a:solidFill>
                      <a:srgbClr val="0B5394"/>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INE</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Instituto Nacional de Estadísticas (INE)  tiene por finalidad realizar los </a:t>
                      </a:r>
                      <a:r>
                        <a:rPr b="0" i="0" lang="es-ES" sz="800" u="none" strike="noStrike">
                          <a:solidFill>
                            <a:schemeClr val="dk1"/>
                          </a:solidFill>
                        </a:rPr>
                        <a:t>censos </a:t>
                      </a:r>
                      <a:r>
                        <a:rPr b="0" i="0" lang="es-ES" sz="800" u="none" strike="noStrike"/>
                        <a:t>generales de población y vivienda, y producir, recopilar y publicar las estadísticas oficiales del país, además de otras tareas específicas que le encomienda la ley.</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Observatorio urbano</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Siedu</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l">
                        <a:lnSpc>
                          <a:spcPct val="100000"/>
                        </a:lnSpc>
                        <a:spcBef>
                          <a:spcPts val="0"/>
                        </a:spcBef>
                        <a:spcAft>
                          <a:spcPts val="0"/>
                        </a:spcAft>
                        <a:buClr>
                          <a:schemeClr val="dk1"/>
                        </a:buClr>
                        <a:buSzPts val="800"/>
                        <a:buFont typeface="Calibri"/>
                        <a:buNone/>
                      </a:pPr>
                      <a:r>
                        <a:rPr b="0" i="0" lang="es-ES" sz="80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indent="0" lvl="0" marL="0" marR="0" rtl="0" algn="l">
                        <a:lnSpc>
                          <a:spcPct val="100000"/>
                        </a:lnSpc>
                        <a:spcBef>
                          <a:spcPts val="0"/>
                        </a:spcBef>
                        <a:spcAft>
                          <a:spcPts val="0"/>
                        </a:spcAft>
                        <a:buClr>
                          <a:schemeClr val="dk1"/>
                        </a:buClr>
                        <a:buSzPts val="800"/>
                        <a:buFont typeface="Calibri"/>
                        <a:buNone/>
                      </a:pPr>
                      <a:r>
                        <a:rPr b="0" i="0" lang="es-ES" sz="80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b="0" i="0" lang="es-ES" sz="800" u="none" strike="noStrike"/>
                        <a:t>.</a:t>
                      </a:r>
                      <a:endParaRPr sz="2400"/>
                    </a:p>
                    <a:p>
                      <a:pPr indent="0" lvl="0" marL="0" marR="0" rtl="0" algn="ctr">
                        <a:spcBef>
                          <a:spcPts val="0"/>
                        </a:spcBef>
                        <a:spcAft>
                          <a:spcPts val="0"/>
                        </a:spcAft>
                        <a:buClr>
                          <a:schemeClr val="dk1"/>
                        </a:buClr>
                        <a:buSzPts val="800"/>
                        <a:buFont typeface="Calibri"/>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Cámara Chilena de la Construcción (CChC)</a:t>
                      </a:r>
                      <a:endParaRPr/>
                    </a:p>
                  </a:txBody>
                  <a:tcPr marT="0" marB="0" marR="0" marL="0" anchor="ctr">
                    <a:solidFill>
                      <a:srgbClr val="0B5394"/>
                    </a:solidFill>
                  </a:tcPr>
                </a:tc>
                <a:tc>
                  <a:txBody>
                    <a:bodyPr/>
                    <a:lstStyle/>
                    <a:p>
                      <a:pPr indent="0" lvl="0" marL="0" marR="0" rtl="0" algn="l">
                        <a:spcBef>
                          <a:spcPts val="0"/>
                        </a:spcBef>
                        <a:spcAft>
                          <a:spcPts val="0"/>
                        </a:spcAft>
                        <a:buNone/>
                      </a:pPr>
                      <a:r>
                        <a:rPr b="0" lang="es-ES" sz="800">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bl>
          </a:graphicData>
        </a:graphic>
      </p:graphicFrame>
      <p:graphicFrame>
        <p:nvGraphicFramePr>
          <p:cNvPr id="223" name="Google Shape;223;p11"/>
          <p:cNvGraphicFramePr/>
          <p:nvPr/>
        </p:nvGraphicFramePr>
        <p:xfrm>
          <a:off x="6377940" y="2164772"/>
          <a:ext cx="3000000" cy="3000000"/>
        </p:xfrm>
        <a:graphic>
          <a:graphicData uri="http://schemas.openxmlformats.org/drawingml/2006/table">
            <a:tbl>
              <a:tblPr bandRow="1" firstRow="1">
                <a:noFill/>
                <a:tableStyleId>{79F14410-B759-402A-A3C5-4E2C5933B8FF}</a:tableStyleId>
              </a:tblPr>
              <a:tblGrid>
                <a:gridCol w="1173650"/>
                <a:gridCol w="3716325"/>
              </a:tblGrid>
              <a:tr h="326375">
                <a:tc>
                  <a:txBody>
                    <a:bodyPr/>
                    <a:lstStyle/>
                    <a:p>
                      <a:pPr indent="0" lvl="0" marL="0" marR="0" rtl="0" algn="l">
                        <a:spcBef>
                          <a:spcPts val="0"/>
                        </a:spcBef>
                        <a:spcAft>
                          <a:spcPts val="0"/>
                        </a:spcAft>
                        <a:buNone/>
                      </a:pPr>
                      <a:r>
                        <a:rPr lang="es-ES" sz="1100"/>
                        <a:t>VARIABLE</a:t>
                      </a:r>
                      <a:endParaRPr/>
                    </a:p>
                  </a:txBody>
                  <a:tcPr marT="45725" marB="45725" marR="91450" marL="91450">
                    <a:solidFill>
                      <a:srgbClr val="0075A2"/>
                    </a:solidFill>
                  </a:tcPr>
                </a:tc>
                <a:tc>
                  <a:txBody>
                    <a:bodyPr/>
                    <a:lstStyle/>
                    <a:p>
                      <a:pPr indent="0" lvl="0" marL="0" marR="0" rtl="0" algn="l">
                        <a:spcBef>
                          <a:spcPts val="0"/>
                        </a:spcBef>
                        <a:spcAft>
                          <a:spcPts val="0"/>
                        </a:spcAft>
                        <a:buNone/>
                      </a:pPr>
                      <a:r>
                        <a:rPr lang="es-ES" sz="1100"/>
                        <a:t>DESCRIPCIÓN (breve también)</a:t>
                      </a:r>
                      <a:endParaRPr/>
                    </a:p>
                  </a:txBody>
                  <a:tcPr marT="45725" marB="45725" marR="91450" marL="91450">
                    <a:solidFill>
                      <a:srgbClr val="0075A2"/>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Número de víctimas mortales en siniestros de tránsito por cada 100.000 habitantes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Número de víctimas lesionadas en siniestros de tránsito por cada 100.000 habitantes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el número de víctimas lesionadas como producto de siniestros de tránsito por cada 100.000 habitantes. El problema de la inseguridad vial es alto en las áreas urbanas y tiene que ver principalmente con el comportamiento de los diferentes actores del tránsito. Una reducción de los valores de este indicador evidencia adelantos en la pacificación estructural de la circulación de vehículos motorizados. Por otro lado, un aumento en el valor de este indicador mostraría el incremento de una educación vial deficiente y malas prácticas en las normas de tránsito como excesos de velocidad, conducción bajo la influencia del alcohol, entre otras causas.</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Cantidad (kg) de disposición final de residuos sólidos urbanos per cápita</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muestra la cantidad de residuos sólidos municipales estimados por habitante, originados de manera diaria en los núcleos urbanos como resultado de las actividades domésticas, comerciales o similares. En su cálculo, este indicador considera todos aquellos residuos, no peligrosos ni tóxicos, cuya gestión y/o tratamiento es de responsabilidad municipal, siendo además dispuestos en vertederos, rellenos sanitarios y/o basurales. </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Clr>
                          <a:schemeClr val="lt1"/>
                        </a:buClr>
                        <a:buSzPts val="800"/>
                        <a:buFont typeface="Calibri"/>
                        <a:buNone/>
                      </a:pPr>
                      <a:r>
                        <a:rPr b="1" lang="es-ES" sz="800">
                          <a:solidFill>
                            <a:schemeClr val="lt1"/>
                          </a:solidFill>
                          <a:latin typeface="Calibri"/>
                          <a:ea typeface="Calibri"/>
                          <a:cs typeface="Calibri"/>
                          <a:sym typeface="Calibri"/>
                        </a:rPr>
                        <a:t>Porcentaje de superficie no construida (sitios eriazos) en áreas urbanas</a:t>
                      </a:r>
                      <a:endParaRPr/>
                    </a:p>
                  </a:txBody>
                  <a:tcPr marT="0" marB="0" marR="0" marL="0" anchor="ctr">
                    <a:solidFill>
                      <a:srgbClr val="0075A2"/>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Este indicador mide el porcentaje que representan los sitios eriazos respecto a superficie total de las áreas urbanas (entendido como el Límite Urbano Censal, LUC). En las ciudades, estos sitios se presentan como una oportunidad de aprovechar eficientemente los espacios para la población (construcción de viviendas sociales, áreas verdes y/o espacios públicos) para crear una ciudad más eficiente con desarrollo urbano. En este análisis, un sitio eriazo es considerado un bien raíz con destino no agrícola y sin construcciones (no edificado), según lo establecido por el Servicio de Impuestos Internos (SII).</a:t>
                      </a:r>
                      <a:endParaRPr sz="2400"/>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Porcentaje de viviendas particulares que requieren mejoras de materialidad y/o servicios básicos</a:t>
                      </a:r>
                      <a:endParaRPr/>
                    </a:p>
                  </a:txBody>
                  <a:tcPr marT="0" marB="0" marR="0" marL="0" anchor="ctr">
                    <a:solidFill>
                      <a:srgbClr val="0075A2"/>
                    </a:solidFill>
                  </a:tcPr>
                </a:tc>
                <a:tc>
                  <a:txBody>
                    <a:bodyPr/>
                    <a:lstStyle/>
                    <a:p>
                      <a:pPr indent="0" lvl="0" marL="0" marR="0" rtl="0" algn="ctr">
                        <a:spcBef>
                          <a:spcPts val="0"/>
                        </a:spcBef>
                        <a:spcAft>
                          <a:spcPts val="0"/>
                        </a:spcAft>
                        <a:buClr>
                          <a:schemeClr val="dk1"/>
                        </a:buClr>
                        <a:buSzPts val="800"/>
                        <a:buFont typeface="Calibri"/>
                        <a:buNone/>
                      </a:pPr>
                      <a:r>
                        <a:rPr b="0" i="0" lang="es-ES" sz="800" u="none" strike="noStrike"/>
                        <a:t>Este indicador mide el déficit habitacional cualitativo, entendido como el porcentaje de viviendas particulares que requieren mejoras de material y/o servicios básicos, es decir, aquellas viviendas consideradas de calidad “recuperable” cuya tipología de materiales de construcción y/o condiciones de saneamiento no son adecuadas, pero son factibles de mejorar de acuerdo con un índice de calidad global de las viviendas desarrollado por el Ministerio de Vivienda y Urbanismo (MINVU). Es importante mencionar que este indicador considera solamente las viviendas en zona urbana. </a:t>
                      </a:r>
                      <a:endParaRPr sz="2400"/>
                    </a:p>
                  </a:txBody>
                  <a:tcPr marT="0" marB="0" marR="0" marL="0" anchor="ctr">
                    <a:solidFill>
                      <a:srgbClr val="C8F9F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29" name="Google Shape;229;p12"/>
          <p:cNvSpPr txBox="1"/>
          <p:nvPr/>
        </p:nvSpPr>
        <p:spPr>
          <a:xfrm>
            <a:off x="3700714" y="309297"/>
            <a:ext cx="6139571"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Aplicación / sitio web con las bondades de la comuna</a:t>
            </a:r>
            <a:r>
              <a:rPr b="0" i="0" lang="es-ES" sz="1560" u="none" cap="none" strike="noStrike">
                <a:solidFill>
                  <a:schemeClr val="dk1"/>
                </a:solidFill>
                <a:latin typeface="Arial"/>
                <a:ea typeface="Arial"/>
                <a:cs typeface="Arial"/>
                <a:sym typeface="Arial"/>
              </a:rPr>
              <a:t>.</a:t>
            </a:r>
            <a:endParaRPr b="0" i="0" sz="1560" u="none" cap="none" strike="noStrike">
              <a:solidFill>
                <a:srgbClr val="5C5C5C"/>
              </a:solidFill>
              <a:latin typeface="Arial"/>
              <a:ea typeface="Arial"/>
              <a:cs typeface="Arial"/>
              <a:sym typeface="Arial"/>
            </a:endParaRPr>
          </a:p>
        </p:txBody>
      </p:sp>
      <p:sp>
        <p:nvSpPr>
          <p:cNvPr id="230" name="Google Shape;230;p1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231" name="Google Shape;231;p12"/>
          <p:cNvSpPr/>
          <p:nvPr/>
        </p:nvSpPr>
        <p:spPr>
          <a:xfrm>
            <a:off x="427840" y="296910"/>
            <a:ext cx="89340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10-11</a:t>
            </a:r>
            <a:endParaRPr b="0" i="0" sz="2400" u="none" cap="none" strike="noStrike">
              <a:solidFill>
                <a:schemeClr val="accent1"/>
              </a:solidFill>
              <a:latin typeface="Arial"/>
              <a:ea typeface="Arial"/>
              <a:cs typeface="Arial"/>
              <a:sym typeface="Arial"/>
            </a:endParaRPr>
          </a:p>
        </p:txBody>
      </p:sp>
      <p:sp>
        <p:nvSpPr>
          <p:cNvPr id="232" name="Google Shape;232;p1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33" name="Google Shape;233;p1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34" name="Google Shape;234;p12"/>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35" name="Google Shape;235;p1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10. FUENTES DE INFORMACIÓN</a:t>
            </a:r>
            <a:endParaRPr b="1" i="0" sz="1200" u="none" cap="none" strike="noStrike">
              <a:solidFill>
                <a:schemeClr val="accent1"/>
              </a:solidFill>
              <a:latin typeface="Calibri"/>
              <a:ea typeface="Calibri"/>
              <a:cs typeface="Calibri"/>
              <a:sym typeface="Calibri"/>
            </a:endParaRPr>
          </a:p>
        </p:txBody>
      </p:sp>
      <p:cxnSp>
        <p:nvCxnSpPr>
          <p:cNvPr id="236" name="Google Shape;236;p12"/>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237" name="Google Shape;237;p12"/>
          <p:cNvSpPr txBox="1"/>
          <p:nvPr/>
        </p:nvSpPr>
        <p:spPr>
          <a:xfrm>
            <a:off x="1558517" y="1806877"/>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De qué instituciones, entidades, bases de datos vendrían los datos?</a:t>
            </a:r>
            <a:endParaRPr/>
          </a:p>
        </p:txBody>
      </p:sp>
      <p:sp>
        <p:nvSpPr>
          <p:cNvPr id="238" name="Google Shape;238;p12"/>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11. VARIABLES PRINCIPALES</a:t>
            </a:r>
            <a:endParaRPr b="1" i="0" sz="1200" u="none" cap="none" strike="noStrike">
              <a:solidFill>
                <a:schemeClr val="accent1"/>
              </a:solidFill>
              <a:latin typeface="Calibri"/>
              <a:ea typeface="Calibri"/>
              <a:cs typeface="Calibri"/>
              <a:sym typeface="Calibri"/>
            </a:endParaRPr>
          </a:p>
        </p:txBody>
      </p:sp>
      <p:pic>
        <p:nvPicPr>
          <p:cNvPr id="239" name="Google Shape;239;p12"/>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40" name="Google Shape;240;p12"/>
          <p:cNvSpPr txBox="1"/>
          <p:nvPr/>
        </p:nvSpPr>
        <p:spPr>
          <a:xfrm>
            <a:off x="6214823" y="1794597"/>
            <a:ext cx="5359963"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Qué variables deberían estar “Sí o Sí” en el producto?</a:t>
            </a:r>
            <a:endParaRPr b="0" i="0" sz="1067" u="none" cap="none" strike="noStrike">
              <a:solidFill>
                <a:srgbClr val="575756"/>
              </a:solidFill>
              <a:latin typeface="Arial"/>
              <a:ea typeface="Arial"/>
              <a:cs typeface="Arial"/>
              <a:sym typeface="Arial"/>
            </a:endParaRPr>
          </a:p>
        </p:txBody>
      </p:sp>
      <p:graphicFrame>
        <p:nvGraphicFramePr>
          <p:cNvPr id="241" name="Google Shape;241;p12"/>
          <p:cNvGraphicFramePr/>
          <p:nvPr/>
        </p:nvGraphicFramePr>
        <p:xfrm>
          <a:off x="1558515" y="2191983"/>
          <a:ext cx="3000000" cy="3000000"/>
        </p:xfrm>
        <a:graphic>
          <a:graphicData uri="http://schemas.openxmlformats.org/drawingml/2006/table">
            <a:tbl>
              <a:tblPr bandRow="1" firstRow="1">
                <a:noFill/>
                <a:tableStyleId>{79F14410-B759-402A-A3C5-4E2C5933B8FF}</a:tableStyleId>
              </a:tblPr>
              <a:tblGrid>
                <a:gridCol w="1276975"/>
                <a:gridCol w="3036375"/>
              </a:tblGrid>
              <a:tr h="326375">
                <a:tc>
                  <a:txBody>
                    <a:bodyPr/>
                    <a:lstStyle/>
                    <a:p>
                      <a:pPr indent="0" lvl="0" marL="0" marR="0" rtl="0" algn="l">
                        <a:spcBef>
                          <a:spcPts val="0"/>
                        </a:spcBef>
                        <a:spcAft>
                          <a:spcPts val="0"/>
                        </a:spcAft>
                        <a:buNone/>
                      </a:pPr>
                      <a:r>
                        <a:rPr lang="es-ES" sz="1100"/>
                        <a:t>FUENTE</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DESCRIPCIÓN (breve)</a:t>
                      </a:r>
                      <a:endParaRPr/>
                    </a:p>
                  </a:txBody>
                  <a:tcPr marT="45725" marB="45725" marR="91450" marL="91450">
                    <a:solidFill>
                      <a:srgbClr val="0B5394"/>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INE</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Instituto Nacional de Estadísticas (INE)  tiene por finalidad realizar los </a:t>
                      </a:r>
                      <a:r>
                        <a:rPr b="0" i="0" lang="es-ES" sz="800" u="none" strike="noStrike">
                          <a:solidFill>
                            <a:schemeClr val="dk1"/>
                          </a:solidFill>
                        </a:rPr>
                        <a:t>censos </a:t>
                      </a:r>
                      <a:r>
                        <a:rPr b="0" i="0" lang="es-ES" sz="800" u="none" strike="noStrike"/>
                        <a:t>generales de población y vivienda, y producir, recopilar y publicar las estadísticas oficiales del país, además de otras tareas específicas que le encomienda la ley.</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Observatorio urbano</a:t>
                      </a:r>
                      <a:endParaRPr/>
                    </a:p>
                  </a:txBody>
                  <a:tcPr marT="0" marB="0" marR="0" marL="0" anchor="ctr">
                    <a:solidFill>
                      <a:srgbClr val="0B5394"/>
                    </a:solidFill>
                  </a:tcPr>
                </a:tc>
                <a:tc>
                  <a:txBody>
                    <a:bodyPr/>
                    <a:lstStyle/>
                    <a:p>
                      <a:pPr indent="0" lvl="0" marL="0" marR="0" rtl="0" algn="l">
                        <a:spcBef>
                          <a:spcPts val="0"/>
                        </a:spcBef>
                        <a:spcAft>
                          <a:spcPts val="0"/>
                        </a:spcAft>
                        <a:buClr>
                          <a:schemeClr val="dk1"/>
                        </a:buClr>
                        <a:buSzPts val="800"/>
                        <a:buFont typeface="Calibri"/>
                        <a:buNone/>
                      </a:pPr>
                      <a:r>
                        <a:rPr b="0" i="0" lang="es-ES" sz="80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Siedu</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l">
                        <a:lnSpc>
                          <a:spcPct val="100000"/>
                        </a:lnSpc>
                        <a:spcBef>
                          <a:spcPts val="0"/>
                        </a:spcBef>
                        <a:spcAft>
                          <a:spcPts val="0"/>
                        </a:spcAft>
                        <a:buClr>
                          <a:schemeClr val="dk1"/>
                        </a:buClr>
                        <a:buSzPts val="800"/>
                        <a:buFont typeface="Calibri"/>
                        <a:buNone/>
                      </a:pPr>
                      <a:r>
                        <a:rPr b="0" i="0" lang="es-ES" sz="80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indent="0" lvl="0" marL="0" marR="0" rtl="0" algn="l">
                        <a:lnSpc>
                          <a:spcPct val="100000"/>
                        </a:lnSpc>
                        <a:spcBef>
                          <a:spcPts val="0"/>
                        </a:spcBef>
                        <a:spcAft>
                          <a:spcPts val="0"/>
                        </a:spcAft>
                        <a:buClr>
                          <a:schemeClr val="dk1"/>
                        </a:buClr>
                        <a:buSzPts val="800"/>
                        <a:buFont typeface="Calibri"/>
                        <a:buNone/>
                      </a:pPr>
                      <a:r>
                        <a:rPr b="0" i="0" lang="es-ES" sz="80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b="0" i="0" lang="es-ES" sz="800" u="none" strike="noStrike"/>
                        <a:t>.</a:t>
                      </a:r>
                      <a:endParaRPr sz="2400"/>
                    </a:p>
                  </a:txBody>
                  <a:tcPr marT="0" marB="0" marR="0" marL="0" anchor="ctr">
                    <a:solidFill>
                      <a:srgbClr val="C4EEFF"/>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Cámara Chilena de la Construcción (CChC)</a:t>
                      </a:r>
                      <a:endParaRPr/>
                    </a:p>
                  </a:txBody>
                  <a:tcPr marT="0" marB="0" marR="0" marL="0" anchor="ctr">
                    <a:solidFill>
                      <a:srgbClr val="0B5394"/>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bl>
          </a:graphicData>
        </a:graphic>
      </p:graphicFrame>
      <p:graphicFrame>
        <p:nvGraphicFramePr>
          <p:cNvPr id="242" name="Google Shape;242;p12"/>
          <p:cNvGraphicFramePr/>
          <p:nvPr/>
        </p:nvGraphicFramePr>
        <p:xfrm>
          <a:off x="6320131" y="2167189"/>
          <a:ext cx="3000000" cy="3000000"/>
        </p:xfrm>
        <a:graphic>
          <a:graphicData uri="http://schemas.openxmlformats.org/drawingml/2006/table">
            <a:tbl>
              <a:tblPr bandRow="1" firstRow="1">
                <a:noFill/>
                <a:tableStyleId>{79F14410-B759-402A-A3C5-4E2C5933B8FF}</a:tableStyleId>
              </a:tblPr>
              <a:tblGrid>
                <a:gridCol w="1246750"/>
                <a:gridCol w="3716325"/>
              </a:tblGrid>
              <a:tr h="326375">
                <a:tc>
                  <a:txBody>
                    <a:bodyPr/>
                    <a:lstStyle/>
                    <a:p>
                      <a:pPr indent="0" lvl="0" marL="0" marR="0" rtl="0" algn="l">
                        <a:spcBef>
                          <a:spcPts val="0"/>
                        </a:spcBef>
                        <a:spcAft>
                          <a:spcPts val="0"/>
                        </a:spcAft>
                        <a:buNone/>
                      </a:pPr>
                      <a:r>
                        <a:rPr lang="es-ES" sz="1100"/>
                        <a:t>VARIABLE</a:t>
                      </a:r>
                      <a:endParaRPr/>
                    </a:p>
                  </a:txBody>
                  <a:tcPr marT="45725" marB="45725" marR="91450" marL="91450">
                    <a:solidFill>
                      <a:srgbClr val="0075A2"/>
                    </a:solidFill>
                  </a:tcPr>
                </a:tc>
                <a:tc>
                  <a:txBody>
                    <a:bodyPr/>
                    <a:lstStyle/>
                    <a:p>
                      <a:pPr indent="0" lvl="0" marL="0" marR="0" rtl="0" algn="l">
                        <a:spcBef>
                          <a:spcPts val="0"/>
                        </a:spcBef>
                        <a:spcAft>
                          <a:spcPts val="0"/>
                        </a:spcAft>
                        <a:buNone/>
                      </a:pPr>
                      <a:r>
                        <a:rPr lang="es-ES" sz="1100"/>
                        <a:t>DESCRIPCIÓN (breve también)</a:t>
                      </a:r>
                      <a:endParaRPr/>
                    </a:p>
                  </a:txBody>
                  <a:tcPr marT="45725" marB="45725" marR="91450" marL="91450">
                    <a:solidFill>
                      <a:srgbClr val="0075A2"/>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Porcentaje de viviendas en situación de hacinamiento</a:t>
                      </a:r>
                      <a:endParaRPr/>
                    </a:p>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Corresponde al porcentaje de viviendas que presentan situación de hacinamiento por comuna. El indicador mide la razón entre el número de personas residentes y el número de dormitorios de uso exclusivo en el hogar. Por tanto, los hogares que tienen 2,5 o más personas por dormitorio son considerados como en situación de hacinamiento y también se considera hacinamiento, si en una vivienda tiene al menos uno de sus hogares con esta condición. Este indicador forma parte de las variables consideradas por el Ministerio de Vivienda y Urbanismo (MINVU) para la medición del déficit habitacional cuantitativo, que define los requerimientos de nuevas viviendas.</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Distancia a paraderos de transporte público mayor</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El indicador expresa valores de distancia desde un origen determinado respecto del paradero de transporte público. La distancia se mide a través de redes viales calibradas, desde el centro geométrico de cada manzana hasta el paradero público mayor más próximo, mientras que, para su agregación territorial, dicha distancia se pondera en función de la población a nivel de manzana.</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Condiciones Laborales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Condiciones laborales de la población residente en términos de ingreso, condiciones contractuales, costo de vida y nivel de endeudamiento.</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Ambiente de Negocios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Capacidad de atraer actividad económica y nuevos emprendimientos, desarrollos inmobiliarios y nuevos servicios públicos y privados.</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Condiciones Socio-Culturales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Aspectos relativos al desarrollo de capital social, conforme la oferta y resultados en educación, participación ciudadana y convivencia social.</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Conectividad y Movilidad</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Acceso y proximidad a los servicios asociados al transporte  público, nivel de exposición a accidentes de tránsito y conexión a internet.</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Salud y Medio Ambiente</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Acceso y proximidad a la red de salud, carencias en materia de salud y nivel de exposición ambiental en su entorno.</a:t>
                      </a:r>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Vivienda y Entorno</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Estado de precariedad de la vivienda, así como condición del espacio público en términos de su mantenimiento  y nivel de inseguridad en los barrios.</a:t>
                      </a:r>
                      <a:endParaRPr/>
                    </a:p>
                  </a:txBody>
                  <a:tcPr marT="0" marB="0" marR="0" marL="0" anchor="ctr">
                    <a:solidFill>
                      <a:srgbClr val="C8F9F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48" name="Google Shape;248;p13"/>
          <p:cNvSpPr txBox="1"/>
          <p:nvPr/>
        </p:nvSpPr>
        <p:spPr>
          <a:xfrm>
            <a:off x="3700715" y="309297"/>
            <a:ext cx="6080848"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Aplicación / sitio web con las bondades de la comuna</a:t>
            </a:r>
            <a:r>
              <a:rPr b="0" i="0" lang="es-ES" sz="1560" u="none" cap="none" strike="noStrike">
                <a:solidFill>
                  <a:schemeClr val="dk1"/>
                </a:solidFill>
                <a:latin typeface="Arial"/>
                <a:ea typeface="Arial"/>
                <a:cs typeface="Arial"/>
                <a:sym typeface="Arial"/>
              </a:rPr>
              <a:t>.</a:t>
            </a:r>
            <a:endParaRPr b="0" i="0" sz="1560" u="none" cap="none" strike="noStrike">
              <a:solidFill>
                <a:srgbClr val="5C5C5C"/>
              </a:solidFill>
              <a:latin typeface="Arial"/>
              <a:ea typeface="Arial"/>
              <a:cs typeface="Arial"/>
              <a:sym typeface="Arial"/>
            </a:endParaRPr>
          </a:p>
        </p:txBody>
      </p:sp>
      <p:sp>
        <p:nvSpPr>
          <p:cNvPr id="249" name="Google Shape;249;p13"/>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250" name="Google Shape;250;p13"/>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251" name="Google Shape;251;p13"/>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52" name="Google Shape;252;p13"/>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53" name="Google Shape;253;p13"/>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54" name="Google Shape;254;p13"/>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12. INTERACCIÓN DE VARIABLES</a:t>
            </a:r>
            <a:endParaRPr b="1" i="0" sz="1200" u="none" cap="none" strike="noStrike">
              <a:solidFill>
                <a:schemeClr val="accent1"/>
              </a:solidFill>
              <a:latin typeface="Calibri"/>
              <a:ea typeface="Calibri"/>
              <a:cs typeface="Calibri"/>
              <a:sym typeface="Calibri"/>
            </a:endParaRPr>
          </a:p>
        </p:txBody>
      </p:sp>
      <p:sp>
        <p:nvSpPr>
          <p:cNvPr id="255" name="Google Shape;255;p13"/>
          <p:cNvSpPr txBox="1"/>
          <p:nvPr/>
        </p:nvSpPr>
        <p:spPr>
          <a:xfrm>
            <a:off x="380880" y="2014695"/>
            <a:ext cx="4271832" cy="2808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Teniendo como base las variables definidas en el paso anterior, con qué otras variables generales se podrían cruzar para enriquecer el análisis o interpretación posterior?????</a:t>
            </a:r>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Afectación de diferencia de precio de suelo más alto y el más bajo con relación a los metros de superficie de mejora.</a:t>
            </a:r>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Finalmente, DATAVIVIENDA podrá tener interacción con distintos programas gubernamentales, por lo que podrá tener conexión con DATAEVAL, si se evalúan los programas que atienden al déficit habitacional y los programas de subsidios entregados.</a:t>
            </a:r>
            <a:endParaRPr/>
          </a:p>
          <a:p>
            <a:pPr indent="0" lvl="0" marL="0" marR="0" rtl="0" algn="l">
              <a:spcBef>
                <a:spcPts val="1202"/>
              </a:spcBef>
              <a:spcAft>
                <a:spcPts val="0"/>
              </a:spcAft>
              <a:buNone/>
            </a:pPr>
            <a:r>
              <a:t/>
            </a:r>
            <a:endParaRPr b="0" i="0" sz="1050" u="none" cap="none" strike="noStrike">
              <a:solidFill>
                <a:srgbClr val="575756"/>
              </a:solidFill>
              <a:latin typeface="Arial"/>
              <a:ea typeface="Arial"/>
              <a:cs typeface="Arial"/>
              <a:sym typeface="Arial"/>
            </a:endParaRPr>
          </a:p>
          <a:p>
            <a:pPr indent="0" lvl="0" marL="0" marR="0" rtl="0" algn="l">
              <a:spcBef>
                <a:spcPts val="1202"/>
              </a:spcBef>
              <a:spcAft>
                <a:spcPts val="0"/>
              </a:spcAft>
              <a:buNone/>
            </a:pPr>
            <a:r>
              <a:t/>
            </a:r>
            <a:endParaRPr b="0" i="0" sz="1050" u="none" cap="none" strike="noStrike">
              <a:solidFill>
                <a:schemeClr val="dk1"/>
              </a:solidFill>
              <a:latin typeface="Calibri"/>
              <a:ea typeface="Calibri"/>
              <a:cs typeface="Calibri"/>
              <a:sym typeface="Calibri"/>
            </a:endParaRPr>
          </a:p>
          <a:p>
            <a:pPr indent="0" lvl="0" marL="0" marR="0" rtl="0" algn="l">
              <a:spcBef>
                <a:spcPts val="1202"/>
              </a:spcBef>
              <a:spcAft>
                <a:spcPts val="0"/>
              </a:spcAft>
              <a:buNone/>
            </a:pPr>
            <a:r>
              <a:t/>
            </a:r>
            <a:endParaRPr b="0" i="0" sz="1050" u="none" cap="none" strike="noStrike">
              <a:solidFill>
                <a:schemeClr val="dk1"/>
              </a:solidFill>
              <a:latin typeface="Calibri"/>
              <a:ea typeface="Calibri"/>
              <a:cs typeface="Calibri"/>
              <a:sym typeface="Calibri"/>
            </a:endParaRPr>
          </a:p>
        </p:txBody>
      </p:sp>
      <p:pic>
        <p:nvPicPr>
          <p:cNvPr id="256" name="Google Shape;256;p13"/>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graphicFrame>
        <p:nvGraphicFramePr>
          <p:cNvPr id="257" name="Google Shape;257;p13"/>
          <p:cNvGraphicFramePr/>
          <p:nvPr/>
        </p:nvGraphicFramePr>
        <p:xfrm>
          <a:off x="5990712" y="1864993"/>
          <a:ext cx="3000000" cy="3000000"/>
        </p:xfrm>
        <a:graphic>
          <a:graphicData uri="http://schemas.openxmlformats.org/drawingml/2006/table">
            <a:tbl>
              <a:tblPr bandRow="1" firstRow="1">
                <a:noFill/>
                <a:tableStyleId>{79F14410-B759-402A-A3C5-4E2C5933B8FF}</a:tableStyleId>
              </a:tblPr>
              <a:tblGrid>
                <a:gridCol w="2773525"/>
                <a:gridCol w="2533475"/>
              </a:tblGrid>
              <a:tr h="326375">
                <a:tc>
                  <a:txBody>
                    <a:bodyPr/>
                    <a:lstStyle/>
                    <a:p>
                      <a:pPr indent="0" lvl="0" marL="0" marR="0" rtl="0" algn="ctr">
                        <a:spcBef>
                          <a:spcPts val="0"/>
                        </a:spcBef>
                        <a:spcAft>
                          <a:spcPts val="0"/>
                        </a:spcAft>
                        <a:buNone/>
                      </a:pPr>
                      <a:r>
                        <a:rPr lang="es-ES" sz="1100"/>
                        <a:t>VARIABLE DEL PRODUCTO</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solidFill>
                            <a:schemeClr val="dk1"/>
                          </a:solidFill>
                        </a:rPr>
                        <a:t>OTRAS VARIABLES GENERALES</a:t>
                      </a:r>
                      <a:endParaRPr/>
                    </a:p>
                  </a:txBody>
                  <a:tcPr marT="45725" marB="45725" marR="91450" marL="91450">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Sitio eriazo</a:t>
                      </a:r>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pobreza</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Plazas por habitante </a:t>
                      </a:r>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Edad  media comunal </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Participación electoral </a:t>
                      </a:r>
                      <a:endParaRPr/>
                    </a:p>
                  </a:txBody>
                  <a:tcPr marT="0" marB="0" marR="0" marL="0" anchor="ctr">
                    <a:solidFill>
                      <a:srgbClr val="089CA2"/>
                    </a:solidFill>
                  </a:tcPr>
                </a:tc>
                <a:tc>
                  <a:txBody>
                    <a:bodyPr/>
                    <a:lstStyle/>
                    <a:p>
                      <a:pPr indent="0" lvl="0" marL="0" marR="0" rtl="0" algn="ctr">
                        <a:spcBef>
                          <a:spcPts val="0"/>
                        </a:spcBef>
                        <a:spcAft>
                          <a:spcPts val="0"/>
                        </a:spcAft>
                        <a:buClr>
                          <a:schemeClr val="dk1"/>
                        </a:buClr>
                        <a:buSzPts val="800"/>
                        <a:buFont typeface="Calibri"/>
                        <a:buNone/>
                      </a:pPr>
                      <a:r>
                        <a:rPr b="1" i="0" lang="es-ES" sz="800" u="none" strike="noStrike">
                          <a:solidFill>
                            <a:schemeClr val="dk1"/>
                          </a:solidFill>
                          <a:latin typeface="Calibri"/>
                          <a:ea typeface="Calibri"/>
                          <a:cs typeface="Calibri"/>
                          <a:sym typeface="Calibri"/>
                        </a:rPr>
                        <a:t>Edad  media comunal </a:t>
                      </a:r>
                      <a:endParaRPr sz="2400"/>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63" name="Google Shape;263;p14"/>
          <p:cNvSpPr txBox="1"/>
          <p:nvPr/>
        </p:nvSpPr>
        <p:spPr>
          <a:xfrm>
            <a:off x="1321243" y="309297"/>
            <a:ext cx="8326073"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C5C5C"/>
              </a:buClr>
              <a:buSzPts val="1560"/>
              <a:buFont typeface="Arial"/>
              <a:buNone/>
            </a:pPr>
            <a:r>
              <a:rPr b="0" i="0" lang="es-ES" sz="1560" u="none" cap="none" strike="noStrike">
                <a:solidFill>
                  <a:srgbClr val="5C5C5C"/>
                </a:solidFill>
                <a:latin typeface="Arial"/>
                <a:ea typeface="Arial"/>
                <a:cs typeface="Arial"/>
                <a:sym typeface="Arial"/>
              </a:rPr>
              <a:t>		Aplicación / sitio web con las bondades de la comuna.</a:t>
            </a:r>
            <a:endParaRPr b="0" i="0" sz="1560" u="none" cap="none" strike="noStrike">
              <a:solidFill>
                <a:srgbClr val="5C5C5C"/>
              </a:solidFill>
              <a:latin typeface="Arial"/>
              <a:ea typeface="Arial"/>
              <a:cs typeface="Arial"/>
              <a:sym typeface="Arial"/>
            </a:endParaRPr>
          </a:p>
        </p:txBody>
      </p:sp>
      <p:sp>
        <p:nvSpPr>
          <p:cNvPr id="264" name="Google Shape;264;p14"/>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265" name="Google Shape;265;p14"/>
          <p:cNvSpPr/>
          <p:nvPr/>
        </p:nvSpPr>
        <p:spPr>
          <a:xfrm>
            <a:off x="276838" y="270040"/>
            <a:ext cx="104440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800" u="none" cap="none" strike="noStrike">
                <a:solidFill>
                  <a:schemeClr val="accent1"/>
                </a:solidFill>
                <a:latin typeface="Arial"/>
                <a:ea typeface="Arial"/>
                <a:cs typeface="Arial"/>
                <a:sym typeface="Arial"/>
              </a:rPr>
              <a:t>13-14</a:t>
            </a:r>
            <a:endParaRPr b="0" i="0" sz="2800" u="none" cap="none" strike="noStrike">
              <a:solidFill>
                <a:schemeClr val="accent1"/>
              </a:solidFill>
              <a:latin typeface="Arial"/>
              <a:ea typeface="Arial"/>
              <a:cs typeface="Arial"/>
              <a:sym typeface="Arial"/>
            </a:endParaRPr>
          </a:p>
        </p:txBody>
      </p:sp>
      <p:sp>
        <p:nvSpPr>
          <p:cNvPr id="266" name="Google Shape;266;p14"/>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67" name="Google Shape;267;p14"/>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68" name="Google Shape;268;p14"/>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69" name="Google Shape;269;p14"/>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13. DATOS</a:t>
            </a:r>
            <a:endParaRPr b="1" i="0" sz="1200" u="none" cap="none" strike="noStrike">
              <a:solidFill>
                <a:schemeClr val="accent1"/>
              </a:solidFill>
              <a:latin typeface="Calibri"/>
              <a:ea typeface="Calibri"/>
              <a:cs typeface="Calibri"/>
              <a:sym typeface="Calibri"/>
            </a:endParaRPr>
          </a:p>
        </p:txBody>
      </p:sp>
      <p:sp>
        <p:nvSpPr>
          <p:cNvPr id="270" name="Google Shape;270;p14"/>
          <p:cNvSpPr txBox="1"/>
          <p:nvPr/>
        </p:nvSpPr>
        <p:spPr>
          <a:xfrm>
            <a:off x="1558517" y="1806877"/>
            <a:ext cx="4498492"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Los datos vinculados a las variables de interés estarán definidos por algunos atributos que son específicos para cada conjunto de datos.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la siguiente tabla se puede sistematizar esta información y la del siguiente punto.</a:t>
            </a:r>
            <a:endParaRPr/>
          </a:p>
        </p:txBody>
      </p:sp>
      <p:sp>
        <p:nvSpPr>
          <p:cNvPr id="271" name="Google Shape;271;p14"/>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14. ACTUALIZACIÓN</a:t>
            </a:r>
            <a:endParaRPr b="1" i="0" sz="1200" u="none" cap="none" strike="noStrike">
              <a:solidFill>
                <a:schemeClr val="accent1"/>
              </a:solidFill>
              <a:latin typeface="Calibri"/>
              <a:ea typeface="Calibri"/>
              <a:cs typeface="Calibri"/>
              <a:sym typeface="Calibri"/>
            </a:endParaRPr>
          </a:p>
        </p:txBody>
      </p:sp>
      <p:pic>
        <p:nvPicPr>
          <p:cNvPr id="272" name="Google Shape;272;p14"/>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73" name="Google Shape;273;p14"/>
          <p:cNvSpPr txBox="1"/>
          <p:nvPr/>
        </p:nvSpPr>
        <p:spPr>
          <a:xfrm>
            <a:off x="6214824" y="1769430"/>
            <a:ext cx="4731066" cy="13750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Necesitamos tener una noción respecto de la periodicidad de actualización que requerirían los datos. Podría ser continua, diaria, semanal, mensual, etc.</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Siedu indeterminado</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Ine Censos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Cámara Chilena de la Construcción (CChC) Anual</a:t>
            </a:r>
            <a:endParaRPr/>
          </a:p>
        </p:txBody>
      </p:sp>
      <p:graphicFrame>
        <p:nvGraphicFramePr>
          <p:cNvPr id="274" name="Google Shape;274;p14"/>
          <p:cNvGraphicFramePr/>
          <p:nvPr/>
        </p:nvGraphicFramePr>
        <p:xfrm>
          <a:off x="1483756" y="3082295"/>
          <a:ext cx="3000000" cy="3000000"/>
        </p:xfrm>
        <a:graphic>
          <a:graphicData uri="http://schemas.openxmlformats.org/drawingml/2006/table">
            <a:tbl>
              <a:tblPr bandRow="1" firstRow="1">
                <a:noFill/>
                <a:tableStyleId>{79F14410-B759-402A-A3C5-4E2C5933B8FF}</a:tableStyleId>
              </a:tblPr>
              <a:tblGrid>
                <a:gridCol w="1150375"/>
                <a:gridCol w="1208025"/>
                <a:gridCol w="3699550"/>
                <a:gridCol w="1644975"/>
                <a:gridCol w="1759200"/>
              </a:tblGrid>
              <a:tr h="326375">
                <a:tc>
                  <a:txBody>
                    <a:bodyPr/>
                    <a:lstStyle/>
                    <a:p>
                      <a:pPr indent="0" lvl="0" marL="0" marR="0" rtl="0" algn="l">
                        <a:spcBef>
                          <a:spcPts val="0"/>
                        </a:spcBef>
                        <a:spcAft>
                          <a:spcPts val="0"/>
                        </a:spcAft>
                        <a:buNone/>
                      </a:pPr>
                      <a:r>
                        <a:rPr lang="es-ES" sz="1100"/>
                        <a:t>TIPO DE DATOS</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REPRESENTAN</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t>Descripción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Periodos Actualización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Método Actualización</a:t>
                      </a:r>
                      <a:endParaRPr/>
                    </a:p>
                  </a:txBody>
                  <a:tcPr marT="45725" marB="45725" marR="91450" marL="91450">
                    <a:solidFill>
                      <a:schemeClr val="accent2"/>
                    </a:solidFill>
                  </a:tcP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EVOLUCIÓN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Series históricas?</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Ver lamina  10-11</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Anual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Actual?</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TENEMOS LOS DATOS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Pasado?</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PROYECCIÓN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 puede extender a futuro?</a:t>
                      </a:r>
                      <a:endParaRPr/>
                    </a:p>
                  </a:txBody>
                  <a:tcPr marT="0" marB="0" marR="0" marL="0" anchor="ctr">
                    <a:solidFill>
                      <a:srgbClr val="0075A2"/>
                    </a:solidFill>
                  </a:tcPr>
                </a:tc>
                <a:tc>
                  <a:txBody>
                    <a:bodyPr/>
                    <a:lstStyle/>
                    <a:p>
                      <a:pPr indent="0" lvl="0" marL="0" marR="0" rtl="0" algn="ctr">
                        <a:spcBef>
                          <a:spcPts val="0"/>
                        </a:spcBef>
                        <a:spcAft>
                          <a:spcPts val="0"/>
                        </a:spcAft>
                        <a:buClr>
                          <a:srgbClr val="000000"/>
                        </a:buClr>
                        <a:buSzPts val="800"/>
                        <a:buFont typeface="Calibri"/>
                        <a:buNone/>
                      </a:pPr>
                      <a:r>
                        <a:rPr b="1" lang="es-ES" sz="800">
                          <a:solidFill>
                            <a:srgbClr val="000000"/>
                          </a:solidFill>
                        </a:rPr>
                        <a:t>Si </a:t>
                      </a:r>
                      <a:endParaRPr sz="2400"/>
                    </a:p>
                  </a:txBody>
                  <a:tcPr marT="0" marB="0" marR="0" marL="0" anchor="ctr"/>
                </a:tc>
                <a:tc>
                  <a:txBody>
                    <a:bodyPr/>
                    <a:lstStyle/>
                    <a:p>
                      <a:pPr indent="0" lvl="0" marL="0" marR="0" rtl="0" algn="ctr">
                        <a:spcBef>
                          <a:spcPts val="0"/>
                        </a:spcBef>
                        <a:spcAft>
                          <a:spcPts val="0"/>
                        </a:spcAft>
                        <a:buNone/>
                      </a:pPr>
                      <a:r>
                        <a:rPr b="1" lang="es-ES" sz="800">
                          <a:solidFill>
                            <a:srgbClr val="000000"/>
                          </a:solidFill>
                        </a:rPr>
                        <a:t>Censo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UBICACIÓN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Podemos localizar geográficamente?</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ESCALA</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Global-Nacional-Subnacional-Regional- Municipal</a:t>
                      </a:r>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Municpal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Anual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No tiene API</a:t>
                      </a:r>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5"/>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80" name="Google Shape;280;p15"/>
          <p:cNvPicPr preferRelativeResize="0"/>
          <p:nvPr/>
        </p:nvPicPr>
        <p:blipFill rotWithShape="1">
          <a:blip r:embed="rId3">
            <a:alphaModFix/>
          </a:blip>
          <a:srcRect b="0" l="0" r="0" t="0"/>
          <a:stretch/>
        </p:blipFill>
        <p:spPr>
          <a:xfrm>
            <a:off x="292211" y="714640"/>
            <a:ext cx="11611767" cy="53583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56" name="Google Shape;56;p2"/>
          <p:cNvSpPr txBox="1"/>
          <p:nvPr/>
        </p:nvSpPr>
        <p:spPr>
          <a:xfrm>
            <a:off x="1262520" y="342853"/>
            <a:ext cx="9471550" cy="5108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		Aplicación / sitio web con las bondades de la comuna</a:t>
            </a:r>
            <a:r>
              <a:rPr b="0" i="0" lang="es-ES" sz="1560" u="none" cap="none" strike="noStrike">
                <a:solidFill>
                  <a:schemeClr val="dk1"/>
                </a:solidFill>
                <a:latin typeface="Arial"/>
                <a:ea typeface="Arial"/>
                <a:cs typeface="Arial"/>
                <a:sym typeface="Arial"/>
              </a:rPr>
              <a:t>. </a:t>
            </a:r>
            <a:endParaRPr b="0" i="0" sz="1560" u="none" cap="none" strike="noStrike">
              <a:solidFill>
                <a:schemeClr val="dk1"/>
              </a:solidFill>
              <a:latin typeface="Arial"/>
              <a:ea typeface="Arial"/>
              <a:cs typeface="Arial"/>
              <a:sym typeface="Arial"/>
            </a:endParaRPr>
          </a:p>
        </p:txBody>
      </p:sp>
      <p:sp>
        <p:nvSpPr>
          <p:cNvPr id="57" name="Google Shape;57;p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58" name="Google Shape;58;p2"/>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59" name="Google Shape;59;p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0" name="Google Shape;60;p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1" name="Google Shape;61;p2"/>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 A la derecha registra el/los encargados/as de  los análisis de este producto.</a:t>
            </a:r>
            <a:endParaRPr/>
          </a:p>
        </p:txBody>
      </p:sp>
      <p:sp>
        <p:nvSpPr>
          <p:cNvPr id="62" name="Google Shape;62;p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1. CONTEXTO</a:t>
            </a:r>
            <a:endParaRPr/>
          </a:p>
        </p:txBody>
      </p:sp>
      <p:cxnSp>
        <p:nvCxnSpPr>
          <p:cNvPr id="63" name="Google Shape;63;p2"/>
          <p:cNvCxnSpPr/>
          <p:nvPr/>
        </p:nvCxnSpPr>
        <p:spPr>
          <a:xfrm>
            <a:off x="6096001" y="1864955"/>
            <a:ext cx="0" cy="3629834"/>
          </a:xfrm>
          <a:prstGeom prst="straightConnector1">
            <a:avLst/>
          </a:prstGeom>
          <a:noFill/>
          <a:ln cap="flat" cmpd="sng" w="9525">
            <a:solidFill>
              <a:srgbClr val="BFBFBF"/>
            </a:solidFill>
            <a:prstDash val="solid"/>
            <a:round/>
            <a:headEnd len="sm" w="sm" type="none"/>
            <a:tailEnd len="sm" w="sm" type="none"/>
          </a:ln>
        </p:spPr>
      </p:cxnSp>
      <p:sp>
        <p:nvSpPr>
          <p:cNvPr id="64" name="Google Shape;64;p2"/>
          <p:cNvSpPr txBox="1"/>
          <p:nvPr/>
        </p:nvSpPr>
        <p:spPr>
          <a:xfrm>
            <a:off x="1506562" y="1806877"/>
            <a:ext cx="4065539" cy="9002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50" u="none" cap="none" strike="noStrike">
                <a:solidFill>
                  <a:srgbClr val="575756"/>
                </a:solidFill>
                <a:latin typeface="Arial"/>
                <a:ea typeface="Arial"/>
                <a:cs typeface="Arial"/>
                <a:sym typeface="Arial"/>
              </a:rPr>
              <a:t>Actualmente existen plataformas que buscan exponer los datos más relevantes sobre comunas en materia de accesibilidad,  vivienda, seguridad sin embargo no existe ninguna que reúna estas categorías solo en un lugar y haga rankings en relación a su desempeño den cada una de estas categorías </a:t>
            </a:r>
            <a:endParaRPr/>
          </a:p>
        </p:txBody>
      </p:sp>
      <p:sp>
        <p:nvSpPr>
          <p:cNvPr id="65" name="Google Shape;65;p2"/>
          <p:cNvSpPr txBox="1"/>
          <p:nvPr/>
        </p:nvSpPr>
        <p:spPr>
          <a:xfrm>
            <a:off x="6392413" y="1804400"/>
            <a:ext cx="5099977" cy="9133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50" u="none" cap="none" strike="noStrike">
                <a:solidFill>
                  <a:srgbClr val="575756"/>
                </a:solidFill>
                <a:latin typeface="Arial"/>
                <a:ea typeface="Arial"/>
                <a:cs typeface="Arial"/>
                <a:sym typeface="Arial"/>
              </a:rPr>
              <a:t>Data vivienda es una plataforma que permite no solamente determinar las bondades de la comuna, con la geolocalización de lugares de interés como farmacias, restaurantes etc, sino que además brinda información de datos relevantes, en materia de seguridad, accesibilidad, vialidad  que sirven para la comparación entre comunas y por consiguiente ayuda en la toma de decisiones tales como inversiones, construcciones, entre otras.</a:t>
            </a:r>
            <a:endParaRPr b="0" i="0" sz="1050" u="none" cap="none" strike="noStrike">
              <a:solidFill>
                <a:srgbClr val="575756"/>
              </a:solidFill>
              <a:latin typeface="Arial"/>
              <a:ea typeface="Arial"/>
              <a:cs typeface="Arial"/>
              <a:sym typeface="Arial"/>
            </a:endParaRPr>
          </a:p>
        </p:txBody>
      </p:sp>
      <p:sp>
        <p:nvSpPr>
          <p:cNvPr id="66" name="Google Shape;66;p2"/>
          <p:cNvSpPr/>
          <p:nvPr/>
        </p:nvSpPr>
        <p:spPr>
          <a:xfrm>
            <a:off x="639241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2. CARACTERÍSTICAS PRINCIPALES</a:t>
            </a:r>
            <a:endParaRPr b="1" i="0" sz="1200" u="none" cap="none" strike="noStrike">
              <a:solidFill>
                <a:schemeClr val="accent1"/>
              </a:solidFill>
              <a:latin typeface="Calibri"/>
              <a:ea typeface="Calibri"/>
              <a:cs typeface="Calibri"/>
              <a:sym typeface="Calibri"/>
            </a:endParaRPr>
          </a:p>
        </p:txBody>
      </p:sp>
      <p:pic>
        <p:nvPicPr>
          <p:cNvPr id="67" name="Google Shape;67;p2"/>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68" name="Google Shape;68;p2"/>
          <p:cNvSpPr txBox="1"/>
          <p:nvPr/>
        </p:nvSpPr>
        <p:spPr>
          <a:xfrm>
            <a:off x="9739581" y="902129"/>
            <a:ext cx="2435980" cy="430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Monserrat Garrido</a:t>
            </a:r>
            <a:endParaRPr/>
          </a:p>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Reyes Rodríguez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74" name="Google Shape;74;p3"/>
          <p:cNvSpPr txBox="1"/>
          <p:nvPr/>
        </p:nvSpPr>
        <p:spPr>
          <a:xfrm>
            <a:off x="3700715" y="250574"/>
            <a:ext cx="61767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 </a:t>
            </a:r>
            <a:r>
              <a:rPr b="0" i="0" lang="es-ES" sz="1560" u="none" cap="none" strike="noStrike">
                <a:solidFill>
                  <a:schemeClr val="dk1"/>
                </a:solidFill>
                <a:latin typeface="Arial"/>
                <a:ea typeface="Arial"/>
                <a:cs typeface="Arial"/>
                <a:sym typeface="Arial"/>
              </a:rPr>
              <a:t>Aplicación / sitio web con las bondades de la comuna.</a:t>
            </a:r>
            <a:endParaRPr b="0" i="0" sz="1560" u="none" cap="none" strike="noStrike">
              <a:solidFill>
                <a:srgbClr val="5C5C5C"/>
              </a:solidFill>
              <a:latin typeface="Arial"/>
              <a:ea typeface="Arial"/>
              <a:cs typeface="Arial"/>
              <a:sym typeface="Arial"/>
            </a:endParaRPr>
          </a:p>
        </p:txBody>
      </p:sp>
      <p:sp>
        <p:nvSpPr>
          <p:cNvPr id="75" name="Google Shape;75;p3"/>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76" name="Google Shape;76;p3"/>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3-4</a:t>
            </a:r>
            <a:endParaRPr b="0" i="0" sz="2400" u="none" cap="none" strike="noStrike">
              <a:solidFill>
                <a:schemeClr val="accent1"/>
              </a:solidFill>
              <a:latin typeface="Arial"/>
              <a:ea typeface="Arial"/>
              <a:cs typeface="Arial"/>
              <a:sym typeface="Arial"/>
            </a:endParaRPr>
          </a:p>
        </p:txBody>
      </p:sp>
      <p:sp>
        <p:nvSpPr>
          <p:cNvPr id="77" name="Google Shape;77;p3"/>
          <p:cNvSpPr/>
          <p:nvPr/>
        </p:nvSpPr>
        <p:spPr>
          <a:xfrm>
            <a:off x="7169828"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78" name="Google Shape;78;p3"/>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79" name="Google Shape;79;p3"/>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80" name="Google Shape;80;p3"/>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81" name="Google Shape;81;p3"/>
          <p:cNvCxnSpPr/>
          <p:nvPr/>
        </p:nvCxnSpPr>
        <p:spPr>
          <a:xfrm>
            <a:off x="6096001" y="1974012"/>
            <a:ext cx="0" cy="2088000"/>
          </a:xfrm>
          <a:prstGeom prst="straightConnector1">
            <a:avLst/>
          </a:prstGeom>
          <a:noFill/>
          <a:ln cap="flat" cmpd="sng" w="9525">
            <a:solidFill>
              <a:srgbClr val="BFBFBF"/>
            </a:solidFill>
            <a:prstDash val="solid"/>
            <a:round/>
            <a:headEnd len="sm" w="sm" type="none"/>
            <a:tailEnd len="sm" w="sm" type="none"/>
          </a:ln>
        </p:spPr>
      </p:cxnSp>
      <p:sp>
        <p:nvSpPr>
          <p:cNvPr id="82" name="Google Shape;82;p3"/>
          <p:cNvSpPr txBox="1"/>
          <p:nvPr/>
        </p:nvSpPr>
        <p:spPr>
          <a:xfrm>
            <a:off x="1464396" y="1823111"/>
            <a:ext cx="4553501" cy="155106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Indicar al menos 5 potenciales clientes para este tipo de producto. Solo mencionar. </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Municipalidades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Inmobiliarias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Consultoras</a:t>
            </a:r>
            <a:endParaRPr/>
          </a:p>
          <a:p>
            <a:pPr indent="-271780" lvl="0" marL="271780"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Plataforma mapas </a:t>
            </a:r>
            <a:endParaRPr/>
          </a:p>
          <a:p>
            <a:pPr indent="-271780" lvl="0" marL="271780" marR="0" rtl="0" algn="just">
              <a:lnSpc>
                <a:spcPct val="120000"/>
              </a:lnSpc>
              <a:spcBef>
                <a:spcPts val="210"/>
              </a:spcBef>
              <a:spcAft>
                <a:spcPts val="0"/>
              </a:spcAft>
              <a:buClr>
                <a:srgbClr val="595959"/>
              </a:buClr>
              <a:buSzPts val="1050"/>
              <a:buFont typeface="Arial"/>
              <a:buAutoNum type="arabicPeriod"/>
            </a:pPr>
            <a:r>
              <a:rPr b="0" i="0" lang="es-ES" sz="1050" u="none" cap="none" strike="noStrike">
                <a:solidFill>
                  <a:srgbClr val="595959"/>
                </a:solidFill>
                <a:latin typeface="Arial"/>
                <a:ea typeface="Arial"/>
                <a:cs typeface="Arial"/>
                <a:sym typeface="Arial"/>
              </a:rPr>
              <a:t>MINVU</a:t>
            </a:r>
            <a:endParaRPr b="0" i="0" sz="120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p:txBody>
      </p:sp>
      <p:sp>
        <p:nvSpPr>
          <p:cNvPr id="83" name="Google Shape;83;p3"/>
          <p:cNvSpPr/>
          <p:nvPr/>
        </p:nvSpPr>
        <p:spPr>
          <a:xfrm>
            <a:off x="1464397" y="1530913"/>
            <a:ext cx="40258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3. PÚBLICO OBJETIVO</a:t>
            </a:r>
            <a:endParaRPr b="1" i="0" sz="1200" u="none" cap="none" strike="noStrike">
              <a:solidFill>
                <a:schemeClr val="accent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b="0" l="0" r="0" t="0"/>
          <a:stretch/>
        </p:blipFill>
        <p:spPr>
          <a:xfrm>
            <a:off x="6486866" y="3764720"/>
            <a:ext cx="360000" cy="360000"/>
          </a:xfrm>
          <a:prstGeom prst="rect">
            <a:avLst/>
          </a:prstGeom>
          <a:noFill/>
          <a:ln>
            <a:noFill/>
          </a:ln>
        </p:spPr>
      </p:pic>
      <p:pic>
        <p:nvPicPr>
          <p:cNvPr descr="Imagen que contiene computadora, teclado, botella&#10;&#10;Descripción generada automáticamente" id="85" name="Google Shape;85;p3"/>
          <p:cNvPicPr preferRelativeResize="0"/>
          <p:nvPr/>
        </p:nvPicPr>
        <p:blipFill rotWithShape="1">
          <a:blip r:embed="rId4">
            <a:alphaModFix/>
          </a:blip>
          <a:srcRect b="0" l="0" r="0" t="0"/>
          <a:stretch/>
        </p:blipFill>
        <p:spPr>
          <a:xfrm>
            <a:off x="7064046" y="3764720"/>
            <a:ext cx="360000" cy="360000"/>
          </a:xfrm>
          <a:prstGeom prst="rect">
            <a:avLst/>
          </a:prstGeom>
          <a:noFill/>
          <a:ln>
            <a:noFill/>
          </a:ln>
        </p:spPr>
      </p:pic>
      <p:pic>
        <p:nvPicPr>
          <p:cNvPr descr="Imagen que contiene computer, computadora, pantalla, monitor&#10;&#10;Descripción generada automáticamente" id="86" name="Google Shape;86;p3"/>
          <p:cNvPicPr preferRelativeResize="0"/>
          <p:nvPr/>
        </p:nvPicPr>
        <p:blipFill rotWithShape="1">
          <a:blip r:embed="rId5">
            <a:alphaModFix/>
          </a:blip>
          <a:srcRect b="0" l="0" r="0" t="0"/>
          <a:stretch/>
        </p:blipFill>
        <p:spPr>
          <a:xfrm>
            <a:off x="7641226" y="3764720"/>
            <a:ext cx="360000" cy="360000"/>
          </a:xfrm>
          <a:prstGeom prst="rect">
            <a:avLst/>
          </a:prstGeom>
          <a:noFill/>
          <a:ln>
            <a:noFill/>
          </a:ln>
        </p:spPr>
      </p:pic>
      <p:pic>
        <p:nvPicPr>
          <p:cNvPr descr="Imagen que contiene monitor, computadora, pantalla, tabla&#10;&#10;Descripción generada automáticamente" id="87" name="Google Shape;87;p3"/>
          <p:cNvPicPr preferRelativeResize="0"/>
          <p:nvPr/>
        </p:nvPicPr>
        <p:blipFill rotWithShape="1">
          <a:blip r:embed="rId6">
            <a:alphaModFix/>
          </a:blip>
          <a:srcRect b="0" l="0" r="0" t="0"/>
          <a:stretch/>
        </p:blipFill>
        <p:spPr>
          <a:xfrm>
            <a:off x="8218406" y="3764720"/>
            <a:ext cx="360000" cy="360000"/>
          </a:xfrm>
          <a:prstGeom prst="rect">
            <a:avLst/>
          </a:prstGeom>
          <a:noFill/>
          <a:ln>
            <a:noFill/>
          </a:ln>
        </p:spPr>
      </p:pic>
      <p:pic>
        <p:nvPicPr>
          <p:cNvPr descr="Imagen que contiene computer, tabla, monitor, pantalla&#10;&#10;Descripción generada automáticamente" id="88" name="Google Shape;88;p3"/>
          <p:cNvPicPr preferRelativeResize="0"/>
          <p:nvPr/>
        </p:nvPicPr>
        <p:blipFill rotWithShape="1">
          <a:blip r:embed="rId7">
            <a:alphaModFix/>
          </a:blip>
          <a:srcRect b="0" l="0" r="0" t="0"/>
          <a:stretch/>
        </p:blipFill>
        <p:spPr>
          <a:xfrm>
            <a:off x="8795586" y="3764720"/>
            <a:ext cx="360000" cy="360000"/>
          </a:xfrm>
          <a:prstGeom prst="rect">
            <a:avLst/>
          </a:prstGeom>
          <a:noFill/>
          <a:ln>
            <a:noFill/>
          </a:ln>
        </p:spPr>
      </p:pic>
      <p:pic>
        <p:nvPicPr>
          <p:cNvPr id="89" name="Google Shape;89;p3"/>
          <p:cNvPicPr preferRelativeResize="0"/>
          <p:nvPr/>
        </p:nvPicPr>
        <p:blipFill rotWithShape="1">
          <a:blip r:embed="rId8">
            <a:alphaModFix/>
          </a:blip>
          <a:srcRect b="0" l="0" r="0" t="0"/>
          <a:stretch/>
        </p:blipFill>
        <p:spPr>
          <a:xfrm>
            <a:off x="9372766" y="3764720"/>
            <a:ext cx="360000" cy="360000"/>
          </a:xfrm>
          <a:prstGeom prst="rect">
            <a:avLst/>
          </a:prstGeom>
          <a:noFill/>
          <a:ln>
            <a:noFill/>
          </a:ln>
        </p:spPr>
      </p:pic>
      <p:pic>
        <p:nvPicPr>
          <p:cNvPr descr="Imagen que contiene tren, cuarto&#10;&#10;Descripción generada automáticamente" id="90" name="Google Shape;90;p3"/>
          <p:cNvPicPr preferRelativeResize="0"/>
          <p:nvPr/>
        </p:nvPicPr>
        <p:blipFill rotWithShape="1">
          <a:blip r:embed="rId9">
            <a:alphaModFix/>
          </a:blip>
          <a:srcRect b="0" l="0" r="0" t="0"/>
          <a:stretch/>
        </p:blipFill>
        <p:spPr>
          <a:xfrm>
            <a:off x="9949947" y="3764720"/>
            <a:ext cx="360000" cy="360000"/>
          </a:xfrm>
          <a:prstGeom prst="rect">
            <a:avLst/>
          </a:prstGeom>
          <a:noFill/>
          <a:ln>
            <a:noFill/>
          </a:ln>
        </p:spPr>
      </p:pic>
      <p:sp>
        <p:nvSpPr>
          <p:cNvPr id="91" name="Google Shape;91;p3"/>
          <p:cNvSpPr/>
          <p:nvPr/>
        </p:nvSpPr>
        <p:spPr>
          <a:xfrm>
            <a:off x="6311324" y="15461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4. PAÍSES PRIORITARIOS</a:t>
            </a:r>
            <a:endParaRPr b="1" i="0" sz="1200" u="none" cap="none" strike="noStrike">
              <a:solidFill>
                <a:schemeClr val="accent1"/>
              </a:solidFill>
              <a:latin typeface="Calibri"/>
              <a:ea typeface="Calibri"/>
              <a:cs typeface="Calibri"/>
              <a:sym typeface="Calibri"/>
            </a:endParaRPr>
          </a:p>
        </p:txBody>
      </p:sp>
      <p:sp>
        <p:nvSpPr>
          <p:cNvPr id="92" name="Google Shape;92;p3"/>
          <p:cNvSpPr/>
          <p:nvPr/>
        </p:nvSpPr>
        <p:spPr>
          <a:xfrm>
            <a:off x="6595456"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3" name="Google Shape;93;p3"/>
          <p:cNvSpPr/>
          <p:nvPr/>
        </p:nvSpPr>
        <p:spPr>
          <a:xfrm>
            <a:off x="774420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4" name="Google Shape;94;p3"/>
          <p:cNvSpPr/>
          <p:nvPr/>
        </p:nvSpPr>
        <p:spPr>
          <a:xfrm>
            <a:off x="8892944"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5" name="Google Shape;95;p3"/>
          <p:cNvSpPr/>
          <p:nvPr/>
        </p:nvSpPr>
        <p:spPr>
          <a:xfrm>
            <a:off x="8318572"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6" name="Google Shape;96;p3"/>
          <p:cNvSpPr/>
          <p:nvPr/>
        </p:nvSpPr>
        <p:spPr>
          <a:xfrm>
            <a:off x="9467316"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7" name="Google Shape;97;p3"/>
          <p:cNvSpPr/>
          <p:nvPr/>
        </p:nvSpPr>
        <p:spPr>
          <a:xfrm>
            <a:off x="1004169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pic>
        <p:nvPicPr>
          <p:cNvPr id="98" name="Google Shape;98;p3"/>
          <p:cNvPicPr preferRelativeResize="0"/>
          <p:nvPr/>
        </p:nvPicPr>
        <p:blipFill rotWithShape="1">
          <a:blip r:embed="rId10">
            <a:alphaModFix/>
          </a:blip>
          <a:srcRect b="0" l="0" r="0" t="0"/>
          <a:stretch/>
        </p:blipFill>
        <p:spPr>
          <a:xfrm>
            <a:off x="9698169" y="262226"/>
            <a:ext cx="2485938" cy="531034"/>
          </a:xfrm>
          <a:prstGeom prst="rect">
            <a:avLst/>
          </a:prstGeom>
          <a:noFill/>
          <a:ln>
            <a:noFill/>
          </a:ln>
        </p:spPr>
      </p:pic>
      <p:sp>
        <p:nvSpPr>
          <p:cNvPr id="99" name="Google Shape;99;p3"/>
          <p:cNvSpPr txBox="1"/>
          <p:nvPr/>
        </p:nvSpPr>
        <p:spPr>
          <a:xfrm>
            <a:off x="6311324" y="1803296"/>
            <a:ext cx="4416280" cy="155106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Indica en cuál(es) país(es) serían los prioritarios para la implementación del producto.</a:t>
            </a:r>
            <a:endParaRPr/>
          </a:p>
          <a:p>
            <a:pPr indent="0" lvl="0" marL="0" marR="0" rtl="0" algn="just">
              <a:lnSpc>
                <a:spcPct val="120000"/>
              </a:lnSpc>
              <a:spcBef>
                <a:spcPts val="21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Aplicable a cualquier país dependiendo de la disponibilidad de datos.</a:t>
            </a:r>
            <a:endParaRPr b="0" i="0" sz="1050" u="none" cap="none" strike="noStrike">
              <a:solidFill>
                <a:srgbClr val="59595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05" name="Google Shape;105;p4"/>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06" name="Google Shape;106;p4"/>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5-6</a:t>
            </a:r>
            <a:endParaRPr b="0" i="0" sz="2400" u="none" cap="none" strike="noStrike">
              <a:solidFill>
                <a:schemeClr val="accent1"/>
              </a:solidFill>
              <a:latin typeface="Arial"/>
              <a:ea typeface="Arial"/>
              <a:cs typeface="Arial"/>
              <a:sym typeface="Arial"/>
            </a:endParaRPr>
          </a:p>
        </p:txBody>
      </p:sp>
      <p:sp>
        <p:nvSpPr>
          <p:cNvPr id="107" name="Google Shape;107;p4"/>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08" name="Google Shape;108;p4"/>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09" name="Google Shape;109;p4"/>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10" name="Google Shape;110;p4"/>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5. CONTEXTO COMPETITIVO</a:t>
            </a:r>
            <a:endParaRPr b="1" i="0" sz="1200" u="none" cap="none" strike="noStrike">
              <a:solidFill>
                <a:schemeClr val="accent1"/>
              </a:solidFill>
              <a:latin typeface="Calibri"/>
              <a:ea typeface="Calibri"/>
              <a:cs typeface="Calibri"/>
              <a:sym typeface="Calibri"/>
            </a:endParaRPr>
          </a:p>
        </p:txBody>
      </p:sp>
      <p:sp>
        <p:nvSpPr>
          <p:cNvPr id="111" name="Google Shape;111;p4"/>
          <p:cNvSpPr txBox="1"/>
          <p:nvPr/>
        </p:nvSpPr>
        <p:spPr>
          <a:xfrm>
            <a:off x="1558517" y="1806877"/>
            <a:ext cx="4020162" cy="53994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la caracterización de la competencia debes señalar cuáles serían los productos que competirían con el nuestro, con el fin de potenciar la propuesta de mercado. Se sugiere complementar lo siguiente: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producto tiene la competencia principal? </a:t>
            </a:r>
            <a:br>
              <a:rPr b="0" i="0" lang="es-ES" sz="1067" u="none" cap="none" strike="noStrike">
                <a:solidFill>
                  <a:srgbClr val="575756"/>
                </a:solidFill>
                <a:latin typeface="Arial"/>
                <a:ea typeface="Arial"/>
                <a:cs typeface="Arial"/>
                <a:sym typeface="Arial"/>
              </a:rPr>
            </a:br>
            <a:r>
              <a:rPr b="0" i="0" lang="es-E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https://bienestarterritorial.cl/</a:t>
            </a:r>
            <a:br>
              <a:rPr b="0" i="0" lang="es-ES" sz="1100" u="none" cap="none" strike="noStrike">
                <a:solidFill>
                  <a:schemeClr val="dk1"/>
                </a:solidFill>
                <a:latin typeface="Calibri"/>
                <a:ea typeface="Calibri"/>
                <a:cs typeface="Calibri"/>
                <a:sym typeface="Calibri"/>
              </a:rPr>
            </a:br>
            <a:r>
              <a:rPr b="0" i="0" lang="es-ES" sz="1067" u="none" cap="none" strike="noStrike">
                <a:solidFill>
                  <a:srgbClr val="575756"/>
                </a:solidFill>
                <a:latin typeface="Arial"/>
                <a:ea typeface="Arial"/>
                <a:cs typeface="Arial"/>
                <a:sym typeface="Arial"/>
              </a:rPr>
              <a:t>Bienestar territorial es el principal competidor.</a:t>
            </a:r>
            <a:endParaRPr/>
          </a:p>
          <a:p>
            <a:pPr indent="-228600" lvl="0" marL="228600" marR="0" rtl="0" algn="l">
              <a:spcBef>
                <a:spcPts val="1202"/>
              </a:spcBef>
              <a:spcAft>
                <a:spcPts val="0"/>
              </a:spcAft>
              <a:buClr>
                <a:srgbClr val="575756"/>
              </a:buClr>
              <a:buSzPts val="1050"/>
              <a:buFont typeface="Calibri"/>
              <a:buAutoNum type="arabicPeriod"/>
            </a:pPr>
            <a:r>
              <a:rPr b="0" i="0" lang="es-ES" sz="1050" u="none" cap="none" strike="noStrike">
                <a:solidFill>
                  <a:srgbClr val="575756"/>
                </a:solidFill>
                <a:latin typeface="Arial"/>
                <a:ea typeface="Arial"/>
                <a:cs typeface="Arial"/>
                <a:sym typeface="Arial"/>
              </a:rPr>
              <a:t>¿Cuáles son sus fortalezas y debilidades? </a:t>
            </a:r>
            <a:br>
              <a:rPr b="0" i="0" lang="es-ES" sz="1050" u="none" cap="none" strike="noStrike">
                <a:solidFill>
                  <a:schemeClr val="dk1"/>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Fortaleza: Contiene datos relevantes desagregado por barrio, su locomoción, servicios públicos y privados, medio ambiente.</a:t>
            </a:r>
            <a:br>
              <a:rPr b="0" i="0" lang="es-ES" sz="1050" u="none" cap="none" strike="noStrike">
                <a:solidFill>
                  <a:schemeClr val="dk1"/>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Debilidades: Tiempo de espera de carga del mapa, no están todas las comunas de Chile, solo las principales capitales, un ejemplo de ello es que en Santiago solo hay información de  36 de las 54 comunas,</a:t>
            </a:r>
            <a:endParaRPr/>
          </a:p>
          <a:p>
            <a:pPr indent="-228600" lvl="0" marL="228600" marR="0" rtl="0" algn="l">
              <a:spcBef>
                <a:spcPts val="1202"/>
              </a:spcBef>
              <a:spcAft>
                <a:spcPts val="0"/>
              </a:spcAft>
              <a:buClr>
                <a:srgbClr val="575756"/>
              </a:buClr>
              <a:buSzPts val="1050"/>
              <a:buFont typeface="Arial"/>
              <a:buAutoNum type="arabicPeriod"/>
            </a:pPr>
            <a:r>
              <a:rPr b="0" i="0" lang="es-ES" sz="1050" u="none" cap="none" strike="noStrike">
                <a:solidFill>
                  <a:srgbClr val="575756"/>
                </a:solidFill>
                <a:latin typeface="Arial"/>
                <a:ea typeface="Arial"/>
                <a:cs typeface="Arial"/>
                <a:sym typeface="Arial"/>
              </a:rPr>
              <a:t>¿Cómo se diferencia nuestra propuesta de valor?</a:t>
            </a:r>
            <a:br>
              <a:rPr b="0" i="0" lang="es-ES" sz="1050" u="none" cap="none" strike="noStrike">
                <a:solidFill>
                  <a:schemeClr val="dk1"/>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La mayor diferencia es el tipo de datos, que resultan no solo ser superficial, sino que dan un panorama concreto y realista de la comuna.</a:t>
            </a:r>
            <a:endParaRPr b="0" i="0" sz="1800" u="none" cap="none" strike="noStrike">
              <a:solidFill>
                <a:schemeClr val="dk1"/>
              </a:solidFill>
              <a:latin typeface="Calibri"/>
              <a:ea typeface="Calibri"/>
              <a:cs typeface="Calibri"/>
              <a:sym typeface="Calibri"/>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cliente tiene nuestra competencia?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Empresas privadas</a:t>
            </a:r>
            <a:endParaRPr/>
          </a:p>
          <a:p>
            <a:pPr indent="-228600" lvl="0" marL="228600" marR="0" rtl="0" algn="l">
              <a:spcBef>
                <a:spcPts val="1202"/>
              </a:spcBef>
              <a:spcAft>
                <a:spcPts val="0"/>
              </a:spcAft>
              <a:buClr>
                <a:srgbClr val="575756"/>
              </a:buClr>
              <a:buSzPts val="1050"/>
              <a:buFont typeface="Arial"/>
              <a:buAutoNum type="arabicPeriod"/>
            </a:pPr>
            <a:r>
              <a:rPr b="0" i="0" lang="es-ES" sz="1050" u="none" cap="none" strike="noStrike">
                <a:solidFill>
                  <a:srgbClr val="575756"/>
                </a:solidFill>
                <a:latin typeface="Arial"/>
                <a:ea typeface="Arial"/>
                <a:cs typeface="Arial"/>
                <a:sym typeface="Arial"/>
              </a:rPr>
              <a:t>¿Cuál es nuestra ventaja? </a:t>
            </a:r>
            <a:br>
              <a:rPr b="0" i="0" lang="es-ES" sz="1050" u="none" cap="none" strike="noStrike">
                <a:solidFill>
                  <a:srgbClr val="575756"/>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Tendríamos una mayor cobertura de las comunas. Nosotros podemos ofrecer un look and feel más formal.</a:t>
            </a:r>
            <a:endParaRPr/>
          </a:p>
          <a:p>
            <a:pPr indent="-228600" lvl="0" marL="228600" marR="0" rtl="0" algn="l">
              <a:spcBef>
                <a:spcPts val="1202"/>
              </a:spcBef>
              <a:spcAft>
                <a:spcPts val="0"/>
              </a:spcAft>
              <a:buClr>
                <a:srgbClr val="575756"/>
              </a:buClr>
              <a:buSzPts val="1050"/>
              <a:buFont typeface="Arial"/>
              <a:buAutoNum type="arabicPeriod"/>
            </a:pPr>
            <a:r>
              <a:rPr b="0" i="0" lang="es-ES" sz="1050" u="none" cap="none" strike="noStrike">
                <a:solidFill>
                  <a:srgbClr val="575756"/>
                </a:solidFill>
                <a:latin typeface="Arial"/>
                <a:ea typeface="Arial"/>
                <a:cs typeface="Arial"/>
                <a:sym typeface="Arial"/>
              </a:rPr>
              <a:t>¿Qué rango de precios tienen sus productos? </a:t>
            </a:r>
            <a:br>
              <a:rPr b="0" i="0" lang="es-ES" sz="1050" u="none" cap="none" strike="noStrike">
                <a:solidFill>
                  <a:schemeClr val="dk1"/>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No pudimos recabar la información pero le escribimos por el contacto que aparece en la página.</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12" name="Google Shape;112;p4"/>
          <p:cNvSpPr txBox="1"/>
          <p:nvPr/>
        </p:nvSpPr>
        <p:spPr>
          <a:xfrm>
            <a:off x="7145583" y="1804400"/>
            <a:ext cx="4582225" cy="5089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Con base en lo que has investigado, puedes describir una o más oportunidades que visualices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primer lugar indícanos si el producto es un sistema, una plataforma de información, una aplicación, una web interactiva, etc.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Puede ser tanto página web o aplicación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categorías</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secciones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cada comuna existen diferentes ámbitos: Calidad de vida, vivienda, Accesibilidad, Condiciones laborales, Capacidad de nuevos emprendimientos</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temas: Cada sección cuenta con un desglose de temas para exponer.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 Calidad de vida (Plazas por habitante, disposición final de residuos sólidos urbanos per cápita) Vivienda (Porcentaje de superficie no construida (sitios eriazos) en áreas urbanas, porcentaje de viviendas particulares que requieren mejoras de materialidad y/o servicios básicos, diferencia entre el valor de suelo más alto y el más bajo entre las áreas homogéneas (urbanas) Vialidad (Siniestros de tránsito, cantidad de autos) Accesibilidad ( cercanía hospitales, paraderos, partición modal del transporte público (número de viajes en transporte público respecto al número total de viajes)</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13" name="Google Shape;113;p4"/>
          <p:cNvSpPr/>
          <p:nvPr/>
        </p:nvSpPr>
        <p:spPr>
          <a:xfrm>
            <a:off x="714558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6. OPORTUNIDADES</a:t>
            </a:r>
            <a:endParaRPr b="1" i="0" sz="1200" u="none" cap="none" strike="noStrike">
              <a:solidFill>
                <a:schemeClr val="accent1"/>
              </a:solidFill>
              <a:latin typeface="Calibri"/>
              <a:ea typeface="Calibri"/>
              <a:cs typeface="Calibri"/>
              <a:sym typeface="Calibri"/>
            </a:endParaRPr>
          </a:p>
        </p:txBody>
      </p:sp>
      <p:pic>
        <p:nvPicPr>
          <p:cNvPr id="114" name="Google Shape;114;p4"/>
          <p:cNvPicPr preferRelativeResize="0"/>
          <p:nvPr/>
        </p:nvPicPr>
        <p:blipFill rotWithShape="1">
          <a:blip r:embed="rId4">
            <a:alphaModFix/>
          </a:blip>
          <a:srcRect b="0" l="0" r="0" t="0"/>
          <a:stretch/>
        </p:blipFill>
        <p:spPr>
          <a:xfrm>
            <a:off x="9698169" y="262226"/>
            <a:ext cx="2485938" cy="531034"/>
          </a:xfrm>
          <a:prstGeom prst="rect">
            <a:avLst/>
          </a:prstGeom>
          <a:noFill/>
          <a:ln>
            <a:noFill/>
          </a:ln>
        </p:spPr>
      </p:pic>
      <p:sp>
        <p:nvSpPr>
          <p:cNvPr id="115" name="Google Shape;115;p4"/>
          <p:cNvSpPr txBox="1"/>
          <p:nvPr/>
        </p:nvSpPr>
        <p:spPr>
          <a:xfrm>
            <a:off x="3700715" y="250574"/>
            <a:ext cx="61767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 </a:t>
            </a:r>
            <a:r>
              <a:rPr b="0" i="0" lang="es-ES" sz="1560" u="none" cap="none" strike="noStrike">
                <a:solidFill>
                  <a:schemeClr val="dk1"/>
                </a:solidFill>
                <a:latin typeface="Arial"/>
                <a:ea typeface="Arial"/>
                <a:cs typeface="Arial"/>
                <a:sym typeface="Arial"/>
              </a:rPr>
              <a:t>Aplicación / sitio web con las bondades de la comuna.</a:t>
            </a:r>
            <a:endParaRPr b="0" i="0" sz="1560" u="none" cap="none" strike="noStrike">
              <a:solidFill>
                <a:srgbClr val="5C5C5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21" name="Google Shape;121;p5"/>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22" name="Google Shape;122;p5"/>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7</a:t>
            </a:r>
            <a:endParaRPr b="0" i="0" sz="2400" u="none" cap="none" strike="noStrike">
              <a:solidFill>
                <a:schemeClr val="accent1"/>
              </a:solidFill>
              <a:latin typeface="Arial"/>
              <a:ea typeface="Arial"/>
              <a:cs typeface="Arial"/>
              <a:sym typeface="Arial"/>
            </a:endParaRPr>
          </a:p>
        </p:txBody>
      </p:sp>
      <p:sp>
        <p:nvSpPr>
          <p:cNvPr id="123" name="Google Shape;123;p5"/>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4" name="Google Shape;124;p5"/>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5" name="Google Shape;125;p5"/>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26" name="Google Shape;126;p5"/>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27" name="Google Shape;127;p5"/>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7. CARACTERIZACIÓN DEL PRODUCTO</a:t>
            </a:r>
            <a:endParaRPr b="1" i="0" sz="1200" u="none" cap="none" strike="noStrike">
              <a:solidFill>
                <a:schemeClr val="accent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29" name="Google Shape;129;p5"/>
          <p:cNvSpPr txBox="1"/>
          <p:nvPr/>
        </p:nvSpPr>
        <p:spPr>
          <a:xfrm>
            <a:off x="1558517" y="1864955"/>
            <a:ext cx="4397666" cy="3761286"/>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es?</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Una plataforma que brinda información a las inmobiliarias, consultoras, organismos gubernamentales y cualquier persona natural o jurídica que requiera conocer las características urbanísticas, medioambientales y socioculturales.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problema resuelve?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Caracterización de la comuna, brindando información de datos relevantes, en materia de seguridad, accesibilidad, vialidad  que sirven para la comparación entre comunas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¿Por qué es necesario?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Promueve viviendas de mejor calidad, que favorezcan la integración social y la reducción de inequidades, mejorando el entorno comunal, fortaleciendo la participación ciudadana y competitividad</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características tiene?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Ubicación geográfica de las características de cada comuna, permitiendo comparar las bondades de las diferentes comunas, en cuanto a sus características urbanas y socioculturales.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¿En qué plataforma funciona?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Página web y aplicación.</a:t>
            </a:r>
            <a:endParaRPr/>
          </a:p>
          <a:p>
            <a:pPr indent="-160845" lvl="0" marL="228600" marR="0" rtl="0" algn="l">
              <a:spcBef>
                <a:spcPts val="600"/>
              </a:spcBef>
              <a:spcAft>
                <a:spcPts val="0"/>
              </a:spcAft>
              <a:buClr>
                <a:schemeClr val="dk1"/>
              </a:buClr>
              <a:buSzPts val="1067"/>
              <a:buFont typeface="Calibri"/>
              <a:buNone/>
            </a:pPr>
            <a:r>
              <a:t/>
            </a:r>
            <a:endParaRPr b="0" i="0" sz="1067" u="none" cap="none" strike="noStrike">
              <a:solidFill>
                <a:srgbClr val="575756"/>
              </a:solidFill>
              <a:latin typeface="Arial"/>
              <a:ea typeface="Arial"/>
              <a:cs typeface="Arial"/>
              <a:sym typeface="Arial"/>
            </a:endParaRPr>
          </a:p>
        </p:txBody>
      </p:sp>
      <p:sp>
        <p:nvSpPr>
          <p:cNvPr id="130" name="Google Shape;130;p5"/>
          <p:cNvSpPr txBox="1"/>
          <p:nvPr/>
        </p:nvSpPr>
        <p:spPr>
          <a:xfrm>
            <a:off x="3700715" y="250574"/>
            <a:ext cx="61767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 </a:t>
            </a:r>
            <a:r>
              <a:rPr b="0" i="0" lang="es-ES" sz="1560" u="none" cap="none" strike="noStrike">
                <a:solidFill>
                  <a:schemeClr val="dk1"/>
                </a:solidFill>
                <a:latin typeface="Arial"/>
                <a:ea typeface="Arial"/>
                <a:cs typeface="Arial"/>
                <a:sym typeface="Arial"/>
              </a:rPr>
              <a:t>Aplicación / sitio web con las bondades de la comuna.</a:t>
            </a:r>
            <a:endParaRPr b="0" i="0" sz="1560" u="none" cap="none" strike="noStrike">
              <a:solidFill>
                <a:srgbClr val="5C5C5C"/>
              </a:solidFill>
              <a:latin typeface="Arial"/>
              <a:ea typeface="Arial"/>
              <a:cs typeface="Arial"/>
              <a:sym typeface="Arial"/>
            </a:endParaRPr>
          </a:p>
        </p:txBody>
      </p:sp>
      <p:sp>
        <p:nvSpPr>
          <p:cNvPr id="131" name="Google Shape;131;p5"/>
          <p:cNvSpPr txBox="1"/>
          <p:nvPr/>
        </p:nvSpPr>
        <p:spPr>
          <a:xfrm>
            <a:off x="6257755" y="1866353"/>
            <a:ext cx="4397666" cy="3684342"/>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su elemento diferenciador?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El tipo de datos, que resultan no solo ser superficial, sino que dan un panorama concreto y realista de la comuna y su nivel de urbanización.</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el objetivo de uso?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Comparar entre comunas, facilitando la  toma de decisiones de inversión,  construcción y otras.</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¿Qué contenidos albergaría?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Estadísticas de déficit habitacional, transporte público, número de víctimas, capacidad de atraer actividad económica y nuevos emprendimientos, desarrollos inmobiliarios, acceso y proximidad a la red de salud, cantidad de residuos sólidos municipales estimados por habitante, porcentaje que representan los sitios eriazos respecto a superficie total de las áreas urbanas y déficit habitacional.</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¿Cuál es el impacto que puede generar un producto de estas características?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Nuestras estadísticas permiten comparar la calidad de las comunas y su potencial de inversión, construcción, así como las oportunidades para mejorar la calidad de vida.</a:t>
            </a:r>
            <a:endParaRPr/>
          </a:p>
          <a:p>
            <a:pPr indent="-228600" lvl="0" marL="228600" marR="0" rtl="0" algn="l">
              <a:spcBef>
                <a:spcPts val="600"/>
              </a:spcBef>
              <a:spcAft>
                <a:spcPts val="0"/>
              </a:spcAft>
              <a:buClr>
                <a:srgbClr val="575756"/>
              </a:buClr>
              <a:buSzPts val="1067"/>
              <a:buFont typeface="Calibri"/>
              <a:buAutoNum type="arabicPeriod" startAt="6"/>
            </a:pPr>
            <a:r>
              <a:rPr b="0" i="0" lang="es-ES" sz="1067" u="none" cap="none" strike="noStrike">
                <a:solidFill>
                  <a:srgbClr val="575756"/>
                </a:solidFill>
                <a:latin typeface="Arial"/>
                <a:ea typeface="Arial"/>
                <a:cs typeface="Arial"/>
                <a:sym typeface="Arial"/>
              </a:rPr>
              <a:t>¿Cuenta con un modelo en particular? </a:t>
            </a:r>
            <a:br>
              <a:rPr b="0" i="0" lang="es-ES" sz="1067" u="none" cap="none" strike="noStrike">
                <a:solidFill>
                  <a:srgbClr val="575756"/>
                </a:solidFill>
                <a:latin typeface="Arial"/>
                <a:ea typeface="Arial"/>
                <a:cs typeface="Arial"/>
                <a:sym typeface="Arial"/>
              </a:rPr>
            </a:br>
            <a:r>
              <a:rPr b="0" i="0" lang="es-ES" sz="1067" u="none" cap="none" strike="noStrike">
                <a:solidFill>
                  <a:srgbClr val="575756"/>
                </a:solidFill>
                <a:latin typeface="Arial"/>
                <a:ea typeface="Arial"/>
                <a:cs typeface="Arial"/>
                <a:sym typeface="Arial"/>
              </a:rPr>
              <a:t>No</a:t>
            </a:r>
            <a:endParaRPr b="0" i="0" sz="1067" u="none" cap="none" strike="noStrike">
              <a:solidFill>
                <a:srgbClr val="57575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37" name="Google Shape;137;p6"/>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38" name="Google Shape;138;p6"/>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sp>
        <p:nvSpPr>
          <p:cNvPr id="139" name="Google Shape;139;p6"/>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0" name="Google Shape;140;p6"/>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1" name="Google Shape;141;p6"/>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42" name="Google Shape;142;p6"/>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43" name="Google Shape;143;p6"/>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ESTRUCTURA </a:t>
            </a:r>
            <a:endParaRPr b="1" i="0" sz="1200" u="none" cap="none" strike="noStrike">
              <a:solidFill>
                <a:schemeClr val="accen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45" name="Google Shape;145;p6"/>
          <p:cNvSpPr txBox="1"/>
          <p:nvPr/>
        </p:nvSpPr>
        <p:spPr>
          <a:xfrm>
            <a:off x="1558517" y="1966413"/>
            <a:ext cx="4456390" cy="3412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primer lugar indícanos si el producto es un sistema, una plataforma de información, una aplicación, una web interactiva, etc.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categorías: Cuéntanos cuáles son los macro temas que se abarcan en este producto.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secciones. Cuéntanos cuáles son los contenidos que se desprenden de cada categoría.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temas: Cada sección cuenta con un desglose de temas para exponer. </a:t>
            </a:r>
            <a:endParaRPr/>
          </a:p>
          <a:p>
            <a:pPr indent="-103695" lvl="0" marL="171450" marR="0" rtl="0" algn="l">
              <a:spcBef>
                <a:spcPts val="601"/>
              </a:spcBef>
              <a:spcAft>
                <a:spcPts val="0"/>
              </a:spcAft>
              <a:buClr>
                <a:schemeClr val="dk1"/>
              </a:buClr>
              <a:buSzPts val="1067"/>
              <a:buFont typeface="Arial"/>
              <a:buNone/>
            </a:pPr>
            <a:r>
              <a:t/>
            </a:r>
            <a:endParaRPr b="0" i="0" sz="1067" u="none" cap="none" strike="noStrike">
              <a:solidFill>
                <a:srgbClr val="575756"/>
              </a:solidFill>
              <a:latin typeface="Arial"/>
              <a:ea typeface="Arial"/>
              <a:cs typeface="Arial"/>
              <a:sym typeface="Arial"/>
            </a:endParaRPr>
          </a:p>
          <a:p>
            <a:pPr indent="0" lvl="0" marL="0" marR="0" rtl="0" algn="l">
              <a:spcBef>
                <a:spcPts val="601"/>
              </a:spcBef>
              <a:spcAft>
                <a:spcPts val="0"/>
              </a:spcAft>
              <a:buNone/>
            </a:pPr>
            <a:r>
              <a:rPr b="0" i="0" lang="es-ES" sz="1067" u="none" cap="none" strike="noStrike">
                <a:solidFill>
                  <a:schemeClr val="accent1"/>
                </a:solidFill>
                <a:latin typeface="Arial"/>
                <a:ea typeface="Arial"/>
                <a:cs typeface="Arial"/>
                <a:sym typeface="Arial"/>
              </a:rPr>
              <a:t>En los 2 siguientes slides encontrarás una tabla que permite organizar visualmente la estructura/modelo del producto. El primero tiene datos de un ejemplo relacionado con el SISTENA DE INFORMACIÓN DE SALVAGUARDAS. Los datos, los puedes borrar y completar la plantilla con los propios.</a:t>
            </a:r>
            <a:endParaRPr/>
          </a:p>
          <a:p>
            <a:pPr indent="0" lvl="0" marL="0" marR="0" rtl="0" algn="l">
              <a:spcBef>
                <a:spcPts val="601"/>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46" name="Google Shape;146;p6"/>
          <p:cNvSpPr txBox="1"/>
          <p:nvPr/>
        </p:nvSpPr>
        <p:spPr>
          <a:xfrm>
            <a:off x="6266139" y="1864955"/>
            <a:ext cx="4456390" cy="57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Por si falta espacio…..</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47" name="Google Shape;147;p6"/>
          <p:cNvSpPr txBox="1"/>
          <p:nvPr/>
        </p:nvSpPr>
        <p:spPr>
          <a:xfrm>
            <a:off x="3700715" y="250574"/>
            <a:ext cx="61767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 </a:t>
            </a:r>
            <a:r>
              <a:rPr b="0" i="0" lang="es-ES" sz="1560" u="none" cap="none" strike="noStrike">
                <a:solidFill>
                  <a:schemeClr val="dk1"/>
                </a:solidFill>
                <a:latin typeface="Arial"/>
                <a:ea typeface="Arial"/>
                <a:cs typeface="Arial"/>
                <a:sym typeface="Arial"/>
              </a:rPr>
              <a:t>Aplicación / sitio web con las bondades de la comuna.</a:t>
            </a:r>
            <a:endParaRPr b="0" i="0" sz="1560" u="none" cap="none" strike="noStrike">
              <a:solidFill>
                <a:srgbClr val="5C5C5C"/>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53" name="Google Shape;153;p7"/>
          <p:cNvSpPr txBox="1"/>
          <p:nvPr>
            <p:ph type="title"/>
          </p:nvPr>
        </p:nvSpPr>
        <p:spPr>
          <a:xfrm>
            <a:off x="3700715" y="369013"/>
            <a:ext cx="5476841" cy="683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a:t>
            </a:r>
            <a:r>
              <a:rPr lang="es-ES" sz="1600">
                <a:solidFill>
                  <a:schemeClr val="dk1"/>
                </a:solidFill>
                <a:latin typeface="Arial"/>
                <a:ea typeface="Arial"/>
                <a:cs typeface="Arial"/>
                <a:sym typeface="Arial"/>
              </a:rPr>
              <a:t>Aplicación / sitio web con las bondades de la comuna.</a:t>
            </a:r>
            <a:endParaRPr sz="1400"/>
          </a:p>
        </p:txBody>
      </p:sp>
      <p:sp>
        <p:nvSpPr>
          <p:cNvPr id="154" name="Google Shape;154;p7"/>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55" name="Google Shape;155;p7"/>
          <p:cNvSpPr/>
          <p:nvPr/>
        </p:nvSpPr>
        <p:spPr>
          <a:xfrm>
            <a:off x="538748"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2</a:t>
            </a:r>
            <a:endParaRPr b="0" i="0" sz="2400" u="none" cap="none" strike="noStrike">
              <a:solidFill>
                <a:schemeClr val="accent1"/>
              </a:solidFill>
              <a:latin typeface="Arial"/>
              <a:ea typeface="Arial"/>
              <a:cs typeface="Arial"/>
              <a:sym typeface="Arial"/>
            </a:endParaRPr>
          </a:p>
        </p:txBody>
      </p:sp>
      <p:graphicFrame>
        <p:nvGraphicFramePr>
          <p:cNvPr id="156" name="Google Shape;156;p7"/>
          <p:cNvGraphicFramePr/>
          <p:nvPr/>
        </p:nvGraphicFramePr>
        <p:xfrm>
          <a:off x="480025" y="1097424"/>
          <a:ext cx="3000000" cy="3000000"/>
        </p:xfrm>
        <a:graphic>
          <a:graphicData uri="http://schemas.openxmlformats.org/drawingml/2006/table">
            <a:tbl>
              <a:tblPr bandRow="1" firstRow="1">
                <a:noFill/>
                <a:tableStyleId>{79F14410-B759-402A-A3C5-4E2C5933B8FF}</a:tableStyleId>
              </a:tblPr>
              <a:tblGrid>
                <a:gridCol w="1130650"/>
                <a:gridCol w="174490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u="none" cap="none" strike="noStrike"/>
                        <a:t>CATEGORÍA</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SALVAGUARDAS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CONTEXTO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CONTEXTO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REQUISITOS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INDICADORES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SMART</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VARIABLES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CONFIGURACIÓN</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REPORTE</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SALVAGUARDAS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INDICADORES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SIS AL DÍA</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RRSS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RRSS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NEWS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NOTICIAS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DOCUMENTACIÓN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NACIONAL E INTERNACIONAL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HERRAMIENTAS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SISTEMA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APP CAPTURA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57" name="Google Shape;157;p7"/>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[1/2]</a:t>
            </a:r>
            <a:endParaRPr/>
          </a:p>
        </p:txBody>
      </p:sp>
      <p:pic>
        <p:nvPicPr>
          <p:cNvPr id="158" name="Google Shape;158;p7">
            <a:hlinkClick action="ppaction://hlinksldjump" r:id="rId3"/>
          </p:cNvPr>
          <p:cNvPicPr preferRelativeResize="0"/>
          <p:nvPr/>
        </p:nvPicPr>
        <p:blipFill rotWithShape="1">
          <a:blip r:embed="rId4">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64" name="Google Shape;164;p8"/>
          <p:cNvSpPr txBox="1"/>
          <p:nvPr>
            <p:ph type="title"/>
          </p:nvPr>
        </p:nvSpPr>
        <p:spPr>
          <a:xfrm>
            <a:off x="3700715" y="369014"/>
            <a:ext cx="5510397" cy="36171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Arial"/>
              <a:buNone/>
            </a:pPr>
            <a:r>
              <a:rPr lang="es-ES" sz="1600">
                <a:solidFill>
                  <a:schemeClr val="dk1"/>
                </a:solidFill>
                <a:latin typeface="Arial"/>
                <a:ea typeface="Arial"/>
                <a:cs typeface="Arial"/>
                <a:sym typeface="Arial"/>
              </a:rPr>
              <a:t>Aplicación / sitio web con las bondades de la comuna.</a:t>
            </a:r>
            <a:endParaRPr sz="1600"/>
          </a:p>
        </p:txBody>
      </p:sp>
      <p:sp>
        <p:nvSpPr>
          <p:cNvPr id="165" name="Google Shape;165;p8"/>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66" name="Google Shape;166;p8"/>
          <p:cNvSpPr/>
          <p:nvPr/>
        </p:nvSpPr>
        <p:spPr>
          <a:xfrm>
            <a:off x="480025"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graphicFrame>
        <p:nvGraphicFramePr>
          <p:cNvPr id="167" name="Google Shape;167;p8"/>
          <p:cNvGraphicFramePr/>
          <p:nvPr/>
        </p:nvGraphicFramePr>
        <p:xfrm>
          <a:off x="480025" y="1097424"/>
          <a:ext cx="3000000" cy="3000000"/>
        </p:xfrm>
        <a:graphic>
          <a:graphicData uri="http://schemas.openxmlformats.org/drawingml/2006/table">
            <a:tbl>
              <a:tblPr bandRow="1" firstRow="1">
                <a:noFill/>
                <a:tableStyleId>{79F14410-B759-402A-A3C5-4E2C5933B8FF}</a:tableStyleId>
              </a:tblPr>
              <a:tblGrid>
                <a:gridCol w="1399100"/>
                <a:gridCol w="147645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a:t>CATEGORÍA</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rowSpan="2">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VIVIENDA</a:t>
                      </a:r>
                      <a:endParaRPr/>
                    </a:p>
                  </a:txBody>
                  <a:tcPr marT="0" marB="0" marR="0" marL="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CONTEXTO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CONTEXTO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NECESIDADES OBSERVADAS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MUNICIPALIDADES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INMOBILIARIAS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CONSULTORAS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MINVU</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EMPRESAS DE GEOLOCALIZACIÓN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5">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INDICADORES</a:t>
                      </a:r>
                      <a:endParaRPr/>
                    </a:p>
                  </a:txBody>
                  <a:tcPr marT="45725" marB="45725" marR="91450" marL="9145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DEFINICIONES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SUPERFICIES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ACCESABILIDAD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SEGURIDAD VIAL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VIVIENDA</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CONDICIONES LABORALES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AMBIENTE DE NEGOCIOS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MEDIO AMBIENTE</a:t>
                      </a:r>
                      <a:endParaRPr/>
                    </a:p>
                  </a:txBody>
                  <a:tcPr marT="0" marB="0" marR="0" marL="0" anchor="ctr"/>
                </a:tc>
              </a:tr>
              <a:tr h="326375">
                <a:tc vMerge="1"/>
                <a:tc rowSpan="3">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VARIABLES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Diferencia entre el valor de suelo más alto y el más bajo entre las áreas homogéneas (urbanas)</a:t>
                      </a:r>
                      <a:endParaRPr/>
                    </a:p>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Partición modal del transporte público (número de viajes en transporte público respecto al número total de viajes)</a:t>
                      </a:r>
                      <a:endParaRPr/>
                    </a:p>
                  </a:txBody>
                  <a:tcPr marT="0" marB="0" marR="0" marL="0" anchor="ctr"/>
                </a:tc>
                <a:tc>
                  <a:txBody>
                    <a:bodyPr/>
                    <a:lstStyle/>
                    <a:p>
                      <a:pPr indent="0" lvl="0" marL="0" marR="0" rtl="0" algn="ctr">
                        <a:spcBef>
                          <a:spcPts val="0"/>
                        </a:spcBef>
                        <a:spcAft>
                          <a:spcPts val="0"/>
                        </a:spcAft>
                        <a:buClr>
                          <a:schemeClr val="dk1"/>
                        </a:buClr>
                        <a:buSzPts val="800"/>
                        <a:buFont typeface="Calibri"/>
                        <a:buNone/>
                      </a:pPr>
                      <a:r>
                        <a:rPr b="1" i="0" lang="es-ES" sz="800" u="none" strike="noStrike">
                          <a:solidFill>
                            <a:schemeClr val="dk1"/>
                          </a:solidFill>
                          <a:latin typeface="Calibri"/>
                          <a:ea typeface="Calibri"/>
                          <a:cs typeface="Calibri"/>
                          <a:sym typeface="Calibri"/>
                        </a:rPr>
                        <a:t>Número de víctimas mortales en siniestros de tránsito por cada 100.000 habitantes</a:t>
                      </a:r>
                      <a:endParaRPr/>
                    </a:p>
                  </a:txBody>
                  <a:tcPr marT="0" marB="0" marR="0" marL="0" anchor="ctr"/>
                </a:tc>
                <a:tc>
                  <a:txBody>
                    <a:bodyPr/>
                    <a:lstStyle/>
                    <a:p>
                      <a:pPr indent="0" lvl="0" marL="0" marR="0" rtl="0" algn="ctr">
                        <a:spcBef>
                          <a:spcPts val="0"/>
                        </a:spcBef>
                        <a:spcAft>
                          <a:spcPts val="0"/>
                        </a:spcAft>
                        <a:buClr>
                          <a:schemeClr val="dk1"/>
                        </a:buClr>
                        <a:buSzPts val="800"/>
                        <a:buFont typeface="Calibri"/>
                        <a:buNone/>
                      </a:pPr>
                      <a:r>
                        <a:rPr b="1" lang="es-ES" sz="800">
                          <a:solidFill>
                            <a:schemeClr val="dk1"/>
                          </a:solidFill>
                        </a:rPr>
                        <a:t>Porcentaje de viviendas en situación de hacinamiento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INDICADOR CCHC</a:t>
                      </a:r>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Calibri"/>
                        <a:buNone/>
                      </a:pPr>
                      <a:r>
                        <a:rPr b="1" lang="es-ES" sz="800">
                          <a:solidFill>
                            <a:srgbClr val="000000"/>
                          </a:solidFill>
                        </a:rPr>
                        <a:t>INDICADOR CCHC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Cantidad (kg) de disposición final de residuos sólidos urbanos per cápita</a:t>
                      </a:r>
                      <a:endParaRPr/>
                    </a:p>
                  </a:txBody>
                  <a:tcPr marT="0" marB="0" marR="0" marL="0" anchor="ctr"/>
                </a:tc>
              </a:tr>
              <a:tr h="326375">
                <a:tc vMerge="1"/>
                <a:tc vMerge="1"/>
                <a:tc>
                  <a:txBody>
                    <a:bodyPr/>
                    <a:lstStyle/>
                    <a:p>
                      <a:pPr indent="0" lvl="0" marL="0" marR="0" rtl="0" algn="ctr">
                        <a:lnSpc>
                          <a:spcPct val="100000"/>
                        </a:lnSpc>
                        <a:spcBef>
                          <a:spcPts val="0"/>
                        </a:spcBef>
                        <a:spcAft>
                          <a:spcPts val="0"/>
                        </a:spcAft>
                        <a:buClr>
                          <a:schemeClr val="dk1"/>
                        </a:buClr>
                        <a:buSzPts val="800"/>
                        <a:buFont typeface="Calibri"/>
                        <a:buNone/>
                      </a:pPr>
                      <a:r>
                        <a:t/>
                      </a:r>
                      <a:endParaRPr sz="800">
                        <a:solidFill>
                          <a:schemeClr val="dk1"/>
                        </a:solidFill>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Distancia a establecimientos de educación básica</a:t>
                      </a:r>
                      <a:endParaRPr/>
                    </a:p>
                  </a:txBody>
                  <a:tcPr marT="0" marB="0" marR="0" marL="0" anchor="ctr"/>
                </a:tc>
                <a:tc>
                  <a:txBody>
                    <a:bodyPr/>
                    <a:lstStyle/>
                    <a:p>
                      <a:pPr indent="0" lvl="0" marL="0" marR="0" rtl="0" algn="ctr">
                        <a:spcBef>
                          <a:spcPts val="0"/>
                        </a:spcBef>
                        <a:spcAft>
                          <a:spcPts val="0"/>
                        </a:spcAft>
                        <a:buClr>
                          <a:schemeClr val="dk1"/>
                        </a:buClr>
                        <a:buSzPts val="800"/>
                        <a:buFont typeface="Calibri"/>
                        <a:buNone/>
                      </a:pPr>
                      <a:r>
                        <a:rPr b="1" i="0" lang="es-ES" sz="800" u="none" strike="noStrike">
                          <a:solidFill>
                            <a:schemeClr val="dk1"/>
                          </a:solidFill>
                          <a:latin typeface="Calibri"/>
                          <a:ea typeface="Calibri"/>
                          <a:cs typeface="Calibri"/>
                          <a:sym typeface="Calibri"/>
                        </a:rPr>
                        <a:t>Número de víctimas lesionadas en siniestros de tránsito por cada 100.000 habitantes</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800"/>
                        <a:buFont typeface="Calibri"/>
                        <a:buNone/>
                      </a:pPr>
                      <a:r>
                        <a:rPr b="1" i="0" lang="es-ES" sz="800" u="none" strike="noStrike">
                          <a:solidFill>
                            <a:schemeClr val="dk1"/>
                          </a:solidFill>
                          <a:latin typeface="Calibri"/>
                          <a:ea typeface="Calibri"/>
                          <a:cs typeface="Calibri"/>
                          <a:sym typeface="Calibri"/>
                        </a:rPr>
                        <a:t>Porcentaje de viviendas particulares que requieren mejoras de materialidad y/o servicios básicos</a:t>
                      </a:r>
                      <a:endParaRPr b="0" i="0" sz="800" u="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800"/>
                        <a:buFont typeface="Calibri"/>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lnSpc>
                          <a:spcPct val="100000"/>
                        </a:lnSpc>
                        <a:spcBef>
                          <a:spcPts val="0"/>
                        </a:spcBef>
                        <a:spcAft>
                          <a:spcPts val="0"/>
                        </a:spcAft>
                        <a:buClr>
                          <a:schemeClr val="dk1"/>
                        </a:buClr>
                        <a:buSzPts val="800"/>
                        <a:buFont typeface="Calibri"/>
                        <a:buNone/>
                      </a:pPr>
                      <a:r>
                        <a:rPr b="1" i="0" lang="es-ES" sz="800" u="none" strike="noStrike">
                          <a:solidFill>
                            <a:schemeClr val="dk1"/>
                          </a:solidFill>
                          <a:latin typeface="Calibri"/>
                          <a:ea typeface="Calibri"/>
                          <a:cs typeface="Calibri"/>
                          <a:sym typeface="Calibri"/>
                        </a:rPr>
                        <a:t>Superficie Plazas por Habitante m²- Población que cumple con estándar de distancia a plazas</a:t>
                      </a:r>
                      <a:endParaRPr b="0" i="0" sz="800" u="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800"/>
                        <a:buFont typeface="Calibri"/>
                        <a:buNone/>
                      </a:pPr>
                      <a:r>
                        <a:t/>
                      </a:r>
                      <a:endParaRPr b="1" sz="800">
                        <a:solidFill>
                          <a:srgbClr val="000000"/>
                        </a:solidFill>
                      </a:endParaRPr>
                    </a:p>
                  </a:txBody>
                  <a:tcPr marT="0" marB="0" marR="0" marL="0" anchor="ctr"/>
                </a:tc>
              </a:tr>
              <a:tr h="326375">
                <a:tc vMerge="1"/>
                <a:tc vMerge="1"/>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Distancia a paraderos de transporte público mayor</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CONFIGURACIÓN</a:t>
                      </a:r>
                      <a:endParaRPr/>
                    </a:p>
                  </a:txBody>
                  <a:tcPr marT="0" marB="0" marR="0" marL="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SUPERFICIES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ACCESABILIDAD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SEGURIDAD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VIVIENDA</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CONDICIONES LABORALES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AMBIENTE DE NEGOCIOS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MEDIO AMBIENTE</a:t>
                      </a:r>
                      <a:endParaRPr/>
                    </a:p>
                  </a:txBody>
                  <a:tcPr marT="0" marB="0" marR="0" marL="0" anchor="ctr"/>
                </a:tc>
              </a:tr>
              <a:tr h="326375">
                <a:tc rowSpan="2">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HERRAMIENTAS</a:t>
                      </a:r>
                      <a:endParaRPr/>
                    </a:p>
                  </a:txBody>
                  <a:tcPr marT="45725" marB="45725" marR="91450" marL="91450" anchor="ctr">
                    <a:solidFill>
                      <a:schemeClr val="accent1"/>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SITIO WEB</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SUGERENCIAS / NUEVOS REQUERIMIENTOS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l">
                        <a:spcBef>
                          <a:spcPts val="0"/>
                        </a:spcBef>
                        <a:spcAft>
                          <a:spcPts val="0"/>
                        </a:spcAft>
                        <a:buNone/>
                      </a:pPr>
                      <a:r>
                        <a:t/>
                      </a:r>
                      <a:endParaRPr sz="2400"/>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APLICACIÓN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SUGERENCIAS / NUEVOS REQUERIMIENTOS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68" name="Google Shape;168;p8"/>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[2/2]</a:t>
            </a:r>
            <a:endParaRPr/>
          </a:p>
        </p:txBody>
      </p:sp>
      <p:pic>
        <p:nvPicPr>
          <p:cNvPr id="169" name="Google Shape;169;p8"/>
          <p:cNvPicPr preferRelativeResize="0"/>
          <p:nvPr/>
        </p:nvPicPr>
        <p:blipFill rotWithShape="1">
          <a:blip r:embed="rId3">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75" name="Google Shape;175;p9"/>
          <p:cNvSpPr txBox="1"/>
          <p:nvPr/>
        </p:nvSpPr>
        <p:spPr>
          <a:xfrm>
            <a:off x="3700715" y="309297"/>
            <a:ext cx="6080848"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560"/>
              <a:buFont typeface="Arial"/>
              <a:buNone/>
            </a:pPr>
            <a:r>
              <a:rPr b="0" i="0" lang="es-ES" sz="1560" u="none" cap="none" strike="noStrike">
                <a:solidFill>
                  <a:srgbClr val="575756"/>
                </a:solidFill>
                <a:latin typeface="Arial"/>
                <a:ea typeface="Arial"/>
                <a:cs typeface="Arial"/>
                <a:sym typeface="Arial"/>
              </a:rPr>
              <a:t>Aplicación / sitio web con las bondades de la comuna</a:t>
            </a:r>
            <a:r>
              <a:rPr b="0" i="0" lang="es-ES" sz="1560" u="none" cap="none" strike="noStrike">
                <a:solidFill>
                  <a:schemeClr val="dk1"/>
                </a:solidFill>
                <a:latin typeface="Arial"/>
                <a:ea typeface="Arial"/>
                <a:cs typeface="Arial"/>
                <a:sym typeface="Arial"/>
              </a:rPr>
              <a:t>.</a:t>
            </a:r>
            <a:endParaRPr b="0" i="0" sz="1560" u="none" cap="none" strike="noStrike">
              <a:solidFill>
                <a:srgbClr val="5C5C5C"/>
              </a:solidFill>
              <a:latin typeface="Arial"/>
              <a:ea typeface="Arial"/>
              <a:cs typeface="Arial"/>
              <a:sym typeface="Arial"/>
            </a:endParaRPr>
          </a:p>
        </p:txBody>
      </p:sp>
      <p:sp>
        <p:nvSpPr>
          <p:cNvPr id="176" name="Google Shape;176;p9"/>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DATAVIVIENDA</a:t>
            </a:r>
            <a:endParaRPr b="1" i="0" sz="1400" u="none" cap="none" strike="noStrike">
              <a:solidFill>
                <a:srgbClr val="FFFFFF"/>
              </a:solidFill>
              <a:latin typeface="Arial"/>
              <a:ea typeface="Arial"/>
              <a:cs typeface="Arial"/>
              <a:sym typeface="Arial"/>
            </a:endParaRPr>
          </a:p>
        </p:txBody>
      </p:sp>
      <p:sp>
        <p:nvSpPr>
          <p:cNvPr id="177" name="Google Shape;177;p9"/>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9</a:t>
            </a:r>
            <a:endParaRPr b="0" i="0" sz="2400" u="none" cap="none" strike="noStrike">
              <a:solidFill>
                <a:schemeClr val="accent1"/>
              </a:solidFill>
              <a:latin typeface="Arial"/>
              <a:ea typeface="Arial"/>
              <a:cs typeface="Arial"/>
              <a:sym typeface="Arial"/>
            </a:endParaRPr>
          </a:p>
        </p:txBody>
      </p:sp>
      <p:sp>
        <p:nvSpPr>
          <p:cNvPr id="178" name="Google Shape;178;p9"/>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79" name="Google Shape;179;p9"/>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80" name="Google Shape;180;p9"/>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81" name="Google Shape;181;p9"/>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9. CARACTERIZACIÓN VISUAL</a:t>
            </a:r>
            <a:endParaRPr b="1" i="0" sz="1200" u="none" cap="none" strike="noStrike">
              <a:solidFill>
                <a:schemeClr val="accent1"/>
              </a:solidFill>
              <a:latin typeface="Calibri"/>
              <a:ea typeface="Calibri"/>
              <a:cs typeface="Calibri"/>
              <a:sym typeface="Calibri"/>
            </a:endParaRPr>
          </a:p>
        </p:txBody>
      </p:sp>
      <p:cxnSp>
        <p:nvCxnSpPr>
          <p:cNvPr id="182" name="Google Shape;182;p9"/>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183" name="Google Shape;183;p9"/>
          <p:cNvSpPr txBox="1"/>
          <p:nvPr/>
        </p:nvSpPr>
        <p:spPr>
          <a:xfrm>
            <a:off x="1558517" y="1806877"/>
            <a:ext cx="4498492" cy="39113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50" u="none" cap="none" strike="noStrike">
                <a:solidFill>
                  <a:srgbClr val="575756"/>
                </a:solidFill>
                <a:latin typeface="Arial"/>
                <a:ea typeface="Arial"/>
                <a:cs typeface="Arial"/>
                <a:sym typeface="Arial"/>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b="0" i="0" sz="1067" u="none" cap="none" strike="noStrike">
              <a:solidFill>
                <a:srgbClr val="575756"/>
              </a:solidFill>
              <a:latin typeface="Arial"/>
              <a:ea typeface="Arial"/>
              <a:cs typeface="Arial"/>
              <a:sym typeface="Arial"/>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Se sugiere complementar lo siguiente: </a:t>
            </a:r>
            <a:endParaRPr/>
          </a:p>
          <a:p>
            <a:pPr indent="-228600" lvl="0" marL="228600" marR="0" rtl="0" algn="l">
              <a:spcBef>
                <a:spcPts val="1202"/>
              </a:spcBef>
              <a:spcAft>
                <a:spcPts val="0"/>
              </a:spcAft>
              <a:buClr>
                <a:srgbClr val="575756"/>
              </a:buClr>
              <a:buSzPts val="1050"/>
              <a:buFont typeface="Calibri"/>
              <a:buAutoNum type="arabicPeriod"/>
            </a:pPr>
            <a:r>
              <a:rPr b="0" i="0" lang="es-ES" sz="1050" u="none" cap="none" strike="noStrike">
                <a:solidFill>
                  <a:srgbClr val="575756"/>
                </a:solidFill>
                <a:latin typeface="Arial"/>
                <a:ea typeface="Arial"/>
                <a:cs typeface="Arial"/>
                <a:sym typeface="Arial"/>
              </a:rPr>
              <a:t>¿Cuál es el look and feel del producto? [Por ejemplo; corporativo, alta tecnología, seguridad privacidad, etc- aspecto/estilo y percepción/sentimiento]</a:t>
            </a:r>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Datavivienda es un producto simple, moderno y ordenado </a:t>
            </a:r>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¿Qué tipo de estilo visual debería tener? </a:t>
            </a:r>
            <a:endParaRPr b="0" i="0" sz="1800" u="none" cap="none" strike="noStrike">
              <a:solidFill>
                <a:schemeClr val="dk1"/>
              </a:solidFill>
              <a:latin typeface="Calibri"/>
              <a:ea typeface="Calibri"/>
              <a:cs typeface="Calibri"/>
              <a:sym typeface="Calibri"/>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Limpio, sin saturacion de datos, grafico de barras al costado del m</a:t>
            </a:r>
            <a:r>
              <a:rPr b="0" i="0" lang="es-ES" sz="1050" u="none" cap="none" strike="noStrike">
                <a:solidFill>
                  <a:schemeClr val="dk1"/>
                </a:solidFill>
                <a:latin typeface="Arial"/>
                <a:ea typeface="Arial"/>
                <a:cs typeface="Arial"/>
                <a:sym typeface="Arial"/>
              </a:rPr>
              <a:t>apa </a:t>
            </a:r>
            <a:endParaRPr/>
          </a:p>
          <a:p>
            <a:pPr indent="-228600" lvl="0" marL="228600" marR="0" rtl="0" algn="l">
              <a:spcBef>
                <a:spcPts val="1202"/>
              </a:spcBef>
              <a:spcAft>
                <a:spcPts val="0"/>
              </a:spcAft>
              <a:buClr>
                <a:srgbClr val="575756"/>
              </a:buClr>
              <a:buSzPts val="1050"/>
              <a:buFont typeface="Calibri"/>
              <a:buAutoNum type="arabicPeriod"/>
            </a:pPr>
            <a:r>
              <a:rPr b="0" i="0" lang="es-ES" sz="1050" u="none" cap="none" strike="noStrike">
                <a:solidFill>
                  <a:srgbClr val="575756"/>
                </a:solidFill>
                <a:latin typeface="Arial"/>
                <a:ea typeface="Arial"/>
                <a:cs typeface="Arial"/>
                <a:sym typeface="Arial"/>
              </a:rPr>
              <a:t>¿Qué elementos conceptuales están asociados al producto? </a:t>
            </a:r>
            <a:br>
              <a:rPr b="0" i="0" lang="es-ES" sz="1050" u="none" cap="none" strike="noStrike">
                <a:solidFill>
                  <a:srgbClr val="575756"/>
                </a:solidFill>
                <a:latin typeface="Arial"/>
                <a:ea typeface="Arial"/>
                <a:cs typeface="Arial"/>
                <a:sym typeface="Arial"/>
              </a:rPr>
            </a:br>
            <a:r>
              <a:rPr b="0" i="0" lang="es-ES" sz="1050" u="none" cap="none" strike="noStrike">
                <a:solidFill>
                  <a:srgbClr val="575756"/>
                </a:solidFill>
                <a:latin typeface="Arial"/>
                <a:ea typeface="Arial"/>
                <a:cs typeface="Arial"/>
                <a:sym typeface="Arial"/>
              </a:rPr>
              <a:t>Un localizador de características propias de urbanización de cada comuna</a:t>
            </a:r>
            <a:endParaRPr/>
          </a:p>
          <a:p>
            <a:pPr indent="-228600" lvl="0" marL="228600" marR="0" rtl="0" algn="l">
              <a:spcBef>
                <a:spcPts val="1202"/>
              </a:spcBef>
              <a:spcAft>
                <a:spcPts val="0"/>
              </a:spcAft>
              <a:buClr>
                <a:srgbClr val="575756"/>
              </a:buClr>
              <a:buSzPts val="1050"/>
              <a:buFont typeface="Calibri"/>
              <a:buAutoNum type="arabicPeriod"/>
            </a:pPr>
            <a:r>
              <a:rPr b="0" i="0" lang="es-ES" sz="1050" u="none" cap="none" strike="noStrike">
                <a:solidFill>
                  <a:srgbClr val="575756"/>
                </a:solidFill>
                <a:latin typeface="Arial"/>
                <a:ea typeface="Arial"/>
                <a:cs typeface="Arial"/>
                <a:sym typeface="Arial"/>
              </a:rPr>
              <a:t>¿Qué referentes visuales asocias a este producto?</a:t>
            </a:r>
            <a:endParaRPr/>
          </a:p>
          <a:p>
            <a:pPr indent="0" lvl="0" marL="0" marR="0" rtl="0" algn="l">
              <a:spcBef>
                <a:spcPts val="1202"/>
              </a:spcBef>
              <a:spcAft>
                <a:spcPts val="0"/>
              </a:spcAft>
              <a:buNone/>
            </a:pPr>
            <a:r>
              <a:rPr b="0" i="0" lang="es-ES" sz="1050" u="none" cap="none" strike="noStrike">
                <a:solidFill>
                  <a:srgbClr val="575756"/>
                </a:solidFill>
                <a:latin typeface="Arial"/>
                <a:ea typeface="Arial"/>
                <a:cs typeface="Arial"/>
                <a:sym typeface="Arial"/>
              </a:rPr>
              <a:t>Bienestar territorial</a:t>
            </a:r>
            <a:endParaRPr/>
          </a:p>
        </p:txBody>
      </p:sp>
      <p:pic>
        <p:nvPicPr>
          <p:cNvPr id="184" name="Google Shape;184;p9"/>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pic>
        <p:nvPicPr>
          <p:cNvPr id="185" name="Google Shape;185;p9"/>
          <p:cNvPicPr preferRelativeResize="0"/>
          <p:nvPr/>
        </p:nvPicPr>
        <p:blipFill rotWithShape="1">
          <a:blip r:embed="rId4">
            <a:alphaModFix/>
          </a:blip>
          <a:srcRect b="0" l="0" r="0" t="0"/>
          <a:stretch/>
        </p:blipFill>
        <p:spPr>
          <a:xfrm>
            <a:off x="6214369" y="1528643"/>
            <a:ext cx="5961191" cy="53293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Тема Offic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2020-08-01T02:59:29Z</dcterms:created>
  <dc:creator>Patricio Emanuelli</dc:creator>
</cp:coreProperties>
</file>