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2939C-807E-4D59-B4FE-336D0DE3DC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4093443-853B-4BB2-921D-5DC95E5AB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350C8814-CA31-424B-AEAC-E55047C2AA19}"/>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6382F7F0-9E1A-4467-8B7A-1E963330D46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B2B0F3A-B0E3-408E-BFBB-82F25EE8C6B9}"/>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147869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3581F-C6A8-4BEE-97E7-6C0AC8CEF3A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F0C2EB-8933-4071-A81F-4E280F26958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CD143BE-07B1-44CA-88BD-0F88DF8C5B1E}"/>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B3585C83-2A88-4324-AB65-5601C70E886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D444C63-3635-4C76-AEF8-859A30A1328F}"/>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37059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AC5D44E-55BD-4BC5-AED5-6497B1BF467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2A1C877F-8020-4E7A-B779-9CCC49E678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8EF4224-DB6C-4B84-929A-EBB10920EB1F}"/>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E3F37F46-2CB8-4185-960A-6B3BF7F30BD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58D1F8D-1A41-4BBD-AD2A-9A52F7F0D745}"/>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214454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A0579-616C-42AE-BDDF-5DDBC1576C0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A1CB090-0B95-442D-9FFF-50B38D685A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EB8A9E1-BEAC-4BC2-9812-1256B3091A42}"/>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961B502E-B200-476D-A003-33FD1F6A6F7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ED703A-3D40-4F6E-94B3-3292EE49D777}"/>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39226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0B25A-D8A5-4263-962F-AC6AC1E5F03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BC54588-8CED-41BE-951C-D96D0C0A7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F9D222B-3E36-460B-8067-9ABEC94679AB}"/>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2A7D14C6-268C-49D0-B33E-1BA703A884E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56CEF2A-B051-46FD-8E76-3D01AE7ADEFE}"/>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299623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069D1-4C81-4447-8428-D4B3391FEAB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A59501C-D04A-48AF-8548-389216F05C9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6925530-C9BF-4106-AEF3-2F3B3514D8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6447D48B-0D60-41AE-922B-29B197BD1590}"/>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6" name="Marcador de pie de página 5">
            <a:extLst>
              <a:ext uri="{FF2B5EF4-FFF2-40B4-BE49-F238E27FC236}">
                <a16:creationId xmlns:a16="http://schemas.microsoft.com/office/drawing/2014/main" id="{10C1B033-2DB5-4F72-A235-E2B51D12BF7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E99CA37-812F-4AA0-9D25-A4061C801BF8}"/>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17215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DA387-15FD-4FD4-8D86-52F24365F7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635A8CE-86B7-4ACA-9920-806FE7A3E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30DAD85-292A-4590-8CCF-EA2BAF8F2C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A6B41F5-28C8-4A1D-8031-D3BE2AE51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9A60D21-C532-4551-81AE-D78ADBF076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30D0CD5-888F-4787-81AB-BE1B7DE11EE1}"/>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8" name="Marcador de pie de página 7">
            <a:extLst>
              <a:ext uri="{FF2B5EF4-FFF2-40B4-BE49-F238E27FC236}">
                <a16:creationId xmlns:a16="http://schemas.microsoft.com/office/drawing/2014/main" id="{9761612B-DF08-44DF-946F-88DCC65D401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953EFBE-3C5E-440B-875C-B19081EB09E8}"/>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13315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AA5BC-620A-4079-BD90-19206B86CD2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5E9A1F5C-692A-44B4-925F-B39B68180037}"/>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4" name="Marcador de pie de página 3">
            <a:extLst>
              <a:ext uri="{FF2B5EF4-FFF2-40B4-BE49-F238E27FC236}">
                <a16:creationId xmlns:a16="http://schemas.microsoft.com/office/drawing/2014/main" id="{5F281B59-CEA3-4481-9037-9361AC1698FA}"/>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AC7D3AD-CD8F-488B-84D8-C61F5062496A}"/>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230264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764BCF-289D-4823-9EFC-93FB4B603B64}"/>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3" name="Marcador de pie de página 2">
            <a:extLst>
              <a:ext uri="{FF2B5EF4-FFF2-40B4-BE49-F238E27FC236}">
                <a16:creationId xmlns:a16="http://schemas.microsoft.com/office/drawing/2014/main" id="{E211FF8B-40BE-453B-8356-140D97996F4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0AD9CB8-7E73-429B-9572-5F4019D44610}"/>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3060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4A3F1-C684-4171-A0C0-434225F197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3E12F12-B9B1-41E8-81AE-E23BEA093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0DB65B0-7B74-478A-ABE4-0045D831B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9B7B89-2104-4745-8315-85C5000190E3}"/>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6" name="Marcador de pie de página 5">
            <a:extLst>
              <a:ext uri="{FF2B5EF4-FFF2-40B4-BE49-F238E27FC236}">
                <a16:creationId xmlns:a16="http://schemas.microsoft.com/office/drawing/2014/main" id="{BF86570B-AE47-4105-A6A2-692103156C6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713B6D5-DB6E-44E9-B03D-23A5637D32F8}"/>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168957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0637-EB01-4F88-A2E0-EE25A5C3FA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636101A-16EB-44C9-A5CC-1B005CC1C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ABE129FC-E892-4DBC-AD37-7A1582442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4EFF6A-C607-410E-888B-0DC411153BA7}"/>
              </a:ext>
            </a:extLst>
          </p:cNvPr>
          <p:cNvSpPr>
            <a:spLocks noGrp="1"/>
          </p:cNvSpPr>
          <p:nvPr>
            <p:ph type="dt" sz="half" idx="10"/>
          </p:nvPr>
        </p:nvSpPr>
        <p:spPr/>
        <p:txBody>
          <a:bodyPr/>
          <a:lstStyle/>
          <a:p>
            <a:fld id="{CEDA6939-D519-443F-9CB6-CE5C6EB8F1FD}" type="datetimeFigureOut">
              <a:rPr lang="es-CL" smtClean="0"/>
              <a:t>25-04-2021</a:t>
            </a:fld>
            <a:endParaRPr lang="es-CL"/>
          </a:p>
        </p:txBody>
      </p:sp>
      <p:sp>
        <p:nvSpPr>
          <p:cNvPr id="6" name="Marcador de pie de página 5">
            <a:extLst>
              <a:ext uri="{FF2B5EF4-FFF2-40B4-BE49-F238E27FC236}">
                <a16:creationId xmlns:a16="http://schemas.microsoft.com/office/drawing/2014/main" id="{CEC15866-9C52-4FC2-B4FD-7B332E245DC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14EBC41-5E9C-444D-B361-E1EB880A0FE3}"/>
              </a:ext>
            </a:extLst>
          </p:cNvPr>
          <p:cNvSpPr>
            <a:spLocks noGrp="1"/>
          </p:cNvSpPr>
          <p:nvPr>
            <p:ph type="sldNum" sz="quarter" idx="12"/>
          </p:nvPr>
        </p:nvSpPr>
        <p:spPr/>
        <p:txBody>
          <a:bodyPr/>
          <a:lstStyle/>
          <a:p>
            <a:fld id="{3263AE97-3693-4244-BC7E-0109CFEE06E9}" type="slidenum">
              <a:rPr lang="es-CL" smtClean="0"/>
              <a:t>‹Nº›</a:t>
            </a:fld>
            <a:endParaRPr lang="es-CL"/>
          </a:p>
        </p:txBody>
      </p:sp>
    </p:spTree>
    <p:extLst>
      <p:ext uri="{BB962C8B-B14F-4D97-AF65-F5344CB8AC3E}">
        <p14:creationId xmlns:p14="http://schemas.microsoft.com/office/powerpoint/2010/main" val="7599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6C4B09-689F-41F1-92A0-86A1A5801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89602AB-A292-42F2-A463-419AAB489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71E7597-2F09-42DE-AF7B-47CCB67C1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A6939-D519-443F-9CB6-CE5C6EB8F1FD}" type="datetimeFigureOut">
              <a:rPr lang="es-CL" smtClean="0"/>
              <a:t>25-04-2021</a:t>
            </a:fld>
            <a:endParaRPr lang="es-CL"/>
          </a:p>
        </p:txBody>
      </p:sp>
      <p:sp>
        <p:nvSpPr>
          <p:cNvPr id="5" name="Marcador de pie de página 4">
            <a:extLst>
              <a:ext uri="{FF2B5EF4-FFF2-40B4-BE49-F238E27FC236}">
                <a16:creationId xmlns:a16="http://schemas.microsoft.com/office/drawing/2014/main" id="{6C9D3ADB-9E9A-449E-BBAD-43BA0BC51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C47CA20D-8A13-412A-959F-1637955C1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3AE97-3693-4244-BC7E-0109CFEE06E9}" type="slidenum">
              <a:rPr lang="es-CL" smtClean="0"/>
              <a:t>‹Nº›</a:t>
            </a:fld>
            <a:endParaRPr lang="es-CL"/>
          </a:p>
        </p:txBody>
      </p:sp>
    </p:spTree>
    <p:extLst>
      <p:ext uri="{BB962C8B-B14F-4D97-AF65-F5344CB8AC3E}">
        <p14:creationId xmlns:p14="http://schemas.microsoft.com/office/powerpoint/2010/main" val="274677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12BC3E0-57D2-4AF6-B67E-AA632A9F9C66}"/>
              </a:ext>
            </a:extLst>
          </p:cNvPr>
          <p:cNvSpPr txBox="1"/>
          <p:nvPr/>
        </p:nvSpPr>
        <p:spPr>
          <a:xfrm>
            <a:off x="5619750" y="528161"/>
            <a:ext cx="6096000" cy="1477328"/>
          </a:xfrm>
          <a:prstGeom prst="rect">
            <a:avLst/>
          </a:prstGeom>
          <a:noFill/>
        </p:spPr>
        <p:txBody>
          <a:bodyPr wrap="square">
            <a:spAutoFit/>
          </a:bodyPr>
          <a:lstStyle/>
          <a:p>
            <a:r>
              <a:rPr lang="es-CL" b="1" i="0" dirty="0">
                <a:solidFill>
                  <a:srgbClr val="4D4D4D"/>
                </a:solidFill>
                <a:effectLst/>
                <a:latin typeface="Source Sans Pro" panose="020B0503030403020204" pitchFamily="34" charset="0"/>
              </a:rPr>
              <a:t>GEOMÁTICA Agrícola es una herramienta que te proporciona información de la humedad tanto del suelo como del cultivo, lo que te permitirá gestionar eficientemente tus cultivos, en puntos específicos del territorio que quieras monitorear.</a:t>
            </a:r>
            <a:endParaRPr lang="es-CL" dirty="0"/>
          </a:p>
        </p:txBody>
      </p:sp>
      <p:pic>
        <p:nvPicPr>
          <p:cNvPr id="7" name="Imagen 6">
            <a:extLst>
              <a:ext uri="{FF2B5EF4-FFF2-40B4-BE49-F238E27FC236}">
                <a16:creationId xmlns:a16="http://schemas.microsoft.com/office/drawing/2014/main" id="{C6D54636-531A-4259-B108-9C810DB62DC3}"/>
              </a:ext>
            </a:extLst>
          </p:cNvPr>
          <p:cNvPicPr>
            <a:picLocks noChangeAspect="1"/>
          </p:cNvPicPr>
          <p:nvPr/>
        </p:nvPicPr>
        <p:blipFill>
          <a:blip r:embed="rId2"/>
          <a:stretch>
            <a:fillRect/>
          </a:stretch>
        </p:blipFill>
        <p:spPr>
          <a:xfrm>
            <a:off x="247515" y="282501"/>
            <a:ext cx="5258070" cy="2863997"/>
          </a:xfrm>
          <a:prstGeom prst="rect">
            <a:avLst/>
          </a:prstGeom>
        </p:spPr>
      </p:pic>
      <p:sp>
        <p:nvSpPr>
          <p:cNvPr id="8" name="Marcador de contenido 2">
            <a:extLst>
              <a:ext uri="{FF2B5EF4-FFF2-40B4-BE49-F238E27FC236}">
                <a16:creationId xmlns:a16="http://schemas.microsoft.com/office/drawing/2014/main" id="{CACCC552-E42D-42A7-A932-012ED9F6D3DD}"/>
              </a:ext>
            </a:extLst>
          </p:cNvPr>
          <p:cNvSpPr txBox="1">
            <a:spLocks/>
          </p:cNvSpPr>
          <p:nvPr/>
        </p:nvSpPr>
        <p:spPr>
          <a:xfrm>
            <a:off x="5743575" y="2590801"/>
            <a:ext cx="5448402" cy="303847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solidFill>
                  <a:schemeClr val="tx2"/>
                </a:solidFill>
              </a:rPr>
              <a:t>Las </a:t>
            </a:r>
            <a:r>
              <a:rPr lang="es-CL" sz="1800" dirty="0">
                <a:solidFill>
                  <a:schemeClr val="tx2"/>
                </a:solidFill>
              </a:rPr>
              <a:t>tecnologías</a:t>
            </a:r>
            <a:r>
              <a:rPr lang="en-US" sz="1800" dirty="0">
                <a:solidFill>
                  <a:schemeClr val="tx2"/>
                </a:solidFill>
              </a:rPr>
              <a:t> </a:t>
            </a:r>
            <a:r>
              <a:rPr lang="en-US" sz="1800" dirty="0" err="1">
                <a:solidFill>
                  <a:schemeClr val="tx2"/>
                </a:solidFill>
              </a:rPr>
              <a:t>geoespaciales</a:t>
            </a:r>
            <a:r>
              <a:rPr lang="en-US" sz="1800" dirty="0">
                <a:solidFill>
                  <a:schemeClr val="tx2"/>
                </a:solidFill>
              </a:rPr>
              <a:t> </a:t>
            </a:r>
            <a:r>
              <a:rPr lang="en-US" sz="1800" dirty="0" err="1">
                <a:solidFill>
                  <a:schemeClr val="tx2"/>
                </a:solidFill>
              </a:rPr>
              <a:t>aplicadas</a:t>
            </a:r>
            <a:r>
              <a:rPr lang="en-US" sz="1800" dirty="0">
                <a:solidFill>
                  <a:schemeClr val="tx2"/>
                </a:solidFill>
              </a:rPr>
              <a:t> a la </a:t>
            </a:r>
            <a:r>
              <a:rPr lang="en-US" sz="1800" dirty="0" err="1">
                <a:solidFill>
                  <a:schemeClr val="tx2"/>
                </a:solidFill>
              </a:rPr>
              <a:t>agricultura</a:t>
            </a:r>
            <a:r>
              <a:rPr lang="en-US" sz="1800" dirty="0">
                <a:solidFill>
                  <a:schemeClr val="tx2"/>
                </a:solidFill>
              </a:rPr>
              <a:t> permiten </a:t>
            </a:r>
            <a:r>
              <a:rPr lang="en-US" sz="1800" dirty="0" err="1">
                <a:solidFill>
                  <a:schemeClr val="tx2"/>
                </a:solidFill>
              </a:rPr>
              <a:t>monitorear</a:t>
            </a:r>
            <a:r>
              <a:rPr lang="en-US" sz="1800" dirty="0">
                <a:solidFill>
                  <a:schemeClr val="tx2"/>
                </a:solidFill>
              </a:rPr>
              <a:t> de forma </a:t>
            </a:r>
            <a:r>
              <a:rPr lang="en-US" sz="1800" dirty="0" err="1">
                <a:solidFill>
                  <a:schemeClr val="tx2"/>
                </a:solidFill>
              </a:rPr>
              <a:t>remota</a:t>
            </a:r>
            <a:r>
              <a:rPr lang="en-US" sz="1800" dirty="0">
                <a:solidFill>
                  <a:schemeClr val="tx2"/>
                </a:solidFill>
              </a:rPr>
              <a:t> los </a:t>
            </a:r>
            <a:r>
              <a:rPr lang="en-US" sz="1800" dirty="0" err="1">
                <a:solidFill>
                  <a:schemeClr val="tx2"/>
                </a:solidFill>
              </a:rPr>
              <a:t>cultivos</a:t>
            </a:r>
            <a:r>
              <a:rPr lang="en-US" sz="1800" dirty="0">
                <a:solidFill>
                  <a:schemeClr val="tx2"/>
                </a:solidFill>
              </a:rPr>
              <a:t> para una </a:t>
            </a:r>
            <a:r>
              <a:rPr lang="en-US" sz="1800" dirty="0" err="1">
                <a:solidFill>
                  <a:schemeClr val="tx2"/>
                </a:solidFill>
              </a:rPr>
              <a:t>toma</a:t>
            </a:r>
            <a:r>
              <a:rPr lang="en-US" sz="1800" dirty="0">
                <a:solidFill>
                  <a:schemeClr val="tx2"/>
                </a:solidFill>
              </a:rPr>
              <a:t> de </a:t>
            </a:r>
            <a:r>
              <a:rPr lang="en-US" sz="1800" dirty="0" err="1">
                <a:solidFill>
                  <a:schemeClr val="tx2"/>
                </a:solidFill>
              </a:rPr>
              <a:t>decisiones</a:t>
            </a:r>
            <a:r>
              <a:rPr lang="en-US" sz="1800" dirty="0">
                <a:solidFill>
                  <a:schemeClr val="tx2"/>
                </a:solidFill>
              </a:rPr>
              <a:t> </a:t>
            </a:r>
            <a:r>
              <a:rPr lang="en-US" sz="1800" dirty="0" err="1">
                <a:solidFill>
                  <a:schemeClr val="tx2"/>
                </a:solidFill>
              </a:rPr>
              <a:t>acertada</a:t>
            </a:r>
            <a:r>
              <a:rPr lang="en-US" sz="1800" dirty="0">
                <a:solidFill>
                  <a:schemeClr val="tx2"/>
                </a:solidFill>
              </a:rPr>
              <a:t> </a:t>
            </a:r>
            <a:r>
              <a:rPr lang="en-US" sz="1800" dirty="0" err="1">
                <a:solidFill>
                  <a:schemeClr val="tx2"/>
                </a:solidFill>
              </a:rPr>
              <a:t>en</a:t>
            </a:r>
            <a:r>
              <a:rPr lang="en-US" sz="1800" dirty="0">
                <a:solidFill>
                  <a:schemeClr val="tx2"/>
                </a:solidFill>
              </a:rPr>
              <a:t> el campo. </a:t>
            </a:r>
            <a:r>
              <a:rPr lang="es-CL" sz="1800" dirty="0">
                <a:solidFill>
                  <a:schemeClr val="tx2"/>
                </a:solidFill>
              </a:rPr>
              <a:t>Estas tecnologías cada día son más importantes en el manejo del suelo y el agua en tierra agrícolas.</a:t>
            </a:r>
          </a:p>
          <a:p>
            <a:pPr algn="just"/>
            <a:r>
              <a:rPr lang="es-CL" sz="1800" dirty="0">
                <a:solidFill>
                  <a:schemeClr val="tx2"/>
                </a:solidFill>
              </a:rPr>
              <a:t>Esta herramienta utiliza, procesa y analiza gran variedad de imágenes satelitales mediante índices que permiten evaluar el sistema suelo-planta-agua Asimismo, integra datos climáticos que permiten estimar las fluctuaciones en la humedad del suelo y cultivo.</a:t>
            </a:r>
          </a:p>
          <a:p>
            <a:endParaRPr lang="en-US" sz="1800" dirty="0">
              <a:solidFill>
                <a:schemeClr val="tx2"/>
              </a:solidFill>
            </a:endParaRPr>
          </a:p>
        </p:txBody>
      </p:sp>
    </p:spTree>
    <p:extLst>
      <p:ext uri="{BB962C8B-B14F-4D97-AF65-F5344CB8AC3E}">
        <p14:creationId xmlns:p14="http://schemas.microsoft.com/office/powerpoint/2010/main" val="261834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E914C-CEA9-4BA3-84C6-A6421C287058}"/>
              </a:ext>
            </a:extLst>
          </p:cNvPr>
          <p:cNvSpPr txBox="1"/>
          <p:nvPr/>
        </p:nvSpPr>
        <p:spPr>
          <a:xfrm>
            <a:off x="0" y="188595"/>
            <a:ext cx="11706225" cy="2462213"/>
          </a:xfrm>
          <a:prstGeom prst="rect">
            <a:avLst/>
          </a:prstGeom>
          <a:noFill/>
        </p:spPr>
        <p:txBody>
          <a:bodyPr wrap="square">
            <a:spAutoFit/>
          </a:bodyPr>
          <a:lstStyle/>
          <a:p>
            <a:pPr marL="0" indent="0" algn="just">
              <a:buNone/>
            </a:pPr>
            <a:r>
              <a:rPr lang="es-CL" sz="1400" dirty="0">
                <a:solidFill>
                  <a:schemeClr val="tx2"/>
                </a:solidFill>
              </a:rPr>
              <a:t>Los índices de vegetación son cálculos realizados mediante una mas bandas espectrales registradas por lo satélites de Teledetección.</a:t>
            </a:r>
          </a:p>
          <a:p>
            <a:pPr marL="0" indent="0" algn="just">
              <a:buNone/>
            </a:pPr>
            <a:r>
              <a:rPr lang="es-CL" sz="1400" dirty="0">
                <a:solidFill>
                  <a:schemeClr val="tx2"/>
                </a:solidFill>
              </a:rPr>
              <a:t>Para estimar la salud del cultivo  con datos visuales, el verdor de la vegetación en la propiedad más importante. Por esta razón los índices de vegetación se basan mayormente en el verdor observado en las imágenes satelitales.</a:t>
            </a:r>
            <a:r>
              <a:rPr lang="es-ES" sz="1400" dirty="0">
                <a:solidFill>
                  <a:schemeClr val="tx2"/>
                </a:solidFill>
              </a:rPr>
              <a:t> </a:t>
            </a:r>
            <a:r>
              <a:rPr lang="es-CL" sz="1400" dirty="0">
                <a:solidFill>
                  <a:schemeClr val="tx2"/>
                </a:solidFill>
              </a:rPr>
              <a:t>Específicamente la clorofila presente en las hojas es un indicador directo de la producción primaria y capacidad fotosintética. En este contexto, varios de los índices de vegetación </a:t>
            </a:r>
            <a:r>
              <a:rPr lang="es-ES" sz="1400" dirty="0">
                <a:solidFill>
                  <a:schemeClr val="tx2"/>
                </a:solidFill>
              </a:rPr>
              <a:t>están diseñados para comparar la actividad fotosintética en el campo y permiten ver diferencias relativas en la salud de los cultivos en el campo.</a:t>
            </a:r>
            <a:endParaRPr lang="es-CL" sz="1400" dirty="0">
              <a:solidFill>
                <a:schemeClr val="tx2"/>
              </a:solidFill>
            </a:endParaRPr>
          </a:p>
          <a:p>
            <a:pPr marL="0" indent="0">
              <a:buNone/>
            </a:pPr>
            <a:r>
              <a:rPr lang="es-CL" sz="1400" dirty="0">
                <a:solidFill>
                  <a:schemeClr val="tx2"/>
                </a:solidFill>
              </a:rPr>
              <a:t>En general estos  índices son utilizados para:</a:t>
            </a:r>
          </a:p>
          <a:p>
            <a:r>
              <a:rPr lang="es-CL" sz="1400" dirty="0">
                <a:solidFill>
                  <a:schemeClr val="tx2"/>
                </a:solidFill>
              </a:rPr>
              <a:t>Comprender el estado nutricional de la planta (mayormente absorción de Nitrógeno)</a:t>
            </a:r>
          </a:p>
          <a:p>
            <a:pPr marL="285750" indent="-285750">
              <a:buFont typeface="Arial" panose="020B0604020202020204" pitchFamily="34" charset="0"/>
              <a:buChar char="•"/>
            </a:pPr>
            <a:r>
              <a:rPr lang="es-CL" sz="1400" dirty="0">
                <a:solidFill>
                  <a:schemeClr val="tx2"/>
                </a:solidFill>
              </a:rPr>
              <a:t>Identificar la senescencia en cultivos</a:t>
            </a:r>
          </a:p>
          <a:p>
            <a:pPr marL="285750" indent="-285750">
              <a:buFont typeface="Arial" panose="020B0604020202020204" pitchFamily="34" charset="0"/>
              <a:buChar char="•"/>
            </a:pPr>
            <a:r>
              <a:rPr lang="es-CL" sz="1400" dirty="0">
                <a:solidFill>
                  <a:schemeClr val="tx2"/>
                </a:solidFill>
              </a:rPr>
              <a:t>Identificar estrés hídrico, enfermedades y otros causas que afecten a los cultivos.</a:t>
            </a:r>
          </a:p>
          <a:p>
            <a:pPr marL="285750" indent="-285750">
              <a:buFont typeface="Arial" panose="020B0604020202020204" pitchFamily="34" charset="0"/>
              <a:buChar char="•"/>
            </a:pPr>
            <a:r>
              <a:rPr lang="es-CL" sz="1400" dirty="0">
                <a:solidFill>
                  <a:schemeClr val="tx2"/>
                </a:solidFill>
              </a:rPr>
              <a:t>Proyectar rendimientos de cultivos.</a:t>
            </a:r>
          </a:p>
          <a:p>
            <a:pPr marL="285750" indent="-285750">
              <a:buFont typeface="Arial" panose="020B0604020202020204" pitchFamily="34" charset="0"/>
              <a:buChar char="•"/>
            </a:pPr>
            <a:r>
              <a:rPr lang="es-CL" sz="1400" dirty="0">
                <a:solidFill>
                  <a:schemeClr val="tx2"/>
                </a:solidFill>
              </a:rPr>
              <a:t>Definir estrategias de riego y fertilización.</a:t>
            </a:r>
          </a:p>
        </p:txBody>
      </p:sp>
      <p:pic>
        <p:nvPicPr>
          <p:cNvPr id="5" name="Imagen 4">
            <a:extLst>
              <a:ext uri="{FF2B5EF4-FFF2-40B4-BE49-F238E27FC236}">
                <a16:creationId xmlns:a16="http://schemas.microsoft.com/office/drawing/2014/main" id="{6A43337B-7AC7-42DE-B941-BD61E797F85F}"/>
              </a:ext>
            </a:extLst>
          </p:cNvPr>
          <p:cNvPicPr>
            <a:picLocks noChangeAspect="1"/>
          </p:cNvPicPr>
          <p:nvPr/>
        </p:nvPicPr>
        <p:blipFill>
          <a:blip r:embed="rId2"/>
          <a:stretch>
            <a:fillRect/>
          </a:stretch>
        </p:blipFill>
        <p:spPr>
          <a:xfrm>
            <a:off x="5600540" y="2873283"/>
            <a:ext cx="6229670" cy="3587934"/>
          </a:xfrm>
          <a:prstGeom prst="rect">
            <a:avLst/>
          </a:prstGeom>
        </p:spPr>
      </p:pic>
    </p:spTree>
    <p:extLst>
      <p:ext uri="{BB962C8B-B14F-4D97-AF65-F5344CB8AC3E}">
        <p14:creationId xmlns:p14="http://schemas.microsoft.com/office/powerpoint/2010/main" val="260580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rgbClr val="0070C0"/>
                </a:solidFill>
                <a:latin typeface="+mj-lt"/>
                <a:ea typeface="+mj-ea"/>
                <a:cs typeface="+mj-cs"/>
              </a:rPr>
              <a:t>Indices de </a:t>
            </a:r>
            <a:r>
              <a:rPr lang="en-US" sz="3600" b="1" kern="1200" dirty="0" err="1">
                <a:solidFill>
                  <a:srgbClr val="0070C0"/>
                </a:solidFill>
                <a:latin typeface="+mj-lt"/>
                <a:ea typeface="+mj-ea"/>
                <a:cs typeface="+mj-cs"/>
              </a:rPr>
              <a:t>Humedad</a:t>
            </a:r>
            <a:endParaRPr lang="en-US" sz="3600" b="1" kern="1200" dirty="0">
              <a:solidFill>
                <a:srgbClr val="0070C0"/>
              </a:solidFill>
              <a:latin typeface="+mj-lt"/>
              <a:ea typeface="+mj-ea"/>
              <a:cs typeface="+mj-cs"/>
            </a:endParaRPr>
          </a:p>
        </p:txBody>
      </p:sp>
      <p:sp>
        <p:nvSpPr>
          <p:cNvPr id="4" name="CuadroTexto 3">
            <a:extLst>
              <a:ext uri="{FF2B5EF4-FFF2-40B4-BE49-F238E27FC236}">
                <a16:creationId xmlns:a16="http://schemas.microsoft.com/office/drawing/2014/main" id="{94604BF8-F45C-4E7B-8E19-6544D164E9F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endParaRPr lang="es-ES" dirty="0">
              <a:solidFill>
                <a:schemeClr val="tx2"/>
              </a:solidFill>
            </a:endParaRPr>
          </a:p>
          <a:p>
            <a:pPr algn="just">
              <a:lnSpc>
                <a:spcPct val="90000"/>
              </a:lnSpc>
              <a:spcAft>
                <a:spcPts val="600"/>
              </a:spcAft>
            </a:pPr>
            <a:r>
              <a:rPr lang="es-ES" dirty="0">
                <a:solidFill>
                  <a:schemeClr val="tx2"/>
                </a:solidFill>
                <a:highlight>
                  <a:srgbClr val="FFFF00"/>
                </a:highlight>
              </a:rPr>
              <a:t>Se dividen </a:t>
            </a:r>
            <a:r>
              <a:rPr lang="es-ES" dirty="0">
                <a:solidFill>
                  <a:schemeClr val="tx2"/>
                </a:solidFill>
              </a:rPr>
              <a:t>en dos grupos, los que permiten el monitoreo del agua líquida en el cultivo y los que permiten el monitoreo de la humedad en el suelo.</a:t>
            </a:r>
          </a:p>
          <a:p>
            <a:pPr algn="just">
              <a:lnSpc>
                <a:spcPct val="90000"/>
              </a:lnSpc>
              <a:spcAft>
                <a:spcPts val="600"/>
              </a:spcAft>
            </a:pPr>
            <a:r>
              <a:rPr lang="es-ES" dirty="0">
                <a:solidFill>
                  <a:schemeClr val="tx2"/>
                </a:solidFill>
              </a:rPr>
              <a:t>En general estos  índices son utilizados para: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temprana de estrés hídrico (sequía).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de zonas anegadas y charcas.</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a:t>
            </a:r>
            <a:r>
              <a:rPr lang="es-ES" dirty="0">
                <a:solidFill>
                  <a:schemeClr val="tx2"/>
                </a:solidFill>
                <a:highlight>
                  <a:srgbClr val="FFFF00"/>
                </a:highlight>
              </a:rPr>
              <a:t>la</a:t>
            </a:r>
            <a:r>
              <a:rPr lang="es-ES" dirty="0">
                <a:solidFill>
                  <a:schemeClr val="tx2"/>
                </a:solidFill>
              </a:rPr>
              <a:t> evolución temporal durante largos períodos de tiempo de la humedad del suelo.</a:t>
            </a:r>
          </a:p>
          <a:p>
            <a:pPr algn="just">
              <a:lnSpc>
                <a:spcPct val="90000"/>
              </a:lnSpc>
              <a:spcAft>
                <a:spcPts val="600"/>
              </a:spcAft>
            </a:pPr>
            <a:endParaRPr lang="es-E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3931898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355</Words>
  <Application>Microsoft Office PowerPoint</Application>
  <PresentationFormat>Panorámica</PresentationFormat>
  <Paragraphs>19</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Source Sans Pro</vt:lpstr>
      <vt:lpstr>Tema de Office</vt:lpstr>
      <vt:lpstr>Presentación de PowerPoint</vt:lpstr>
      <vt:lpstr>Presentación de PowerPoint</vt:lpstr>
      <vt:lpstr>Indices de Humedad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Astrid Holmgren</dc:creator>
  <cp:lastModifiedBy>Astrid Holmgren</cp:lastModifiedBy>
  <cp:revision>3</cp:revision>
  <dcterms:created xsi:type="dcterms:W3CDTF">2021-04-25T20:24:18Z</dcterms:created>
  <dcterms:modified xsi:type="dcterms:W3CDTF">2021-04-25T22:15:07Z</dcterms:modified>
</cp:coreProperties>
</file>