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F891-761B-4D8C-81A2-C692A995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B4BBF-6EA5-4BF5-A1FB-F0EFAD10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9B51B-7925-4045-8321-646EC17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A44AE-13D5-459C-8FCE-0F2E5D92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89B13-370E-400B-9995-E0DFEDB6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66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2F52-29DD-4EDE-B8AB-8DD7AD02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32961D-7B6F-4575-BCDC-464D7C71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DCF41-96F8-409D-A37E-39790AF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06840-BCB9-4E06-A7AC-3D34E239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5A28F-6F76-4361-A443-0FD123A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9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95BE54-6EE7-4D13-BFC3-398183DB5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802086-DBB1-4369-BE4D-03512C08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2014A-4A67-4A25-825E-E8D95A6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89F14-355C-425F-9DF8-6258C3BF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0A0DD-A0F0-4205-8474-EB52F81E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1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E8213-D878-490D-B225-EF5D3110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C0BF8-2CAD-41C0-9849-2BCEC783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CFD4F-5BF3-48B6-B725-4C9500D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9609F-E533-47CD-89E6-0C4242A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40A5C-FF4D-4F5F-8399-D8CCEE41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487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314D3-6CDC-4486-8F35-25604E86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94153-99D2-4A44-A7BF-C3E45971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C1784-9629-4549-85A7-834ED5B1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91724-B207-4DDA-8F45-92B14AB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4172F-58FB-4044-989D-8F62FE43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845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3ECD3-1264-4464-805A-94BC6F7B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F8A05-AD51-4735-9BCB-BF8001AF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B149AE-2360-4029-805B-484C375B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21BA5-2845-4666-9B8A-75956747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12CA4-BB05-416F-85BC-F793208F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84188-9DC3-49E5-AB81-ABC0537E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9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44787-8738-4A72-AF67-AC4009D0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FC184-C97F-493F-A526-C00354D6F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1A6616-E732-4FB4-95EF-7FF0FCD20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8E5394-9F4E-4270-917A-9251A0E08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631E7-17C4-455F-9482-C0309B469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41290A-5916-4FF5-99A2-3965D1F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D35EB1-B08A-4A1A-B9EF-F57CC9A2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29C99-F846-4424-8D15-BDDB6EFF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6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3F945-34A9-4415-A95A-5D462A8A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D82572-CA5B-4858-8C86-B6182009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1C7C6-8957-4835-AE11-53D83834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D90E10-66FA-4AB1-9DAB-3BFB991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02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66690-B9CC-4D7C-A976-F0500B47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982628-C70E-433C-AE77-BD5E1985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07F2A-D5CA-48B1-BD23-580BBCDA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7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9F687-4FFD-4AC8-A485-35051AF6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EDEF-C404-403B-8D1E-870357F0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7DF1F8-C0E6-4E79-88F8-BB3F8BBA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45597-C16F-4004-9881-DF35EB21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182C5D-A972-4147-9D74-14DDED0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29CAC-0437-4542-9728-5665BF7A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0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7DC4-F858-4E14-A31D-A24FE694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D2FC59-8B24-4B01-BBD7-4E306654C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405ADF-B27C-48B4-B153-F4D1822A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F7C13-A227-411B-9CD3-8457A510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C76AF-CA97-4083-B8FB-79E7ADB5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45D05C-7560-45D6-814E-E84787A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41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BA4F2-7FEF-448D-AE3F-7C8F8C43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21CB0-A904-4AD7-B3F9-AA716C26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59F9F-6120-49BB-8A6D-028996BF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EA1A-59CE-4976-A136-69A11273A13E}" type="datetimeFigureOut">
              <a:rPr lang="es-CL" smtClean="0"/>
              <a:t>03-03-2021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1C5E2-DADC-483D-9914-B0B1ACC3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D3672-6501-4731-A0C3-D7DC5E86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12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inglovemarks.es/blog/como-definir-tu-personalidad-de-mar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AC16-A59F-4182-A242-8DF958180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DATA INTELLIGENCE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88947-AE98-45C6-9E87-47DE86F8C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Personalidad de marca </a:t>
            </a:r>
            <a:br>
              <a:rPr lang="es-CL" sz="3600" dirty="0"/>
            </a:b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60544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5D988-8C90-4FA8-A179-885B88D2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¿Formal o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Roboto"/>
              </a:rPr>
              <a:t>divertido</a:t>
            </a: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Grande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pequeño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Aburrido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o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sorprendente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Reservado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o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extrovertido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Con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/>
              </a:rPr>
              <a:t>estilo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clásico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Premium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económico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¿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Roboto"/>
              </a:rPr>
              <a:t>Masculino</a:t>
            </a: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 o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Roboto"/>
              </a:rPr>
              <a:t>femenino</a:t>
            </a: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Rígido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o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flexible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¿Joven o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/>
              </a:rPr>
              <a:t>maduro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¿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Roboto"/>
              </a:rPr>
              <a:t>Encantador</a:t>
            </a: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 o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Roboto"/>
              </a:rPr>
              <a:t>amistoso</a:t>
            </a:r>
            <a:r>
              <a:rPr lang="en-US" b="0" i="0" dirty="0">
                <a:solidFill>
                  <a:schemeClr val="accent1"/>
                </a:solidFill>
                <a:effectLst/>
                <a:latin typeface="Roboto"/>
              </a:rPr>
              <a:t>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Roboto"/>
              </a:rPr>
              <a:t>Colorido</a:t>
            </a:r>
            <a:endParaRPr lang="en-US" b="0" i="0" dirty="0">
              <a:solidFill>
                <a:srgbClr val="FF0000"/>
              </a:solidFill>
              <a:effectLst/>
              <a:latin typeface="Roboto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58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E8C2F-D2FC-4A54-925C-7DB62DDA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58" y="5982403"/>
            <a:ext cx="10515600" cy="467632"/>
          </a:xfrm>
        </p:spPr>
        <p:txBody>
          <a:bodyPr>
            <a:normAutofit/>
          </a:bodyPr>
          <a:lstStyle/>
          <a:p>
            <a:r>
              <a:rPr lang="es-CL" sz="1600" dirty="0">
                <a:hlinkClick r:id="rId2"/>
              </a:rPr>
              <a:t>https://www.makinglovemarks.es/blog/como-definir-tu-personalidad-de-marca/</a:t>
            </a:r>
            <a:r>
              <a:rPr lang="es-CL" sz="1600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91B69-5909-40F5-B495-6F2E8C79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10" y="5175476"/>
            <a:ext cx="10093779" cy="564017"/>
          </a:xfrm>
        </p:spPr>
        <p:txBody>
          <a:bodyPr>
            <a:normAutofit/>
          </a:bodyPr>
          <a:lstStyle/>
          <a:p>
            <a:r>
              <a:rPr lang="es-CL" dirty="0"/>
              <a:t>Comportamiento 24/7 adecuado a la personalidad de marca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23525DA-9518-4869-8952-B5E79270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33308"/>
              </p:ext>
            </p:extLst>
          </p:nvPr>
        </p:nvGraphicFramePr>
        <p:xfrm>
          <a:off x="1625146" y="875597"/>
          <a:ext cx="81280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2824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60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Reflejar la personalidad del </a:t>
                      </a:r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cliente ideal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b="0" dirty="0"/>
                        <a:t>Profesional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b="0" dirty="0"/>
                        <a:t>Vanguardista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b="0" dirty="0"/>
                        <a:t>Ocupado / con poco tiempo</a:t>
                      </a:r>
                    </a:p>
                    <a:p>
                      <a:endParaRPr lang="es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4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Valores</a:t>
                      </a:r>
                      <a:r>
                        <a:rPr lang="es-CL" dirty="0"/>
                        <a:t> </a:t>
                      </a:r>
                      <a:r>
                        <a:rPr lang="es-CL" b="1" dirty="0"/>
                        <a:t>a los cuales se asocia la marca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Transparencia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Excelencia / Calidad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Creatividad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Neutralidad (opinión)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Adaptabilidad / Flexibilidad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Diligencia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CL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9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91B69-5909-40F5-B495-6F2E8C79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666296"/>
            <a:ext cx="10515600" cy="5677354"/>
          </a:xfrm>
        </p:spPr>
        <p:txBody>
          <a:bodyPr>
            <a:normAutofit fontScale="85000" lnSpcReduction="20000"/>
          </a:bodyPr>
          <a:lstStyle/>
          <a:p>
            <a:r>
              <a:rPr lang="es-CL" b="1" dirty="0">
                <a:solidFill>
                  <a:schemeClr val="accent1"/>
                </a:solidFill>
              </a:rPr>
              <a:t>Lo que Somos: </a:t>
            </a:r>
            <a:r>
              <a:rPr lang="es-CL" dirty="0"/>
              <a:t>Una solución multidisciplinaria en la gestión y análisis de datos e información.</a:t>
            </a:r>
          </a:p>
          <a:p>
            <a:endParaRPr lang="es-CL" dirty="0"/>
          </a:p>
          <a:p>
            <a:r>
              <a:rPr lang="es-CL" b="1" dirty="0">
                <a:solidFill>
                  <a:schemeClr val="accent1"/>
                </a:solidFill>
              </a:rPr>
              <a:t>Lo que Amamos: </a:t>
            </a:r>
            <a:r>
              <a:rPr lang="es-CL" dirty="0"/>
              <a:t>Los datos, la información y la tecnología.</a:t>
            </a:r>
          </a:p>
          <a:p>
            <a:endParaRPr lang="es-CL" dirty="0"/>
          </a:p>
          <a:p>
            <a:r>
              <a:rPr lang="es-CL" b="1" dirty="0">
                <a:solidFill>
                  <a:schemeClr val="accent1"/>
                </a:solidFill>
              </a:rPr>
              <a:t>Lo que Siempre Seremos: </a:t>
            </a:r>
            <a:r>
              <a:rPr lang="es-CL" dirty="0"/>
              <a:t>El nexo que une datos e información con las personas que lo necesitan para que no pierdan tiempo recopilando y procesando datos.</a:t>
            </a:r>
          </a:p>
          <a:p>
            <a:endParaRPr lang="es-CL" dirty="0"/>
          </a:p>
          <a:p>
            <a:r>
              <a:rPr lang="es-CL" b="1" dirty="0">
                <a:solidFill>
                  <a:schemeClr val="accent1"/>
                </a:solidFill>
              </a:rPr>
              <a:t>Lo que Odiamos: </a:t>
            </a:r>
            <a:r>
              <a:rPr lang="es-CL" dirty="0"/>
              <a:t>Perder tiempo buscando datos una y otra vez.</a:t>
            </a:r>
          </a:p>
          <a:p>
            <a:endParaRPr lang="es-CL" dirty="0"/>
          </a:p>
          <a:p>
            <a:r>
              <a:rPr lang="es-CL" b="1" dirty="0">
                <a:solidFill>
                  <a:schemeClr val="accent1"/>
                </a:solidFill>
              </a:rPr>
              <a:t>Lo que Nunca Seremos: </a:t>
            </a:r>
            <a:r>
              <a:rPr lang="es-CL" dirty="0"/>
              <a:t>Una plataforma de descarga de bases de datos o de venta de datos personales (</a:t>
            </a:r>
            <a:r>
              <a:rPr lang="es-CL" dirty="0" err="1"/>
              <a:t>rut</a:t>
            </a:r>
            <a:r>
              <a:rPr lang="es-CL" dirty="0"/>
              <a:t>, correo-e, etc.)</a:t>
            </a:r>
          </a:p>
          <a:p>
            <a:endParaRPr lang="es-CL" dirty="0"/>
          </a:p>
          <a:p>
            <a:r>
              <a:rPr lang="es-CL" b="1" dirty="0">
                <a:solidFill>
                  <a:schemeClr val="accent1"/>
                </a:solidFill>
              </a:rPr>
              <a:t>Lo que Queremos Ser: </a:t>
            </a:r>
            <a:r>
              <a:rPr lang="es-CL" dirty="0"/>
              <a:t>Empresa líder en generación de información inteligente, con visualización innovadora, en todo tipo de ámbitos y temáticas. </a:t>
            </a:r>
          </a:p>
        </p:txBody>
      </p:sp>
    </p:spTree>
    <p:extLst>
      <p:ext uri="{BB962C8B-B14F-4D97-AF65-F5344CB8AC3E}">
        <p14:creationId xmlns:p14="http://schemas.microsoft.com/office/powerpoint/2010/main" val="290446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380EFA4-2754-4D44-8FEB-17410D13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 r="3680"/>
          <a:stretch/>
        </p:blipFill>
        <p:spPr>
          <a:xfrm>
            <a:off x="987879" y="411618"/>
            <a:ext cx="9611225" cy="54516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A09988-565D-49C5-B5C4-697DC0134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6" t="4581" r="6836" b="3038"/>
          <a:stretch/>
        </p:blipFill>
        <p:spPr>
          <a:xfrm>
            <a:off x="5122201" y="1663813"/>
            <a:ext cx="5291666" cy="469635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DBFC74-DED3-407F-8195-BF821CEC6033}"/>
              </a:ext>
            </a:extLst>
          </p:cNvPr>
          <p:cNvCxnSpPr>
            <a:cxnSpLocks/>
          </p:cNvCxnSpPr>
          <p:nvPr/>
        </p:nvCxnSpPr>
        <p:spPr>
          <a:xfrm flipV="1">
            <a:off x="5122201" y="3029411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869E96-6EFF-4B5A-B1CF-62FC9DA26972}"/>
              </a:ext>
            </a:extLst>
          </p:cNvPr>
          <p:cNvCxnSpPr>
            <a:cxnSpLocks/>
          </p:cNvCxnSpPr>
          <p:nvPr/>
        </p:nvCxnSpPr>
        <p:spPr>
          <a:xfrm flipV="1">
            <a:off x="5122200" y="4011989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0DF1C1E-7B14-4600-AFEB-6E0E3600A7D3}"/>
              </a:ext>
            </a:extLst>
          </p:cNvPr>
          <p:cNvCxnSpPr>
            <a:cxnSpLocks/>
          </p:cNvCxnSpPr>
          <p:nvPr/>
        </p:nvCxnSpPr>
        <p:spPr>
          <a:xfrm flipV="1">
            <a:off x="7905506" y="1681860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C718DA-44F5-4B98-8757-22D272D249B1}"/>
              </a:ext>
            </a:extLst>
          </p:cNvPr>
          <p:cNvCxnSpPr>
            <a:cxnSpLocks/>
          </p:cNvCxnSpPr>
          <p:nvPr/>
        </p:nvCxnSpPr>
        <p:spPr>
          <a:xfrm flipV="1">
            <a:off x="8769997" y="2076896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F3C516C-DE48-448B-827F-6ED57E32BF6D}"/>
              </a:ext>
            </a:extLst>
          </p:cNvPr>
          <p:cNvCxnSpPr>
            <a:cxnSpLocks/>
          </p:cNvCxnSpPr>
          <p:nvPr/>
        </p:nvCxnSpPr>
        <p:spPr>
          <a:xfrm flipV="1">
            <a:off x="9413464" y="4054099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6614EC5-C020-46AA-9270-ED09108D454A}"/>
              </a:ext>
            </a:extLst>
          </p:cNvPr>
          <p:cNvCxnSpPr>
            <a:cxnSpLocks/>
          </p:cNvCxnSpPr>
          <p:nvPr/>
        </p:nvCxnSpPr>
        <p:spPr>
          <a:xfrm flipV="1">
            <a:off x="8827928" y="4970505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9797621-DFCA-40AC-BE05-0515919A67EC}"/>
              </a:ext>
            </a:extLst>
          </p:cNvPr>
          <p:cNvCxnSpPr>
            <a:cxnSpLocks/>
          </p:cNvCxnSpPr>
          <p:nvPr/>
        </p:nvCxnSpPr>
        <p:spPr>
          <a:xfrm flipV="1">
            <a:off x="6718390" y="5225675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8BB2041-A347-47E6-B056-2527CF649E23}"/>
              </a:ext>
            </a:extLst>
          </p:cNvPr>
          <p:cNvCxnSpPr>
            <a:cxnSpLocks/>
          </p:cNvCxnSpPr>
          <p:nvPr/>
        </p:nvCxnSpPr>
        <p:spPr>
          <a:xfrm flipV="1">
            <a:off x="9300277" y="2993302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D88162F6-36AC-411B-A2E8-0B942C6D7859}"/>
              </a:ext>
            </a:extLst>
          </p:cNvPr>
          <p:cNvSpPr/>
          <p:nvPr/>
        </p:nvSpPr>
        <p:spPr>
          <a:xfrm rot="2354360">
            <a:off x="5240733" y="2175203"/>
            <a:ext cx="2430379" cy="99660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FBEC0EB-F4DC-46E0-82A9-EE4A6EABB474}"/>
              </a:ext>
            </a:extLst>
          </p:cNvPr>
          <p:cNvSpPr/>
          <p:nvPr/>
        </p:nvSpPr>
        <p:spPr>
          <a:xfrm rot="4726336">
            <a:off x="6913214" y="4967946"/>
            <a:ext cx="2430379" cy="99660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DFF36C1-4E6B-48DB-BCED-30463842BB1C}"/>
              </a:ext>
            </a:extLst>
          </p:cNvPr>
          <p:cNvCxnSpPr>
            <a:cxnSpLocks/>
          </p:cNvCxnSpPr>
          <p:nvPr/>
        </p:nvCxnSpPr>
        <p:spPr>
          <a:xfrm flipV="1">
            <a:off x="6847814" y="1699906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73E277-D219-4BFE-A0D9-599C19D30B61}"/>
              </a:ext>
            </a:extLst>
          </p:cNvPr>
          <p:cNvCxnSpPr>
            <a:cxnSpLocks/>
          </p:cNvCxnSpPr>
          <p:nvPr/>
        </p:nvCxnSpPr>
        <p:spPr>
          <a:xfrm flipV="1">
            <a:off x="5684745" y="4910899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7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AB74DAE3-310C-40C4-AD0E-66A22598C8A6}"/>
              </a:ext>
            </a:extLst>
          </p:cNvPr>
          <p:cNvSpPr txBox="1"/>
          <p:nvPr/>
        </p:nvSpPr>
        <p:spPr>
          <a:xfrm>
            <a:off x="894971" y="843677"/>
            <a:ext cx="10069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ES" b="1" dirty="0">
                <a:solidFill>
                  <a:srgbClr val="333333"/>
                </a:solidFill>
                <a:latin typeface="inherit"/>
              </a:rPr>
              <a:t>El Creador</a:t>
            </a:r>
            <a:endParaRPr lang="es-ES" dirty="0">
              <a:solidFill>
                <a:srgbClr val="333333"/>
              </a:solidFill>
              <a:latin typeface="AirbnbCerealBook"/>
            </a:endParaRPr>
          </a:p>
          <a:p>
            <a:pPr fontAlgn="base"/>
            <a:r>
              <a:rPr lang="es-ES" dirty="0">
                <a:solidFill>
                  <a:srgbClr val="333333"/>
                </a:solidFill>
                <a:latin typeface="inherit"/>
              </a:rPr>
              <a:t>El creador es un arquetipo con el que se asocian marcas como Adobe, Apple y LEGO, ya que estas buscan inspirar a los consumidores a desarrollar su poder de creación y  creatividad usando sus productos. A su vez, estos poseen diseños personalizables y que se adaptan a los gustos de las personas.</a:t>
            </a:r>
            <a:endParaRPr lang="es-ES" dirty="0">
              <a:solidFill>
                <a:srgbClr val="333333"/>
              </a:solidFill>
              <a:latin typeface="AirbnbCerealBook"/>
            </a:endParaRPr>
          </a:p>
          <a:p>
            <a:pPr fontAlgn="base"/>
            <a:r>
              <a:rPr lang="es-ES" dirty="0">
                <a:solidFill>
                  <a:srgbClr val="333333"/>
                </a:solidFill>
                <a:latin typeface="inherit"/>
              </a:rPr>
              <a:t>Sus mensajes buscan proyectar la imaginación, el arte, la anticipación, la originalidad, el perfeccionismo, la superación y la libertad de expresión: </a:t>
            </a:r>
            <a:r>
              <a:rPr lang="es-ES" dirty="0">
                <a:solidFill>
                  <a:srgbClr val="FF0000"/>
                </a:solidFill>
                <a:latin typeface="inherit"/>
              </a:rPr>
              <a:t>“si lo puedes imaginar, lo puedes crear”. </a:t>
            </a:r>
            <a:r>
              <a:rPr lang="es-ES" dirty="0">
                <a:solidFill>
                  <a:srgbClr val="333333"/>
                </a:solidFill>
                <a:latin typeface="inherit"/>
              </a:rPr>
              <a:t>Su estrategia es inspirar a las personas a materializar sus ideas en productos artísticos que se mantengan en el tiempo.</a:t>
            </a:r>
          </a:p>
          <a:p>
            <a:pPr fontAlgn="base"/>
            <a:endParaRPr lang="es-ES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es-ES" dirty="0">
              <a:solidFill>
                <a:srgbClr val="333333"/>
              </a:solidFill>
              <a:latin typeface="AirbnbCerealBook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El Sabio</a:t>
            </a:r>
            <a:endParaRPr lang="es-ES" b="0" i="0" dirty="0">
              <a:solidFill>
                <a:srgbClr val="333333"/>
              </a:solidFill>
              <a:effectLst/>
              <a:latin typeface="AirbnbCerealBook"/>
            </a:endParaRPr>
          </a:p>
          <a:p>
            <a:pPr algn="l" fontAlgn="base"/>
            <a:r>
              <a:rPr lang="es-ES" b="0" i="0" dirty="0">
                <a:solidFill>
                  <a:srgbClr val="333333"/>
                </a:solidFill>
                <a:effectLst/>
                <a:latin typeface="inherit"/>
              </a:rPr>
              <a:t>Con el arquetipo de el sabio se asocian marcas como Google, HP, CNN y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inherit"/>
              </a:rPr>
              <a:t>Quora</a:t>
            </a:r>
            <a:r>
              <a:rPr lang="es-ES" b="0" i="0" dirty="0">
                <a:solidFill>
                  <a:srgbClr val="333333"/>
                </a:solidFill>
                <a:effectLst/>
                <a:latin typeface="inherit"/>
              </a:rPr>
              <a:t>. Tiene como objetivo </a:t>
            </a:r>
            <a:r>
              <a:rPr lang="es-ES" b="0" i="0" dirty="0">
                <a:solidFill>
                  <a:srgbClr val="FF0000"/>
                </a:solidFill>
                <a:effectLst/>
                <a:latin typeface="inherit"/>
              </a:rPr>
              <a:t>compartir conocimientos y posicionarse como una referencia en su industria</a:t>
            </a:r>
            <a:r>
              <a:rPr lang="es-ES" b="0" i="0" dirty="0">
                <a:solidFill>
                  <a:srgbClr val="333333"/>
                </a:solidFill>
                <a:effectLst/>
                <a:latin typeface="inherit"/>
              </a:rPr>
              <a:t>. Las marcas relacionadas, buscan inspirar sabiduría, inteligencia, educación e innovación tecnológica. </a:t>
            </a:r>
            <a:endParaRPr lang="es-ES" b="0" i="0" dirty="0">
              <a:solidFill>
                <a:srgbClr val="333333"/>
              </a:solidFill>
              <a:effectLst/>
              <a:latin typeface="AirbnbCerealBook"/>
            </a:endParaRPr>
          </a:p>
          <a:p>
            <a:pPr algn="l" fontAlgn="base"/>
            <a:r>
              <a:rPr lang="es-ES" b="0" i="0" dirty="0">
                <a:solidFill>
                  <a:srgbClr val="FF0000"/>
                </a:solidFill>
                <a:effectLst/>
                <a:latin typeface="inherit"/>
              </a:rPr>
              <a:t>Sus productos promueven el intercambio y acceso a la información y al conocimientos</a:t>
            </a:r>
            <a:r>
              <a:rPr lang="es-ES" b="0" i="0" dirty="0">
                <a:solidFill>
                  <a:srgbClr val="333333"/>
                </a:solidFill>
                <a:effectLst/>
                <a:latin typeface="inherit"/>
              </a:rPr>
              <a:t>. </a:t>
            </a:r>
            <a:r>
              <a:rPr lang="es-ES" b="0" i="0" u="sng" dirty="0">
                <a:solidFill>
                  <a:srgbClr val="333333"/>
                </a:solidFill>
                <a:effectLst/>
                <a:latin typeface="inherit"/>
              </a:rPr>
              <a:t>Sus mensajes resaltan la importancia del dato y la información para entender mejor nuestro entorno y solucionar problemas</a:t>
            </a:r>
            <a:r>
              <a:rPr lang="es-ES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es-ES" b="0" i="0" dirty="0">
              <a:solidFill>
                <a:srgbClr val="333333"/>
              </a:solidFill>
              <a:effectLst/>
              <a:latin typeface="AirbnbCerealBook"/>
            </a:endParaRPr>
          </a:p>
          <a:p>
            <a:pPr algn="l" fontAlgn="base"/>
            <a:r>
              <a:rPr lang="es-ES" b="0" i="0" dirty="0">
                <a:solidFill>
                  <a:srgbClr val="333333"/>
                </a:solidFill>
                <a:effectLst/>
                <a:latin typeface="inherit"/>
              </a:rPr>
              <a:t>Por ejemplo, el slogan de Google en español es “organizar la información del mundo y hacerla universalmente accesible y útil”</a:t>
            </a:r>
          </a:p>
          <a:p>
            <a:pPr algn="l" fontAlgn="base"/>
            <a:endParaRPr lang="es-ES" dirty="0">
              <a:solidFill>
                <a:srgbClr val="333333"/>
              </a:solidFill>
              <a:latin typeface="inherit"/>
            </a:endParaRPr>
          </a:p>
          <a:p>
            <a:pPr algn="l" fontAlgn="base"/>
            <a:endParaRPr lang="es-ES" b="0" i="0" dirty="0">
              <a:solidFill>
                <a:srgbClr val="333333"/>
              </a:solidFill>
              <a:effectLst/>
              <a:latin typeface="AirbnbCerealBook"/>
            </a:endParaRPr>
          </a:p>
        </p:txBody>
      </p:sp>
    </p:spTree>
    <p:extLst>
      <p:ext uri="{BB962C8B-B14F-4D97-AF65-F5344CB8AC3E}">
        <p14:creationId xmlns:p14="http://schemas.microsoft.com/office/powerpoint/2010/main" val="2560043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457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AirbnbCerealBook</vt:lpstr>
      <vt:lpstr>Arial</vt:lpstr>
      <vt:lpstr>Calibri</vt:lpstr>
      <vt:lpstr>Calibri Light</vt:lpstr>
      <vt:lpstr>inherit</vt:lpstr>
      <vt:lpstr>Roboto</vt:lpstr>
      <vt:lpstr>Tema de Office</vt:lpstr>
      <vt:lpstr>DATA INTELLIGENCE </vt:lpstr>
      <vt:lpstr>Presentación de PowerPoint</vt:lpstr>
      <vt:lpstr>https://www.makinglovemarks.es/blog/como-definir-tu-personalidad-de-marca/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Caracterización  DATA INTELLIGENCE</dc:title>
  <dc:creator>Karen Farias</dc:creator>
  <cp:lastModifiedBy>Karen Farias</cp:lastModifiedBy>
  <cp:revision>27</cp:revision>
  <dcterms:created xsi:type="dcterms:W3CDTF">2021-02-17T21:20:51Z</dcterms:created>
  <dcterms:modified xsi:type="dcterms:W3CDTF">2021-03-03T21:34:33Z</dcterms:modified>
</cp:coreProperties>
</file>