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4F891-761B-4D8C-81A2-C692A995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8B4BBF-6EA5-4BF5-A1FB-F0EFAD10E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9B51B-7925-4045-8321-646EC174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EA44AE-13D5-459C-8FCE-0F2E5D92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89B13-370E-400B-9995-E0DFEDB6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66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62F52-29DD-4EDE-B8AB-8DD7AD02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32961D-7B6F-4575-BCDC-464D7C71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DCF41-96F8-409D-A37E-39790AF6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06840-BCB9-4E06-A7AC-3D34E239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5A28F-6F76-4361-A443-0FD123AF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9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95BE54-6EE7-4D13-BFC3-398183DB5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802086-DBB1-4369-BE4D-03512C08B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2014A-4A67-4A25-825E-E8D95A67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89F14-355C-425F-9DF8-6258C3BF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0A0DD-A0F0-4205-8474-EB52F81E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1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E8213-D878-490D-B225-EF5D3110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C0BF8-2CAD-41C0-9849-2BCEC783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CFD4F-5BF3-48B6-B725-4C9500D2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E9609F-E533-47CD-89E6-0C4242AE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40A5C-FF4D-4F5F-8399-D8CCEE41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487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314D3-6CDC-4486-8F35-25604E86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94153-99D2-4A44-A7BF-C3E45971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C1784-9629-4549-85A7-834ED5B1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91724-B207-4DDA-8F45-92B14AB2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4172F-58FB-4044-989D-8F62FE43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845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3ECD3-1264-4464-805A-94BC6F7B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F8A05-AD51-4735-9BCB-BF8001AF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B149AE-2360-4029-805B-484C375B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21BA5-2845-4666-9B8A-75956747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12CA4-BB05-416F-85BC-F793208F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84188-9DC3-49E5-AB81-ABC0537E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99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44787-8738-4A72-AF67-AC4009D0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FC184-C97F-493F-A526-C00354D6F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1A6616-E732-4FB4-95EF-7FF0FCD20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8E5394-9F4E-4270-917A-9251A0E08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1631E7-17C4-455F-9482-C0309B469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41290A-5916-4FF5-99A2-3965D1F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D35EB1-B08A-4A1A-B9EF-F57CC9A2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629C99-F846-4424-8D15-BDDB6EFF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06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3F945-34A9-4415-A95A-5D462A8A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D82572-CA5B-4858-8C86-B6182009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91C7C6-8957-4835-AE11-53D83834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D90E10-66FA-4AB1-9DAB-3BFB991D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202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266690-B9CC-4D7C-A976-F0500B47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982628-C70E-433C-AE77-BD5E1985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07F2A-D5CA-48B1-BD23-580BBCDA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7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9F687-4FFD-4AC8-A485-35051AF6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EEDEF-C404-403B-8D1E-870357F0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7DF1F8-C0E6-4E79-88F8-BB3F8BBA9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E45597-C16F-4004-9881-DF35EB21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182C5D-A972-4147-9D74-14DDED0A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29CAC-0437-4542-9728-5665BF7A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10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87DC4-F858-4E14-A31D-A24FE694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D2FC59-8B24-4B01-BBD7-4E306654C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405ADF-B27C-48B4-B153-F4D1822A1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9F7C13-A227-411B-9CD3-8457A510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0C76AF-CA97-4083-B8FB-79E7ADB5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45D05C-7560-45D6-814E-E84787A2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41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0BA4F2-7FEF-448D-AE3F-7C8F8C43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21CB0-A904-4AD7-B3F9-AA716C26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F59F9F-6120-49BB-8A6D-028996BFD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EA1A-59CE-4976-A136-69A11273A13E}" type="datetimeFigureOut">
              <a:rPr lang="es-CL" smtClean="0"/>
              <a:t>12-03-2021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1C5E2-DADC-483D-9914-B0B1ACC3C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9D3672-6501-4731-A0C3-D7DC5E86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9AB3-E26A-4A9F-8E56-2DC3AC1D68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124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AC16-A59F-4182-A242-8DF958180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s-CL" sz="3400"/>
              <a:t>DATA INTELLIGENCE</a:t>
            </a:r>
            <a:br>
              <a:rPr lang="es-CL" sz="3400"/>
            </a:br>
            <a:r>
              <a:rPr lang="es-CL" sz="3400"/>
              <a:t>Personalidad de marca</a:t>
            </a:r>
            <a:br>
              <a:rPr lang="es-CL" sz="3400"/>
            </a:br>
            <a:endParaRPr lang="es-CL" sz="3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88947-AE98-45C6-9E87-47DE86F8C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936" y="5439697"/>
            <a:ext cx="4210230" cy="1307592"/>
          </a:xfrm>
        </p:spPr>
        <p:txBody>
          <a:bodyPr>
            <a:normAutofit fontScale="70000" lnSpcReduction="20000"/>
          </a:bodyPr>
          <a:lstStyle/>
          <a:p>
            <a:pPr algn="l"/>
            <a:endParaRPr lang="es-CL" sz="1600" dirty="0"/>
          </a:p>
          <a:p>
            <a:pPr algn="l"/>
            <a:r>
              <a:rPr lang="es-CL" sz="3100" b="1" i="1" dirty="0"/>
              <a:t>Comportamiento 24/7 adecuado a la personalidad de marca </a:t>
            </a:r>
            <a:br>
              <a:rPr lang="es-CL" sz="3100" b="1" dirty="0"/>
            </a:br>
            <a:endParaRPr lang="es-CL" sz="3100" b="1" dirty="0"/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050" name="Picture 2" descr="La PERSONALIDAD se HEREDA? Formación y Rasgos">
            <a:extLst>
              <a:ext uri="{FF2B5EF4-FFF2-40B4-BE49-F238E27FC236}">
                <a16:creationId xmlns:a16="http://schemas.microsoft.com/office/drawing/2014/main" id="{A5A70469-FB89-4772-B33B-7C4A2C0A0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98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44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380EFA4-2754-4D44-8FEB-17410D13F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" r="3680"/>
          <a:stretch/>
        </p:blipFill>
        <p:spPr>
          <a:xfrm>
            <a:off x="1060069" y="403596"/>
            <a:ext cx="9611225" cy="54516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A09988-565D-49C5-B5C4-697DC0134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6" t="4581" r="6836" b="3038"/>
          <a:stretch/>
        </p:blipFill>
        <p:spPr>
          <a:xfrm>
            <a:off x="5122201" y="1663813"/>
            <a:ext cx="5291666" cy="4696353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DBFC74-DED3-407F-8195-BF821CEC6033}"/>
              </a:ext>
            </a:extLst>
          </p:cNvPr>
          <p:cNvCxnSpPr>
            <a:cxnSpLocks/>
          </p:cNvCxnSpPr>
          <p:nvPr/>
        </p:nvCxnSpPr>
        <p:spPr>
          <a:xfrm flipV="1">
            <a:off x="5122201" y="3029411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869E96-6EFF-4B5A-B1CF-62FC9DA26972}"/>
              </a:ext>
            </a:extLst>
          </p:cNvPr>
          <p:cNvCxnSpPr>
            <a:cxnSpLocks/>
          </p:cNvCxnSpPr>
          <p:nvPr/>
        </p:nvCxnSpPr>
        <p:spPr>
          <a:xfrm flipV="1">
            <a:off x="5122200" y="4011989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0DF1C1E-7B14-4600-AFEB-6E0E3600A7D3}"/>
              </a:ext>
            </a:extLst>
          </p:cNvPr>
          <p:cNvCxnSpPr>
            <a:cxnSpLocks/>
          </p:cNvCxnSpPr>
          <p:nvPr/>
        </p:nvCxnSpPr>
        <p:spPr>
          <a:xfrm flipV="1">
            <a:off x="7905506" y="1681860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C718DA-44F5-4B98-8757-22D272D249B1}"/>
              </a:ext>
            </a:extLst>
          </p:cNvPr>
          <p:cNvCxnSpPr>
            <a:cxnSpLocks/>
          </p:cNvCxnSpPr>
          <p:nvPr/>
        </p:nvCxnSpPr>
        <p:spPr>
          <a:xfrm flipV="1">
            <a:off x="8769997" y="2076896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F3C516C-DE48-448B-827F-6ED57E32BF6D}"/>
              </a:ext>
            </a:extLst>
          </p:cNvPr>
          <p:cNvCxnSpPr>
            <a:cxnSpLocks/>
          </p:cNvCxnSpPr>
          <p:nvPr/>
        </p:nvCxnSpPr>
        <p:spPr>
          <a:xfrm flipV="1">
            <a:off x="9413464" y="4054099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6614EC5-C020-46AA-9270-ED09108D454A}"/>
              </a:ext>
            </a:extLst>
          </p:cNvPr>
          <p:cNvCxnSpPr>
            <a:cxnSpLocks/>
          </p:cNvCxnSpPr>
          <p:nvPr/>
        </p:nvCxnSpPr>
        <p:spPr>
          <a:xfrm flipV="1">
            <a:off x="8827928" y="4970505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9797621-DFCA-40AC-BE05-0515919A67EC}"/>
              </a:ext>
            </a:extLst>
          </p:cNvPr>
          <p:cNvCxnSpPr>
            <a:cxnSpLocks/>
          </p:cNvCxnSpPr>
          <p:nvPr/>
        </p:nvCxnSpPr>
        <p:spPr>
          <a:xfrm flipV="1">
            <a:off x="6718390" y="5225675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8BB2041-A347-47E6-B056-2527CF649E23}"/>
              </a:ext>
            </a:extLst>
          </p:cNvPr>
          <p:cNvCxnSpPr>
            <a:cxnSpLocks/>
          </p:cNvCxnSpPr>
          <p:nvPr/>
        </p:nvCxnSpPr>
        <p:spPr>
          <a:xfrm flipV="1">
            <a:off x="9300277" y="2993302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D88162F6-36AC-411B-A2E8-0B942C6D7859}"/>
              </a:ext>
            </a:extLst>
          </p:cNvPr>
          <p:cNvSpPr/>
          <p:nvPr/>
        </p:nvSpPr>
        <p:spPr>
          <a:xfrm rot="4168428">
            <a:off x="6985089" y="4941039"/>
            <a:ext cx="2430379" cy="99660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DFF36C1-4E6B-48DB-BCED-30463842BB1C}"/>
              </a:ext>
            </a:extLst>
          </p:cNvPr>
          <p:cNvCxnSpPr>
            <a:cxnSpLocks/>
          </p:cNvCxnSpPr>
          <p:nvPr/>
        </p:nvCxnSpPr>
        <p:spPr>
          <a:xfrm flipV="1">
            <a:off x="6847814" y="1699906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73E277-D219-4BFE-A0D9-599C19D30B61}"/>
              </a:ext>
            </a:extLst>
          </p:cNvPr>
          <p:cNvCxnSpPr>
            <a:cxnSpLocks/>
          </p:cNvCxnSpPr>
          <p:nvPr/>
        </p:nvCxnSpPr>
        <p:spPr>
          <a:xfrm flipV="1">
            <a:off x="5684745" y="4910899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9C7B08A-B03F-42EF-991F-6C8905C75C71}"/>
              </a:ext>
            </a:extLst>
          </p:cNvPr>
          <p:cNvCxnSpPr>
            <a:cxnSpLocks/>
          </p:cNvCxnSpPr>
          <p:nvPr/>
        </p:nvCxnSpPr>
        <p:spPr>
          <a:xfrm flipV="1">
            <a:off x="5801184" y="2155532"/>
            <a:ext cx="864491" cy="753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6F4B285C-8366-4EAE-8B1E-926198CBD2AA}"/>
              </a:ext>
            </a:extLst>
          </p:cNvPr>
          <p:cNvSpPr/>
          <p:nvPr/>
        </p:nvSpPr>
        <p:spPr>
          <a:xfrm>
            <a:off x="835481" y="2809593"/>
            <a:ext cx="1933253" cy="36741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90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68A31-62B9-4AB9-8AB8-FBCFBC83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Sabio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FE6AC9-8892-4F5E-AA69-1EA26745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862"/>
            <a:ext cx="10515600" cy="4351338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inherit"/>
              </a:rPr>
              <a:t>Con el arquetipo de el sabio se asocian marcas como Google, HP, CNN y </a:t>
            </a:r>
            <a:r>
              <a:rPr lang="es-ES" sz="2000" b="0" i="0" dirty="0" err="1">
                <a:solidFill>
                  <a:srgbClr val="333333"/>
                </a:solidFill>
                <a:effectLst/>
                <a:latin typeface="inherit"/>
              </a:rPr>
              <a:t>Quora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inherit"/>
              </a:rPr>
              <a:t>. Tiene como objetivo </a:t>
            </a:r>
            <a:r>
              <a:rPr lang="es-ES" sz="2000" b="0" i="0" dirty="0">
                <a:solidFill>
                  <a:srgbClr val="FF0000"/>
                </a:solidFill>
                <a:effectLst/>
                <a:latin typeface="inherit"/>
              </a:rPr>
              <a:t>compartir conocimientos y posicionarse como una referencia en su industria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inherit"/>
              </a:rPr>
              <a:t>. Las marcas relacionadas, buscan inspirar sabiduría, inteligencia, educación e innovación tecnológica. </a:t>
            </a:r>
          </a:p>
          <a:p>
            <a:pPr marL="0" indent="0" algn="l" fontAlgn="base">
              <a:buNone/>
            </a:pPr>
            <a:endParaRPr lang="es-ES" sz="2000" dirty="0">
              <a:solidFill>
                <a:srgbClr val="333333"/>
              </a:solidFill>
              <a:latin typeface="AirbnbCerealBook"/>
            </a:endParaRPr>
          </a:p>
          <a:p>
            <a:pPr marL="0" indent="0" algn="l" fontAlgn="base">
              <a:buNone/>
            </a:pPr>
            <a:r>
              <a:rPr lang="es-ES" sz="2000" b="0" i="0" dirty="0">
                <a:solidFill>
                  <a:srgbClr val="FF0000"/>
                </a:solidFill>
                <a:effectLst/>
                <a:latin typeface="inherit"/>
              </a:rPr>
              <a:t>Sus productos promueven el intercambio y acceso a la información y al conocimientos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inherit"/>
              </a:rPr>
              <a:t>. </a:t>
            </a:r>
            <a:r>
              <a:rPr lang="es-ES" sz="2000" b="0" i="0" u="sng" dirty="0">
                <a:solidFill>
                  <a:srgbClr val="333333"/>
                </a:solidFill>
                <a:effectLst/>
                <a:latin typeface="inherit"/>
              </a:rPr>
              <a:t>Sus mensajes resaltan la importancia del dato y la información para entender mejor nuestro entorno y solucionar problemas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</a:p>
          <a:p>
            <a:pPr algn="l" fontAlgn="base"/>
            <a:endParaRPr lang="es-ES" sz="2000" b="0" i="0" dirty="0">
              <a:solidFill>
                <a:srgbClr val="333333"/>
              </a:solidFill>
              <a:effectLst/>
              <a:latin typeface="AirbnbCerealBook"/>
            </a:endParaRPr>
          </a:p>
          <a:p>
            <a:pPr marL="0" indent="0" algn="l" fontAlgn="base">
              <a:buNone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inherit"/>
              </a:rPr>
              <a:t>Por ejemplo, el slogan de Google en español es “organizar la información del mundo y hacerla universalmente accesible y útil”</a:t>
            </a:r>
          </a:p>
          <a:p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645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68A31-62B9-4AB9-8AB8-FBCFBC83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¿Cómo es Data Intelligence?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054B4A3-8F2A-46D7-BED9-ABA4129A2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53026"/>
              </p:ext>
            </p:extLst>
          </p:nvPr>
        </p:nvGraphicFramePr>
        <p:xfrm>
          <a:off x="5320996" y="497316"/>
          <a:ext cx="6274296" cy="585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5628">
                  <a:extLst>
                    <a:ext uri="{9D8B030D-6E8A-4147-A177-3AD203B41FA5}">
                      <a16:colId xmlns:a16="http://schemas.microsoft.com/office/drawing/2014/main" val="3528379776"/>
                    </a:ext>
                  </a:extLst>
                </a:gridCol>
                <a:gridCol w="2628668">
                  <a:extLst>
                    <a:ext uri="{9D8B030D-6E8A-4147-A177-3AD203B41FA5}">
                      <a16:colId xmlns:a16="http://schemas.microsoft.com/office/drawing/2014/main" val="3310036815"/>
                    </a:ext>
                  </a:extLst>
                </a:gridCol>
              </a:tblGrid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b="0" noProof="0">
                          <a:solidFill>
                            <a:schemeClr val="tx1"/>
                          </a:solidFill>
                          <a:effectLst/>
                        </a:rPr>
                        <a:t>¿Grande o pequeño?</a:t>
                      </a:r>
                      <a:endParaRPr lang="es-CL" sz="1700" noProof="0">
                        <a:solidFill>
                          <a:schemeClr val="tx1"/>
                        </a:solidFill>
                      </a:endParaRPr>
                    </a:p>
                  </a:txBody>
                  <a:tcPr marL="88738" marR="88738" marT="44369" marB="4436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GRANDE</a:t>
                      </a:r>
                    </a:p>
                  </a:txBody>
                  <a:tcPr marL="88738" marR="88738" marT="44369" marB="44369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0660344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19350" algn="l"/>
                        </a:tabLst>
                        <a:defRPr/>
                      </a:pPr>
                      <a:r>
                        <a:rPr lang="es-CL" sz="1700" b="0" noProof="0">
                          <a:solidFill>
                            <a:schemeClr val="tx1"/>
                          </a:solidFill>
                          <a:effectLst/>
                        </a:rPr>
                        <a:t>¿Aburrido o sorprendente?</a:t>
                      </a:r>
                      <a:endParaRPr lang="es-CL" sz="1700" noProof="0">
                        <a:solidFill>
                          <a:schemeClr val="tx1"/>
                        </a:solidFill>
                      </a:endParaRPr>
                    </a:p>
                  </a:txBody>
                  <a:tcPr marL="88738" marR="88738" marT="44369" marB="44369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SORPRENDENTE</a:t>
                      </a:r>
                    </a:p>
                  </a:txBody>
                  <a:tcPr marL="88738" marR="88738" marT="44369" marB="44369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5482861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b="0" noProof="0">
                          <a:solidFill>
                            <a:schemeClr val="tx1"/>
                          </a:solidFill>
                          <a:effectLst/>
                        </a:rPr>
                        <a:t>¿Reservado o extrovertido?</a:t>
                      </a:r>
                      <a:endParaRPr lang="es-CL" sz="1700" noProof="0">
                        <a:solidFill>
                          <a:schemeClr val="tx1"/>
                        </a:solidFill>
                      </a:endParaRP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EXTROVERTIDO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1236661326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b="0" noProof="0">
                          <a:solidFill>
                            <a:schemeClr val="tx1"/>
                          </a:solidFill>
                          <a:effectLst/>
                        </a:rPr>
                        <a:t>¿Con estilo o clásico?</a:t>
                      </a:r>
                      <a:endParaRPr lang="es-CL" sz="1700" noProof="0">
                        <a:solidFill>
                          <a:schemeClr val="tx1"/>
                        </a:solidFill>
                      </a:endParaRP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CON ESTILO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4049449700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b="0" noProof="0">
                          <a:solidFill>
                            <a:schemeClr val="tx1"/>
                          </a:solidFill>
                          <a:effectLst/>
                        </a:rPr>
                        <a:t>¿Premium o económico?</a:t>
                      </a:r>
                      <a:endParaRPr lang="es-CL" sz="1700" noProof="0">
                        <a:solidFill>
                          <a:schemeClr val="tx1"/>
                        </a:solidFill>
                      </a:endParaRP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PREMIUM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3797676981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b="0" noProof="0">
                          <a:solidFill>
                            <a:schemeClr val="tx1"/>
                          </a:solidFill>
                          <a:effectLst/>
                        </a:rPr>
                        <a:t>¿Rígido o flexible?</a:t>
                      </a:r>
                      <a:endParaRPr lang="es-CL" sz="1700" noProof="0">
                        <a:solidFill>
                          <a:schemeClr val="tx1"/>
                        </a:solidFill>
                      </a:endParaRP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FLEXIBLE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212769230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b="0" noProof="0">
                          <a:solidFill>
                            <a:schemeClr val="tx1"/>
                          </a:solidFill>
                          <a:effectLst/>
                        </a:rPr>
                        <a:t>¿Joven o maduro?</a:t>
                      </a:r>
                      <a:endParaRPr lang="es-CL" sz="1700" noProof="0">
                        <a:solidFill>
                          <a:schemeClr val="tx1"/>
                        </a:solidFill>
                      </a:endParaRP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MADURO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425429903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b="0" kern="1200" noProof="0">
                          <a:solidFill>
                            <a:schemeClr val="tx1"/>
                          </a:solidFill>
                          <a:effectLst/>
                        </a:rPr>
                        <a:t>¿Gris o colorido?</a:t>
                      </a:r>
                      <a:endParaRPr lang="es-CL" sz="1700" b="0" i="0" kern="1200" noProof="0">
                        <a:solidFill>
                          <a:schemeClr val="tx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COLORIDO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1230509485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noProof="0"/>
                        <a:t>¿Neutral o polémico?</a:t>
                      </a: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NEUTRAL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3263960421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noProof="0" dirty="0"/>
                        <a:t>¿Optimista o pesimista?</a:t>
                      </a: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OPTIMISTA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2694175537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noProof="0" dirty="0"/>
                        <a:t>¿Común o innovador?</a:t>
                      </a: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INNOVADOR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1598575567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noProof="0" dirty="0"/>
                        <a:t>¿Informativo o secreto?</a:t>
                      </a: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INFORMATIVO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2327288611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noProof="0" dirty="0"/>
                        <a:t>¿Original o copia?</a:t>
                      </a: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ORIGINAL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5263506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noProof="0" dirty="0"/>
                        <a:t>¿Aprende o enseña?</a:t>
                      </a: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ENSEÑA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2937462499"/>
                  </a:ext>
                </a:extLst>
              </a:tr>
              <a:tr h="3904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700" b="1" noProof="0" dirty="0">
                          <a:solidFill>
                            <a:srgbClr val="FF0000"/>
                          </a:solidFill>
                          <a:effectLst/>
                        </a:rPr>
                        <a:t>¿Masculino o femenino?</a:t>
                      </a:r>
                      <a:endParaRPr lang="es-CL" sz="17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88738" marR="88738" marT="44369" marB="443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700" b="1" noProof="0" dirty="0">
                          <a:solidFill>
                            <a:srgbClr val="FF0000"/>
                          </a:solidFill>
                        </a:rPr>
                        <a:t>FEMENINO/MASCULINO</a:t>
                      </a:r>
                    </a:p>
                  </a:txBody>
                  <a:tcPr marL="88738" marR="88738" marT="44369" marB="44369"/>
                </a:tc>
                <a:extLst>
                  <a:ext uri="{0D108BD9-81ED-4DB2-BD59-A6C34878D82A}">
                    <a16:rowId xmlns:a16="http://schemas.microsoft.com/office/drawing/2014/main" val="37500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57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4F93E30-4AD8-4534-A7F8-AC5AF7E7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Ejemplos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120 frases de sabiduría que te enriquecerán [Con Imágenes]">
            <a:extLst>
              <a:ext uri="{FF2B5EF4-FFF2-40B4-BE49-F238E27FC236}">
                <a16:creationId xmlns:a16="http://schemas.microsoft.com/office/drawing/2014/main" id="{85D2257B-64D7-428A-A5F1-A4249AB6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366" y="907688"/>
            <a:ext cx="3483526" cy="20814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D501FE-13E3-4BB3-AE2F-66FDDE1A4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38" y="661919"/>
            <a:ext cx="2804299" cy="2572944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1915. El universo relativista de Einstein | Ciencia | elmundo.es">
            <a:extLst>
              <a:ext uri="{FF2B5EF4-FFF2-40B4-BE49-F238E27FC236}">
                <a16:creationId xmlns:a16="http://schemas.microsoft.com/office/drawing/2014/main" id="{DB8D56CF-C5AB-4C4D-A51D-9437DA9E2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0519" y="628649"/>
            <a:ext cx="2415127" cy="2639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ar Wars' 9 most inspirational quotes from Yoda, Obi-Wan Kenobi and more -  Mirror Online">
            <a:extLst>
              <a:ext uri="{FF2B5EF4-FFF2-40B4-BE49-F238E27FC236}">
                <a16:creationId xmlns:a16="http://schemas.microsoft.com/office/drawing/2014/main" id="{C9F962CE-AC30-42F1-9614-2C1C657C6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366" y="3653954"/>
            <a:ext cx="3483526" cy="2316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7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23525DA-9518-4869-8952-B5E79270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91892"/>
              </p:ext>
            </p:extLst>
          </p:nvPr>
        </p:nvGraphicFramePr>
        <p:xfrm>
          <a:off x="1824842" y="1691640"/>
          <a:ext cx="812800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28248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60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Reflejar la personalidad del </a:t>
                      </a:r>
                      <a:r>
                        <a:rPr lang="es-CL" b="1" dirty="0">
                          <a:solidFill>
                            <a:srgbClr val="FF0000"/>
                          </a:solidFill>
                        </a:rPr>
                        <a:t>cliente ideal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b="0" dirty="0"/>
                        <a:t>Profesional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b="0" dirty="0"/>
                        <a:t>Vanguardista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s-CL" b="0" dirty="0"/>
                        <a:t>Ocupado / con poco tiempo</a:t>
                      </a:r>
                    </a:p>
                    <a:p>
                      <a:endParaRPr lang="es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4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b="1" dirty="0">
                          <a:solidFill>
                            <a:srgbClr val="FF0000"/>
                          </a:solidFill>
                        </a:rPr>
                        <a:t>Valores</a:t>
                      </a:r>
                      <a:r>
                        <a:rPr lang="es-CL" dirty="0"/>
                        <a:t> </a:t>
                      </a:r>
                      <a:r>
                        <a:rPr lang="es-CL" b="1" dirty="0"/>
                        <a:t>a los cuales se asocia la marca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Transparencia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Excelencia / Calidad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Creatividad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Neutralidad (opinión)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Adaptabilidad / Flexibilidad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s-C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Diligencia</a:t>
                      </a:r>
                    </a:p>
                    <a:p>
                      <a:pPr marL="742950" lvl="1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CL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C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499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256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AirbnbCerealBook</vt:lpstr>
      <vt:lpstr>Arial</vt:lpstr>
      <vt:lpstr>Calibri</vt:lpstr>
      <vt:lpstr>Calibri Light</vt:lpstr>
      <vt:lpstr>inherit</vt:lpstr>
      <vt:lpstr>Roboto</vt:lpstr>
      <vt:lpstr>Rockwell</vt:lpstr>
      <vt:lpstr>Tema de Office</vt:lpstr>
      <vt:lpstr>DATA INTELLIGENCE Personalidad de marca </vt:lpstr>
      <vt:lpstr>Presentación de PowerPoint</vt:lpstr>
      <vt:lpstr>El Sabio</vt:lpstr>
      <vt:lpstr>¿Cómo es Data Intelligence?</vt:lpstr>
      <vt:lpstr>Ejemplos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Caracterización  DATA INTELLIGENCE</dc:title>
  <dc:creator>Karen Farias</dc:creator>
  <cp:lastModifiedBy>Karen Farias</cp:lastModifiedBy>
  <cp:revision>41</cp:revision>
  <dcterms:created xsi:type="dcterms:W3CDTF">2021-02-17T21:20:51Z</dcterms:created>
  <dcterms:modified xsi:type="dcterms:W3CDTF">2021-03-12T11:32:03Z</dcterms:modified>
</cp:coreProperties>
</file>