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8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24-01-2022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Sud-Austral/ds_semanario/blob/main/tablas%20socioeconomicas%20al%20semanario/ap_trabajo_1_hora_la_semana_pasada_2.xlsx" TargetMode="External"/><Relationship Id="rId7" Type="http://schemas.openxmlformats.org/officeDocument/2006/relationships/hyperlink" Target="https://github.com/Sud-Austral/ds_semanario/blob/main/tablas%20socioeconomicas%20al%20semanario/ap_ruralidad_6.xlsx" TargetMode="External"/><Relationship Id="rId2" Type="http://schemas.openxmlformats.org/officeDocument/2006/relationships/hyperlink" Target="https://github.com/Sud-Austral/ds_semanario/blob/main/tablas%20socioeconomicas%20al%20semanario/ap_Porcentaje_de_pobreza_1.xls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esperanza_de_vida_5.xlsx" TargetMode="External"/><Relationship Id="rId5" Type="http://schemas.openxmlformats.org/officeDocument/2006/relationships/hyperlink" Target="https://github.com/Sud-Austral/ds_semanario/blob/main/tablas%20socioeconomicas%20al%20semanario/ap_pertenencia_a_pueblo_indigena_4.xlsx" TargetMode="External"/><Relationship Id="rId4" Type="http://schemas.openxmlformats.org/officeDocument/2006/relationships/hyperlink" Target="https://github.com/Sud-Austral/ds_semanario/blob/main/tablas%20socioeconomicas%20al%20semanario/ap_Sabe%20leer%20y%20escribir_3.xlsx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813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5DA7256-5597-43D6-A9E4-45A6D9C117BA}"/>
              </a:ext>
            </a:extLst>
          </p:cNvPr>
          <p:cNvSpPr txBox="1"/>
          <p:nvPr/>
        </p:nvSpPr>
        <p:spPr>
          <a:xfrm>
            <a:off x="33110" y="2607946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393328D-5008-4598-872A-B8B9C2A71752}"/>
              </a:ext>
            </a:extLst>
          </p:cNvPr>
          <p:cNvSpPr txBox="1"/>
          <p:nvPr/>
        </p:nvSpPr>
        <p:spPr>
          <a:xfrm>
            <a:off x="4190734" y="2626825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5D1E3CC9-42FC-45F3-AD90-61F9975DBB18}"/>
              </a:ext>
            </a:extLst>
          </p:cNvPr>
          <p:cNvSpPr txBox="1"/>
          <p:nvPr/>
        </p:nvSpPr>
        <p:spPr>
          <a:xfrm>
            <a:off x="2328457" y="2611500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F95D6BB-27B5-4FB4-BD0D-AC2AAE00D99D}"/>
              </a:ext>
            </a:extLst>
          </p:cNvPr>
          <p:cNvSpPr txBox="1"/>
          <p:nvPr/>
        </p:nvSpPr>
        <p:spPr>
          <a:xfrm>
            <a:off x="0" y="3866920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7E18BCEE-1A9E-417A-986C-68BC3EC7E3FD}"/>
              </a:ext>
            </a:extLst>
          </p:cNvPr>
          <p:cNvSpPr txBox="1"/>
          <p:nvPr/>
        </p:nvSpPr>
        <p:spPr>
          <a:xfrm>
            <a:off x="-4620" y="5863899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961979C-C827-4292-B5A4-828436848DD2}"/>
              </a:ext>
            </a:extLst>
          </p:cNvPr>
          <p:cNvSpPr txBox="1"/>
          <p:nvPr/>
        </p:nvSpPr>
        <p:spPr>
          <a:xfrm>
            <a:off x="2318133" y="3960045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50DCF9E-6E00-415D-998B-9DBDCF0D1FA2}"/>
              </a:ext>
            </a:extLst>
          </p:cNvPr>
          <p:cNvSpPr txBox="1"/>
          <p:nvPr/>
        </p:nvSpPr>
        <p:spPr>
          <a:xfrm>
            <a:off x="4183207" y="3960045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8823A19-1E8F-43AB-8F01-33426FE423A8}"/>
              </a:ext>
            </a:extLst>
          </p:cNvPr>
          <p:cNvSpPr txBox="1"/>
          <p:nvPr/>
        </p:nvSpPr>
        <p:spPr>
          <a:xfrm>
            <a:off x="31685" y="3193532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2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A0BCBF0-8659-4D92-B4FA-0C10C6C98FB5}"/>
              </a:ext>
            </a:extLst>
          </p:cNvPr>
          <p:cNvSpPr txBox="1"/>
          <p:nvPr/>
        </p:nvSpPr>
        <p:spPr>
          <a:xfrm>
            <a:off x="2142763" y="321160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https://github.com/Sud-Austral/ds_semanario/blob/main/tablas%20socioeconomicas%20al%20semanario/ap_trabajo_1_hora_la_semana_pasada_2.xlsx</a:t>
            </a:r>
            <a:endParaRPr lang="es-CL" sz="800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11CB50B-2588-4652-8993-C642C9E5B123}"/>
              </a:ext>
            </a:extLst>
          </p:cNvPr>
          <p:cNvSpPr txBox="1"/>
          <p:nvPr/>
        </p:nvSpPr>
        <p:spPr>
          <a:xfrm>
            <a:off x="4184232" y="3232253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https://github.com/Sud-Austral/ds_semanario/blob/main/tablas%20socioeconomicas%20al%20semanario/ap_Sabe%20leer%20y%20escribir_3.xlsx</a:t>
            </a:r>
            <a:endParaRPr lang="es-CL" sz="800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569D472-9E47-4864-A0B9-98BAD2E3EDE6}"/>
              </a:ext>
            </a:extLst>
          </p:cNvPr>
          <p:cNvSpPr txBox="1"/>
          <p:nvPr/>
        </p:nvSpPr>
        <p:spPr>
          <a:xfrm>
            <a:off x="813" y="4724974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13827D5-2D50-4788-88A9-6BD48EEBDADB}"/>
              </a:ext>
            </a:extLst>
          </p:cNvPr>
          <p:cNvSpPr txBox="1"/>
          <p:nvPr/>
        </p:nvSpPr>
        <p:spPr>
          <a:xfrm>
            <a:off x="2128272" y="4724973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B7DD5BC-FF52-48B8-998B-F25EAE31AB05}"/>
              </a:ext>
            </a:extLst>
          </p:cNvPr>
          <p:cNvSpPr txBox="1"/>
          <p:nvPr/>
        </p:nvSpPr>
        <p:spPr>
          <a:xfrm>
            <a:off x="4147036" y="467019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704E9D45-D121-452A-BDDD-CBC84E8EF9D2}"/>
              </a:ext>
            </a:extLst>
          </p:cNvPr>
          <p:cNvSpPr txBox="1"/>
          <p:nvPr/>
        </p:nvSpPr>
        <p:spPr>
          <a:xfrm>
            <a:off x="0" y="5389629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F5EB623B-4EE1-455E-8944-7D800C02DAD6}"/>
              </a:ext>
            </a:extLst>
          </p:cNvPr>
          <p:cNvSpPr/>
          <p:nvPr/>
        </p:nvSpPr>
        <p:spPr>
          <a:xfrm>
            <a:off x="19261" y="1931341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59FB3A4C-EB45-4712-ADE1-AE2395F3DEB6}"/>
              </a:ext>
            </a:extLst>
          </p:cNvPr>
          <p:cNvSpPr txBox="1"/>
          <p:nvPr/>
        </p:nvSpPr>
        <p:spPr>
          <a:xfrm>
            <a:off x="138750" y="2073586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5C8FCFB-DADA-4F32-A119-2A46BEB01368}"/>
              </a:ext>
            </a:extLst>
          </p:cNvPr>
          <p:cNvSpPr txBox="1"/>
          <p:nvPr/>
        </p:nvSpPr>
        <p:spPr>
          <a:xfrm>
            <a:off x="1541986" y="2073586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1800C6A1-810E-4169-9570-0A0462F06928}"/>
              </a:ext>
            </a:extLst>
          </p:cNvPr>
          <p:cNvSpPr txBox="1"/>
          <p:nvPr/>
        </p:nvSpPr>
        <p:spPr>
          <a:xfrm>
            <a:off x="3014151" y="2073586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C384956-B8D8-4B0E-9B2E-A8F2B4C2CDCE}"/>
              </a:ext>
            </a:extLst>
          </p:cNvPr>
          <p:cNvSpPr txBox="1"/>
          <p:nvPr/>
        </p:nvSpPr>
        <p:spPr>
          <a:xfrm>
            <a:off x="3880315" y="2086916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21DC5814-5C34-4C74-BF1E-EF6CFAA5B0FE}"/>
              </a:ext>
            </a:extLst>
          </p:cNvPr>
          <p:cNvSpPr txBox="1"/>
          <p:nvPr/>
        </p:nvSpPr>
        <p:spPr>
          <a:xfrm>
            <a:off x="5398968" y="2086916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6E41220-8A37-478F-A109-F20DF1A2993E}"/>
              </a:ext>
            </a:extLst>
          </p:cNvPr>
          <p:cNvSpPr/>
          <p:nvPr/>
        </p:nvSpPr>
        <p:spPr>
          <a:xfrm>
            <a:off x="19261" y="1933011"/>
            <a:ext cx="6837926" cy="3814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8AA582E-565B-4EF8-AD9E-A9EC076A19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207" y="7229104"/>
            <a:ext cx="5176687" cy="50574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3E8222D-C7B7-45EA-B950-116637404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176" y="557277"/>
            <a:ext cx="944721" cy="12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3297645E-41AA-4434-A368-94A46A92C98F}"/>
              </a:ext>
            </a:extLst>
          </p:cNvPr>
          <p:cNvSpPr txBox="1"/>
          <p:nvPr/>
        </p:nvSpPr>
        <p:spPr>
          <a:xfrm>
            <a:off x="-26094" y="6934336"/>
            <a:ext cx="24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Incendios forestales – Histórico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C282FEB-4DF5-43C0-A773-3B6ACB73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588" y="7396001"/>
            <a:ext cx="2730907" cy="1529308"/>
          </a:xfrm>
          <a:prstGeom prst="rect">
            <a:avLst/>
          </a:prstGeom>
        </p:spPr>
      </p:pic>
      <p:graphicFrame>
        <p:nvGraphicFramePr>
          <p:cNvPr id="28" name="Tabla 2">
            <a:extLst>
              <a:ext uri="{FF2B5EF4-FFF2-40B4-BE49-F238E27FC236}">
                <a16:creationId xmlns:a16="http://schemas.microsoft.com/office/drawing/2014/main" id="{BA31342F-C3EC-4F72-AE50-6509A77C5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70927"/>
              </p:ext>
            </p:extLst>
          </p:nvPr>
        </p:nvGraphicFramePr>
        <p:xfrm>
          <a:off x="113538" y="7439408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29" name="Rectángulo 28">
            <a:extLst>
              <a:ext uri="{FF2B5EF4-FFF2-40B4-BE49-F238E27FC236}">
                <a16:creationId xmlns:a16="http://schemas.microsoft.com/office/drawing/2014/main" id="{C2A3D36C-8887-4EC9-984A-04F1F6A14D22}"/>
              </a:ext>
            </a:extLst>
          </p:cNvPr>
          <p:cNvSpPr/>
          <p:nvPr/>
        </p:nvSpPr>
        <p:spPr>
          <a:xfrm>
            <a:off x="0" y="6898364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ADBC195-4505-4336-B4B9-525392870123}"/>
              </a:ext>
            </a:extLst>
          </p:cNvPr>
          <p:cNvSpPr txBox="1"/>
          <p:nvPr/>
        </p:nvSpPr>
        <p:spPr>
          <a:xfrm>
            <a:off x="-36981" y="9401878"/>
            <a:ext cx="2138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/>
              <a:t>Subsubcuencas</a:t>
            </a:r>
            <a:r>
              <a:rPr lang="es-ES" sz="1200" dirty="0"/>
              <a:t> principales</a:t>
            </a:r>
          </a:p>
        </p:txBody>
      </p:sp>
      <p:graphicFrame>
        <p:nvGraphicFramePr>
          <p:cNvPr id="32" name="Tabla 2">
            <a:extLst>
              <a:ext uri="{FF2B5EF4-FFF2-40B4-BE49-F238E27FC236}">
                <a16:creationId xmlns:a16="http://schemas.microsoft.com/office/drawing/2014/main" id="{E38DEF4A-7B1A-470E-A069-119650917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37264"/>
              </p:ext>
            </p:extLst>
          </p:nvPr>
        </p:nvGraphicFramePr>
        <p:xfrm>
          <a:off x="102650" y="9906950"/>
          <a:ext cx="2730906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302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910302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910302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Superficie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%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33" name="Rectángulo 32">
            <a:extLst>
              <a:ext uri="{FF2B5EF4-FFF2-40B4-BE49-F238E27FC236}">
                <a16:creationId xmlns:a16="http://schemas.microsoft.com/office/drawing/2014/main" id="{C58C50CE-5A7E-4894-874F-1F6A5D5CD208}"/>
              </a:ext>
            </a:extLst>
          </p:cNvPr>
          <p:cNvSpPr/>
          <p:nvPr/>
        </p:nvSpPr>
        <p:spPr>
          <a:xfrm>
            <a:off x="-10887" y="9365906"/>
            <a:ext cx="6858000" cy="257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2D0343F-5422-494B-A5CF-0B8D840EFC3B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3418113" y="9365906"/>
            <a:ext cx="0" cy="25718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2F31B53-5297-4835-A793-C1795A7EE464}"/>
              </a:ext>
            </a:extLst>
          </p:cNvPr>
          <p:cNvSpPr txBox="1"/>
          <p:nvPr/>
        </p:nvSpPr>
        <p:spPr>
          <a:xfrm>
            <a:off x="3461874" y="9388855"/>
            <a:ext cx="349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Topografía – elevación mínima, media y máxima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PLAN DE MANEJO CONAF – BIENES NACIONALES CON LINK DE DESCARGA Y UNA JPG DE PORTADA LINK A DOC O DATOS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2DFF405-DD58-4577-8F3F-7FE35475D10E}"/>
              </a:ext>
            </a:extLst>
          </p:cNvPr>
          <p:cNvSpPr txBox="1"/>
          <p:nvPr/>
        </p:nvSpPr>
        <p:spPr>
          <a:xfrm>
            <a:off x="3439889" y="10246916"/>
            <a:ext cx="188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Topografía - pendiente</a:t>
            </a:r>
          </a:p>
        </p:txBody>
      </p:sp>
      <p:graphicFrame>
        <p:nvGraphicFramePr>
          <p:cNvPr id="38" name="Tabla 2">
            <a:extLst>
              <a:ext uri="{FF2B5EF4-FFF2-40B4-BE49-F238E27FC236}">
                <a16:creationId xmlns:a16="http://schemas.microsoft.com/office/drawing/2014/main" id="{3C5CA584-9457-4D2D-B1BC-0DE2AFA0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64487"/>
              </p:ext>
            </p:extLst>
          </p:nvPr>
        </p:nvGraphicFramePr>
        <p:xfrm>
          <a:off x="3500354" y="10759886"/>
          <a:ext cx="273090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0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811303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910302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Rango pendiente</a:t>
                      </a:r>
                      <a:endParaRPr lang="es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Superficie</a:t>
                      </a:r>
                      <a:endParaRPr lang="es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%</a:t>
                      </a:r>
                      <a:endParaRPr lang="es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r>
                        <a:rPr lang="es-ES" sz="800" dirty="0"/>
                        <a:t>0 – 15%</a:t>
                      </a:r>
                      <a:endParaRPr lang="es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r>
                        <a:rPr lang="es-ES" sz="800" dirty="0"/>
                        <a:t>15 – 30%</a:t>
                      </a:r>
                      <a:endParaRPr lang="es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r>
                        <a:rPr lang="es-ES" sz="800" dirty="0"/>
                        <a:t>30 – 45%</a:t>
                      </a:r>
                      <a:endParaRPr lang="es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r>
                        <a:rPr lang="es-ES" sz="800" dirty="0"/>
                        <a:t>45 - 60%</a:t>
                      </a:r>
                      <a:endParaRPr lang="es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b="0" dirty="0"/>
              <a:t>BIOFÍSICO</a:t>
            </a:r>
            <a:endParaRPr lang="es-CL" b="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CLIMÁTICO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674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BALANCE CLIMÁTICO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Temperatura histórica media mínima mensual (2001-2020) de la superficie: El gráfico deberá filtrarse por tipo de mes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2A3D36C-8887-4EC9-984A-04F1F6A14D22}"/>
              </a:ext>
            </a:extLst>
          </p:cNvPr>
          <p:cNvSpPr/>
          <p:nvPr/>
        </p:nvSpPr>
        <p:spPr>
          <a:xfrm>
            <a:off x="0" y="6898364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58C50CE-5A7E-4894-874F-1F6A5D5CD208}"/>
              </a:ext>
            </a:extLst>
          </p:cNvPr>
          <p:cNvSpPr/>
          <p:nvPr/>
        </p:nvSpPr>
        <p:spPr>
          <a:xfrm>
            <a:off x="-10887" y="9365906"/>
            <a:ext cx="6858000" cy="257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3E35FB-7800-4845-B112-B0079B2B8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9485"/>
          <a:stretch/>
        </p:blipFill>
        <p:spPr>
          <a:xfrm>
            <a:off x="1033502" y="3181640"/>
            <a:ext cx="4346205" cy="1240915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7612D134-A260-4C09-ABAB-856250427031}"/>
              </a:ext>
            </a:extLst>
          </p:cNvPr>
          <p:cNvSpPr txBox="1"/>
          <p:nvPr/>
        </p:nvSpPr>
        <p:spPr>
          <a:xfrm>
            <a:off x="3062" y="4608180"/>
            <a:ext cx="67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BALANCE CLIMÁTICO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Temperatura histórica media máxima mensual (2001-2020) de la superficie : El gráfico deberá filtrarse por tipo de mes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5478FD0E-D6DF-443F-9EF3-452DEE735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9485"/>
          <a:stretch/>
        </p:blipFill>
        <p:spPr>
          <a:xfrm>
            <a:off x="1046635" y="5425392"/>
            <a:ext cx="4346205" cy="1240915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46208208-C40E-4D14-8FF6-65FFBEA52BE4}"/>
              </a:ext>
            </a:extLst>
          </p:cNvPr>
          <p:cNvSpPr txBox="1"/>
          <p:nvPr/>
        </p:nvSpPr>
        <p:spPr>
          <a:xfrm>
            <a:off x="102650" y="6995459"/>
            <a:ext cx="6266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BALANCE CLIMÁTICO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Precipitación histórica media mensual (2001-2020): El gráfico deberá filtrarse por tipo de mes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E003FFEE-C88E-4B3B-90D5-C7544D486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9485"/>
          <a:stretch/>
        </p:blipFill>
        <p:spPr>
          <a:xfrm>
            <a:off x="1146224" y="7812671"/>
            <a:ext cx="4346205" cy="1240915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31AF4C38-ED16-4FA1-8708-D68DC121B369}"/>
              </a:ext>
            </a:extLst>
          </p:cNvPr>
          <p:cNvSpPr txBox="1"/>
          <p:nvPr/>
        </p:nvSpPr>
        <p:spPr>
          <a:xfrm>
            <a:off x="51380" y="9477598"/>
            <a:ext cx="5366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BALANCE CLIMÁTICO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Déficit hídrico climático (2001-2020): El gráfico deberá filtrarse por tipo de mes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D06D0AC1-ED34-422F-94CC-9CC915AA7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9485"/>
          <a:stretch/>
        </p:blipFill>
        <p:spPr>
          <a:xfrm>
            <a:off x="1094954" y="10294810"/>
            <a:ext cx="4346205" cy="12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4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b="0" dirty="0"/>
              <a:t>BIOFÍSICO</a:t>
            </a:r>
            <a:endParaRPr lang="es-CL" b="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VISOR GEOGRÁFICO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2A3D36C-8887-4EC9-984A-04F1F6A14D22}"/>
              </a:ext>
            </a:extLst>
          </p:cNvPr>
          <p:cNvSpPr/>
          <p:nvPr/>
        </p:nvSpPr>
        <p:spPr>
          <a:xfrm>
            <a:off x="0" y="6898363"/>
            <a:ext cx="6858000" cy="5138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069C583-2337-4F9A-8F14-5247E4CFB55F}"/>
              </a:ext>
            </a:extLst>
          </p:cNvPr>
          <p:cNvSpPr txBox="1"/>
          <p:nvPr/>
        </p:nvSpPr>
        <p:spPr>
          <a:xfrm>
            <a:off x="-26094" y="2372949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VISOR GEOGRÁFICO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40A51D4-81F0-43FB-BBAD-17AF8CD2DDEE}"/>
              </a:ext>
            </a:extLst>
          </p:cNvPr>
          <p:cNvSpPr txBox="1"/>
          <p:nvPr/>
        </p:nvSpPr>
        <p:spPr>
          <a:xfrm>
            <a:off x="0" y="4619038"/>
            <a:ext cx="6467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VISOR GEOGRÁFICO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incendios forestales– Mapa en </a:t>
            </a:r>
            <a:r>
              <a:rPr lang="es-ES" sz="1200" dirty="0" err="1"/>
              <a:t>Leafleat</a:t>
            </a:r>
            <a:r>
              <a:rPr lang="es-ES" sz="1200" dirty="0"/>
              <a:t> + SITIOS DE INTERÉS TURÍSTICO DENTRO DE AP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A4EBAAB-E31F-4500-B2D0-F7B9D0DA6B34}"/>
              </a:ext>
            </a:extLst>
          </p:cNvPr>
          <p:cNvSpPr txBox="1"/>
          <p:nvPr/>
        </p:nvSpPr>
        <p:spPr>
          <a:xfrm>
            <a:off x="3494931" y="6898364"/>
            <a:ext cx="336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VISOR GEOGRÁFICO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JPG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9B04E16-7236-4397-8FDF-DF103DD42C71}"/>
              </a:ext>
            </a:extLst>
          </p:cNvPr>
          <p:cNvSpPr txBox="1"/>
          <p:nvPr/>
        </p:nvSpPr>
        <p:spPr>
          <a:xfrm>
            <a:off x="52075" y="6898364"/>
            <a:ext cx="317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VISOR GEOGRÁFICO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ubicación general – Mapa en JPG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55FCC74-F92D-4D52-8C4E-A56272478A04}"/>
              </a:ext>
            </a:extLst>
          </p:cNvPr>
          <p:cNvCxnSpPr>
            <a:cxnSpLocks/>
            <a:stCxn id="29" idx="0"/>
            <a:endCxn id="29" idx="2"/>
          </p:cNvCxnSpPr>
          <p:nvPr/>
        </p:nvCxnSpPr>
        <p:spPr>
          <a:xfrm>
            <a:off x="3429000" y="6898363"/>
            <a:ext cx="0" cy="51380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8F283B5-EEC1-4A00-BCBA-796D5E56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1" y="7694925"/>
            <a:ext cx="3033500" cy="395097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E694FBC-CBBF-4098-8490-102B9844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50" y="7714707"/>
            <a:ext cx="3033500" cy="39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7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813</Words>
  <Application>Microsoft Office PowerPoint</Application>
  <PresentationFormat>Panorámica</PresentationFormat>
  <Paragraphs>132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Efrain Duarte C.</cp:lastModifiedBy>
  <cp:revision>11</cp:revision>
  <dcterms:created xsi:type="dcterms:W3CDTF">2022-01-14T23:29:30Z</dcterms:created>
  <dcterms:modified xsi:type="dcterms:W3CDTF">2022-01-24T17:43:04Z</dcterms:modified>
</cp:coreProperties>
</file>