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0" r:id="rId4"/>
    <p:sldId id="262" r:id="rId5"/>
    <p:sldId id="263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Castro" initials="CC" lastIdx="2" clrIdx="0">
    <p:extLst>
      <p:ext uri="{19B8F6BF-5375-455C-9EA6-DF929625EA0E}">
        <p15:presenceInfo xmlns:p15="http://schemas.microsoft.com/office/powerpoint/2012/main" userId="96e84e4b0c36d2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6666"/>
    <a:srgbClr val="018B99"/>
    <a:srgbClr val="A8A854"/>
    <a:srgbClr val="0099C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449-2A0B-436C-97E2-7929B3342166}" type="datetimeFigureOut">
              <a:rPr lang="es-CL" smtClean="0"/>
              <a:t>27-02-2021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2A0A-720F-4818-A685-20AFF60A02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9510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449-2A0B-436C-97E2-7929B3342166}" type="datetimeFigureOut">
              <a:rPr lang="es-CL" smtClean="0"/>
              <a:t>27-02-2021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2A0A-720F-4818-A685-20AFF60A02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905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449-2A0B-436C-97E2-7929B3342166}" type="datetimeFigureOut">
              <a:rPr lang="es-CL" smtClean="0"/>
              <a:t>27-02-2021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2A0A-720F-4818-A685-20AFF60A02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151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449-2A0B-436C-97E2-7929B3342166}" type="datetimeFigureOut">
              <a:rPr lang="es-CL" smtClean="0"/>
              <a:t>27-02-2021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2A0A-720F-4818-A685-20AFF60A02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053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449-2A0B-436C-97E2-7929B3342166}" type="datetimeFigureOut">
              <a:rPr lang="es-CL" smtClean="0"/>
              <a:t>27-02-2021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2A0A-720F-4818-A685-20AFF60A02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8203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449-2A0B-436C-97E2-7929B3342166}" type="datetimeFigureOut">
              <a:rPr lang="es-CL" smtClean="0"/>
              <a:t>27-02-2021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2A0A-720F-4818-A685-20AFF60A02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867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449-2A0B-436C-97E2-7929B3342166}" type="datetimeFigureOut">
              <a:rPr lang="es-CL" smtClean="0"/>
              <a:t>27-02-2021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2A0A-720F-4818-A685-20AFF60A02EA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0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449-2A0B-436C-97E2-7929B3342166}" type="datetimeFigureOut">
              <a:rPr lang="es-CL" smtClean="0"/>
              <a:t>27-02-2021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2A0A-720F-4818-A685-20AFF60A02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586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449-2A0B-436C-97E2-7929B3342166}" type="datetimeFigureOut">
              <a:rPr lang="es-CL" smtClean="0"/>
              <a:t>27-02-2021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2A0A-720F-4818-A685-20AFF60A02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095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449-2A0B-436C-97E2-7929B3342166}" type="datetimeFigureOut">
              <a:rPr lang="es-CL" smtClean="0"/>
              <a:t>27-02-2021</a:t>
            </a:fld>
            <a:endParaRPr lang="es-C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2A0A-720F-4818-A685-20AFF60A02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356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2676449-2A0B-436C-97E2-7929B3342166}" type="datetimeFigureOut">
              <a:rPr lang="es-CL" smtClean="0"/>
              <a:t>27-02-2021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2A0A-720F-4818-A685-20AFF60A02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755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2676449-2A0B-436C-97E2-7929B3342166}" type="datetimeFigureOut">
              <a:rPr lang="es-CL" smtClean="0"/>
              <a:t>27-02-2021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3B52A0A-720F-4818-A685-20AFF60A02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36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A06A44C-80A8-41A6-B0D6-782E57983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2">
              <a:lumMod val="20000"/>
              <a:lumOff val="80000"/>
            </a:schemeClr>
          </a:solidFill>
          <a:ln>
            <a:solidFill>
              <a:srgbClr val="006666"/>
            </a:solidFill>
          </a:ln>
        </p:spPr>
        <p:txBody>
          <a:bodyPr>
            <a:normAutofit/>
          </a:bodyPr>
          <a:lstStyle/>
          <a:p>
            <a:r>
              <a:rPr lang="es-CL" dirty="0"/>
              <a:t>Propuesta de INTEGRACION</a:t>
            </a:r>
            <a:br>
              <a:rPr lang="es-CL" dirty="0"/>
            </a:br>
            <a:r>
              <a:rPr lang="es-CL" sz="2000" dirty="0"/>
              <a:t>Las condiciones materiales de la existencia</a:t>
            </a:r>
          </a:p>
        </p:txBody>
      </p:sp>
    </p:spTree>
    <p:extLst>
      <p:ext uri="{BB962C8B-B14F-4D97-AF65-F5344CB8AC3E}">
        <p14:creationId xmlns:p14="http://schemas.microsoft.com/office/powerpoint/2010/main" val="14961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A06A44C-80A8-41A6-B0D6-782E57983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250" y="434119"/>
            <a:ext cx="8143876" cy="1232756"/>
          </a:xfrm>
          <a:solidFill>
            <a:schemeClr val="bg2">
              <a:lumMod val="20000"/>
              <a:lumOff val="80000"/>
            </a:schemeClr>
          </a:solidFill>
          <a:ln>
            <a:solidFill>
              <a:srgbClr val="006666"/>
            </a:solidFill>
          </a:ln>
        </p:spPr>
        <p:txBody>
          <a:bodyPr>
            <a:normAutofit/>
          </a:bodyPr>
          <a:lstStyle/>
          <a:p>
            <a:r>
              <a:rPr lang="es-CL" dirty="0"/>
              <a:t>Propuesta de INTEGRACION</a:t>
            </a:r>
            <a:br>
              <a:rPr lang="es-CL" dirty="0"/>
            </a:br>
            <a:r>
              <a:rPr lang="es-CL" sz="2000" dirty="0"/>
              <a:t>Las condiciones materiales de la existencia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8073257-5F7D-40A9-83A5-5C5AD43918D6}"/>
              </a:ext>
            </a:extLst>
          </p:cNvPr>
          <p:cNvSpPr txBox="1"/>
          <p:nvPr/>
        </p:nvSpPr>
        <p:spPr>
          <a:xfrm>
            <a:off x="400050" y="2209800"/>
            <a:ext cx="6286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3300"/>
                </a:solidFill>
              </a:rPr>
              <a:t>Existen</a:t>
            </a:r>
            <a:r>
              <a:rPr lang="en-US" dirty="0">
                <a:solidFill>
                  <a:srgbClr val="003300"/>
                </a:solidFill>
              </a:rPr>
              <a:t> </a:t>
            </a:r>
            <a:r>
              <a:rPr lang="en-US" dirty="0" err="1">
                <a:solidFill>
                  <a:srgbClr val="003300"/>
                </a:solidFill>
              </a:rPr>
              <a:t>Datas</a:t>
            </a:r>
            <a:r>
              <a:rPr lang="en-US" dirty="0">
                <a:solidFill>
                  <a:srgbClr val="003300"/>
                </a:solidFill>
              </a:rPr>
              <a:t> que </a:t>
            </a:r>
            <a:r>
              <a:rPr lang="en-US" dirty="0" err="1">
                <a:solidFill>
                  <a:srgbClr val="003300"/>
                </a:solidFill>
              </a:rPr>
              <a:t>aun</a:t>
            </a:r>
            <a:r>
              <a:rPr lang="en-US" dirty="0">
                <a:solidFill>
                  <a:srgbClr val="003300"/>
                </a:solidFill>
              </a:rPr>
              <a:t> no </a:t>
            </a:r>
            <a:r>
              <a:rPr lang="en-US" dirty="0" err="1">
                <a:solidFill>
                  <a:srgbClr val="003300"/>
                </a:solidFill>
              </a:rPr>
              <a:t>est</a:t>
            </a:r>
            <a:r>
              <a:rPr lang="es-CL" dirty="0">
                <a:solidFill>
                  <a:srgbClr val="003300"/>
                </a:solidFill>
              </a:rPr>
              <a:t>á</a:t>
            </a:r>
            <a:r>
              <a:rPr lang="en-US" dirty="0">
                <a:solidFill>
                  <a:srgbClr val="003300"/>
                </a:solidFill>
              </a:rPr>
              <a:t>n </a:t>
            </a:r>
            <a:r>
              <a:rPr lang="en-US" dirty="0" err="1">
                <a:solidFill>
                  <a:srgbClr val="003300"/>
                </a:solidFill>
              </a:rPr>
              <a:t>terminados</a:t>
            </a:r>
            <a:r>
              <a:rPr lang="en-US" dirty="0">
                <a:solidFill>
                  <a:srgbClr val="003300"/>
                </a:solidFill>
              </a:rPr>
              <a:t>.</a:t>
            </a:r>
          </a:p>
          <a:p>
            <a:endParaRPr lang="en-US" dirty="0">
              <a:solidFill>
                <a:srgbClr val="003300"/>
              </a:solidFill>
            </a:endParaRPr>
          </a:p>
          <a:p>
            <a:r>
              <a:rPr lang="en-US" dirty="0">
                <a:solidFill>
                  <a:srgbClr val="003300"/>
                </a:solidFill>
              </a:rPr>
              <a:t>Los </a:t>
            </a:r>
            <a:r>
              <a:rPr lang="en-US" dirty="0" err="1">
                <a:solidFill>
                  <a:srgbClr val="003300"/>
                </a:solidFill>
              </a:rPr>
              <a:t>mapas</a:t>
            </a:r>
            <a:r>
              <a:rPr lang="en-US" dirty="0">
                <a:solidFill>
                  <a:srgbClr val="003300"/>
                </a:solidFill>
              </a:rPr>
              <a:t> de GEE son los </a:t>
            </a:r>
            <a:r>
              <a:rPr lang="en-US" dirty="0" err="1">
                <a:solidFill>
                  <a:srgbClr val="003300"/>
                </a:solidFill>
              </a:rPr>
              <a:t>mejor</a:t>
            </a:r>
            <a:r>
              <a:rPr lang="en-US" dirty="0">
                <a:solidFill>
                  <a:srgbClr val="003300"/>
                </a:solidFill>
              </a:rPr>
              <a:t> </a:t>
            </a:r>
            <a:r>
              <a:rPr lang="en-US" dirty="0" err="1">
                <a:solidFill>
                  <a:srgbClr val="003300"/>
                </a:solidFill>
              </a:rPr>
              <a:t>desarrollados</a:t>
            </a:r>
            <a:r>
              <a:rPr lang="en-US" dirty="0">
                <a:solidFill>
                  <a:srgbClr val="003300"/>
                </a:solidFill>
              </a:rPr>
              <a:t>.</a:t>
            </a:r>
          </a:p>
          <a:p>
            <a:endParaRPr lang="en-US" dirty="0">
              <a:solidFill>
                <a:srgbClr val="003300"/>
              </a:solidFill>
            </a:endParaRPr>
          </a:p>
          <a:p>
            <a:r>
              <a:rPr lang="en-US" dirty="0">
                <a:solidFill>
                  <a:srgbClr val="003300"/>
                </a:solidFill>
              </a:rPr>
              <a:t>La </a:t>
            </a:r>
            <a:r>
              <a:rPr lang="en-US" dirty="0" err="1">
                <a:solidFill>
                  <a:srgbClr val="003300"/>
                </a:solidFill>
              </a:rPr>
              <a:t>informacion</a:t>
            </a:r>
            <a:r>
              <a:rPr lang="en-US" dirty="0">
                <a:solidFill>
                  <a:srgbClr val="003300"/>
                </a:solidFill>
              </a:rPr>
              <a:t> de la Casen es </a:t>
            </a:r>
            <a:r>
              <a:rPr lang="en-US" dirty="0" err="1">
                <a:solidFill>
                  <a:srgbClr val="003300"/>
                </a:solidFill>
              </a:rPr>
              <a:t>extraordinariamente</a:t>
            </a:r>
            <a:r>
              <a:rPr lang="en-US" dirty="0">
                <a:solidFill>
                  <a:srgbClr val="003300"/>
                </a:solidFill>
              </a:rPr>
              <a:t> </a:t>
            </a:r>
            <a:r>
              <a:rPr lang="en-US" dirty="0" err="1">
                <a:solidFill>
                  <a:srgbClr val="003300"/>
                </a:solidFill>
              </a:rPr>
              <a:t>relevante</a:t>
            </a:r>
            <a:r>
              <a:rPr lang="en-US" dirty="0">
                <a:solidFill>
                  <a:srgbClr val="003300"/>
                </a:solidFill>
              </a:rPr>
              <a:t>, el </a:t>
            </a:r>
            <a:r>
              <a:rPr lang="en-US" dirty="0" err="1">
                <a:solidFill>
                  <a:srgbClr val="003300"/>
                </a:solidFill>
              </a:rPr>
              <a:t>problema</a:t>
            </a:r>
            <a:r>
              <a:rPr lang="en-US" dirty="0">
                <a:solidFill>
                  <a:srgbClr val="003300"/>
                </a:solidFill>
              </a:rPr>
              <a:t> es que </a:t>
            </a:r>
            <a:r>
              <a:rPr lang="en-US" dirty="0" err="1">
                <a:solidFill>
                  <a:srgbClr val="003300"/>
                </a:solidFill>
              </a:rPr>
              <a:t>llega</a:t>
            </a:r>
            <a:r>
              <a:rPr lang="en-US" dirty="0">
                <a:solidFill>
                  <a:srgbClr val="003300"/>
                </a:solidFill>
              </a:rPr>
              <a:t> hasta el 2017</a:t>
            </a:r>
            <a:endParaRPr lang="es-CL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31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2F6C4AB-98FA-4142-8CCD-E02CFDD4A8BA}"/>
              </a:ext>
            </a:extLst>
          </p:cNvPr>
          <p:cNvSpPr txBox="1"/>
          <p:nvPr/>
        </p:nvSpPr>
        <p:spPr>
          <a:xfrm>
            <a:off x="455057" y="277656"/>
            <a:ext cx="1062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>
                <a:solidFill>
                  <a:srgbClr val="018B99"/>
                </a:solidFill>
              </a:rPr>
              <a:t>Propuesta de integración de información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34E2D94-DD00-4DE0-A06F-8D328C385DC8}"/>
              </a:ext>
            </a:extLst>
          </p:cNvPr>
          <p:cNvSpPr/>
          <p:nvPr/>
        </p:nvSpPr>
        <p:spPr>
          <a:xfrm>
            <a:off x="177810" y="3306311"/>
            <a:ext cx="1412958" cy="6456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Casen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DF21406-54C2-4AC5-A295-0A9DD52BCB7C}"/>
              </a:ext>
            </a:extLst>
          </p:cNvPr>
          <p:cNvSpPr/>
          <p:nvPr/>
        </p:nvSpPr>
        <p:spPr>
          <a:xfrm>
            <a:off x="1896346" y="3699319"/>
            <a:ext cx="1460279" cy="2604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pobreza-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corte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E471FE3-51CF-4075-AB94-203C5436FF20}"/>
              </a:ext>
            </a:extLst>
          </p:cNvPr>
          <p:cNvSpPr/>
          <p:nvPr/>
        </p:nvSpPr>
        <p:spPr>
          <a:xfrm>
            <a:off x="4165969" y="4364167"/>
            <a:ext cx="1412958" cy="645695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C00000"/>
                </a:solidFill>
              </a:rPr>
              <a:t>Comuna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8E55511-8C41-4B9F-B584-16B6EDD62C33}"/>
              </a:ext>
            </a:extLst>
          </p:cNvPr>
          <p:cNvSpPr/>
          <p:nvPr/>
        </p:nvSpPr>
        <p:spPr>
          <a:xfrm>
            <a:off x="3774934" y="5644237"/>
            <a:ext cx="1412958" cy="936107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bg1"/>
                </a:solidFill>
              </a:rPr>
              <a:t>Delitos de mayor connotación social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0595FA5A-1724-4294-ADCD-7A63B7C215AF}"/>
              </a:ext>
            </a:extLst>
          </p:cNvPr>
          <p:cNvSpPr txBox="1"/>
          <p:nvPr/>
        </p:nvSpPr>
        <p:spPr>
          <a:xfrm>
            <a:off x="455057" y="1084676"/>
            <a:ext cx="275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err="1">
                <a:solidFill>
                  <a:srgbClr val="003300"/>
                </a:solidFill>
              </a:rPr>
              <a:t>DataDelito</a:t>
            </a:r>
            <a:endParaRPr lang="es-CL" sz="3600" dirty="0">
              <a:solidFill>
                <a:srgbClr val="003300"/>
              </a:solidFill>
            </a:endParaRPr>
          </a:p>
        </p:txBody>
      </p: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D51C3D2B-0F85-4CC4-B521-CE9BF1C9A667}"/>
              </a:ext>
            </a:extLst>
          </p:cNvPr>
          <p:cNvCxnSpPr>
            <a:cxnSpLocks/>
            <a:stCxn id="53" idx="0"/>
            <a:endCxn id="27" idx="2"/>
          </p:cNvCxnSpPr>
          <p:nvPr/>
        </p:nvCxnSpPr>
        <p:spPr>
          <a:xfrm rot="5400000" flipH="1" flipV="1">
            <a:off x="4359743" y="5131533"/>
            <a:ext cx="634375" cy="39103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1DC85FDB-D7B2-42EB-A282-DB8BCC0FCDF9}"/>
              </a:ext>
            </a:extLst>
          </p:cNvPr>
          <p:cNvSpPr txBox="1"/>
          <p:nvPr/>
        </p:nvSpPr>
        <p:spPr>
          <a:xfrm>
            <a:off x="472201" y="1683367"/>
            <a:ext cx="3908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C00000"/>
                </a:solidFill>
              </a:rPr>
              <a:t>La idea es agrupar toda la información que tenga sentido agrupar.</a:t>
            </a:r>
          </a:p>
          <a:p>
            <a:r>
              <a:rPr lang="es-CL" dirty="0">
                <a:solidFill>
                  <a:srgbClr val="C00000"/>
                </a:solidFill>
              </a:rPr>
              <a:t>Y desarrolla las estadísticas más fáciles y eficientes.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90734F44-84C8-4704-B3F8-D0439E10D089}"/>
              </a:ext>
            </a:extLst>
          </p:cNvPr>
          <p:cNvSpPr txBox="1"/>
          <p:nvPr/>
        </p:nvSpPr>
        <p:spPr>
          <a:xfrm>
            <a:off x="2769077" y="1159804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/>
              <a:t>Concepto central del data</a:t>
            </a:r>
            <a:r>
              <a:rPr lang="en-US" sz="1200" dirty="0"/>
              <a:t>:</a:t>
            </a:r>
            <a:r>
              <a:rPr lang="es-CL" sz="1200" dirty="0"/>
              <a:t> Las personas como </a:t>
            </a:r>
          </a:p>
          <a:p>
            <a:r>
              <a:rPr lang="es-CL" sz="1200" dirty="0"/>
              <a:t>victimas de la delincuencia</a:t>
            </a:r>
          </a:p>
        </p:txBody>
      </p:sp>
      <p:pic>
        <p:nvPicPr>
          <p:cNvPr id="117" name="Imagen 116" descr="Tabla&#10;&#10;Descripción generada automáticamente">
            <a:extLst>
              <a:ext uri="{FF2B5EF4-FFF2-40B4-BE49-F238E27FC236}">
                <a16:creationId xmlns:a16="http://schemas.microsoft.com/office/drawing/2014/main" id="{BA0212F9-E4FE-4293-99D6-83E7AEF26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168" y="4502261"/>
            <a:ext cx="1754755" cy="993160"/>
          </a:xfrm>
          <a:prstGeom prst="rect">
            <a:avLst/>
          </a:prstGeom>
        </p:spPr>
      </p:pic>
      <p:cxnSp>
        <p:nvCxnSpPr>
          <p:cNvPr id="118" name="Conector: angular 117">
            <a:extLst>
              <a:ext uri="{FF2B5EF4-FFF2-40B4-BE49-F238E27FC236}">
                <a16:creationId xmlns:a16="http://schemas.microsoft.com/office/drawing/2014/main" id="{21210BCD-D181-47D2-A873-C2D12A17728F}"/>
              </a:ext>
            </a:extLst>
          </p:cNvPr>
          <p:cNvCxnSpPr>
            <a:cxnSpLocks/>
            <a:stCxn id="27" idx="3"/>
            <a:endCxn id="117" idx="1"/>
          </p:cNvCxnSpPr>
          <p:nvPr/>
        </p:nvCxnSpPr>
        <p:spPr>
          <a:xfrm>
            <a:off x="5578927" y="4687015"/>
            <a:ext cx="3402241" cy="3118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A411AB5A-D792-4CD2-B982-3D0918389FB6}"/>
              </a:ext>
            </a:extLst>
          </p:cNvPr>
          <p:cNvSpPr/>
          <p:nvPr/>
        </p:nvSpPr>
        <p:spPr>
          <a:xfrm>
            <a:off x="1876376" y="3281801"/>
            <a:ext cx="1460278" cy="272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ingresos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A9EC3C77-EB88-409E-A67D-7BAED7B4FB3C}"/>
              </a:ext>
            </a:extLst>
          </p:cNvPr>
          <p:cNvSpPr/>
          <p:nvPr/>
        </p:nvSpPr>
        <p:spPr>
          <a:xfrm>
            <a:off x="1896346" y="2913153"/>
            <a:ext cx="1460278" cy="2613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DAU</a:t>
            </a:r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ABCB29C7-159B-4E08-958C-CDBA01D9C62F}"/>
              </a:ext>
            </a:extLst>
          </p:cNvPr>
          <p:cNvSpPr/>
          <p:nvPr/>
        </p:nvSpPr>
        <p:spPr>
          <a:xfrm>
            <a:off x="1896346" y="4110576"/>
            <a:ext cx="1412958" cy="2604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Ruralidad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75867E81-CEF3-499F-B753-8AB2D062F2BA}"/>
              </a:ext>
            </a:extLst>
          </p:cNvPr>
          <p:cNvSpPr/>
          <p:nvPr/>
        </p:nvSpPr>
        <p:spPr>
          <a:xfrm>
            <a:off x="8969633" y="5839386"/>
            <a:ext cx="1754755" cy="740958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ACP</a:t>
            </a:r>
          </a:p>
        </p:txBody>
      </p:sp>
      <p:cxnSp>
        <p:nvCxnSpPr>
          <p:cNvPr id="200" name="Conector: angular 199">
            <a:extLst>
              <a:ext uri="{FF2B5EF4-FFF2-40B4-BE49-F238E27FC236}">
                <a16:creationId xmlns:a16="http://schemas.microsoft.com/office/drawing/2014/main" id="{30351147-2F31-47E7-979E-2F692029FE17}"/>
              </a:ext>
            </a:extLst>
          </p:cNvPr>
          <p:cNvCxnSpPr>
            <a:cxnSpLocks/>
            <a:stCxn id="27" idx="3"/>
            <a:endCxn id="191" idx="1"/>
          </p:cNvCxnSpPr>
          <p:nvPr/>
        </p:nvCxnSpPr>
        <p:spPr>
          <a:xfrm>
            <a:off x="5578927" y="4687015"/>
            <a:ext cx="3390706" cy="15228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7AEF91D3-4800-4A26-B07E-F331258D3A6A}"/>
              </a:ext>
            </a:extLst>
          </p:cNvPr>
          <p:cNvSpPr txBox="1"/>
          <p:nvPr/>
        </p:nvSpPr>
        <p:spPr>
          <a:xfrm>
            <a:off x="6399218" y="988044"/>
            <a:ext cx="4966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000" b="1" dirty="0"/>
              <a:t>Densidad:</a:t>
            </a:r>
            <a:r>
              <a:rPr lang="es-ES" sz="1000" dirty="0"/>
              <a:t> Superficie comunal (ha) / </a:t>
            </a:r>
            <a:r>
              <a:rPr lang="es-ES" sz="1000" dirty="0" err="1"/>
              <a:t>hab</a:t>
            </a:r>
            <a:endParaRPr lang="es-E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000" b="1" dirty="0"/>
              <a:t>Hacinamiento:</a:t>
            </a:r>
            <a:r>
              <a:rPr lang="es-ES" sz="1000" dirty="0"/>
              <a:t> Es el cociente entre el número de personas residentes en la vivienda y el número de dormitorios de la misma. Se considera dormitorio el total de habitaciones destinadas a dormitorio en una vivienda, ya sea que sea de uso exclusivo o uso compartido.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000" b="1" dirty="0"/>
              <a:t>Áreas verdes por habitante:</a:t>
            </a:r>
            <a:r>
              <a:rPr lang="es-ES" sz="1000" dirty="0"/>
              <a:t> m2 de áreas verdes con mantenimiento / </a:t>
            </a:r>
            <a:r>
              <a:rPr lang="es-ES" sz="1000" dirty="0" err="1"/>
              <a:t>hab</a:t>
            </a:r>
            <a:endParaRPr lang="es-E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000" b="1" dirty="0"/>
              <a:t>Ruralidad:</a:t>
            </a:r>
            <a:r>
              <a:rPr lang="es-ES" sz="1000" dirty="0"/>
              <a:t> El porcentaje de la población comunal que habita en asentamientos definidos como rurales, según los criterios oficiales definidos por el Instituto Nacional de Estadísticas (INE).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000" dirty="0"/>
              <a:t>Inversión promedio por habitante (IPP): Inversión pública de la comuna M$/</a:t>
            </a:r>
            <a:r>
              <a:rPr lang="es-ES" sz="1000" dirty="0" err="1"/>
              <a:t>hab</a:t>
            </a:r>
            <a:endParaRPr lang="es-ES" sz="1000" dirty="0"/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9EBE64EF-C542-49A7-8F1B-3CFBB661F6A2}"/>
              </a:ext>
            </a:extLst>
          </p:cNvPr>
          <p:cNvSpPr txBox="1"/>
          <p:nvPr/>
        </p:nvSpPr>
        <p:spPr>
          <a:xfrm>
            <a:off x="6425976" y="2921288"/>
            <a:ext cx="5110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C00000"/>
                </a:solidFill>
              </a:rPr>
              <a:t>El problema es el carácter estático de los datos</a:t>
            </a:r>
          </a:p>
          <a:p>
            <a:r>
              <a:rPr lang="es-CL" sz="2400" dirty="0">
                <a:solidFill>
                  <a:srgbClr val="C00000"/>
                </a:solidFill>
              </a:rPr>
              <a:t>La ventaja es la enorme cantidad de campos posibles de estudio tiempo?</a:t>
            </a:r>
          </a:p>
          <a:p>
            <a:endParaRPr lang="es-CL" dirty="0">
              <a:solidFill>
                <a:srgbClr val="C00000"/>
              </a:solidFill>
            </a:endParaRPr>
          </a:p>
        </p:txBody>
      </p:sp>
      <p:sp>
        <p:nvSpPr>
          <p:cNvPr id="259" name="CuadroTexto 258">
            <a:extLst>
              <a:ext uri="{FF2B5EF4-FFF2-40B4-BE49-F238E27FC236}">
                <a16:creationId xmlns:a16="http://schemas.microsoft.com/office/drawing/2014/main" id="{076B00E4-DC2E-45E4-A683-4DF732C9586D}"/>
              </a:ext>
            </a:extLst>
          </p:cNvPr>
          <p:cNvSpPr txBox="1"/>
          <p:nvPr/>
        </p:nvSpPr>
        <p:spPr>
          <a:xfrm>
            <a:off x="1028647" y="5839386"/>
            <a:ext cx="201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2060"/>
                </a:solidFill>
              </a:rPr>
              <a:t>Datos específicos del data</a:t>
            </a:r>
          </a:p>
        </p:txBody>
      </p:sp>
      <p:sp>
        <p:nvSpPr>
          <p:cNvPr id="260" name="CuadroTexto 259">
            <a:extLst>
              <a:ext uri="{FF2B5EF4-FFF2-40B4-BE49-F238E27FC236}">
                <a16:creationId xmlns:a16="http://schemas.microsoft.com/office/drawing/2014/main" id="{92D551EC-579E-4F4E-B4AA-99D3C8BB5304}"/>
              </a:ext>
            </a:extLst>
          </p:cNvPr>
          <p:cNvSpPr txBox="1"/>
          <p:nvPr/>
        </p:nvSpPr>
        <p:spPr>
          <a:xfrm>
            <a:off x="204317" y="4633405"/>
            <a:ext cx="201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2060"/>
                </a:solidFill>
              </a:rPr>
              <a:t>Datos específicos de la Casen</a:t>
            </a:r>
          </a:p>
        </p:txBody>
      </p:sp>
      <p:sp>
        <p:nvSpPr>
          <p:cNvPr id="261" name="CuadroTexto 260">
            <a:extLst>
              <a:ext uri="{FF2B5EF4-FFF2-40B4-BE49-F238E27FC236}">
                <a16:creationId xmlns:a16="http://schemas.microsoft.com/office/drawing/2014/main" id="{10CB691D-0F82-4B75-8156-23195DDD528A}"/>
              </a:ext>
            </a:extLst>
          </p:cNvPr>
          <p:cNvSpPr txBox="1"/>
          <p:nvPr/>
        </p:nvSpPr>
        <p:spPr>
          <a:xfrm>
            <a:off x="4247735" y="2042718"/>
            <a:ext cx="184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2060"/>
                </a:solidFill>
              </a:rPr>
              <a:t>Otros datos para complementar</a:t>
            </a:r>
          </a:p>
        </p:txBody>
      </p:sp>
      <p:sp>
        <p:nvSpPr>
          <p:cNvPr id="265" name="Rectángulo 264">
            <a:extLst>
              <a:ext uri="{FF2B5EF4-FFF2-40B4-BE49-F238E27FC236}">
                <a16:creationId xmlns:a16="http://schemas.microsoft.com/office/drawing/2014/main" id="{D0421E80-1381-4768-BD5F-FE2B6EA80B78}"/>
              </a:ext>
            </a:extLst>
          </p:cNvPr>
          <p:cNvSpPr/>
          <p:nvPr/>
        </p:nvSpPr>
        <p:spPr>
          <a:xfrm>
            <a:off x="5348162" y="6303735"/>
            <a:ext cx="1739058" cy="2766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Delitos </a:t>
            </a:r>
            <a:r>
              <a:rPr lang="es-CL" sz="1400" dirty="0" err="1">
                <a:solidFill>
                  <a:schemeClr val="bg1"/>
                </a:solidFill>
              </a:rPr>
              <a:t>economicos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266" name="Rectángulo 265">
            <a:extLst>
              <a:ext uri="{FF2B5EF4-FFF2-40B4-BE49-F238E27FC236}">
                <a16:creationId xmlns:a16="http://schemas.microsoft.com/office/drawing/2014/main" id="{33D523AB-5577-4574-8092-00E0AB896D43}"/>
              </a:ext>
            </a:extLst>
          </p:cNvPr>
          <p:cNvSpPr/>
          <p:nvPr/>
        </p:nvSpPr>
        <p:spPr>
          <a:xfrm>
            <a:off x="4312633" y="3261992"/>
            <a:ext cx="1739058" cy="2766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Densidad poblacional</a:t>
            </a:r>
          </a:p>
        </p:txBody>
      </p:sp>
      <p:sp>
        <p:nvSpPr>
          <p:cNvPr id="267" name="Rectángulo 266">
            <a:extLst>
              <a:ext uri="{FF2B5EF4-FFF2-40B4-BE49-F238E27FC236}">
                <a16:creationId xmlns:a16="http://schemas.microsoft.com/office/drawing/2014/main" id="{94F80DD7-FEC7-49F5-B516-5BD6E219E60C}"/>
              </a:ext>
            </a:extLst>
          </p:cNvPr>
          <p:cNvSpPr/>
          <p:nvPr/>
        </p:nvSpPr>
        <p:spPr>
          <a:xfrm>
            <a:off x="4314682" y="3690297"/>
            <a:ext cx="1739058" cy="2766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s-CL" sz="1400" dirty="0" err="1">
                <a:solidFill>
                  <a:schemeClr val="bg1"/>
                </a:solidFill>
              </a:rPr>
              <a:t>acinamiento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279" name="Rectángulo 278">
            <a:extLst>
              <a:ext uri="{FF2B5EF4-FFF2-40B4-BE49-F238E27FC236}">
                <a16:creationId xmlns:a16="http://schemas.microsoft.com/office/drawing/2014/main" id="{1BD99174-77B9-4DA3-9C50-CF576F704148}"/>
              </a:ext>
            </a:extLst>
          </p:cNvPr>
          <p:cNvSpPr/>
          <p:nvPr/>
        </p:nvSpPr>
        <p:spPr>
          <a:xfrm>
            <a:off x="5339704" y="5321689"/>
            <a:ext cx="1739058" cy="7409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Todo tipo de </a:t>
            </a:r>
            <a:r>
              <a:rPr lang="es-CL" sz="1400" dirty="0" err="1">
                <a:solidFill>
                  <a:schemeClr val="bg1"/>
                </a:solidFill>
              </a:rPr>
              <a:t>trangresion</a:t>
            </a:r>
            <a:r>
              <a:rPr lang="es-CL" sz="1400" dirty="0">
                <a:solidFill>
                  <a:schemeClr val="bg1"/>
                </a:solidFill>
              </a:rPr>
              <a:t> normativa</a:t>
            </a:r>
          </a:p>
        </p:txBody>
      </p:sp>
    </p:spTree>
    <p:extLst>
      <p:ext uri="{BB962C8B-B14F-4D97-AF65-F5344CB8AC3E}">
        <p14:creationId xmlns:p14="http://schemas.microsoft.com/office/powerpoint/2010/main" val="372656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2F6C4AB-98FA-4142-8CCD-E02CFDD4A8BA}"/>
              </a:ext>
            </a:extLst>
          </p:cNvPr>
          <p:cNvSpPr txBox="1"/>
          <p:nvPr/>
        </p:nvSpPr>
        <p:spPr>
          <a:xfrm>
            <a:off x="455057" y="277656"/>
            <a:ext cx="1062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>
                <a:solidFill>
                  <a:srgbClr val="018B99"/>
                </a:solidFill>
              </a:rPr>
              <a:t>Propuesta de integración de información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34E2D94-DD00-4DE0-A06F-8D328C385DC8}"/>
              </a:ext>
            </a:extLst>
          </p:cNvPr>
          <p:cNvSpPr/>
          <p:nvPr/>
        </p:nvSpPr>
        <p:spPr>
          <a:xfrm>
            <a:off x="177810" y="3306311"/>
            <a:ext cx="1412958" cy="6456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Casen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DF21406-54C2-4AC5-A295-0A9DD52BCB7C}"/>
              </a:ext>
            </a:extLst>
          </p:cNvPr>
          <p:cNvSpPr/>
          <p:nvPr/>
        </p:nvSpPr>
        <p:spPr>
          <a:xfrm>
            <a:off x="1896346" y="3699319"/>
            <a:ext cx="1460279" cy="2604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pobreza-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corte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E471FE3-51CF-4075-AB94-203C5436FF20}"/>
              </a:ext>
            </a:extLst>
          </p:cNvPr>
          <p:cNvSpPr/>
          <p:nvPr/>
        </p:nvSpPr>
        <p:spPr>
          <a:xfrm>
            <a:off x="4165969" y="4364167"/>
            <a:ext cx="1412958" cy="645695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C00000"/>
                </a:solidFill>
              </a:rPr>
              <a:t>Comuna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0595FA5A-1724-4294-ADCD-7A63B7C215AF}"/>
              </a:ext>
            </a:extLst>
          </p:cNvPr>
          <p:cNvSpPr txBox="1"/>
          <p:nvPr/>
        </p:nvSpPr>
        <p:spPr>
          <a:xfrm>
            <a:off x="455057" y="1084676"/>
            <a:ext cx="2759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err="1">
                <a:solidFill>
                  <a:srgbClr val="003300"/>
                </a:solidFill>
              </a:rPr>
              <a:t>DataTrabajo</a:t>
            </a:r>
            <a:r>
              <a:rPr lang="en-US" sz="3600" dirty="0">
                <a:solidFill>
                  <a:srgbClr val="003300"/>
                </a:solidFill>
              </a:rPr>
              <a:t>: </a:t>
            </a:r>
            <a:r>
              <a:rPr lang="es-ES" sz="1200" b="1" dirty="0">
                <a:solidFill>
                  <a:srgbClr val="00B050"/>
                </a:solidFill>
              </a:rPr>
              <a:t>¿Cuáles son las principales variables del mercado de trabajo? </a:t>
            </a:r>
          </a:p>
          <a:p>
            <a:endParaRPr lang="es-CL" sz="3600" dirty="0">
              <a:solidFill>
                <a:srgbClr val="003300"/>
              </a:solidFill>
            </a:endParaRP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1DC85FDB-D7B2-42EB-A282-DB8BCC0FCDF9}"/>
              </a:ext>
            </a:extLst>
          </p:cNvPr>
          <p:cNvSpPr txBox="1"/>
          <p:nvPr/>
        </p:nvSpPr>
        <p:spPr>
          <a:xfrm>
            <a:off x="257113" y="2024315"/>
            <a:ext cx="3908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C00000"/>
                </a:solidFill>
              </a:rPr>
              <a:t>La idea es agrupar toda la información que tenga sentido agrupar.</a:t>
            </a:r>
          </a:p>
          <a:p>
            <a:r>
              <a:rPr lang="es-CL" dirty="0">
                <a:solidFill>
                  <a:srgbClr val="C00000"/>
                </a:solidFill>
              </a:rPr>
              <a:t>Y desarrolla las estadísticas más fáciles y eficientes.</a:t>
            </a:r>
          </a:p>
        </p:txBody>
      </p:sp>
      <p:pic>
        <p:nvPicPr>
          <p:cNvPr id="117" name="Imagen 116" descr="Tabla&#10;&#10;Descripción generada automáticamente">
            <a:extLst>
              <a:ext uri="{FF2B5EF4-FFF2-40B4-BE49-F238E27FC236}">
                <a16:creationId xmlns:a16="http://schemas.microsoft.com/office/drawing/2014/main" id="{BA0212F9-E4FE-4293-99D6-83E7AEF26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168" y="4502261"/>
            <a:ext cx="1754755" cy="993160"/>
          </a:xfrm>
          <a:prstGeom prst="rect">
            <a:avLst/>
          </a:prstGeom>
        </p:spPr>
      </p:pic>
      <p:cxnSp>
        <p:nvCxnSpPr>
          <p:cNvPr id="118" name="Conector: angular 117">
            <a:extLst>
              <a:ext uri="{FF2B5EF4-FFF2-40B4-BE49-F238E27FC236}">
                <a16:creationId xmlns:a16="http://schemas.microsoft.com/office/drawing/2014/main" id="{21210BCD-D181-47D2-A873-C2D12A17728F}"/>
              </a:ext>
            </a:extLst>
          </p:cNvPr>
          <p:cNvCxnSpPr>
            <a:cxnSpLocks/>
            <a:stCxn id="27" idx="3"/>
            <a:endCxn id="117" idx="1"/>
          </p:cNvCxnSpPr>
          <p:nvPr/>
        </p:nvCxnSpPr>
        <p:spPr>
          <a:xfrm>
            <a:off x="5578927" y="4687015"/>
            <a:ext cx="3402241" cy="3118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A411AB5A-D792-4CD2-B982-3D0918389FB6}"/>
              </a:ext>
            </a:extLst>
          </p:cNvPr>
          <p:cNvSpPr/>
          <p:nvPr/>
        </p:nvSpPr>
        <p:spPr>
          <a:xfrm>
            <a:off x="1876376" y="3281801"/>
            <a:ext cx="1460278" cy="272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ingresos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A9EC3C77-EB88-409E-A67D-7BAED7B4FB3C}"/>
              </a:ext>
            </a:extLst>
          </p:cNvPr>
          <p:cNvSpPr/>
          <p:nvPr/>
        </p:nvSpPr>
        <p:spPr>
          <a:xfrm>
            <a:off x="1896346" y="2913153"/>
            <a:ext cx="1460278" cy="2613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DAU</a:t>
            </a:r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ABCB29C7-159B-4E08-958C-CDBA01D9C62F}"/>
              </a:ext>
            </a:extLst>
          </p:cNvPr>
          <p:cNvSpPr/>
          <p:nvPr/>
        </p:nvSpPr>
        <p:spPr>
          <a:xfrm>
            <a:off x="1896346" y="4110576"/>
            <a:ext cx="1412958" cy="2604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Ruralidad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75867E81-CEF3-499F-B753-8AB2D062F2BA}"/>
              </a:ext>
            </a:extLst>
          </p:cNvPr>
          <p:cNvSpPr/>
          <p:nvPr/>
        </p:nvSpPr>
        <p:spPr>
          <a:xfrm>
            <a:off x="8969633" y="5839386"/>
            <a:ext cx="1754755" cy="740958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ACP</a:t>
            </a:r>
          </a:p>
        </p:txBody>
      </p:sp>
      <p:cxnSp>
        <p:nvCxnSpPr>
          <p:cNvPr id="200" name="Conector: angular 199">
            <a:extLst>
              <a:ext uri="{FF2B5EF4-FFF2-40B4-BE49-F238E27FC236}">
                <a16:creationId xmlns:a16="http://schemas.microsoft.com/office/drawing/2014/main" id="{30351147-2F31-47E7-979E-2F692029FE17}"/>
              </a:ext>
            </a:extLst>
          </p:cNvPr>
          <p:cNvCxnSpPr>
            <a:cxnSpLocks/>
            <a:stCxn id="27" idx="3"/>
            <a:endCxn id="191" idx="1"/>
          </p:cNvCxnSpPr>
          <p:nvPr/>
        </p:nvCxnSpPr>
        <p:spPr>
          <a:xfrm>
            <a:off x="5578927" y="4687015"/>
            <a:ext cx="3390706" cy="15228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7AEF91D3-4800-4A26-B07E-F331258D3A6A}"/>
              </a:ext>
            </a:extLst>
          </p:cNvPr>
          <p:cNvSpPr txBox="1"/>
          <p:nvPr/>
        </p:nvSpPr>
        <p:spPr>
          <a:xfrm>
            <a:off x="6399218" y="988044"/>
            <a:ext cx="4966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000" b="1" dirty="0"/>
              <a:t>Densidad:</a:t>
            </a:r>
            <a:r>
              <a:rPr lang="es-ES" sz="1000" dirty="0"/>
              <a:t> Superficie comunal (ha) / </a:t>
            </a:r>
            <a:r>
              <a:rPr lang="es-ES" sz="1000" dirty="0" err="1"/>
              <a:t>hab</a:t>
            </a:r>
            <a:endParaRPr lang="es-E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000" b="1" dirty="0"/>
              <a:t>Hacinamiento:</a:t>
            </a:r>
            <a:r>
              <a:rPr lang="es-ES" sz="1000" dirty="0"/>
              <a:t> Es el cociente entre el número de personas residentes en la vivienda y el número de dormitorios de la misma. Se considera dormitorio el total de habitaciones destinadas a dormitorio en una vivienda, ya sea que sea de uso exclusivo o uso compartido.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000" b="1" dirty="0"/>
              <a:t>Áreas verdes por habitante:</a:t>
            </a:r>
            <a:r>
              <a:rPr lang="es-ES" sz="1000" dirty="0"/>
              <a:t> m2 de áreas verdes con mantenimiento / </a:t>
            </a:r>
            <a:r>
              <a:rPr lang="es-ES" sz="1000" dirty="0" err="1"/>
              <a:t>hab</a:t>
            </a:r>
            <a:endParaRPr lang="es-E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000" b="1" dirty="0"/>
              <a:t>Ruralidad:</a:t>
            </a:r>
            <a:r>
              <a:rPr lang="es-ES" sz="1000" dirty="0"/>
              <a:t> El porcentaje de la población comunal que habita en asentamientos definidos como rurales, según los criterios oficiales definidos por el Instituto Nacional de Estadísticas (INE).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000" dirty="0"/>
              <a:t>Inversión promedio por habitante (IPP): Inversión pública de la comuna M$/</a:t>
            </a:r>
            <a:r>
              <a:rPr lang="es-ES" sz="1000" dirty="0" err="1"/>
              <a:t>hab</a:t>
            </a:r>
            <a:endParaRPr lang="es-ES" sz="1000" dirty="0"/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9EBE64EF-C542-49A7-8F1B-3CFBB661F6A2}"/>
              </a:ext>
            </a:extLst>
          </p:cNvPr>
          <p:cNvSpPr txBox="1"/>
          <p:nvPr/>
        </p:nvSpPr>
        <p:spPr>
          <a:xfrm>
            <a:off x="6425976" y="2921288"/>
            <a:ext cx="5110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C00000"/>
                </a:solidFill>
              </a:rPr>
              <a:t>El problema es el carácter estático de los datos</a:t>
            </a:r>
          </a:p>
          <a:p>
            <a:r>
              <a:rPr lang="es-CL" sz="2400" dirty="0">
                <a:solidFill>
                  <a:srgbClr val="C00000"/>
                </a:solidFill>
              </a:rPr>
              <a:t>La ventaja es la enorme cantidad de campos posibles de estudio tiempo?</a:t>
            </a:r>
          </a:p>
          <a:p>
            <a:endParaRPr lang="es-CL" dirty="0">
              <a:solidFill>
                <a:srgbClr val="C00000"/>
              </a:solidFill>
            </a:endParaRPr>
          </a:p>
        </p:txBody>
      </p:sp>
      <p:sp>
        <p:nvSpPr>
          <p:cNvPr id="259" name="CuadroTexto 258">
            <a:extLst>
              <a:ext uri="{FF2B5EF4-FFF2-40B4-BE49-F238E27FC236}">
                <a16:creationId xmlns:a16="http://schemas.microsoft.com/office/drawing/2014/main" id="{076B00E4-DC2E-45E4-A683-4DF732C9586D}"/>
              </a:ext>
            </a:extLst>
          </p:cNvPr>
          <p:cNvSpPr txBox="1"/>
          <p:nvPr/>
        </p:nvSpPr>
        <p:spPr>
          <a:xfrm>
            <a:off x="1028647" y="5839386"/>
            <a:ext cx="201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2060"/>
                </a:solidFill>
              </a:rPr>
              <a:t>Datos específicos del data</a:t>
            </a:r>
          </a:p>
        </p:txBody>
      </p:sp>
      <p:sp>
        <p:nvSpPr>
          <p:cNvPr id="260" name="CuadroTexto 259">
            <a:extLst>
              <a:ext uri="{FF2B5EF4-FFF2-40B4-BE49-F238E27FC236}">
                <a16:creationId xmlns:a16="http://schemas.microsoft.com/office/drawing/2014/main" id="{92D551EC-579E-4F4E-B4AA-99D3C8BB5304}"/>
              </a:ext>
            </a:extLst>
          </p:cNvPr>
          <p:cNvSpPr txBox="1"/>
          <p:nvPr/>
        </p:nvSpPr>
        <p:spPr>
          <a:xfrm>
            <a:off x="204317" y="4633405"/>
            <a:ext cx="201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2060"/>
                </a:solidFill>
              </a:rPr>
              <a:t>Datos específicos de la Casen</a:t>
            </a:r>
          </a:p>
        </p:txBody>
      </p:sp>
      <p:sp>
        <p:nvSpPr>
          <p:cNvPr id="261" name="CuadroTexto 260">
            <a:extLst>
              <a:ext uri="{FF2B5EF4-FFF2-40B4-BE49-F238E27FC236}">
                <a16:creationId xmlns:a16="http://schemas.microsoft.com/office/drawing/2014/main" id="{10CB691D-0F82-4B75-8156-23195DDD528A}"/>
              </a:ext>
            </a:extLst>
          </p:cNvPr>
          <p:cNvSpPr txBox="1"/>
          <p:nvPr/>
        </p:nvSpPr>
        <p:spPr>
          <a:xfrm>
            <a:off x="4247735" y="2042718"/>
            <a:ext cx="184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2060"/>
                </a:solidFill>
              </a:rPr>
              <a:t>Otros datos para complementar</a:t>
            </a:r>
          </a:p>
        </p:txBody>
      </p:sp>
      <p:sp>
        <p:nvSpPr>
          <p:cNvPr id="266" name="Rectángulo 265">
            <a:extLst>
              <a:ext uri="{FF2B5EF4-FFF2-40B4-BE49-F238E27FC236}">
                <a16:creationId xmlns:a16="http://schemas.microsoft.com/office/drawing/2014/main" id="{33D523AB-5577-4574-8092-00E0AB896D43}"/>
              </a:ext>
            </a:extLst>
          </p:cNvPr>
          <p:cNvSpPr/>
          <p:nvPr/>
        </p:nvSpPr>
        <p:spPr>
          <a:xfrm>
            <a:off x="4312633" y="3261992"/>
            <a:ext cx="1739058" cy="2766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Densidad poblacional</a:t>
            </a:r>
          </a:p>
        </p:txBody>
      </p:sp>
      <p:sp>
        <p:nvSpPr>
          <p:cNvPr id="267" name="Rectángulo 266">
            <a:extLst>
              <a:ext uri="{FF2B5EF4-FFF2-40B4-BE49-F238E27FC236}">
                <a16:creationId xmlns:a16="http://schemas.microsoft.com/office/drawing/2014/main" id="{94F80DD7-FEC7-49F5-B516-5BD6E219E60C}"/>
              </a:ext>
            </a:extLst>
          </p:cNvPr>
          <p:cNvSpPr/>
          <p:nvPr/>
        </p:nvSpPr>
        <p:spPr>
          <a:xfrm>
            <a:off x="4314682" y="3690297"/>
            <a:ext cx="1739058" cy="2766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s-CL" sz="1400" dirty="0" err="1">
                <a:solidFill>
                  <a:schemeClr val="bg1"/>
                </a:solidFill>
              </a:rPr>
              <a:t>acinamiento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55C31A4-DFCE-47A2-8B83-0099615D3043}"/>
              </a:ext>
            </a:extLst>
          </p:cNvPr>
          <p:cNvSpPr/>
          <p:nvPr/>
        </p:nvSpPr>
        <p:spPr>
          <a:xfrm>
            <a:off x="1955300" y="4502261"/>
            <a:ext cx="1695369" cy="4417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002060"/>
                </a:solidFill>
              </a:rPr>
              <a:t>Ocupación de las personas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38F46AA-F765-4738-B3F8-83A0911F9B47}"/>
              </a:ext>
            </a:extLst>
          </p:cNvPr>
          <p:cNvSpPr/>
          <p:nvPr/>
        </p:nvSpPr>
        <p:spPr>
          <a:xfrm>
            <a:off x="1942900" y="5061257"/>
            <a:ext cx="1695368" cy="4862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002060"/>
                </a:solidFill>
              </a:rPr>
              <a:t>Actividad de la empresa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A90D2A-65F3-4755-8063-472F8A9FF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958" y="4624817"/>
            <a:ext cx="94179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Población total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conjunto de personas residentes.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Población en edad de trabajar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normalmente se incluyen las personas de 16 y más años de edad.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Población activa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comprende el conjunto de personas en edad de trabajar que están empleadas o en proceso de búsqueda de empleo.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Población ocupada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personas que desempeñan una actividad laboral, por cuenta propia o ajena.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Población desempleada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personas activas en situación de paro.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Oferta de trabajo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equivale a la población activa.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Demanda de trabajo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equivale al empleo existente más las vacantes no cubiertas.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Tasa de actividad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total de activos sobre la población en edad de trabajar.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Tasa de ocupación o de empleo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total de ocupados sobre la población en edad de trabajar.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Tasa de paro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número de parados sobre el número total de activos.</a:t>
            </a:r>
          </a:p>
        </p:txBody>
      </p:sp>
    </p:spTree>
    <p:extLst>
      <p:ext uri="{BB962C8B-B14F-4D97-AF65-F5344CB8AC3E}">
        <p14:creationId xmlns:p14="http://schemas.microsoft.com/office/powerpoint/2010/main" val="177233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2F6C4AB-98FA-4142-8CCD-E02CFDD4A8BA}"/>
              </a:ext>
            </a:extLst>
          </p:cNvPr>
          <p:cNvSpPr txBox="1"/>
          <p:nvPr/>
        </p:nvSpPr>
        <p:spPr>
          <a:xfrm>
            <a:off x="455057" y="277656"/>
            <a:ext cx="1062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>
                <a:solidFill>
                  <a:srgbClr val="018B99"/>
                </a:solidFill>
              </a:rPr>
              <a:t>Propuesta de integración de información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34E2D94-DD00-4DE0-A06F-8D328C385DC8}"/>
              </a:ext>
            </a:extLst>
          </p:cNvPr>
          <p:cNvSpPr/>
          <p:nvPr/>
        </p:nvSpPr>
        <p:spPr>
          <a:xfrm>
            <a:off x="177810" y="3306311"/>
            <a:ext cx="1412958" cy="6456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Casen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DF21406-54C2-4AC5-A295-0A9DD52BCB7C}"/>
              </a:ext>
            </a:extLst>
          </p:cNvPr>
          <p:cNvSpPr/>
          <p:nvPr/>
        </p:nvSpPr>
        <p:spPr>
          <a:xfrm>
            <a:off x="1896346" y="3699319"/>
            <a:ext cx="1460279" cy="2604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pobreza-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corte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E471FE3-51CF-4075-AB94-203C5436FF20}"/>
              </a:ext>
            </a:extLst>
          </p:cNvPr>
          <p:cNvSpPr/>
          <p:nvPr/>
        </p:nvSpPr>
        <p:spPr>
          <a:xfrm>
            <a:off x="4165969" y="4364167"/>
            <a:ext cx="1412958" cy="645695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C00000"/>
                </a:solidFill>
              </a:rPr>
              <a:t>Comuna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0595FA5A-1724-4294-ADCD-7A63B7C215AF}"/>
              </a:ext>
            </a:extLst>
          </p:cNvPr>
          <p:cNvSpPr txBox="1"/>
          <p:nvPr/>
        </p:nvSpPr>
        <p:spPr>
          <a:xfrm>
            <a:off x="455057" y="1084676"/>
            <a:ext cx="275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err="1">
                <a:solidFill>
                  <a:srgbClr val="003300"/>
                </a:solidFill>
              </a:rPr>
              <a:t>DataVivienda</a:t>
            </a:r>
            <a:endParaRPr lang="es-CL" sz="3600" dirty="0">
              <a:solidFill>
                <a:srgbClr val="003300"/>
              </a:solidFill>
            </a:endParaRPr>
          </a:p>
        </p:txBody>
      </p: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D51C3D2B-0F85-4CC4-B521-CE9BF1C9A6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7326" y="5340961"/>
            <a:ext cx="701828" cy="635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1DC85FDB-D7B2-42EB-A282-DB8BCC0FCDF9}"/>
              </a:ext>
            </a:extLst>
          </p:cNvPr>
          <p:cNvSpPr txBox="1"/>
          <p:nvPr/>
        </p:nvSpPr>
        <p:spPr>
          <a:xfrm>
            <a:off x="472201" y="1683367"/>
            <a:ext cx="3908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C00000"/>
                </a:solidFill>
              </a:rPr>
              <a:t>La idea es agrupar toda la información que tenga sentido agrupar.</a:t>
            </a:r>
          </a:p>
          <a:p>
            <a:r>
              <a:rPr lang="es-CL" dirty="0">
                <a:solidFill>
                  <a:srgbClr val="C00000"/>
                </a:solidFill>
              </a:rPr>
              <a:t>Y desarrolla las estadísticas más fáciles y eficientes.</a:t>
            </a:r>
          </a:p>
        </p:txBody>
      </p:sp>
      <p:pic>
        <p:nvPicPr>
          <p:cNvPr id="117" name="Imagen 116" descr="Tabla&#10;&#10;Descripción generada automáticamente">
            <a:extLst>
              <a:ext uri="{FF2B5EF4-FFF2-40B4-BE49-F238E27FC236}">
                <a16:creationId xmlns:a16="http://schemas.microsoft.com/office/drawing/2014/main" id="{BA0212F9-E4FE-4293-99D6-83E7AEF26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168" y="4502261"/>
            <a:ext cx="1754755" cy="993160"/>
          </a:xfrm>
          <a:prstGeom prst="rect">
            <a:avLst/>
          </a:prstGeom>
        </p:spPr>
      </p:pic>
      <p:cxnSp>
        <p:nvCxnSpPr>
          <p:cNvPr id="118" name="Conector: angular 117">
            <a:extLst>
              <a:ext uri="{FF2B5EF4-FFF2-40B4-BE49-F238E27FC236}">
                <a16:creationId xmlns:a16="http://schemas.microsoft.com/office/drawing/2014/main" id="{21210BCD-D181-47D2-A873-C2D12A17728F}"/>
              </a:ext>
            </a:extLst>
          </p:cNvPr>
          <p:cNvCxnSpPr>
            <a:cxnSpLocks/>
            <a:stCxn id="27" idx="3"/>
            <a:endCxn id="117" idx="1"/>
          </p:cNvCxnSpPr>
          <p:nvPr/>
        </p:nvCxnSpPr>
        <p:spPr>
          <a:xfrm>
            <a:off x="5578927" y="4687015"/>
            <a:ext cx="3402241" cy="3118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A411AB5A-D792-4CD2-B982-3D0918389FB6}"/>
              </a:ext>
            </a:extLst>
          </p:cNvPr>
          <p:cNvSpPr/>
          <p:nvPr/>
        </p:nvSpPr>
        <p:spPr>
          <a:xfrm>
            <a:off x="1876376" y="3281801"/>
            <a:ext cx="1460278" cy="272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ingresos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A9EC3C77-EB88-409E-A67D-7BAED7B4FB3C}"/>
              </a:ext>
            </a:extLst>
          </p:cNvPr>
          <p:cNvSpPr/>
          <p:nvPr/>
        </p:nvSpPr>
        <p:spPr>
          <a:xfrm>
            <a:off x="1896346" y="2913153"/>
            <a:ext cx="1460278" cy="2613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DAU</a:t>
            </a:r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ABCB29C7-159B-4E08-958C-CDBA01D9C62F}"/>
              </a:ext>
            </a:extLst>
          </p:cNvPr>
          <p:cNvSpPr/>
          <p:nvPr/>
        </p:nvSpPr>
        <p:spPr>
          <a:xfrm>
            <a:off x="1896346" y="4110576"/>
            <a:ext cx="1412958" cy="2604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Ruralidad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75867E81-CEF3-499F-B753-8AB2D062F2BA}"/>
              </a:ext>
            </a:extLst>
          </p:cNvPr>
          <p:cNvSpPr/>
          <p:nvPr/>
        </p:nvSpPr>
        <p:spPr>
          <a:xfrm>
            <a:off x="8969633" y="5839386"/>
            <a:ext cx="1754755" cy="740958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ACP</a:t>
            </a:r>
          </a:p>
        </p:txBody>
      </p:sp>
      <p:cxnSp>
        <p:nvCxnSpPr>
          <p:cNvPr id="200" name="Conector: angular 199">
            <a:extLst>
              <a:ext uri="{FF2B5EF4-FFF2-40B4-BE49-F238E27FC236}">
                <a16:creationId xmlns:a16="http://schemas.microsoft.com/office/drawing/2014/main" id="{30351147-2F31-47E7-979E-2F692029FE17}"/>
              </a:ext>
            </a:extLst>
          </p:cNvPr>
          <p:cNvCxnSpPr>
            <a:cxnSpLocks/>
            <a:stCxn id="27" idx="3"/>
            <a:endCxn id="191" idx="1"/>
          </p:cNvCxnSpPr>
          <p:nvPr/>
        </p:nvCxnSpPr>
        <p:spPr>
          <a:xfrm>
            <a:off x="5578927" y="4687015"/>
            <a:ext cx="3390706" cy="15228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7AEF91D3-4800-4A26-B07E-F331258D3A6A}"/>
              </a:ext>
            </a:extLst>
          </p:cNvPr>
          <p:cNvSpPr txBox="1"/>
          <p:nvPr/>
        </p:nvSpPr>
        <p:spPr>
          <a:xfrm>
            <a:off x="6399218" y="988044"/>
            <a:ext cx="4966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000" b="1" dirty="0"/>
              <a:t>Densidad:</a:t>
            </a:r>
            <a:r>
              <a:rPr lang="es-ES" sz="1000" dirty="0"/>
              <a:t> Superficie comunal (ha) / </a:t>
            </a:r>
            <a:r>
              <a:rPr lang="es-ES" sz="1000" dirty="0" err="1"/>
              <a:t>hab</a:t>
            </a:r>
            <a:endParaRPr lang="es-E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000" b="1" dirty="0"/>
              <a:t>Hacinamiento:</a:t>
            </a:r>
            <a:r>
              <a:rPr lang="es-ES" sz="1000" dirty="0"/>
              <a:t> Es el cociente entre el número de personas residentes en la vivienda y el número de dormitorios de la misma. Se considera dormitorio el total de habitaciones destinadas a dormitorio en una vivienda, ya sea que sea de uso exclusivo o uso compartido.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000" b="1" dirty="0"/>
              <a:t>Áreas verdes por habitante:</a:t>
            </a:r>
            <a:r>
              <a:rPr lang="es-ES" sz="1000" dirty="0"/>
              <a:t> m2 de áreas verdes con mantenimiento / </a:t>
            </a:r>
            <a:r>
              <a:rPr lang="es-ES" sz="1000" dirty="0" err="1"/>
              <a:t>hab</a:t>
            </a:r>
            <a:endParaRPr lang="es-E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000" b="1" dirty="0"/>
              <a:t>Ruralidad:</a:t>
            </a:r>
            <a:r>
              <a:rPr lang="es-ES" sz="1000" dirty="0"/>
              <a:t> El porcentaje de la población comunal que habita en asentamientos definidos como rurales, según los criterios oficiales definidos por el Instituto Nacional de Estadísticas (INE).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000" dirty="0"/>
              <a:t>Inversión promedio por habitante (IPP): Inversión pública de la comuna M$/</a:t>
            </a:r>
            <a:r>
              <a:rPr lang="es-ES" sz="1000" dirty="0" err="1"/>
              <a:t>hab</a:t>
            </a:r>
            <a:endParaRPr lang="es-ES" sz="1000" dirty="0"/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9EBE64EF-C542-49A7-8F1B-3CFBB661F6A2}"/>
              </a:ext>
            </a:extLst>
          </p:cNvPr>
          <p:cNvSpPr txBox="1"/>
          <p:nvPr/>
        </p:nvSpPr>
        <p:spPr>
          <a:xfrm>
            <a:off x="6425976" y="2921288"/>
            <a:ext cx="5110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C00000"/>
                </a:solidFill>
              </a:rPr>
              <a:t>El problema es el carácter estático de los datos</a:t>
            </a:r>
          </a:p>
          <a:p>
            <a:r>
              <a:rPr lang="es-CL" sz="2400" dirty="0">
                <a:solidFill>
                  <a:srgbClr val="C00000"/>
                </a:solidFill>
              </a:rPr>
              <a:t>La ventaja es la enorme cantidad de campos posibles de estudio tiempo?</a:t>
            </a:r>
          </a:p>
          <a:p>
            <a:endParaRPr lang="es-CL" dirty="0">
              <a:solidFill>
                <a:srgbClr val="C00000"/>
              </a:solidFill>
            </a:endParaRPr>
          </a:p>
        </p:txBody>
      </p:sp>
      <p:sp>
        <p:nvSpPr>
          <p:cNvPr id="259" name="CuadroTexto 258">
            <a:extLst>
              <a:ext uri="{FF2B5EF4-FFF2-40B4-BE49-F238E27FC236}">
                <a16:creationId xmlns:a16="http://schemas.microsoft.com/office/drawing/2014/main" id="{076B00E4-DC2E-45E4-A683-4DF732C9586D}"/>
              </a:ext>
            </a:extLst>
          </p:cNvPr>
          <p:cNvSpPr txBox="1"/>
          <p:nvPr/>
        </p:nvSpPr>
        <p:spPr>
          <a:xfrm>
            <a:off x="1028647" y="5839386"/>
            <a:ext cx="201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2060"/>
                </a:solidFill>
              </a:rPr>
              <a:t>Datos específicos del data</a:t>
            </a:r>
          </a:p>
        </p:txBody>
      </p:sp>
      <p:sp>
        <p:nvSpPr>
          <p:cNvPr id="260" name="CuadroTexto 259">
            <a:extLst>
              <a:ext uri="{FF2B5EF4-FFF2-40B4-BE49-F238E27FC236}">
                <a16:creationId xmlns:a16="http://schemas.microsoft.com/office/drawing/2014/main" id="{92D551EC-579E-4F4E-B4AA-99D3C8BB5304}"/>
              </a:ext>
            </a:extLst>
          </p:cNvPr>
          <p:cNvSpPr txBox="1"/>
          <p:nvPr/>
        </p:nvSpPr>
        <p:spPr>
          <a:xfrm>
            <a:off x="204317" y="4633405"/>
            <a:ext cx="201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2060"/>
                </a:solidFill>
              </a:rPr>
              <a:t>Datos específicos de la Casen</a:t>
            </a:r>
          </a:p>
        </p:txBody>
      </p:sp>
      <p:sp>
        <p:nvSpPr>
          <p:cNvPr id="261" name="CuadroTexto 260">
            <a:extLst>
              <a:ext uri="{FF2B5EF4-FFF2-40B4-BE49-F238E27FC236}">
                <a16:creationId xmlns:a16="http://schemas.microsoft.com/office/drawing/2014/main" id="{10CB691D-0F82-4B75-8156-23195DDD528A}"/>
              </a:ext>
            </a:extLst>
          </p:cNvPr>
          <p:cNvSpPr txBox="1"/>
          <p:nvPr/>
        </p:nvSpPr>
        <p:spPr>
          <a:xfrm>
            <a:off x="4247735" y="2042718"/>
            <a:ext cx="184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2060"/>
                </a:solidFill>
              </a:rPr>
              <a:t>Otros datos para complementar</a:t>
            </a:r>
          </a:p>
        </p:txBody>
      </p:sp>
      <p:sp>
        <p:nvSpPr>
          <p:cNvPr id="265" name="Rectángulo 264">
            <a:extLst>
              <a:ext uri="{FF2B5EF4-FFF2-40B4-BE49-F238E27FC236}">
                <a16:creationId xmlns:a16="http://schemas.microsoft.com/office/drawing/2014/main" id="{D0421E80-1381-4768-BD5F-FE2B6EA80B78}"/>
              </a:ext>
            </a:extLst>
          </p:cNvPr>
          <p:cNvSpPr/>
          <p:nvPr/>
        </p:nvSpPr>
        <p:spPr>
          <a:xfrm>
            <a:off x="5529689" y="6347412"/>
            <a:ext cx="1739058" cy="2766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Delitos </a:t>
            </a:r>
            <a:r>
              <a:rPr lang="es-CL" sz="1400" dirty="0" err="1">
                <a:solidFill>
                  <a:schemeClr val="bg1"/>
                </a:solidFill>
              </a:rPr>
              <a:t>ecnomicos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266" name="Rectángulo 265">
            <a:extLst>
              <a:ext uri="{FF2B5EF4-FFF2-40B4-BE49-F238E27FC236}">
                <a16:creationId xmlns:a16="http://schemas.microsoft.com/office/drawing/2014/main" id="{33D523AB-5577-4574-8092-00E0AB896D43}"/>
              </a:ext>
            </a:extLst>
          </p:cNvPr>
          <p:cNvSpPr/>
          <p:nvPr/>
        </p:nvSpPr>
        <p:spPr>
          <a:xfrm>
            <a:off x="4312633" y="3261992"/>
            <a:ext cx="1739058" cy="2766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Densidad poblacional</a:t>
            </a:r>
          </a:p>
        </p:txBody>
      </p:sp>
      <p:sp>
        <p:nvSpPr>
          <p:cNvPr id="267" name="Rectángulo 266">
            <a:extLst>
              <a:ext uri="{FF2B5EF4-FFF2-40B4-BE49-F238E27FC236}">
                <a16:creationId xmlns:a16="http://schemas.microsoft.com/office/drawing/2014/main" id="{94F80DD7-FEC7-49F5-B516-5BD6E219E60C}"/>
              </a:ext>
            </a:extLst>
          </p:cNvPr>
          <p:cNvSpPr/>
          <p:nvPr/>
        </p:nvSpPr>
        <p:spPr>
          <a:xfrm>
            <a:off x="4314682" y="3690297"/>
            <a:ext cx="1739058" cy="2766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s-CL" sz="1400" dirty="0" err="1">
                <a:solidFill>
                  <a:schemeClr val="bg1"/>
                </a:solidFill>
              </a:rPr>
              <a:t>acinamiento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55C31A4-DFCE-47A2-8B83-0099615D3043}"/>
              </a:ext>
            </a:extLst>
          </p:cNvPr>
          <p:cNvSpPr/>
          <p:nvPr/>
        </p:nvSpPr>
        <p:spPr>
          <a:xfrm>
            <a:off x="1955300" y="4502261"/>
            <a:ext cx="1695369" cy="4417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002060"/>
                </a:solidFill>
              </a:rPr>
              <a:t>Ocupación de las personas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38F46AA-F765-4738-B3F8-83A0911F9B47}"/>
              </a:ext>
            </a:extLst>
          </p:cNvPr>
          <p:cNvSpPr/>
          <p:nvPr/>
        </p:nvSpPr>
        <p:spPr>
          <a:xfrm>
            <a:off x="1942900" y="5061257"/>
            <a:ext cx="1695368" cy="4862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002060"/>
                </a:solidFill>
              </a:rPr>
              <a:t>Actividad de la empresa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7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2F6C4AB-98FA-4142-8CCD-E02CFDD4A8BA}"/>
              </a:ext>
            </a:extLst>
          </p:cNvPr>
          <p:cNvSpPr txBox="1"/>
          <p:nvPr/>
        </p:nvSpPr>
        <p:spPr>
          <a:xfrm>
            <a:off x="455057" y="277656"/>
            <a:ext cx="1062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>
                <a:solidFill>
                  <a:srgbClr val="018B99"/>
                </a:solidFill>
              </a:rPr>
              <a:t>Propuesta de integración de información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34E2D94-DD00-4DE0-A06F-8D328C385DC8}"/>
              </a:ext>
            </a:extLst>
          </p:cNvPr>
          <p:cNvSpPr/>
          <p:nvPr/>
        </p:nvSpPr>
        <p:spPr>
          <a:xfrm>
            <a:off x="177810" y="3306311"/>
            <a:ext cx="1412958" cy="6456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Casen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DF21406-54C2-4AC5-A295-0A9DD52BCB7C}"/>
              </a:ext>
            </a:extLst>
          </p:cNvPr>
          <p:cNvSpPr/>
          <p:nvPr/>
        </p:nvSpPr>
        <p:spPr>
          <a:xfrm>
            <a:off x="1896346" y="3699319"/>
            <a:ext cx="1460279" cy="2604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pobreza-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corte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E471FE3-51CF-4075-AB94-203C5436FF20}"/>
              </a:ext>
            </a:extLst>
          </p:cNvPr>
          <p:cNvSpPr/>
          <p:nvPr/>
        </p:nvSpPr>
        <p:spPr>
          <a:xfrm>
            <a:off x="4165969" y="4364167"/>
            <a:ext cx="1412958" cy="645695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C00000"/>
                </a:solidFill>
              </a:rPr>
              <a:t>Comuna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0595FA5A-1724-4294-ADCD-7A63B7C215AF}"/>
              </a:ext>
            </a:extLst>
          </p:cNvPr>
          <p:cNvSpPr txBox="1"/>
          <p:nvPr/>
        </p:nvSpPr>
        <p:spPr>
          <a:xfrm>
            <a:off x="455057" y="1084676"/>
            <a:ext cx="275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err="1">
                <a:solidFill>
                  <a:srgbClr val="003300"/>
                </a:solidFill>
              </a:rPr>
              <a:t>DataSalud</a:t>
            </a:r>
            <a:endParaRPr lang="es-CL" sz="3600" dirty="0">
              <a:solidFill>
                <a:srgbClr val="003300"/>
              </a:solidFill>
            </a:endParaRPr>
          </a:p>
        </p:txBody>
      </p: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D51C3D2B-0F85-4CC4-B521-CE9BF1C9A6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7326" y="5340961"/>
            <a:ext cx="701828" cy="635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1DC85FDB-D7B2-42EB-A282-DB8BCC0FCDF9}"/>
              </a:ext>
            </a:extLst>
          </p:cNvPr>
          <p:cNvSpPr txBox="1"/>
          <p:nvPr/>
        </p:nvSpPr>
        <p:spPr>
          <a:xfrm>
            <a:off x="472201" y="1683367"/>
            <a:ext cx="3908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C00000"/>
                </a:solidFill>
              </a:rPr>
              <a:t>La idea es agrupar toda la información que tenga sentido agrupar.</a:t>
            </a:r>
          </a:p>
          <a:p>
            <a:r>
              <a:rPr lang="es-CL" dirty="0">
                <a:solidFill>
                  <a:srgbClr val="C00000"/>
                </a:solidFill>
              </a:rPr>
              <a:t>Y desarrolla las estadísticas más fáciles y eficientes.</a:t>
            </a:r>
          </a:p>
        </p:txBody>
      </p:sp>
      <p:pic>
        <p:nvPicPr>
          <p:cNvPr id="117" name="Imagen 116" descr="Tabla&#10;&#10;Descripción generada automáticamente">
            <a:extLst>
              <a:ext uri="{FF2B5EF4-FFF2-40B4-BE49-F238E27FC236}">
                <a16:creationId xmlns:a16="http://schemas.microsoft.com/office/drawing/2014/main" id="{BA0212F9-E4FE-4293-99D6-83E7AEF26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168" y="4502261"/>
            <a:ext cx="1754755" cy="993160"/>
          </a:xfrm>
          <a:prstGeom prst="rect">
            <a:avLst/>
          </a:prstGeom>
        </p:spPr>
      </p:pic>
      <p:cxnSp>
        <p:nvCxnSpPr>
          <p:cNvPr id="118" name="Conector: angular 117">
            <a:extLst>
              <a:ext uri="{FF2B5EF4-FFF2-40B4-BE49-F238E27FC236}">
                <a16:creationId xmlns:a16="http://schemas.microsoft.com/office/drawing/2014/main" id="{21210BCD-D181-47D2-A873-C2D12A17728F}"/>
              </a:ext>
            </a:extLst>
          </p:cNvPr>
          <p:cNvCxnSpPr>
            <a:cxnSpLocks/>
            <a:stCxn id="27" idx="3"/>
            <a:endCxn id="117" idx="1"/>
          </p:cNvCxnSpPr>
          <p:nvPr/>
        </p:nvCxnSpPr>
        <p:spPr>
          <a:xfrm>
            <a:off x="5578927" y="4687015"/>
            <a:ext cx="3402241" cy="3118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A411AB5A-D792-4CD2-B982-3D0918389FB6}"/>
              </a:ext>
            </a:extLst>
          </p:cNvPr>
          <p:cNvSpPr/>
          <p:nvPr/>
        </p:nvSpPr>
        <p:spPr>
          <a:xfrm>
            <a:off x="1876376" y="3281801"/>
            <a:ext cx="1460278" cy="272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ingresos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A9EC3C77-EB88-409E-A67D-7BAED7B4FB3C}"/>
              </a:ext>
            </a:extLst>
          </p:cNvPr>
          <p:cNvSpPr/>
          <p:nvPr/>
        </p:nvSpPr>
        <p:spPr>
          <a:xfrm>
            <a:off x="1896346" y="2913153"/>
            <a:ext cx="1460278" cy="2613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DAU</a:t>
            </a:r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ABCB29C7-159B-4E08-958C-CDBA01D9C62F}"/>
              </a:ext>
            </a:extLst>
          </p:cNvPr>
          <p:cNvSpPr/>
          <p:nvPr/>
        </p:nvSpPr>
        <p:spPr>
          <a:xfrm>
            <a:off x="1896346" y="4110576"/>
            <a:ext cx="1412958" cy="2604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Ruralidad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75867E81-CEF3-499F-B753-8AB2D062F2BA}"/>
              </a:ext>
            </a:extLst>
          </p:cNvPr>
          <p:cNvSpPr/>
          <p:nvPr/>
        </p:nvSpPr>
        <p:spPr>
          <a:xfrm>
            <a:off x="8969633" y="5839386"/>
            <a:ext cx="1754755" cy="740958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ACP</a:t>
            </a:r>
          </a:p>
        </p:txBody>
      </p:sp>
      <p:cxnSp>
        <p:nvCxnSpPr>
          <p:cNvPr id="200" name="Conector: angular 199">
            <a:extLst>
              <a:ext uri="{FF2B5EF4-FFF2-40B4-BE49-F238E27FC236}">
                <a16:creationId xmlns:a16="http://schemas.microsoft.com/office/drawing/2014/main" id="{30351147-2F31-47E7-979E-2F692029FE17}"/>
              </a:ext>
            </a:extLst>
          </p:cNvPr>
          <p:cNvCxnSpPr>
            <a:cxnSpLocks/>
            <a:stCxn id="27" idx="3"/>
            <a:endCxn id="191" idx="1"/>
          </p:cNvCxnSpPr>
          <p:nvPr/>
        </p:nvCxnSpPr>
        <p:spPr>
          <a:xfrm>
            <a:off x="5578927" y="4687015"/>
            <a:ext cx="3390706" cy="15228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7AEF91D3-4800-4A26-B07E-F331258D3A6A}"/>
              </a:ext>
            </a:extLst>
          </p:cNvPr>
          <p:cNvSpPr txBox="1"/>
          <p:nvPr/>
        </p:nvSpPr>
        <p:spPr>
          <a:xfrm>
            <a:off x="6399218" y="988044"/>
            <a:ext cx="4966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000" b="1" dirty="0"/>
              <a:t>Densidad:</a:t>
            </a:r>
            <a:r>
              <a:rPr lang="es-ES" sz="1000" dirty="0"/>
              <a:t> Superficie comunal (ha) / </a:t>
            </a:r>
            <a:r>
              <a:rPr lang="es-ES" sz="1000" dirty="0" err="1"/>
              <a:t>hab</a:t>
            </a:r>
            <a:endParaRPr lang="es-E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000" b="1" dirty="0"/>
              <a:t>Hacinamiento:</a:t>
            </a:r>
            <a:r>
              <a:rPr lang="es-ES" sz="1000" dirty="0"/>
              <a:t> Es el cociente entre el número de personas residentes en la vivienda y el número de dormitorios de la misma. Se considera dormitorio el total de habitaciones destinadas a dormitorio en una vivienda, ya sea que sea de uso exclusivo o uso compartido.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000" b="1" dirty="0"/>
              <a:t>Áreas verdes por habitante:</a:t>
            </a:r>
            <a:r>
              <a:rPr lang="es-ES" sz="1000" dirty="0"/>
              <a:t> m2 de áreas verdes con mantenimiento / </a:t>
            </a:r>
            <a:r>
              <a:rPr lang="es-ES" sz="1000" dirty="0" err="1"/>
              <a:t>hab</a:t>
            </a:r>
            <a:endParaRPr lang="es-E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000" b="1" dirty="0"/>
              <a:t>Ruralidad:</a:t>
            </a:r>
            <a:r>
              <a:rPr lang="es-ES" sz="1000" dirty="0"/>
              <a:t> El porcentaje de la población comunal que habita en asentamientos definidos como rurales, según los criterios oficiales definidos por el Instituto Nacional de Estadísticas (INE).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000" dirty="0"/>
              <a:t>Inversión promedio por habitante (IPP): Inversión pública de la comuna M$/</a:t>
            </a:r>
            <a:r>
              <a:rPr lang="es-ES" sz="1000" dirty="0" err="1"/>
              <a:t>hab</a:t>
            </a:r>
            <a:endParaRPr lang="es-ES" sz="1000" dirty="0"/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9EBE64EF-C542-49A7-8F1B-3CFBB661F6A2}"/>
              </a:ext>
            </a:extLst>
          </p:cNvPr>
          <p:cNvSpPr txBox="1"/>
          <p:nvPr/>
        </p:nvSpPr>
        <p:spPr>
          <a:xfrm>
            <a:off x="6425976" y="2921288"/>
            <a:ext cx="5110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C00000"/>
                </a:solidFill>
              </a:rPr>
              <a:t>El problema es el carácter estático de los datos</a:t>
            </a:r>
          </a:p>
          <a:p>
            <a:r>
              <a:rPr lang="es-CL" sz="2400" dirty="0">
                <a:solidFill>
                  <a:srgbClr val="C00000"/>
                </a:solidFill>
              </a:rPr>
              <a:t>La ventaja es la enorme cantidad de campos posibles de estudio tiempo?</a:t>
            </a:r>
          </a:p>
          <a:p>
            <a:endParaRPr lang="es-CL" dirty="0">
              <a:solidFill>
                <a:srgbClr val="C00000"/>
              </a:solidFill>
            </a:endParaRPr>
          </a:p>
        </p:txBody>
      </p:sp>
      <p:sp>
        <p:nvSpPr>
          <p:cNvPr id="259" name="CuadroTexto 258">
            <a:extLst>
              <a:ext uri="{FF2B5EF4-FFF2-40B4-BE49-F238E27FC236}">
                <a16:creationId xmlns:a16="http://schemas.microsoft.com/office/drawing/2014/main" id="{076B00E4-DC2E-45E4-A683-4DF732C9586D}"/>
              </a:ext>
            </a:extLst>
          </p:cNvPr>
          <p:cNvSpPr txBox="1"/>
          <p:nvPr/>
        </p:nvSpPr>
        <p:spPr>
          <a:xfrm>
            <a:off x="1028647" y="5839386"/>
            <a:ext cx="201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2060"/>
                </a:solidFill>
              </a:rPr>
              <a:t>Datos específicos del data</a:t>
            </a:r>
          </a:p>
        </p:txBody>
      </p:sp>
      <p:sp>
        <p:nvSpPr>
          <p:cNvPr id="260" name="CuadroTexto 259">
            <a:extLst>
              <a:ext uri="{FF2B5EF4-FFF2-40B4-BE49-F238E27FC236}">
                <a16:creationId xmlns:a16="http://schemas.microsoft.com/office/drawing/2014/main" id="{92D551EC-579E-4F4E-B4AA-99D3C8BB5304}"/>
              </a:ext>
            </a:extLst>
          </p:cNvPr>
          <p:cNvSpPr txBox="1"/>
          <p:nvPr/>
        </p:nvSpPr>
        <p:spPr>
          <a:xfrm>
            <a:off x="204317" y="4633405"/>
            <a:ext cx="201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2060"/>
                </a:solidFill>
              </a:rPr>
              <a:t>Datos específicos de la Casen</a:t>
            </a:r>
          </a:p>
        </p:txBody>
      </p:sp>
      <p:sp>
        <p:nvSpPr>
          <p:cNvPr id="261" name="CuadroTexto 260">
            <a:extLst>
              <a:ext uri="{FF2B5EF4-FFF2-40B4-BE49-F238E27FC236}">
                <a16:creationId xmlns:a16="http://schemas.microsoft.com/office/drawing/2014/main" id="{10CB691D-0F82-4B75-8156-23195DDD528A}"/>
              </a:ext>
            </a:extLst>
          </p:cNvPr>
          <p:cNvSpPr txBox="1"/>
          <p:nvPr/>
        </p:nvSpPr>
        <p:spPr>
          <a:xfrm>
            <a:off x="4247735" y="2042718"/>
            <a:ext cx="184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2060"/>
                </a:solidFill>
              </a:rPr>
              <a:t>Otros datos para complementar</a:t>
            </a:r>
          </a:p>
        </p:txBody>
      </p:sp>
      <p:sp>
        <p:nvSpPr>
          <p:cNvPr id="265" name="Rectángulo 264">
            <a:extLst>
              <a:ext uri="{FF2B5EF4-FFF2-40B4-BE49-F238E27FC236}">
                <a16:creationId xmlns:a16="http://schemas.microsoft.com/office/drawing/2014/main" id="{D0421E80-1381-4768-BD5F-FE2B6EA80B78}"/>
              </a:ext>
            </a:extLst>
          </p:cNvPr>
          <p:cNvSpPr/>
          <p:nvPr/>
        </p:nvSpPr>
        <p:spPr>
          <a:xfrm>
            <a:off x="5529689" y="6347412"/>
            <a:ext cx="1739058" cy="2766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Delitos </a:t>
            </a:r>
            <a:r>
              <a:rPr lang="es-CL" sz="1400" dirty="0" err="1">
                <a:solidFill>
                  <a:schemeClr val="bg1"/>
                </a:solidFill>
              </a:rPr>
              <a:t>ecnomicos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266" name="Rectángulo 265">
            <a:extLst>
              <a:ext uri="{FF2B5EF4-FFF2-40B4-BE49-F238E27FC236}">
                <a16:creationId xmlns:a16="http://schemas.microsoft.com/office/drawing/2014/main" id="{33D523AB-5577-4574-8092-00E0AB896D43}"/>
              </a:ext>
            </a:extLst>
          </p:cNvPr>
          <p:cNvSpPr/>
          <p:nvPr/>
        </p:nvSpPr>
        <p:spPr>
          <a:xfrm>
            <a:off x="4312633" y="3261992"/>
            <a:ext cx="1739058" cy="2766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Densidad poblacional</a:t>
            </a:r>
          </a:p>
        </p:txBody>
      </p:sp>
      <p:sp>
        <p:nvSpPr>
          <p:cNvPr id="267" name="Rectángulo 266">
            <a:extLst>
              <a:ext uri="{FF2B5EF4-FFF2-40B4-BE49-F238E27FC236}">
                <a16:creationId xmlns:a16="http://schemas.microsoft.com/office/drawing/2014/main" id="{94F80DD7-FEC7-49F5-B516-5BD6E219E60C}"/>
              </a:ext>
            </a:extLst>
          </p:cNvPr>
          <p:cNvSpPr/>
          <p:nvPr/>
        </p:nvSpPr>
        <p:spPr>
          <a:xfrm>
            <a:off x="4314682" y="3690297"/>
            <a:ext cx="1739058" cy="2766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s-CL" sz="1400" dirty="0" err="1">
                <a:solidFill>
                  <a:schemeClr val="bg1"/>
                </a:solidFill>
              </a:rPr>
              <a:t>acinamiento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55C31A4-DFCE-47A2-8B83-0099615D3043}"/>
              </a:ext>
            </a:extLst>
          </p:cNvPr>
          <p:cNvSpPr/>
          <p:nvPr/>
        </p:nvSpPr>
        <p:spPr>
          <a:xfrm>
            <a:off x="1955300" y="4502261"/>
            <a:ext cx="1695369" cy="4417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002060"/>
                </a:solidFill>
              </a:rPr>
              <a:t>Ocupación de las personas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38F46AA-F765-4738-B3F8-83A0911F9B47}"/>
              </a:ext>
            </a:extLst>
          </p:cNvPr>
          <p:cNvSpPr/>
          <p:nvPr/>
        </p:nvSpPr>
        <p:spPr>
          <a:xfrm>
            <a:off x="1942900" y="5061257"/>
            <a:ext cx="1695368" cy="4862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002060"/>
                </a:solidFill>
              </a:rPr>
              <a:t>Actividad de la empresa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9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2F6C4AB-98FA-4142-8CCD-E02CFDD4A8BA}"/>
              </a:ext>
            </a:extLst>
          </p:cNvPr>
          <p:cNvSpPr txBox="1"/>
          <p:nvPr/>
        </p:nvSpPr>
        <p:spPr>
          <a:xfrm>
            <a:off x="455057" y="277656"/>
            <a:ext cx="1062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>
                <a:solidFill>
                  <a:srgbClr val="018B99"/>
                </a:solidFill>
              </a:rPr>
              <a:t>Propuesta de integración de información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34E2D94-DD00-4DE0-A06F-8D328C385DC8}"/>
              </a:ext>
            </a:extLst>
          </p:cNvPr>
          <p:cNvSpPr/>
          <p:nvPr/>
        </p:nvSpPr>
        <p:spPr>
          <a:xfrm>
            <a:off x="177810" y="3306311"/>
            <a:ext cx="1412958" cy="6456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Casen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DF21406-54C2-4AC5-A295-0A9DD52BCB7C}"/>
              </a:ext>
            </a:extLst>
          </p:cNvPr>
          <p:cNvSpPr/>
          <p:nvPr/>
        </p:nvSpPr>
        <p:spPr>
          <a:xfrm>
            <a:off x="1896346" y="3699319"/>
            <a:ext cx="1460279" cy="2604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pobreza-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corte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E471FE3-51CF-4075-AB94-203C5436FF20}"/>
              </a:ext>
            </a:extLst>
          </p:cNvPr>
          <p:cNvSpPr/>
          <p:nvPr/>
        </p:nvSpPr>
        <p:spPr>
          <a:xfrm>
            <a:off x="4165969" y="4364167"/>
            <a:ext cx="1412958" cy="645695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C00000"/>
                </a:solidFill>
              </a:rPr>
              <a:t>Comuna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0595FA5A-1724-4294-ADCD-7A63B7C215AF}"/>
              </a:ext>
            </a:extLst>
          </p:cNvPr>
          <p:cNvSpPr txBox="1"/>
          <p:nvPr/>
        </p:nvSpPr>
        <p:spPr>
          <a:xfrm>
            <a:off x="455056" y="1084676"/>
            <a:ext cx="329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err="1">
                <a:solidFill>
                  <a:srgbClr val="003300"/>
                </a:solidFill>
              </a:rPr>
              <a:t>DataEducacion</a:t>
            </a:r>
            <a:endParaRPr lang="es-CL" sz="3600" dirty="0">
              <a:solidFill>
                <a:srgbClr val="003300"/>
              </a:solidFill>
            </a:endParaRPr>
          </a:p>
        </p:txBody>
      </p: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D51C3D2B-0F85-4CC4-B521-CE9BF1C9A6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7326" y="5340961"/>
            <a:ext cx="701828" cy="635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1DC85FDB-D7B2-42EB-A282-DB8BCC0FCDF9}"/>
              </a:ext>
            </a:extLst>
          </p:cNvPr>
          <p:cNvSpPr txBox="1"/>
          <p:nvPr/>
        </p:nvSpPr>
        <p:spPr>
          <a:xfrm>
            <a:off x="472201" y="1683367"/>
            <a:ext cx="3908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C00000"/>
                </a:solidFill>
              </a:rPr>
              <a:t>La idea es agrupar toda la información que tenga sentido agrupar.</a:t>
            </a:r>
          </a:p>
          <a:p>
            <a:r>
              <a:rPr lang="es-CL" dirty="0">
                <a:solidFill>
                  <a:srgbClr val="C00000"/>
                </a:solidFill>
              </a:rPr>
              <a:t>Y desarrolla las estadísticas más fáciles y eficientes.</a:t>
            </a:r>
          </a:p>
        </p:txBody>
      </p:sp>
      <p:pic>
        <p:nvPicPr>
          <p:cNvPr id="117" name="Imagen 116" descr="Tabla&#10;&#10;Descripción generada automáticamente">
            <a:extLst>
              <a:ext uri="{FF2B5EF4-FFF2-40B4-BE49-F238E27FC236}">
                <a16:creationId xmlns:a16="http://schemas.microsoft.com/office/drawing/2014/main" id="{BA0212F9-E4FE-4293-99D6-83E7AEF26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168" y="4502261"/>
            <a:ext cx="1754755" cy="993160"/>
          </a:xfrm>
          <a:prstGeom prst="rect">
            <a:avLst/>
          </a:prstGeom>
        </p:spPr>
      </p:pic>
      <p:cxnSp>
        <p:nvCxnSpPr>
          <p:cNvPr id="118" name="Conector: angular 117">
            <a:extLst>
              <a:ext uri="{FF2B5EF4-FFF2-40B4-BE49-F238E27FC236}">
                <a16:creationId xmlns:a16="http://schemas.microsoft.com/office/drawing/2014/main" id="{21210BCD-D181-47D2-A873-C2D12A17728F}"/>
              </a:ext>
            </a:extLst>
          </p:cNvPr>
          <p:cNvCxnSpPr>
            <a:cxnSpLocks/>
            <a:stCxn id="27" idx="3"/>
            <a:endCxn id="117" idx="1"/>
          </p:cNvCxnSpPr>
          <p:nvPr/>
        </p:nvCxnSpPr>
        <p:spPr>
          <a:xfrm>
            <a:off x="5578927" y="4687015"/>
            <a:ext cx="3402241" cy="3118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A411AB5A-D792-4CD2-B982-3D0918389FB6}"/>
              </a:ext>
            </a:extLst>
          </p:cNvPr>
          <p:cNvSpPr/>
          <p:nvPr/>
        </p:nvSpPr>
        <p:spPr>
          <a:xfrm>
            <a:off x="1876376" y="3281801"/>
            <a:ext cx="1460278" cy="272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ingresos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A9EC3C77-EB88-409E-A67D-7BAED7B4FB3C}"/>
              </a:ext>
            </a:extLst>
          </p:cNvPr>
          <p:cNvSpPr/>
          <p:nvPr/>
        </p:nvSpPr>
        <p:spPr>
          <a:xfrm>
            <a:off x="1896346" y="2913153"/>
            <a:ext cx="1460278" cy="2613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DAU</a:t>
            </a:r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ABCB29C7-159B-4E08-958C-CDBA01D9C62F}"/>
              </a:ext>
            </a:extLst>
          </p:cNvPr>
          <p:cNvSpPr/>
          <p:nvPr/>
        </p:nvSpPr>
        <p:spPr>
          <a:xfrm>
            <a:off x="1896346" y="4110576"/>
            <a:ext cx="1412958" cy="2604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Ruralidad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75867E81-CEF3-499F-B753-8AB2D062F2BA}"/>
              </a:ext>
            </a:extLst>
          </p:cNvPr>
          <p:cNvSpPr/>
          <p:nvPr/>
        </p:nvSpPr>
        <p:spPr>
          <a:xfrm>
            <a:off x="8969633" y="5839386"/>
            <a:ext cx="1754755" cy="740958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ACP</a:t>
            </a:r>
          </a:p>
        </p:txBody>
      </p:sp>
      <p:cxnSp>
        <p:nvCxnSpPr>
          <p:cNvPr id="200" name="Conector: angular 199">
            <a:extLst>
              <a:ext uri="{FF2B5EF4-FFF2-40B4-BE49-F238E27FC236}">
                <a16:creationId xmlns:a16="http://schemas.microsoft.com/office/drawing/2014/main" id="{30351147-2F31-47E7-979E-2F692029FE17}"/>
              </a:ext>
            </a:extLst>
          </p:cNvPr>
          <p:cNvCxnSpPr>
            <a:cxnSpLocks/>
            <a:stCxn id="27" idx="3"/>
            <a:endCxn id="191" idx="1"/>
          </p:cNvCxnSpPr>
          <p:nvPr/>
        </p:nvCxnSpPr>
        <p:spPr>
          <a:xfrm>
            <a:off x="5578927" y="4687015"/>
            <a:ext cx="3390706" cy="15228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7AEF91D3-4800-4A26-B07E-F331258D3A6A}"/>
              </a:ext>
            </a:extLst>
          </p:cNvPr>
          <p:cNvSpPr txBox="1"/>
          <p:nvPr/>
        </p:nvSpPr>
        <p:spPr>
          <a:xfrm>
            <a:off x="6399218" y="988044"/>
            <a:ext cx="4966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000" b="1" dirty="0"/>
              <a:t>Densidad:</a:t>
            </a:r>
            <a:r>
              <a:rPr lang="es-ES" sz="1000" dirty="0"/>
              <a:t> Superficie comunal (ha) / </a:t>
            </a:r>
            <a:r>
              <a:rPr lang="es-ES" sz="1000" dirty="0" err="1"/>
              <a:t>hab</a:t>
            </a:r>
            <a:endParaRPr lang="es-E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000" b="1" dirty="0"/>
              <a:t>Hacinamiento:</a:t>
            </a:r>
            <a:r>
              <a:rPr lang="es-ES" sz="1000" dirty="0"/>
              <a:t> Es el cociente entre el número de personas residentes en la vivienda y el número de dormitorios de la misma. Se considera dormitorio el total de habitaciones destinadas a dormitorio en una vivienda, ya sea que sea de uso exclusivo o uso compartido.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000" b="1" dirty="0"/>
              <a:t>Áreas verdes por habitante:</a:t>
            </a:r>
            <a:r>
              <a:rPr lang="es-ES" sz="1000" dirty="0"/>
              <a:t> m2 de áreas verdes con mantenimiento / </a:t>
            </a:r>
            <a:r>
              <a:rPr lang="es-ES" sz="1000" dirty="0" err="1"/>
              <a:t>hab</a:t>
            </a:r>
            <a:endParaRPr lang="es-E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000" b="1" dirty="0"/>
              <a:t>Ruralidad:</a:t>
            </a:r>
            <a:r>
              <a:rPr lang="es-ES" sz="1000" dirty="0"/>
              <a:t> El porcentaje de la población comunal que habita en asentamientos definidos como rurales, según los criterios oficiales definidos por el Instituto Nacional de Estadísticas (INE).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000" dirty="0"/>
              <a:t>Inversión promedio por habitante (IPP): Inversión pública de la comuna M$/</a:t>
            </a:r>
            <a:r>
              <a:rPr lang="es-ES" sz="1000" dirty="0" err="1"/>
              <a:t>hab</a:t>
            </a:r>
            <a:endParaRPr lang="es-ES" sz="1000" dirty="0"/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9EBE64EF-C542-49A7-8F1B-3CFBB661F6A2}"/>
              </a:ext>
            </a:extLst>
          </p:cNvPr>
          <p:cNvSpPr txBox="1"/>
          <p:nvPr/>
        </p:nvSpPr>
        <p:spPr>
          <a:xfrm>
            <a:off x="6425976" y="2921288"/>
            <a:ext cx="5110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C00000"/>
                </a:solidFill>
              </a:rPr>
              <a:t>El problema es el carácter estático de los datos</a:t>
            </a:r>
          </a:p>
          <a:p>
            <a:r>
              <a:rPr lang="es-CL" sz="2400" dirty="0">
                <a:solidFill>
                  <a:srgbClr val="C00000"/>
                </a:solidFill>
              </a:rPr>
              <a:t>La ventaja es la enorme cantidad de campos posibles de estudio tiempo?</a:t>
            </a:r>
          </a:p>
          <a:p>
            <a:endParaRPr lang="es-CL" dirty="0">
              <a:solidFill>
                <a:srgbClr val="C00000"/>
              </a:solidFill>
            </a:endParaRPr>
          </a:p>
        </p:txBody>
      </p:sp>
      <p:sp>
        <p:nvSpPr>
          <p:cNvPr id="259" name="CuadroTexto 258">
            <a:extLst>
              <a:ext uri="{FF2B5EF4-FFF2-40B4-BE49-F238E27FC236}">
                <a16:creationId xmlns:a16="http://schemas.microsoft.com/office/drawing/2014/main" id="{076B00E4-DC2E-45E4-A683-4DF732C9586D}"/>
              </a:ext>
            </a:extLst>
          </p:cNvPr>
          <p:cNvSpPr txBox="1"/>
          <p:nvPr/>
        </p:nvSpPr>
        <p:spPr>
          <a:xfrm>
            <a:off x="1028647" y="5839386"/>
            <a:ext cx="201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2060"/>
                </a:solidFill>
              </a:rPr>
              <a:t>Datos específicos del data</a:t>
            </a:r>
          </a:p>
        </p:txBody>
      </p:sp>
      <p:sp>
        <p:nvSpPr>
          <p:cNvPr id="260" name="CuadroTexto 259">
            <a:extLst>
              <a:ext uri="{FF2B5EF4-FFF2-40B4-BE49-F238E27FC236}">
                <a16:creationId xmlns:a16="http://schemas.microsoft.com/office/drawing/2014/main" id="{92D551EC-579E-4F4E-B4AA-99D3C8BB5304}"/>
              </a:ext>
            </a:extLst>
          </p:cNvPr>
          <p:cNvSpPr txBox="1"/>
          <p:nvPr/>
        </p:nvSpPr>
        <p:spPr>
          <a:xfrm>
            <a:off x="204317" y="4633405"/>
            <a:ext cx="201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2060"/>
                </a:solidFill>
              </a:rPr>
              <a:t>Datos específicos de la Casen</a:t>
            </a:r>
          </a:p>
        </p:txBody>
      </p:sp>
      <p:sp>
        <p:nvSpPr>
          <p:cNvPr id="261" name="CuadroTexto 260">
            <a:extLst>
              <a:ext uri="{FF2B5EF4-FFF2-40B4-BE49-F238E27FC236}">
                <a16:creationId xmlns:a16="http://schemas.microsoft.com/office/drawing/2014/main" id="{10CB691D-0F82-4B75-8156-23195DDD528A}"/>
              </a:ext>
            </a:extLst>
          </p:cNvPr>
          <p:cNvSpPr txBox="1"/>
          <p:nvPr/>
        </p:nvSpPr>
        <p:spPr>
          <a:xfrm>
            <a:off x="4247735" y="2042718"/>
            <a:ext cx="184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2060"/>
                </a:solidFill>
              </a:rPr>
              <a:t>Otros datos para complementar</a:t>
            </a:r>
          </a:p>
        </p:txBody>
      </p:sp>
      <p:sp>
        <p:nvSpPr>
          <p:cNvPr id="265" name="Rectángulo 264">
            <a:extLst>
              <a:ext uri="{FF2B5EF4-FFF2-40B4-BE49-F238E27FC236}">
                <a16:creationId xmlns:a16="http://schemas.microsoft.com/office/drawing/2014/main" id="{D0421E80-1381-4768-BD5F-FE2B6EA80B78}"/>
              </a:ext>
            </a:extLst>
          </p:cNvPr>
          <p:cNvSpPr/>
          <p:nvPr/>
        </p:nvSpPr>
        <p:spPr>
          <a:xfrm>
            <a:off x="5529689" y="6347412"/>
            <a:ext cx="1739058" cy="2766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Delitos </a:t>
            </a:r>
            <a:r>
              <a:rPr lang="es-CL" sz="1400" dirty="0" err="1">
                <a:solidFill>
                  <a:schemeClr val="bg1"/>
                </a:solidFill>
              </a:rPr>
              <a:t>ecnomicos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266" name="Rectángulo 265">
            <a:extLst>
              <a:ext uri="{FF2B5EF4-FFF2-40B4-BE49-F238E27FC236}">
                <a16:creationId xmlns:a16="http://schemas.microsoft.com/office/drawing/2014/main" id="{33D523AB-5577-4574-8092-00E0AB896D43}"/>
              </a:ext>
            </a:extLst>
          </p:cNvPr>
          <p:cNvSpPr/>
          <p:nvPr/>
        </p:nvSpPr>
        <p:spPr>
          <a:xfrm>
            <a:off x="4312633" y="3261992"/>
            <a:ext cx="1739058" cy="2766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1"/>
                </a:solidFill>
              </a:rPr>
              <a:t>Densidad poblacional</a:t>
            </a:r>
          </a:p>
        </p:txBody>
      </p:sp>
      <p:sp>
        <p:nvSpPr>
          <p:cNvPr id="267" name="Rectángulo 266">
            <a:extLst>
              <a:ext uri="{FF2B5EF4-FFF2-40B4-BE49-F238E27FC236}">
                <a16:creationId xmlns:a16="http://schemas.microsoft.com/office/drawing/2014/main" id="{94F80DD7-FEC7-49F5-B516-5BD6E219E60C}"/>
              </a:ext>
            </a:extLst>
          </p:cNvPr>
          <p:cNvSpPr/>
          <p:nvPr/>
        </p:nvSpPr>
        <p:spPr>
          <a:xfrm>
            <a:off x="4314682" y="3690297"/>
            <a:ext cx="1739058" cy="2766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s-CL" sz="1400" dirty="0" err="1">
                <a:solidFill>
                  <a:schemeClr val="bg1"/>
                </a:solidFill>
              </a:rPr>
              <a:t>acinamiento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55C31A4-DFCE-47A2-8B83-0099615D3043}"/>
              </a:ext>
            </a:extLst>
          </p:cNvPr>
          <p:cNvSpPr/>
          <p:nvPr/>
        </p:nvSpPr>
        <p:spPr>
          <a:xfrm>
            <a:off x="1955300" y="4502261"/>
            <a:ext cx="1695369" cy="4417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002060"/>
                </a:solidFill>
              </a:rPr>
              <a:t>Ocupación de las personas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38F46AA-F765-4738-B3F8-83A0911F9B47}"/>
              </a:ext>
            </a:extLst>
          </p:cNvPr>
          <p:cNvSpPr/>
          <p:nvPr/>
        </p:nvSpPr>
        <p:spPr>
          <a:xfrm>
            <a:off x="1942900" y="5061257"/>
            <a:ext cx="1695368" cy="4862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002060"/>
                </a:solidFill>
              </a:rPr>
              <a:t>Actividad de la empresa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5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A06A44C-80A8-41A6-B0D6-782E57983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250" y="434119"/>
            <a:ext cx="8143876" cy="1232756"/>
          </a:xfrm>
          <a:solidFill>
            <a:schemeClr val="bg2">
              <a:lumMod val="20000"/>
              <a:lumOff val="80000"/>
            </a:schemeClr>
          </a:solidFill>
          <a:ln>
            <a:solidFill>
              <a:srgbClr val="006666"/>
            </a:solidFill>
          </a:ln>
        </p:spPr>
        <p:txBody>
          <a:bodyPr>
            <a:normAutofit/>
          </a:bodyPr>
          <a:lstStyle/>
          <a:p>
            <a:r>
              <a:rPr lang="es-CL" dirty="0"/>
              <a:t>Propuesta de INTEGRACION</a:t>
            </a:r>
            <a:br>
              <a:rPr lang="es-CL" dirty="0"/>
            </a:br>
            <a:r>
              <a:rPr lang="es-CL" sz="2000" dirty="0"/>
              <a:t>Las condiciones materiales de la existencia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8073257-5F7D-40A9-83A5-5C5AD43918D6}"/>
              </a:ext>
            </a:extLst>
          </p:cNvPr>
          <p:cNvSpPr txBox="1"/>
          <p:nvPr/>
        </p:nvSpPr>
        <p:spPr>
          <a:xfrm>
            <a:off x="400050" y="2209800"/>
            <a:ext cx="628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3300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4168616680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3840</TotalTime>
  <Words>1243</Words>
  <Application>Microsoft Office PowerPoint</Application>
  <PresentationFormat>Panorámica</PresentationFormat>
  <Paragraphs>150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Paquete</vt:lpstr>
      <vt:lpstr>Propuesta de INTEGRACION Las condiciones materiales de la existencia</vt:lpstr>
      <vt:lpstr>Propuesta de INTEGRACION Las condiciones materiales de la existencia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Propuesta de INTEGRACION Las condiciones materiales de la existencia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barrido total de la Casen</dc:title>
  <dc:creator>Christian Castro</dc:creator>
  <cp:lastModifiedBy>Christian Castro</cp:lastModifiedBy>
  <cp:revision>16</cp:revision>
  <dcterms:created xsi:type="dcterms:W3CDTF">2021-02-27T21:51:44Z</dcterms:created>
  <dcterms:modified xsi:type="dcterms:W3CDTF">2021-03-02T13:52:34Z</dcterms:modified>
</cp:coreProperties>
</file>