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Castro" userId="a9937f86877348e7" providerId="LiveId" clId="{085382B4-8BFC-4ABF-89C6-CC569A899B42}"/>
    <pc:docChg chg="modSld">
      <pc:chgData name="Christian Castro" userId="a9937f86877348e7" providerId="LiveId" clId="{085382B4-8BFC-4ABF-89C6-CC569A899B42}" dt="2021-10-22T11:59:56.746" v="15" actId="1076"/>
      <pc:docMkLst>
        <pc:docMk/>
      </pc:docMkLst>
      <pc:sldChg chg="modSp mod">
        <pc:chgData name="Christian Castro" userId="a9937f86877348e7" providerId="LiveId" clId="{085382B4-8BFC-4ABF-89C6-CC569A899B42}" dt="2021-10-22T11:59:56.746" v="15" actId="1076"/>
        <pc:sldMkLst>
          <pc:docMk/>
          <pc:sldMk cId="1903503840" sldId="256"/>
        </pc:sldMkLst>
        <pc:spChg chg="mod">
          <ac:chgData name="Christian Castro" userId="a9937f86877348e7" providerId="LiveId" clId="{085382B4-8BFC-4ABF-89C6-CC569A899B42}" dt="2021-10-22T11:59:38.203" v="7" actId="20577"/>
          <ac:spMkLst>
            <pc:docMk/>
            <pc:sldMk cId="1903503840" sldId="256"/>
            <ac:spMk id="2" creationId="{AD7B9F15-1377-4E02-8384-19B05C64F917}"/>
          </ac:spMkLst>
        </pc:spChg>
        <pc:spChg chg="mod">
          <ac:chgData name="Christian Castro" userId="a9937f86877348e7" providerId="LiveId" clId="{085382B4-8BFC-4ABF-89C6-CC569A899B42}" dt="2021-10-22T11:59:56.746" v="15" actId="1076"/>
          <ac:spMkLst>
            <pc:docMk/>
            <pc:sldMk cId="1903503840" sldId="256"/>
            <ac:spMk id="3" creationId="{449EEAB2-375A-44AD-B789-2D80515B37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B9F15-1377-4E02-8384-19B05C64F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307" y="571966"/>
            <a:ext cx="9144000" cy="1221665"/>
          </a:xfrm>
        </p:spPr>
        <p:txBody>
          <a:bodyPr>
            <a:normAutofit fontScale="90000"/>
          </a:bodyPr>
          <a:lstStyle/>
          <a:p>
            <a:pPr algn="l"/>
            <a:r>
              <a:rPr lang="es-CL" b="1" dirty="0"/>
              <a:t>IVHCC</a:t>
            </a:r>
            <a:br>
              <a:rPr lang="es-CL" b="1" dirty="0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9EEAB2-375A-44AD-B789-2D80515B3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369" y="1828800"/>
            <a:ext cx="9144000" cy="754025"/>
          </a:xfrm>
        </p:spPr>
        <p:txBody>
          <a:bodyPr/>
          <a:lstStyle/>
          <a:p>
            <a:pPr algn="l"/>
            <a: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</a:rPr>
              <a:t>Índice de vulnerabilidad humana al cambio climático</a:t>
            </a:r>
            <a:endParaRPr lang="es-C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B1F90B-1FFD-4A7D-9FAA-B9EBB5FB448B}"/>
              </a:ext>
            </a:extLst>
          </p:cNvPr>
          <p:cNvSpPr txBox="1"/>
          <p:nvPr/>
        </p:nvSpPr>
        <p:spPr>
          <a:xfrm>
            <a:off x="990600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Se encuentra a nivel de comunas y se extrae de la Casen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350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B9F15-1377-4E02-8384-19B05C64F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07" y="95228"/>
            <a:ext cx="9144000" cy="1221665"/>
          </a:xfrm>
        </p:spPr>
        <p:txBody>
          <a:bodyPr>
            <a:normAutofit fontScale="90000"/>
          </a:bodyPr>
          <a:lstStyle/>
          <a:p>
            <a:pPr algn="l"/>
            <a:r>
              <a:rPr lang="es-CL" b="1" dirty="0"/>
              <a:t>IVHCC</a:t>
            </a:r>
            <a:br>
              <a:rPr lang="es-CL" b="1" dirty="0"/>
            </a:b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B2DF1A-FF4D-4B98-870C-04157BF0D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558" y="2172677"/>
            <a:ext cx="4408798" cy="363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5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B9F15-1377-4E02-8384-19B05C64F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307" y="571966"/>
            <a:ext cx="9144000" cy="1221665"/>
          </a:xfrm>
        </p:spPr>
        <p:txBody>
          <a:bodyPr>
            <a:normAutofit fontScale="90000"/>
          </a:bodyPr>
          <a:lstStyle/>
          <a:p>
            <a:pPr algn="l"/>
            <a:r>
              <a:rPr lang="es-CL" b="1" dirty="0"/>
              <a:t>IVHCC</a:t>
            </a:r>
            <a:br>
              <a:rPr lang="es-CL" b="1" dirty="0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9EEAB2-375A-44AD-B789-2D80515B3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369" y="1828800"/>
            <a:ext cx="9144000" cy="754025"/>
          </a:xfrm>
        </p:spPr>
        <p:txBody>
          <a:bodyPr/>
          <a:lstStyle/>
          <a:p>
            <a:pPr algn="l"/>
            <a: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</a:rPr>
              <a:t>Índice de vulnerabilidad urbana</a:t>
            </a:r>
            <a:endParaRPr lang="es-C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8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51461-94FA-45DE-85DB-C9D6CC8C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52501E-9CD2-4A93-813B-8FF83465B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Tabla de pobreza actualizada y homologada para usar en el índice de vulnerabilidad: [https://rpubs.com/dataintelligence/socio](https://rpubs.com/dataintelligence/socio) </a:t>
            </a:r>
          </a:p>
          <a:p>
            <a:endParaRPr lang="es-MX" dirty="0"/>
          </a:p>
          <a:p>
            <a:r>
              <a:rPr lang="es-MX" dirty="0"/>
              <a:t>Tabla de pueblos originarios: [https://rpubs.com/dataintelligence/pueblos_originarios_2020](https://rpubs.com/dataintelligence/pueblos_originarios_2020)</a:t>
            </a:r>
          </a:p>
        </p:txBody>
      </p:sp>
    </p:spTree>
    <p:extLst>
      <p:ext uri="{BB962C8B-B14F-4D97-AF65-F5344CB8AC3E}">
        <p14:creationId xmlns:p14="http://schemas.microsoft.com/office/powerpoint/2010/main" val="330858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24B33-2887-4DD4-80EB-4C26E555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/>
              <a:t>Índice calidad del trabajo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AAB73CC-E24D-401D-B7F0-52F394212DEE}"/>
              </a:ext>
            </a:extLst>
          </p:cNvPr>
          <p:cNvSpPr/>
          <p:nvPr/>
        </p:nvSpPr>
        <p:spPr>
          <a:xfrm>
            <a:off x="969113" y="2645506"/>
            <a:ext cx="2305539" cy="2305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Índice calidad del trabajo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40F4DD5-CADB-4FE1-969B-0F108408A608}"/>
              </a:ext>
            </a:extLst>
          </p:cNvPr>
          <p:cNvSpPr/>
          <p:nvPr/>
        </p:nvSpPr>
        <p:spPr>
          <a:xfrm>
            <a:off x="4577867" y="1434167"/>
            <a:ext cx="2305539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¿Cuántas semanas</a:t>
            </a:r>
            <a:br>
              <a:rPr lang="es-MX" sz="1400" dirty="0"/>
            </a:br>
            <a:r>
              <a:rPr lang="es-MX" sz="1400" dirty="0"/>
              <a:t>buscó o ha estado</a:t>
            </a:r>
            <a:br>
              <a:rPr lang="es-MX" sz="1400" dirty="0"/>
            </a:br>
            <a:r>
              <a:rPr lang="es-MX" sz="1400" dirty="0"/>
              <a:t>buscando trabajo?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BF3179E-2F79-4A3E-ABDF-C59B1F7485B2}"/>
              </a:ext>
            </a:extLst>
          </p:cNvPr>
          <p:cNvSpPr/>
          <p:nvPr/>
        </p:nvSpPr>
        <p:spPr>
          <a:xfrm>
            <a:off x="5892436" y="2547980"/>
            <a:ext cx="3083784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¿Cuántas horas</a:t>
            </a:r>
            <a:br>
              <a:rPr lang="es-MX" sz="1400" dirty="0"/>
            </a:br>
            <a:r>
              <a:rPr lang="es-MX" sz="1400" dirty="0"/>
              <a:t>trabaja habitualmente</a:t>
            </a:r>
            <a:br>
              <a:rPr lang="es-MX" sz="1400" dirty="0"/>
            </a:br>
            <a:r>
              <a:rPr lang="es-MX" sz="1400" dirty="0"/>
              <a:t>por semana en su</a:t>
            </a:r>
            <a:br>
              <a:rPr lang="es-MX" sz="1400" dirty="0"/>
            </a:br>
            <a:r>
              <a:rPr lang="es-MX" sz="1400" dirty="0"/>
              <a:t>trabajo, negocio o</a:t>
            </a:r>
            <a:br>
              <a:rPr lang="es-MX" sz="1400" dirty="0"/>
            </a:br>
            <a:r>
              <a:rPr lang="es-MX" sz="1400" dirty="0"/>
              <a:t>actividad principal?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04D739B-AC5C-4028-AC54-FF929D25D064}"/>
              </a:ext>
            </a:extLst>
          </p:cNvPr>
          <p:cNvSpPr/>
          <p:nvPr/>
        </p:nvSpPr>
        <p:spPr>
          <a:xfrm>
            <a:off x="5988538" y="3814802"/>
            <a:ext cx="2526288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¿Desde qué año</a:t>
            </a:r>
            <a:br>
              <a:rPr lang="es-MX" sz="1400" dirty="0"/>
            </a:br>
            <a:r>
              <a:rPr lang="es-MX" sz="1400" dirty="0"/>
              <a:t>tiene su trabajo o</a:t>
            </a:r>
            <a:br>
              <a:rPr lang="es-MX" sz="1400" dirty="0"/>
            </a:br>
            <a:r>
              <a:rPr lang="es-MX" sz="1400" dirty="0"/>
              <a:t>negocio principal?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B3AFD82-1A08-4FF9-8156-A6FDEED50138}"/>
              </a:ext>
            </a:extLst>
          </p:cNvPr>
          <p:cNvCxnSpPr>
            <a:cxnSpLocks/>
          </p:cNvCxnSpPr>
          <p:nvPr/>
        </p:nvCxnSpPr>
        <p:spPr>
          <a:xfrm flipV="1">
            <a:off x="2967908" y="2465784"/>
            <a:ext cx="1775670" cy="57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E83C32-7D60-4D90-8BF6-23DF904C243C}"/>
              </a:ext>
            </a:extLst>
          </p:cNvPr>
          <p:cNvCxnSpPr>
            <a:cxnSpLocks/>
          </p:cNvCxnSpPr>
          <p:nvPr/>
        </p:nvCxnSpPr>
        <p:spPr>
          <a:xfrm flipV="1">
            <a:off x="3304744" y="3226535"/>
            <a:ext cx="2546248" cy="48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C49F2D5-3227-4645-B26D-C90DBF561421}"/>
              </a:ext>
            </a:extLst>
          </p:cNvPr>
          <p:cNvCxnSpPr>
            <a:cxnSpLocks/>
          </p:cNvCxnSpPr>
          <p:nvPr/>
        </p:nvCxnSpPr>
        <p:spPr>
          <a:xfrm>
            <a:off x="3304744" y="4012651"/>
            <a:ext cx="2606433" cy="39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E1B8E487-8E8C-43BD-AE3F-4CB36916B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476" y="-17971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9101728-6601-4D2C-A797-BB8B63820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7828318-EFB6-4B04-8C0F-58785E12E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24B33-2887-4DD4-80EB-4C26E555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/>
              <a:t>Índice calidad del trabajo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AAB73CC-E24D-401D-B7F0-52F394212DEE}"/>
              </a:ext>
            </a:extLst>
          </p:cNvPr>
          <p:cNvSpPr/>
          <p:nvPr/>
        </p:nvSpPr>
        <p:spPr>
          <a:xfrm>
            <a:off x="969113" y="2645506"/>
            <a:ext cx="2305539" cy="2305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Índice calidad del trabajo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40F4DD5-CADB-4FE1-969B-0F108408A608}"/>
              </a:ext>
            </a:extLst>
          </p:cNvPr>
          <p:cNvSpPr/>
          <p:nvPr/>
        </p:nvSpPr>
        <p:spPr>
          <a:xfrm>
            <a:off x="4577867" y="1434167"/>
            <a:ext cx="2305539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En un día</a:t>
            </a:r>
            <a:br>
              <a:rPr lang="es-MX" sz="1400" dirty="0"/>
            </a:br>
            <a:r>
              <a:rPr lang="es-MX" sz="1400" dirty="0"/>
              <a:t>habitual, ¿cuánto</a:t>
            </a:r>
            <a:br>
              <a:rPr lang="es-MX" sz="1400" dirty="0"/>
            </a:br>
            <a:r>
              <a:rPr lang="es-MX" sz="1400" dirty="0"/>
              <a:t>tiempo en total</a:t>
            </a:r>
            <a:br>
              <a:rPr lang="es-MX" sz="1400" dirty="0"/>
            </a:br>
            <a:r>
              <a:rPr lang="es-MX" sz="1400" dirty="0"/>
              <a:t>tarda...? horas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BF3179E-2F79-4A3E-ABDF-C59B1F7485B2}"/>
              </a:ext>
            </a:extLst>
          </p:cNvPr>
          <p:cNvSpPr/>
          <p:nvPr/>
        </p:nvSpPr>
        <p:spPr>
          <a:xfrm>
            <a:off x="5892436" y="2547980"/>
            <a:ext cx="3083784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En un día</a:t>
            </a:r>
            <a:br>
              <a:rPr lang="es-MX" sz="1400" dirty="0"/>
            </a:br>
            <a:r>
              <a:rPr lang="es-MX" sz="1400" dirty="0"/>
              <a:t>habitual, ¿cuánto</a:t>
            </a:r>
            <a:br>
              <a:rPr lang="es-MX" sz="1400" dirty="0"/>
            </a:br>
            <a:r>
              <a:rPr lang="es-MX" sz="1400" dirty="0"/>
              <a:t>tiempo en total</a:t>
            </a:r>
            <a:br>
              <a:rPr lang="es-MX" sz="1400" dirty="0"/>
            </a:br>
            <a:r>
              <a:rPr lang="es-MX" sz="1400" dirty="0"/>
              <a:t>tarda...? minutos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04D739B-AC5C-4028-AC54-FF929D25D064}"/>
              </a:ext>
            </a:extLst>
          </p:cNvPr>
          <p:cNvSpPr/>
          <p:nvPr/>
        </p:nvSpPr>
        <p:spPr>
          <a:xfrm>
            <a:off x="5988538" y="3814802"/>
            <a:ext cx="2526288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>
              <a:spcBef>
                <a:spcPts val="0"/>
              </a:spcBef>
              <a:spcAft>
                <a:spcPts val="0"/>
              </a:spcAft>
            </a:pPr>
            <a:r>
              <a:rPr lang="es-MX" sz="1400" u="none" strike="noStrike">
                <a:effectLst/>
              </a:rPr>
              <a:t>¿Cuántas veces</a:t>
            </a:r>
            <a:br>
              <a:rPr lang="es-MX" sz="1400" u="none" strike="noStrike">
                <a:effectLst/>
              </a:rPr>
            </a:br>
            <a:r>
              <a:rPr lang="es-MX" sz="1400" u="none" strike="noStrike">
                <a:effectLst/>
              </a:rPr>
              <a:t>a la semana realiza</a:t>
            </a:r>
            <a:br>
              <a:rPr lang="es-MX" sz="1400" u="none" strike="noStrike">
                <a:effectLst/>
              </a:rPr>
            </a:br>
            <a:r>
              <a:rPr lang="es-MX" sz="1400" u="none" strike="noStrike">
                <a:effectLst/>
              </a:rPr>
              <a:t>este viaje?</a:t>
            </a:r>
            <a:endParaRPr lang="es-MX" sz="3200" b="0" i="0" u="none" strike="noStrike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B3AFD82-1A08-4FF9-8156-A6FDEED50138}"/>
              </a:ext>
            </a:extLst>
          </p:cNvPr>
          <p:cNvCxnSpPr>
            <a:cxnSpLocks/>
          </p:cNvCxnSpPr>
          <p:nvPr/>
        </p:nvCxnSpPr>
        <p:spPr>
          <a:xfrm flipV="1">
            <a:off x="2967908" y="2465784"/>
            <a:ext cx="1775670" cy="57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E83C32-7D60-4D90-8BF6-23DF904C243C}"/>
              </a:ext>
            </a:extLst>
          </p:cNvPr>
          <p:cNvCxnSpPr>
            <a:cxnSpLocks/>
          </p:cNvCxnSpPr>
          <p:nvPr/>
        </p:nvCxnSpPr>
        <p:spPr>
          <a:xfrm flipV="1">
            <a:off x="3304744" y="3226535"/>
            <a:ext cx="2546248" cy="48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C49F2D5-3227-4645-B26D-C90DBF561421}"/>
              </a:ext>
            </a:extLst>
          </p:cNvPr>
          <p:cNvCxnSpPr>
            <a:cxnSpLocks/>
          </p:cNvCxnSpPr>
          <p:nvPr/>
        </p:nvCxnSpPr>
        <p:spPr>
          <a:xfrm>
            <a:off x="3304744" y="4012651"/>
            <a:ext cx="2606433" cy="39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E1B8E487-8E8C-43BD-AE3F-4CB36916B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476" y="-17971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9101728-6601-4D2C-A797-BB8B63820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7828318-EFB6-4B04-8C0F-58785E12E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23F0123-58E9-424F-B300-9E52B51DE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A79CCF0-3319-4EBB-9D90-AA218E5C5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9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24B33-2887-4DD4-80EB-4C26E555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/>
              <a:t>Índice de tipo de vivienda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AAB73CC-E24D-401D-B7F0-52F394212DEE}"/>
              </a:ext>
            </a:extLst>
          </p:cNvPr>
          <p:cNvSpPr/>
          <p:nvPr/>
        </p:nvSpPr>
        <p:spPr>
          <a:xfrm>
            <a:off x="969113" y="2645506"/>
            <a:ext cx="2305539" cy="2305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Índice de tipo de vivienda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40F4DD5-CADB-4FE1-969B-0F108408A608}"/>
              </a:ext>
            </a:extLst>
          </p:cNvPr>
          <p:cNvSpPr/>
          <p:nvPr/>
        </p:nvSpPr>
        <p:spPr>
          <a:xfrm>
            <a:off x="4577867" y="1608529"/>
            <a:ext cx="2305539" cy="1037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Total de hogares en</a:t>
            </a:r>
            <a:br>
              <a:rPr lang="es-MX" sz="1400" dirty="0"/>
            </a:br>
            <a:r>
              <a:rPr lang="es-MX" sz="1400" dirty="0"/>
              <a:t>la vivienda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BF3179E-2F79-4A3E-ABDF-C59B1F7485B2}"/>
              </a:ext>
            </a:extLst>
          </p:cNvPr>
          <p:cNvSpPr/>
          <p:nvPr/>
        </p:nvSpPr>
        <p:spPr>
          <a:xfrm>
            <a:off x="5892436" y="2547980"/>
            <a:ext cx="1691212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Total de personas</a:t>
            </a:r>
            <a:br>
              <a:rPr lang="es-MX" sz="1400" dirty="0"/>
            </a:br>
            <a:r>
              <a:rPr lang="es-MX" sz="1400" dirty="0"/>
              <a:t>(incluye </a:t>
            </a:r>
            <a:r>
              <a:rPr lang="es-MX" sz="1400" dirty="0" err="1"/>
              <a:t>sdpa</a:t>
            </a:r>
            <a:r>
              <a:rPr lang="es-MX" sz="1400" dirty="0"/>
              <a:t>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04D739B-AC5C-4028-AC54-FF929D25D064}"/>
              </a:ext>
            </a:extLst>
          </p:cNvPr>
          <p:cNvSpPr/>
          <p:nvPr/>
        </p:nvSpPr>
        <p:spPr>
          <a:xfrm>
            <a:off x="5988538" y="3814802"/>
            <a:ext cx="2305540" cy="966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>
              <a:spcBef>
                <a:spcPts val="0"/>
              </a:spcBef>
              <a:spcAft>
                <a:spcPts val="0"/>
              </a:spcAft>
            </a:pPr>
            <a:r>
              <a:rPr lang="es-MX" sz="1400" u="none" strike="noStrike" dirty="0">
                <a:effectLst/>
              </a:rPr>
              <a:t>Total parejas en el</a:t>
            </a:r>
            <a:br>
              <a:rPr lang="es-MX" sz="1400" u="none" strike="noStrike" dirty="0">
                <a:effectLst/>
              </a:rPr>
            </a:br>
            <a:r>
              <a:rPr lang="es-MX" sz="1400" u="none" strike="noStrike" dirty="0">
                <a:effectLst/>
              </a:rPr>
              <a:t>hogar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7421560-B65E-41A2-BAB4-EEC2D7E6EBD2}"/>
              </a:ext>
            </a:extLst>
          </p:cNvPr>
          <p:cNvSpPr/>
          <p:nvPr/>
        </p:nvSpPr>
        <p:spPr>
          <a:xfrm>
            <a:off x="4577868" y="4861179"/>
            <a:ext cx="2041046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Total núcleos en el</a:t>
            </a:r>
          </a:p>
          <a:p>
            <a:pPr algn="ctr"/>
            <a:r>
              <a:rPr lang="es-MX"/>
              <a:t>hogar</a:t>
            </a:r>
            <a:endParaRPr lang="es-MX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B3AFD82-1A08-4FF9-8156-A6FDEED50138}"/>
              </a:ext>
            </a:extLst>
          </p:cNvPr>
          <p:cNvCxnSpPr>
            <a:cxnSpLocks/>
          </p:cNvCxnSpPr>
          <p:nvPr/>
        </p:nvCxnSpPr>
        <p:spPr>
          <a:xfrm flipV="1">
            <a:off x="2967908" y="2465784"/>
            <a:ext cx="1775670" cy="57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E83C32-7D60-4D90-8BF6-23DF904C243C}"/>
              </a:ext>
            </a:extLst>
          </p:cNvPr>
          <p:cNvCxnSpPr>
            <a:cxnSpLocks/>
          </p:cNvCxnSpPr>
          <p:nvPr/>
        </p:nvCxnSpPr>
        <p:spPr>
          <a:xfrm flipV="1">
            <a:off x="3304744" y="3226535"/>
            <a:ext cx="2546248" cy="48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C49F2D5-3227-4645-B26D-C90DBF561421}"/>
              </a:ext>
            </a:extLst>
          </p:cNvPr>
          <p:cNvCxnSpPr>
            <a:cxnSpLocks/>
          </p:cNvCxnSpPr>
          <p:nvPr/>
        </p:nvCxnSpPr>
        <p:spPr>
          <a:xfrm>
            <a:off x="3304744" y="4012651"/>
            <a:ext cx="2606433" cy="39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829694F-A290-4943-801D-4F3AECA10411}"/>
              </a:ext>
            </a:extLst>
          </p:cNvPr>
          <p:cNvCxnSpPr>
            <a:cxnSpLocks/>
          </p:cNvCxnSpPr>
          <p:nvPr/>
        </p:nvCxnSpPr>
        <p:spPr>
          <a:xfrm>
            <a:off x="2985477" y="4657254"/>
            <a:ext cx="1592391" cy="5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D321402F-CF00-4707-A002-06AF6B578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ADDE84A-3472-41A4-B79B-9AB4C71F8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FE50851-31A7-401E-9F07-6E5BCFAAB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8202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210</TotalTime>
  <Words>250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Corbel</vt:lpstr>
      <vt:lpstr>Profundidad</vt:lpstr>
      <vt:lpstr>IVHCC </vt:lpstr>
      <vt:lpstr>IVHCC </vt:lpstr>
      <vt:lpstr>IVHCC </vt:lpstr>
      <vt:lpstr>Presentación de PowerPoint</vt:lpstr>
      <vt:lpstr>Índice calidad del trabajo</vt:lpstr>
      <vt:lpstr>Índice calidad del trabajo</vt:lpstr>
      <vt:lpstr>Índice de tipo de vivienda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IVHCC </dc:title>
  <dc:creator>Christian Castro</dc:creator>
  <cp:lastModifiedBy>victor enamorado</cp:lastModifiedBy>
  <cp:revision>5</cp:revision>
  <dcterms:created xsi:type="dcterms:W3CDTF">2021-10-22T11:56:10Z</dcterms:created>
  <dcterms:modified xsi:type="dcterms:W3CDTF">2021-10-25T21:55:07Z</dcterms:modified>
</cp:coreProperties>
</file>