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6" r:id="rId3"/>
    <p:sldId id="260" r:id="rId4"/>
    <p:sldId id="261" r:id="rId5"/>
    <p:sldId id="262" r:id="rId6"/>
    <p:sldId id="263" r:id="rId7"/>
    <p:sldId id="265"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80C674-7DFC-42FE-B9CD-82963CDB1557}"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76456F-F47D-4F25-8053-2A695DA0CA7D}"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6C7379-69CC-4837-9905-BEBA22830C8A}"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EB8B7E-8AEE-4F10-BFEE-C999AD004D3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8F3F9-58BC-440B-B37B-805B9055EF92}"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D5A53AF-48EA-489D-8260-9DCAB666386A}"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D1BD23-6E54-4D9D-AD88-A2813C73CC25}"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71A834-4F3C-4AF9-9C74-05EC35A0F292}"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10/25/2021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imgres?imgurl=https%3A%2F%2Fa2a3f5h6.rocketcdn.me%2Fwp-content%2Fuploads%2F2017%2F11%2Fscalping-indicator-for-indices-and-index.png&amp;imgrefurl=https%3A%2F%2Fwww.prorealcode.com%2Fprorealtime-indicators%2Fscalping-index-indicator%2F&amp;tbnid=W7fvlZnh_Z_RXM&amp;vet=12ahUKEwirh-aEzObzAhXnMrkGHZbKDBYQMygPegUIARDFAQ..i&amp;docid=RgmNmUEuVkzd8M&amp;w=800&amp;h=600&amp;q=index%20indicator&amp;client=firefox-b-d&amp;ved=2ahUKEwirh-aEzObzAhXnMrkGHZbKDBYQMygPegUIARDFAQ"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03738" y="2631831"/>
            <a:ext cx="10984523" cy="1594338"/>
          </a:xfrm>
        </p:spPr>
        <p:txBody>
          <a:bodyPr>
            <a:normAutofit fontScale="90000"/>
          </a:bodyPr>
          <a:lstStyle/>
          <a:p>
            <a:pPr algn="ctr"/>
            <a:r>
              <a:rPr lang="es-CL"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br>
              <a:rPr lang="es-CL" b="1" dirty="0"/>
            </a:br>
            <a:endParaRPr lang="es-CL" dirty="0"/>
          </a:p>
        </p:txBody>
      </p:sp>
    </p:spTree>
    <p:extLst>
      <p:ext uri="{BB962C8B-B14F-4D97-AF65-F5344CB8AC3E}">
        <p14:creationId xmlns:p14="http://schemas.microsoft.com/office/powerpoint/2010/main" val="425739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6" name="CuadroTexto 5">
            <a:extLst>
              <a:ext uri="{FF2B5EF4-FFF2-40B4-BE49-F238E27FC236}">
                <a16:creationId xmlns:a16="http://schemas.microsoft.com/office/drawing/2014/main" id="{B8FA67B5-D856-4860-AC1C-4B50BADE7676}"/>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(1) </a:t>
            </a:r>
            <a:r>
              <a:rPr lang="es-CL" sz="1200" dirty="0">
                <a:latin typeface="Batang" panose="02030600000101010101" pitchFamily="18" charset="-127"/>
                <a:ea typeface="Batang" panose="02030600000101010101" pitchFamily="18" charset="-127"/>
              </a:rPr>
              <a:t>http://www.etpcba.com.ar/Documentos/Sitios/Evaluacion_Intitucional/17_INDICADORES_E_%C3%8DNDICES.pdf</a:t>
            </a:r>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2297723"/>
            <a:ext cx="7203831" cy="2769989"/>
          </a:xfrm>
          <a:prstGeom prst="rect">
            <a:avLst/>
          </a:prstGeom>
          <a:noFill/>
        </p:spPr>
        <p:txBody>
          <a:bodyPr wrap="square" rtlCol="0">
            <a:spAutoFit/>
          </a:bodyPr>
          <a:lstStyle/>
          <a:p>
            <a:r>
              <a:rPr lang="es-MX" sz="1600" dirty="0">
                <a:effectLst/>
                <a:latin typeface="Quire Sans" panose="020B0502040400020003" pitchFamily="34" charset="0"/>
                <a:ea typeface="Batang" panose="02030600000101010101" pitchFamily="18" charset="-127"/>
                <a:cs typeface="Quire Sans" panose="020B0502040400020003" pitchFamily="34" charset="0"/>
              </a:rPr>
              <a:t>Supongamos que se desee evaluar el comportamiento de una variable para la cual, una</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vez elaboradas las definiciones correspondientes, se hayan encontrado diversos indicadores capaces de expresar los valores que asume en distintos objetos. A través de cada indicador, se podrán obtener los datos pertinentes, que deberán ser llevados a escalas adecuadas para ordenarlos. Para cada indicador que utilicemos, será necesario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adoptar o construir una escala que cuantifique las observaciones realizadas. Ésta podrá ser del tipo más simple – como la escala dicotómica "si/no", "0/1", de dos valores solamente – o más compleja, con varias posiciones posibles, lo que aumenta su sensibilidad o grado de discriminación frente a los fenómenos medidos</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(1)</a:t>
            </a:r>
            <a:r>
              <a:rPr lang="es-MX" sz="1600" dirty="0">
                <a:effectLst/>
                <a:latin typeface="Quire Sans" panose="020B0502040400020003" pitchFamily="34" charset="0"/>
                <a:ea typeface="Batang" panose="02030600000101010101" pitchFamily="18" charset="-127"/>
                <a:cs typeface="Quire Sans" panose="020B0502040400020003" pitchFamily="34" charset="0"/>
              </a:rPr>
              <a:t>. </a:t>
            </a:r>
            <a:br>
              <a:rPr lang="es-MX" sz="1400" dirty="0">
                <a:latin typeface="Quire Sans" panose="020B0502040400020003" pitchFamily="34" charset="0"/>
                <a:ea typeface="Batang" panose="02030600000101010101" pitchFamily="18" charset="-127"/>
                <a:cs typeface="Quire Sans" panose="020B0502040400020003" pitchFamily="34" charset="0"/>
              </a:rPr>
            </a:br>
            <a:endParaRPr lang="es-CL" sz="1400" dirty="0">
              <a:latin typeface="Quire Sans" panose="020B0502040400020003" pitchFamily="34" charset="0"/>
              <a:ea typeface="Batang" panose="02030600000101010101" pitchFamily="18" charset="-127"/>
              <a:cs typeface="Quire Sans" panose="020B0502040400020003" pitchFamily="34" charset="0"/>
            </a:endParaRPr>
          </a:p>
        </p:txBody>
      </p:sp>
      <p:pic>
        <p:nvPicPr>
          <p:cNvPr id="1026" name="Picture 2" descr="Scalping index indicator - Indicators - ProRealTime">
            <a:hlinkClick r:id="rId2"/>
            <a:extLst>
              <a:ext uri="{FF2B5EF4-FFF2-40B4-BE49-F238E27FC236}">
                <a16:creationId xmlns:a16="http://schemas.microsoft.com/office/drawing/2014/main" id="{B4E6ADFD-DDE0-4802-B156-47D5C5FE6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867" y="2297723"/>
            <a:ext cx="3689272" cy="277763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BB73518-D2F2-45A1-A13C-34921D558A7E}"/>
              </a:ext>
            </a:extLst>
          </p:cNvPr>
          <p:cNvSpPr txBox="1"/>
          <p:nvPr/>
        </p:nvSpPr>
        <p:spPr>
          <a:xfrm>
            <a:off x="650630" y="1324537"/>
            <a:ext cx="6189785" cy="584775"/>
          </a:xfrm>
          <a:prstGeom prst="rect">
            <a:avLst/>
          </a:prstGeom>
          <a:noFill/>
        </p:spPr>
        <p:txBody>
          <a:bodyPr wrap="square" rtlCol="0">
            <a:spAutoFit/>
          </a:bodyPr>
          <a:lstStyle/>
          <a:p>
            <a:r>
              <a:rPr lang="es-CL" sz="3200" dirty="0"/>
              <a:t>Relación entre índice e indicador</a:t>
            </a:r>
          </a:p>
        </p:txBody>
      </p:sp>
    </p:spTree>
    <p:extLst>
      <p:ext uri="{BB962C8B-B14F-4D97-AF65-F5344CB8AC3E}">
        <p14:creationId xmlns:p14="http://schemas.microsoft.com/office/powerpoint/2010/main" val="190350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4196862" y="2593867"/>
            <a:ext cx="7751151" cy="2031325"/>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MX" sz="1600" dirty="0">
                <a:effectLst/>
                <a:latin typeface="Quire Sans" panose="020B0502040400020003" pitchFamily="34" charset="0"/>
                <a:ea typeface="Batang" panose="02030600000101010101" pitchFamily="18" charset="-127"/>
                <a:cs typeface="Quire Sans" panose="020B0502040400020003" pitchFamily="34" charset="0"/>
              </a:rPr>
              <a:t>De acuerdo con los datos obtenidos, evaluaremos en cada escala el comportamiento que sigue cada indicador. No obstante, esto no nos permite todavía medir claramente la variable, pues nos entrega información</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fragmentaria, que debe ser integrada o sintetizada para llegar a un valor único, que exprese lo que en realidad ocurre con la variable. Para lograrlo, debemos sumar ponderadamente los valores de los indicadores, obteniendo un valor total que se denomina índice, y que es el que nos dará la información relevante sobre el problema en estudio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(1)</a:t>
            </a:r>
            <a:r>
              <a:rPr lang="es-MX" sz="1600" dirty="0">
                <a:effectLst/>
                <a:latin typeface="Quire Sans" panose="020B0502040400020003" pitchFamily="34" charset="0"/>
                <a:ea typeface="Batang" panose="02030600000101010101" pitchFamily="18" charset="-127"/>
                <a:cs typeface="Quire Sans" panose="020B0502040400020003" pitchFamily="34" charset="0"/>
              </a:rPr>
              <a:t>. </a:t>
            </a:r>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650630" y="1324537"/>
            <a:ext cx="6189785" cy="584775"/>
          </a:xfrm>
          <a:prstGeom prst="rect">
            <a:avLst/>
          </a:prstGeom>
          <a:noFill/>
        </p:spPr>
        <p:txBody>
          <a:bodyPr wrap="square" rtlCol="0">
            <a:spAutoFit/>
          </a:bodyPr>
          <a:lstStyle/>
          <a:p>
            <a:r>
              <a:rPr lang="es-CL" sz="3200" dirty="0"/>
              <a:t>Relación entre índice e indicador</a:t>
            </a:r>
          </a:p>
        </p:txBody>
      </p:sp>
      <p:pic>
        <p:nvPicPr>
          <p:cNvPr id="4" name="Imagen 3" descr="Un dibujo de una persona&#10;&#10;Descripción generada automáticamente con confianza media">
            <a:extLst>
              <a:ext uri="{FF2B5EF4-FFF2-40B4-BE49-F238E27FC236}">
                <a16:creationId xmlns:a16="http://schemas.microsoft.com/office/drawing/2014/main" id="{1F560BD1-9429-4EE5-A571-02D4F6C7E1C8}"/>
              </a:ext>
            </a:extLst>
          </p:cNvPr>
          <p:cNvPicPr>
            <a:picLocks noChangeAspect="1"/>
          </p:cNvPicPr>
          <p:nvPr/>
        </p:nvPicPr>
        <p:blipFill>
          <a:blip r:embed="rId2"/>
          <a:stretch>
            <a:fillRect/>
          </a:stretch>
        </p:blipFill>
        <p:spPr>
          <a:xfrm>
            <a:off x="541252" y="2928374"/>
            <a:ext cx="3204270" cy="1684826"/>
          </a:xfrm>
          <a:prstGeom prst="rect">
            <a:avLst/>
          </a:prstGeom>
        </p:spPr>
      </p:pic>
    </p:spTree>
    <p:extLst>
      <p:ext uri="{BB962C8B-B14F-4D97-AF65-F5344CB8AC3E}">
        <p14:creationId xmlns:p14="http://schemas.microsoft.com/office/powerpoint/2010/main" val="107321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2769989"/>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CL" sz="1600" dirty="0">
                <a:effectLst/>
                <a:latin typeface="Quire Sans" panose="020B0502040400020003" pitchFamily="34" charset="0"/>
                <a:ea typeface="Batang" panose="02030600000101010101" pitchFamily="18" charset="-127"/>
                <a:cs typeface="Quire Sans" panose="020B0502040400020003" pitchFamily="34" charset="0"/>
              </a:rPr>
              <a:t>Si deseamos un marco de referencia a la hora de construir un índice de bienestar humano </a:t>
            </a:r>
            <a:r>
              <a:rPr lang="ang-Latn" sz="1600" dirty="0">
                <a:effectLst/>
                <a:latin typeface="Quire Sans" panose="020B0502040400020003" pitchFamily="34" charset="0"/>
                <a:ea typeface="Batang" panose="02030600000101010101" pitchFamily="18" charset="-127"/>
                <a:cs typeface="Quire Sans" panose="020B0502040400020003" pitchFamily="34" charset="0"/>
              </a:rPr>
              <a:t>(IBH)</a:t>
            </a:r>
            <a:r>
              <a:rPr lang="es-CL" sz="1600" dirty="0">
                <a:effectLst/>
                <a:latin typeface="Quire Sans" panose="020B0502040400020003" pitchFamily="34" charset="0"/>
                <a:ea typeface="Batang" panose="02030600000101010101" pitchFamily="18" charset="-127"/>
                <a:cs typeface="Quire Sans" panose="020B0502040400020003" pitchFamily="34" charset="0"/>
              </a:rPr>
              <a:t>, es ineludible </a:t>
            </a:r>
            <a:r>
              <a:rPr lang="es-CL" sz="1600" dirty="0" err="1">
                <a:effectLst/>
                <a:latin typeface="Quire Sans" panose="020B0502040400020003" pitchFamily="34" charset="0"/>
                <a:ea typeface="Batang" panose="02030600000101010101" pitchFamily="18" charset="-127"/>
                <a:cs typeface="Quire Sans" panose="020B0502040400020003" pitchFamily="34" charset="0"/>
              </a:rPr>
              <a:t>co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nsiderar </a:t>
            </a:r>
            <a:r>
              <a:rPr lang="es-CL" sz="1600" dirty="0">
                <a:effectLst/>
                <a:latin typeface="Quire Sans" panose="020B0502040400020003" pitchFamily="34" charset="0"/>
                <a:ea typeface="Batang" panose="02030600000101010101" pitchFamily="18" charset="-127"/>
                <a:cs typeface="Quire Sans" panose="020B0502040400020003" pitchFamily="34" charset="0"/>
              </a:rPr>
              <a:t>el índice de desarrollo humano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(IDH)</a:t>
            </a:r>
            <a:r>
              <a:rPr lang="es-MX" sz="1600" dirty="0"/>
              <a:t>, </a:t>
            </a:r>
            <a:r>
              <a:rPr lang="ang-Latn-001" sz="1600" dirty="0"/>
              <a:t>utilizado </a:t>
            </a:r>
            <a:r>
              <a:rPr lang="es-MX" sz="1600" dirty="0"/>
              <a:t>para clasificar a los países en cuatro niveles. El índice está compuesto por la</a:t>
            </a:r>
            <a:r>
              <a:rPr lang="ang-Latn" sz="1600" dirty="0"/>
              <a:t> </a:t>
            </a:r>
            <a:r>
              <a:rPr lang="es-MX" sz="1600" dirty="0"/>
              <a:t>esperanza de vida, </a:t>
            </a:r>
            <a:r>
              <a:rPr lang="ang-Latn-001" sz="1600" dirty="0"/>
              <a:t>e indicadores de</a:t>
            </a:r>
            <a:r>
              <a:rPr lang="es-MX" sz="1600" dirty="0"/>
              <a:t> educación e indicadores de ingreso per cápita. Un país obtiene un IDH más alto cuando la esperanza de vida es mayor, el nivel de educación es mayor y el ingreso nacional bruto INB (PPA) per cápita es mayor. Fue desarrollado por </a:t>
            </a:r>
            <a:r>
              <a:rPr lang="ang-Latn-001" sz="1600" dirty="0"/>
              <a:t>un</a:t>
            </a:r>
            <a:r>
              <a:rPr lang="es-MX" sz="1600" dirty="0"/>
              <a:t> economista</a:t>
            </a:r>
            <a:r>
              <a:rPr lang="ang-Latn-001" sz="1600" dirty="0"/>
              <a:t>.</a:t>
            </a:r>
          </a:p>
          <a:p>
            <a:endParaRPr lang="es-MX" sz="1600" dirty="0"/>
          </a:p>
          <a:p>
            <a:r>
              <a:rPr lang="es-MX" sz="1600" dirty="0"/>
              <a:t>El IDH busca medir dichas variables a través de un índice compuesto, por medio de indicadores que se relacionan en los tres aspectos mencionados en forma sinóptica.</a:t>
            </a:r>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r>
              <a:rPr lang="ang-Latn-001" sz="3200" dirty="0"/>
              <a:t>El </a:t>
            </a:r>
            <a:r>
              <a:rPr lang="es-CL" sz="3200" dirty="0"/>
              <a:t>índice social más famoso</a:t>
            </a:r>
          </a:p>
        </p:txBody>
      </p:sp>
    </p:spTree>
    <p:extLst>
      <p:ext uri="{BB962C8B-B14F-4D97-AF65-F5344CB8AC3E}">
        <p14:creationId xmlns:p14="http://schemas.microsoft.com/office/powerpoint/2010/main" val="290707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r>
              <a:rPr lang="ang-Latn-001" sz="3200" dirty="0"/>
              <a:t>El </a:t>
            </a:r>
            <a:r>
              <a:rPr lang="es-CL" sz="3200" dirty="0"/>
              <a:t>índice social más famoso</a:t>
            </a:r>
          </a:p>
        </p:txBody>
      </p:sp>
      <p:pic>
        <p:nvPicPr>
          <p:cNvPr id="12" name="Imagen 11">
            <a:extLst>
              <a:ext uri="{FF2B5EF4-FFF2-40B4-BE49-F238E27FC236}">
                <a16:creationId xmlns:a16="http://schemas.microsoft.com/office/drawing/2014/main" id="{A807736E-D856-4B4B-BF09-8718106ECD0C}"/>
              </a:ext>
            </a:extLst>
          </p:cNvPr>
          <p:cNvPicPr>
            <a:picLocks noChangeAspect="1"/>
          </p:cNvPicPr>
          <p:nvPr/>
        </p:nvPicPr>
        <p:blipFill>
          <a:blip r:embed="rId2"/>
          <a:stretch>
            <a:fillRect/>
          </a:stretch>
        </p:blipFill>
        <p:spPr>
          <a:xfrm>
            <a:off x="7265269" y="202359"/>
            <a:ext cx="4741985" cy="4781968"/>
          </a:xfrm>
          <a:prstGeom prst="rect">
            <a:avLst/>
          </a:prstGeom>
        </p:spPr>
      </p:pic>
      <p:pic>
        <p:nvPicPr>
          <p:cNvPr id="14" name="Imagen 13">
            <a:extLst>
              <a:ext uri="{FF2B5EF4-FFF2-40B4-BE49-F238E27FC236}">
                <a16:creationId xmlns:a16="http://schemas.microsoft.com/office/drawing/2014/main" id="{1481A238-97AF-4312-AF10-BFB6A1357A82}"/>
              </a:ext>
            </a:extLst>
          </p:cNvPr>
          <p:cNvPicPr>
            <a:picLocks noChangeAspect="1"/>
          </p:cNvPicPr>
          <p:nvPr/>
        </p:nvPicPr>
        <p:blipFill>
          <a:blip r:embed="rId3"/>
          <a:stretch>
            <a:fillRect/>
          </a:stretch>
        </p:blipFill>
        <p:spPr>
          <a:xfrm>
            <a:off x="732867" y="4588223"/>
            <a:ext cx="5483294" cy="1166463"/>
          </a:xfrm>
          <a:prstGeom prst="rect">
            <a:avLst/>
          </a:prstGeom>
        </p:spPr>
      </p:pic>
      <p:sp>
        <p:nvSpPr>
          <p:cNvPr id="15" name="CuadroTexto 14">
            <a:extLst>
              <a:ext uri="{FF2B5EF4-FFF2-40B4-BE49-F238E27FC236}">
                <a16:creationId xmlns:a16="http://schemas.microsoft.com/office/drawing/2014/main" id="{7EF94C64-2317-416D-924E-04E1D8768AA4}"/>
              </a:ext>
            </a:extLst>
          </p:cNvPr>
          <p:cNvSpPr txBox="1"/>
          <p:nvPr/>
        </p:nvSpPr>
        <p:spPr>
          <a:xfrm>
            <a:off x="759277" y="1670522"/>
            <a:ext cx="5635694" cy="2308324"/>
          </a:xfrm>
          <a:prstGeom prst="rect">
            <a:avLst/>
          </a:prstGeom>
          <a:noFill/>
        </p:spPr>
        <p:txBody>
          <a:bodyPr wrap="square" rtlCol="0">
            <a:spAutoFit/>
          </a:bodyPr>
          <a:lstStyle/>
          <a:p>
            <a:r>
              <a:rPr lang="es-MX" dirty="0"/>
              <a:t>El </a:t>
            </a:r>
            <a:r>
              <a:rPr lang="es-MX" b="1" dirty="0"/>
              <a:t>desarrollo humano</a:t>
            </a:r>
            <a:r>
              <a:rPr lang="es-MX" dirty="0"/>
              <a:t>, según el Programa de las Naciones Unidas para el Desarrollo (PNUD), es aquel que sitúa a las personas en el centro del desarrollo. Trata de la promoción del desarrollo potencial de las personas, del aumento de sus posibilidades, y del disfrute de la libertad para vivir la vida que valoran. La publicación más importante sobre desarrollo humano es el Informe Anual Mundial sobre el Desarrollo Humano del PNUD</a:t>
            </a:r>
            <a:endParaRPr lang="es-CL" dirty="0"/>
          </a:p>
        </p:txBody>
      </p:sp>
      <p:pic>
        <p:nvPicPr>
          <p:cNvPr id="17" name="Imagen 16">
            <a:extLst>
              <a:ext uri="{FF2B5EF4-FFF2-40B4-BE49-F238E27FC236}">
                <a16:creationId xmlns:a16="http://schemas.microsoft.com/office/drawing/2014/main" id="{785DD86C-D5DA-45E4-81E2-4EE7F8AABECF}"/>
              </a:ext>
            </a:extLst>
          </p:cNvPr>
          <p:cNvPicPr>
            <a:picLocks noChangeAspect="1"/>
          </p:cNvPicPr>
          <p:nvPr/>
        </p:nvPicPr>
        <p:blipFill>
          <a:blip r:embed="rId4"/>
          <a:stretch>
            <a:fillRect/>
          </a:stretch>
        </p:blipFill>
        <p:spPr>
          <a:xfrm>
            <a:off x="7624195" y="5089104"/>
            <a:ext cx="4024132" cy="1670522"/>
          </a:xfrm>
          <a:prstGeom prst="rect">
            <a:avLst/>
          </a:prstGeom>
        </p:spPr>
      </p:pic>
    </p:spTree>
    <p:extLst>
      <p:ext uri="{BB962C8B-B14F-4D97-AF65-F5344CB8AC3E}">
        <p14:creationId xmlns:p14="http://schemas.microsoft.com/office/powerpoint/2010/main" val="45484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humano.</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CL" sz="1600" dirty="0">
              <a:solidFill>
                <a:prstClr val="white"/>
              </a:solidFill>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3200" dirty="0">
                <a:solidFill>
                  <a:schemeClr val="accent1">
                    <a:lumMod val="75000"/>
                  </a:schemeClr>
                </a:solidFill>
                <a:latin typeface="Corbel" panose="020B0503020204020204"/>
              </a:rPr>
              <a:t>Índice de bienestar humano</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pic>
        <p:nvPicPr>
          <p:cNvPr id="4" name="Imagen 3">
            <a:extLst>
              <a:ext uri="{FF2B5EF4-FFF2-40B4-BE49-F238E27FC236}">
                <a16:creationId xmlns:a16="http://schemas.microsoft.com/office/drawing/2014/main" id="{46E96D8E-C0C0-442F-9431-16CA17A9EF9B}"/>
              </a:ext>
            </a:extLst>
          </p:cNvPr>
          <p:cNvPicPr>
            <a:picLocks noChangeAspect="1"/>
          </p:cNvPicPr>
          <p:nvPr/>
        </p:nvPicPr>
        <p:blipFill>
          <a:blip r:embed="rId2"/>
          <a:stretch>
            <a:fillRect/>
          </a:stretch>
        </p:blipFill>
        <p:spPr>
          <a:xfrm>
            <a:off x="7790219" y="1943377"/>
            <a:ext cx="4061812" cy="4000847"/>
          </a:xfrm>
          <a:prstGeom prst="rect">
            <a:avLst/>
          </a:prstGeom>
        </p:spPr>
      </p:pic>
      <p:sp>
        <p:nvSpPr>
          <p:cNvPr id="9" name="CuadroTexto 8">
            <a:extLst>
              <a:ext uri="{FF2B5EF4-FFF2-40B4-BE49-F238E27FC236}">
                <a16:creationId xmlns:a16="http://schemas.microsoft.com/office/drawing/2014/main" id="{BD0AE0B5-1C98-4424-9A2F-1C61296AD6E5}"/>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(2) </a:t>
            </a:r>
            <a:r>
              <a:rPr lang="es-CL" sz="1200" dirty="0">
                <a:latin typeface="Batang" panose="02030600000101010101" pitchFamily="18" charset="-127"/>
                <a:ea typeface="Batang" panose="02030600000101010101" pitchFamily="18" charset="-127"/>
              </a:rPr>
              <a:t>http://www.scielo.org.mx/scielo.php?script=sci_arttext&amp;pid=S1665-20372014000200006&amp;lng=es&amp;nrm=iso&amp;tlng=es</a:t>
            </a:r>
          </a:p>
        </p:txBody>
      </p:sp>
      <p:sp>
        <p:nvSpPr>
          <p:cNvPr id="5" name="CuadroTexto 4">
            <a:extLst>
              <a:ext uri="{FF2B5EF4-FFF2-40B4-BE49-F238E27FC236}">
                <a16:creationId xmlns:a16="http://schemas.microsoft.com/office/drawing/2014/main" id="{25315168-50AB-40D5-8BD7-71244A2CE934}"/>
              </a:ext>
            </a:extLst>
          </p:cNvPr>
          <p:cNvSpPr txBox="1"/>
          <p:nvPr/>
        </p:nvSpPr>
        <p:spPr>
          <a:xfrm>
            <a:off x="650630" y="2404918"/>
            <a:ext cx="6949796" cy="2308324"/>
          </a:xfrm>
          <a:prstGeom prst="rect">
            <a:avLst/>
          </a:prstGeom>
          <a:noFill/>
        </p:spPr>
        <p:txBody>
          <a:bodyPr wrap="square" rtlCol="0">
            <a:spAutoFit/>
          </a:bodyPr>
          <a:lstStyle/>
          <a:p>
            <a:r>
              <a:rPr lang="es-MX" dirty="0"/>
              <a:t>Jorge Alberto Ordóñez Tovar</a:t>
            </a:r>
            <a:r>
              <a:rPr lang="ang-Latn" dirty="0"/>
              <a:t>(2) </a:t>
            </a:r>
            <a:r>
              <a:rPr lang="es-MX" dirty="0"/>
              <a:t>propone un indicador complementario al índice de Desarrollo Humano (IDH) para México, el cual además de ser de fácil construcción, pone de manifiesto la relación directa que existe entre desarrollo humano, pobreza, desigualdad y la cobertura social que el Estado brinda a sus ciudadanos, con el objetivo de comprobar empíricamente su relación estadística y poner en la mesa de las modificaciones que el IDH está experimentado, el tema del papel del Estado como un actor relevante del desarrollo.</a:t>
            </a:r>
            <a:endParaRPr lang="es-CL" dirty="0"/>
          </a:p>
        </p:txBody>
      </p:sp>
    </p:spTree>
    <p:extLst>
      <p:ext uri="{BB962C8B-B14F-4D97-AF65-F5344CB8AC3E}">
        <p14:creationId xmlns:p14="http://schemas.microsoft.com/office/powerpoint/2010/main" val="379477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bienestar humano</a:t>
            </a: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Índice de bienestar humano</a:t>
            </a:r>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Pobreza</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Cobertura en seguridad social</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920916" y="384010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Coeficiente de Gini</a:t>
            </a:r>
            <a:endParaRPr lang="es-CL" sz="1400" dirty="0">
              <a:solidFill>
                <a:srgbClr val="FFFF00"/>
              </a:solidFill>
            </a:endParaRPr>
          </a:p>
        </p:txBody>
      </p:sp>
      <p:sp>
        <p:nvSpPr>
          <p:cNvPr id="15" name="Elipse 14">
            <a:extLst>
              <a:ext uri="{FF2B5EF4-FFF2-40B4-BE49-F238E27FC236}">
                <a16:creationId xmlns:a16="http://schemas.microsoft.com/office/drawing/2014/main" id="{C8B4029D-0A65-4ECA-AAA0-BA035544D223}"/>
              </a:ext>
            </a:extLst>
          </p:cNvPr>
          <p:cNvSpPr/>
          <p:nvPr/>
        </p:nvSpPr>
        <p:spPr>
          <a:xfrm>
            <a:off x="5775819" y="493540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Índice de desarrollo comunal</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41863" cy="67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1830440" cy="1025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8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a:t>
            </a:r>
            <a:r>
              <a:rPr lang="ang-Latn-001" sz="1600" dirty="0">
                <a:solidFill>
                  <a:prstClr val="white"/>
                </a:solidFill>
                <a:latin typeface="Quire Sans" panose="020B0502040400020003" pitchFamily="34" charset="0"/>
                <a:ea typeface="Batang" panose="02030600000101010101" pitchFamily="18" charset="-127"/>
                <a:cs typeface="Quire Sans" panose="020B0502040400020003" pitchFamily="34" charset="0"/>
              </a:rPr>
              <a:t>sanitario</a:t>
            </a: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rPr>
              <a:t>Índice de bienestar </a:t>
            </a:r>
            <a:r>
              <a:rPr lang="ang-Latn-001" sz="3200" dirty="0">
                <a:solidFill>
                  <a:schemeClr val="accent1">
                    <a:lumMod val="75000"/>
                  </a:schemeClr>
                </a:solidFill>
                <a:latin typeface="Corbel" panose="020B0503020204020204"/>
              </a:rPr>
              <a:t>f</a:t>
            </a:r>
            <a:r>
              <a:rPr lang="es-CL" sz="3200" dirty="0">
                <a:solidFill>
                  <a:schemeClr val="accent1">
                    <a:lumMod val="75000"/>
                  </a:schemeClr>
                </a:solidFill>
                <a:latin typeface="Corbel" panose="020B0503020204020204"/>
              </a:rPr>
              <a:t>í</a:t>
            </a:r>
            <a:r>
              <a:rPr lang="ang-Latn-001" sz="3200" dirty="0">
                <a:solidFill>
                  <a:schemeClr val="accent1">
                    <a:lumMod val="75000"/>
                  </a:schemeClr>
                </a:solidFill>
                <a:latin typeface="Corbel" panose="020B0503020204020204"/>
              </a:rPr>
              <a:t>sico</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sp>
        <p:nvSpPr>
          <p:cNvPr id="3" name="CuadroTexto 2">
            <a:extLst>
              <a:ext uri="{FF2B5EF4-FFF2-40B4-BE49-F238E27FC236}">
                <a16:creationId xmlns:a16="http://schemas.microsoft.com/office/drawing/2014/main" id="{429CBDF1-40BD-4D59-B12B-E732D9CFC6C0}"/>
              </a:ext>
            </a:extLst>
          </p:cNvPr>
          <p:cNvSpPr txBox="1"/>
          <p:nvPr/>
        </p:nvSpPr>
        <p:spPr>
          <a:xfrm>
            <a:off x="650630" y="2465131"/>
            <a:ext cx="8328478" cy="3785652"/>
          </a:xfrm>
          <a:prstGeom prst="rect">
            <a:avLst/>
          </a:prstGeom>
          <a:noFill/>
        </p:spPr>
        <p:txBody>
          <a:bodyPr wrap="square" rtlCol="0">
            <a:spAutoFit/>
          </a:bodyPr>
          <a:lstStyle/>
          <a:p>
            <a:r>
              <a:rPr lang="es-MX" dirty="0"/>
              <a:t>Limitación en actividades de la vida diaria a causa de enfermedad o problemas de salud</a:t>
            </a:r>
          </a:p>
          <a:p>
            <a:endParaRPr lang="ang-Latn-001" dirty="0"/>
          </a:p>
          <a:p>
            <a:r>
              <a:rPr lang="es-MX" dirty="0"/>
              <a:t>Enfermedad  o  problema  de  salud  con  duración mayor o igual a 6 meses </a:t>
            </a:r>
          </a:p>
          <a:p>
            <a:r>
              <a:rPr lang="es-MX" sz="1400" dirty="0"/>
              <a:t>Porcentaje de personas con problemas de salud (%)</a:t>
            </a:r>
          </a:p>
          <a:p>
            <a:endParaRPr lang="ang-Latn-001" sz="1400" dirty="0"/>
          </a:p>
          <a:p>
            <a:r>
              <a:rPr lang="es-MX" dirty="0"/>
              <a:t>Enfermedades en los últimos 12 meses</a:t>
            </a:r>
          </a:p>
          <a:p>
            <a:endParaRPr lang="ang-Latn-001" dirty="0"/>
          </a:p>
          <a:p>
            <a:r>
              <a:rPr lang="es-CL" dirty="0"/>
              <a:t>Índice de Masa Corporal (IMC) </a:t>
            </a:r>
          </a:p>
          <a:p>
            <a:r>
              <a:rPr lang="es-CL" sz="1400" dirty="0"/>
              <a:t>Porcentaje de personas para cada Índice de Masa Corporal (%)</a:t>
            </a:r>
            <a:endParaRPr lang="ang-Latn-001" sz="1400" dirty="0"/>
          </a:p>
          <a:p>
            <a:endParaRPr lang="ang-Latn-001" dirty="0"/>
          </a:p>
          <a:p>
            <a:endParaRPr lang="ang-Latn-001" dirty="0"/>
          </a:p>
          <a:p>
            <a:endParaRPr lang="ang-Latn-001" dirty="0"/>
          </a:p>
          <a:p>
            <a:endParaRPr lang="es-CL" dirty="0"/>
          </a:p>
        </p:txBody>
      </p:sp>
    </p:spTree>
    <p:extLst>
      <p:ext uri="{BB962C8B-B14F-4D97-AF65-F5344CB8AC3E}">
        <p14:creationId xmlns:p14="http://schemas.microsoft.com/office/powerpoint/2010/main" val="3206195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bienestar humano</a:t>
            </a: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CL" sz="2800" b="0" i="0" u="none" strike="noStrike" kern="1200" cap="none" spc="0" normalizeH="0" baseline="0" noProof="0" dirty="0">
                <a:ln>
                  <a:noFill/>
                </a:ln>
                <a:solidFill>
                  <a:srgbClr val="FFFF00"/>
                </a:solidFill>
                <a:effectLst/>
                <a:uLnTx/>
                <a:uFillTx/>
                <a:latin typeface="Corbel" panose="020B0503020204020204"/>
                <a:ea typeface="+mn-ea"/>
                <a:cs typeface="+mn-cs"/>
              </a:rPr>
              <a:t>Índice de bienestar físico</a:t>
            </a:r>
          </a:p>
          <a:p>
            <a:pPr algn="ctr"/>
            <a:endParaRPr lang="es-CL" dirty="0"/>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rgbClr val="FFFF00"/>
                </a:solidFill>
              </a:rPr>
              <a:t>Enfermedad  o  problema  de  salud  con  duración mayor o igual a 6 meses </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rgbClr val="FFFF00"/>
                </a:solidFill>
              </a:rPr>
              <a:t>Limitación en actividades de la vida diaria a causa de enfermedad o problemas de salud</a:t>
            </a:r>
          </a:p>
        </p:txBody>
      </p:sp>
      <p:sp>
        <p:nvSpPr>
          <p:cNvPr id="14" name="Elipse 13">
            <a:extLst>
              <a:ext uri="{FF2B5EF4-FFF2-40B4-BE49-F238E27FC236}">
                <a16:creationId xmlns:a16="http://schemas.microsoft.com/office/drawing/2014/main" id="{AAA96983-365F-4382-BCF7-7A2C25A9847C}"/>
              </a:ext>
            </a:extLst>
          </p:cNvPr>
          <p:cNvSpPr/>
          <p:nvPr/>
        </p:nvSpPr>
        <p:spPr>
          <a:xfrm>
            <a:off x="6906693" y="388235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rgbClr val="FFFF00"/>
                </a:solidFill>
              </a:rPr>
              <a:t>Enfermedades en los últimos 12 meses</a:t>
            </a:r>
          </a:p>
          <a:p>
            <a:pPr algn="ctr"/>
            <a:endParaRPr lang="es-CL" dirty="0"/>
          </a:p>
        </p:txBody>
      </p:sp>
      <p:sp>
        <p:nvSpPr>
          <p:cNvPr id="15" name="Elipse 14">
            <a:extLst>
              <a:ext uri="{FF2B5EF4-FFF2-40B4-BE49-F238E27FC236}">
                <a16:creationId xmlns:a16="http://schemas.microsoft.com/office/drawing/2014/main" id="{C8B4029D-0A65-4ECA-AAA0-BA035544D223}"/>
              </a:ext>
            </a:extLst>
          </p:cNvPr>
          <p:cNvSpPr/>
          <p:nvPr/>
        </p:nvSpPr>
        <p:spPr>
          <a:xfrm>
            <a:off x="5978607" y="50612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solidFill>
                  <a:srgbClr val="FFFF00"/>
                </a:solidFill>
              </a:rPr>
              <a:t>Índice de Masa Corporal</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27640" cy="71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2033228" cy="115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673406"/>
      </p:ext>
    </p:extLst>
  </p:cSld>
  <p:clrMapOvr>
    <a:masterClrMapping/>
  </p:clrMapOvr>
</p:sld>
</file>

<file path=ppt/theme/theme1.xml><?xml version="1.0" encoding="utf-8"?>
<a:theme xmlns:a="http://schemas.openxmlformats.org/drawingml/2006/main" name="Profundidad">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TM04033923[[fn=Profundidad]]</Template>
  <TotalTime>109</TotalTime>
  <Words>831</Words>
  <Application>Microsoft Office PowerPoint</Application>
  <PresentationFormat>Panorámica</PresentationFormat>
  <Paragraphs>53</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Batang</vt:lpstr>
      <vt:lpstr>Arial</vt:lpstr>
      <vt:lpstr>Corbel</vt:lpstr>
      <vt:lpstr>Quire Sans</vt:lpstr>
      <vt:lpstr>Profundidad</vt:lpstr>
      <vt:lpstr>Índices </vt:lpstr>
      <vt:lpstr>Construcción de índices</vt:lpstr>
      <vt:lpstr>Construcción de índices</vt:lpstr>
      <vt:lpstr>Construcción de índices</vt:lpstr>
      <vt:lpstr>Construcción de índices</vt:lpstr>
      <vt:lpstr>Construcción de índices</vt:lpstr>
      <vt:lpstr>Construcción de índices</vt:lpstr>
      <vt:lpstr>Construcción de índices</vt:lpstr>
      <vt:lpstr>Construcción de índices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IVHCC </dc:title>
  <dc:creator>Christian Castro</dc:creator>
  <cp:lastModifiedBy>Christian Castro</cp:lastModifiedBy>
  <cp:revision>2</cp:revision>
  <dcterms:created xsi:type="dcterms:W3CDTF">2021-10-22T11:56:10Z</dcterms:created>
  <dcterms:modified xsi:type="dcterms:W3CDTF">2021-10-25T23:47:57Z</dcterms:modified>
</cp:coreProperties>
</file>