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2" r:id="rId3"/>
    <p:sldId id="313" r:id="rId4"/>
    <p:sldId id="314" r:id="rId5"/>
    <p:sldId id="315" r:id="rId6"/>
    <p:sldId id="316" r:id="rId7"/>
    <p:sldId id="317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33663-6D93-4E29-AE44-BB5C01EEC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F76A0B-8AAD-43D1-BACF-875BDE8EE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A729F-C294-4305-AF02-0DA1AAB7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12E2-000C-4B06-A8B2-01352C168AB2}" type="datetimeFigureOut">
              <a:rPr lang="es-CL" smtClean="0"/>
              <a:t>05-11-2021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556F69-404F-4F86-9B60-EAE0AECD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7E470-616D-41DD-9751-BB23EEDD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A29-A207-452C-8271-F17A8FFCD3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580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53E18-9071-4B72-81DF-F35B3167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AB6622-9381-4D10-A219-18AAFEC9D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02C796-C8EC-40F5-A60A-F75DFAD2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12E2-000C-4B06-A8B2-01352C168AB2}" type="datetimeFigureOut">
              <a:rPr lang="es-CL" smtClean="0"/>
              <a:t>05-11-2021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EA2C84-6EFF-4BE3-AC03-7EA9ECC8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A53137-09EE-45C4-B4E9-23FF8811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A29-A207-452C-8271-F17A8FFCD3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646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81653F-5648-42F6-BEC4-F8CDE30ED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F05529-6656-41CE-AB6E-299317EF9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F7F96A-57F6-4C10-B99F-139C4CAC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12E2-000C-4B06-A8B2-01352C168AB2}" type="datetimeFigureOut">
              <a:rPr lang="es-CL" smtClean="0"/>
              <a:t>05-11-2021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02E6F9-5D88-4C0D-ABD0-52C81D1D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AEAAC-8A32-4B39-9853-B0E334BD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A29-A207-452C-8271-F17A8FFCD3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99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C35FA-9183-4366-9A0D-5286B55F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6EC24-8FA1-47E8-90A9-855C890C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D7FCDF-725F-4D89-82FA-0F30777F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12E2-000C-4B06-A8B2-01352C168AB2}" type="datetimeFigureOut">
              <a:rPr lang="es-CL" smtClean="0"/>
              <a:t>05-11-2021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867388-0CE3-4F52-A90D-EAEB9A9C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E5B153-3092-4067-9081-04A75C5A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A29-A207-452C-8271-F17A8FFCD3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568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3C39A-94C9-42FE-88D7-9AEA0783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1B442B-A4D7-4697-8AAC-7A1E48D0E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AA9F92-650A-446F-B004-D0BEE351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12E2-000C-4B06-A8B2-01352C168AB2}" type="datetimeFigureOut">
              <a:rPr lang="es-CL" smtClean="0"/>
              <a:t>05-11-2021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39041-AE29-4B72-9A3B-B3469A23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51A914-8ED9-463C-9112-B3021A11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A29-A207-452C-8271-F17A8FFCD3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816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18276-4453-4EF8-8C38-6D9ABEE6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61D56-6559-4E0E-A5BF-A7AE8C78A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CE44BC-3ADF-4E08-91B5-25859C48A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2B4FE3-0682-4443-AE1E-9B8B1828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12E2-000C-4B06-A8B2-01352C168AB2}" type="datetimeFigureOut">
              <a:rPr lang="es-CL" smtClean="0"/>
              <a:t>05-11-2021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99C419-2FCA-48A4-9FE6-BBD73C8B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000C53-E585-445F-A10A-BDACD108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A29-A207-452C-8271-F17A8FFCD3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183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62B8F-BBF3-4329-BF26-D5EADA05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B14F1C-F628-4619-A484-F8CAEA08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179009-D708-42CE-AE25-AF5D5FD6F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FF29B3-3C5D-4252-BC88-AB1DD8511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A2ABC3-D36B-45CB-BF12-47695059F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02792B-B0D1-4A24-9A99-701458E8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12E2-000C-4B06-A8B2-01352C168AB2}" type="datetimeFigureOut">
              <a:rPr lang="es-CL" smtClean="0"/>
              <a:t>05-11-2021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8B9C2B-13EA-41A8-9E8E-36F952EE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215ED3-DA54-4BE4-A0E2-2B265CAF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A29-A207-452C-8271-F17A8FFCD3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486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321B-ACA4-4B80-9D15-9477BC0E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86F5DC-B88D-4036-B3D2-FDC2BDF4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12E2-000C-4B06-A8B2-01352C168AB2}" type="datetimeFigureOut">
              <a:rPr lang="es-CL" smtClean="0"/>
              <a:t>05-11-2021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822D12-E15A-44FC-BB9C-B52C523A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E8831D-9DC5-4ADC-BA08-EAA4F3C3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A29-A207-452C-8271-F17A8FFCD3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646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D246D5-341A-4A51-B7DA-FB694EB0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12E2-000C-4B06-A8B2-01352C168AB2}" type="datetimeFigureOut">
              <a:rPr lang="es-CL" smtClean="0"/>
              <a:t>05-11-2021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E97DFC-7135-46CB-96D7-87F2E9A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AB85A5-C119-4361-92BF-2F2A79E2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A29-A207-452C-8271-F17A8FFCD3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183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A25CB-2A53-4F24-9F0E-D69EDE54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F41AD-865E-4D72-849A-7B1CD15A9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F2B599-B6F4-4B17-A810-EA27D273E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5E0C0F-81B4-4232-AE1F-3C47D0FC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12E2-000C-4B06-A8B2-01352C168AB2}" type="datetimeFigureOut">
              <a:rPr lang="es-CL" smtClean="0"/>
              <a:t>05-11-2021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744773-8E04-4BC7-A5C2-B64C88C1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02776-6C18-4532-BE53-26A029D0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A29-A207-452C-8271-F17A8FFCD3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141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EF829-DBCA-40AF-9B1E-F8372115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87E498-7E15-406D-89C8-1CB6E6347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B7BB6B-6152-4F04-A77C-5C65A7CE0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B979B2-207B-4406-A488-6EB4611F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12E2-000C-4B06-A8B2-01352C168AB2}" type="datetimeFigureOut">
              <a:rPr lang="es-CL" smtClean="0"/>
              <a:t>05-11-2021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CE7966-881D-4652-8F0D-F2D69FCE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FF5BA8-168D-48E8-B726-BD046E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A29-A207-452C-8271-F17A8FFCD3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031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1BD22A-C936-485E-89CB-D0B14662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63E485-7B70-4187-8943-93CAFC9D9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1F270-7879-43CA-89A0-33422737E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12E2-000C-4B06-A8B2-01352C168AB2}" type="datetimeFigureOut">
              <a:rPr lang="es-CL" smtClean="0"/>
              <a:t>05-11-2021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F2AF5-4E3E-460B-9122-5879EBC73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886FF7-D2AA-41C8-8B36-0DD4E7399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8A29-A207-452C-8271-F17A8FFCD3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044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BF641F8-AE91-4A87-8699-7737F912E864}"/>
              </a:ext>
            </a:extLst>
          </p:cNvPr>
          <p:cNvSpPr txBox="1"/>
          <p:nvPr/>
        </p:nvSpPr>
        <p:spPr>
          <a:xfrm>
            <a:off x="396379" y="25156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ng-Latn" dirty="0"/>
              <a:t>C</a:t>
            </a:r>
            <a:r>
              <a:rPr lang="es-CL" dirty="0" err="1"/>
              <a:t>álculo</a:t>
            </a:r>
            <a:r>
              <a:rPr lang="es-CL" dirty="0"/>
              <a:t> del IDH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1004DC-64F9-41F9-8D7E-53CE6C9AC2EB}"/>
              </a:ext>
            </a:extLst>
          </p:cNvPr>
          <p:cNvSpPr txBox="1"/>
          <p:nvPr/>
        </p:nvSpPr>
        <p:spPr>
          <a:xfrm>
            <a:off x="2416029" y="2130804"/>
            <a:ext cx="6761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dirty="0"/>
              <a:t>Cálculo de la esperanza de vida por comuna en Chile</a:t>
            </a:r>
          </a:p>
        </p:txBody>
      </p:sp>
    </p:spTree>
    <p:extLst>
      <p:ext uri="{BB962C8B-B14F-4D97-AF65-F5344CB8AC3E}">
        <p14:creationId xmlns:p14="http://schemas.microsoft.com/office/powerpoint/2010/main" val="82852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BF641F8-AE91-4A87-8699-7737F912E864}"/>
              </a:ext>
            </a:extLst>
          </p:cNvPr>
          <p:cNvSpPr txBox="1"/>
          <p:nvPr/>
        </p:nvSpPr>
        <p:spPr>
          <a:xfrm>
            <a:off x="396379" y="25156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ng-Latn" dirty="0"/>
              <a:t>C</a:t>
            </a:r>
            <a:r>
              <a:rPr lang="es-CL" dirty="0" err="1"/>
              <a:t>álculo</a:t>
            </a:r>
            <a:r>
              <a:rPr lang="es-CL" dirty="0"/>
              <a:t> del IDH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1004DC-64F9-41F9-8D7E-53CE6C9AC2EB}"/>
              </a:ext>
            </a:extLst>
          </p:cNvPr>
          <p:cNvSpPr txBox="1"/>
          <p:nvPr/>
        </p:nvSpPr>
        <p:spPr>
          <a:xfrm>
            <a:off x="218113" y="6298661"/>
            <a:ext cx="676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https://ec.europa.eu/health/indicators/docs/echi_10_ds_en.pdf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7F5B6CA-8AE9-4D4F-A120-501588017D1A}"/>
              </a:ext>
            </a:extLst>
          </p:cNvPr>
          <p:cNvSpPr txBox="1"/>
          <p:nvPr/>
        </p:nvSpPr>
        <p:spPr>
          <a:xfrm>
            <a:off x="785769" y="1066459"/>
            <a:ext cx="1062046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La esperanza de vida </a:t>
            </a:r>
            <a:r>
              <a:rPr lang="es-MX" sz="2800" b="1" dirty="0">
                <a:solidFill>
                  <a:srgbClr val="FFFF00"/>
                </a:solidFill>
              </a:rPr>
              <a:t>a una edad determinada </a:t>
            </a:r>
            <a:r>
              <a:rPr lang="es-MX" sz="2800" dirty="0"/>
              <a:t>representa el número medio de años de vida que quedan si un</a:t>
            </a:r>
          </a:p>
          <a:p>
            <a:r>
              <a:rPr lang="es-MX" sz="2800" dirty="0"/>
              <a:t>grupo de personas a esa edad fuesen a experimentar las tasas de mortalidad para un año en particular durante</a:t>
            </a:r>
          </a:p>
          <a:p>
            <a:r>
              <a:rPr lang="es-MX" sz="2800" dirty="0"/>
              <a:t>el curso de su vida restante. La esperanza de vida </a:t>
            </a:r>
            <a:r>
              <a:rPr lang="es-MX" sz="2800" b="1" dirty="0">
                <a:solidFill>
                  <a:srgbClr val="FFFF00"/>
                </a:solidFill>
              </a:rPr>
              <a:t>al nacer </a:t>
            </a:r>
            <a:r>
              <a:rPr lang="es-MX" sz="2800" dirty="0"/>
              <a:t>es una medida resumida de todas las edades de mortalidad por todas las causas en un área en un período determinado.</a:t>
            </a:r>
          </a:p>
          <a:p>
            <a:endParaRPr lang="es-MX" sz="2800" dirty="0"/>
          </a:p>
          <a:p>
            <a:r>
              <a:rPr lang="es-MX" sz="2800" dirty="0"/>
              <a:t>El IDH calcula la esperanza de vida al nacer. Con ello se mide la longevidad de la población para una edad mínima de 20 años y una máxima de 85.</a:t>
            </a:r>
          </a:p>
          <a:p>
            <a:endParaRPr lang="es-MX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5916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4AA9894-1B9F-433E-BB79-64493E730463}"/>
              </a:ext>
            </a:extLst>
          </p:cNvPr>
          <p:cNvSpPr txBox="1"/>
          <p:nvPr/>
        </p:nvSpPr>
        <p:spPr>
          <a:xfrm>
            <a:off x="396379" y="25156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ng-Latn" dirty="0"/>
              <a:t>C</a:t>
            </a:r>
            <a:r>
              <a:rPr lang="es-CL" dirty="0" err="1"/>
              <a:t>álculo</a:t>
            </a:r>
            <a:r>
              <a:rPr lang="es-CL" dirty="0"/>
              <a:t> del IDH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E8508F-6D03-43E8-97EF-AA65B141781E}"/>
              </a:ext>
            </a:extLst>
          </p:cNvPr>
          <p:cNvSpPr txBox="1"/>
          <p:nvPr/>
        </p:nvSpPr>
        <p:spPr>
          <a:xfrm>
            <a:off x="689546" y="849656"/>
            <a:ext cx="88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La formula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55522E-3AEB-430D-AF9A-3E665D4EB2C5}"/>
              </a:ext>
            </a:extLst>
          </p:cNvPr>
          <p:cNvSpPr txBox="1"/>
          <p:nvPr/>
        </p:nvSpPr>
        <p:spPr>
          <a:xfrm>
            <a:off x="248093" y="6088077"/>
            <a:ext cx="676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http://pages.stern.nyu.edu/~dbackus/BCH/ms/Espen_lifeexpectancy.pdf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55942E-6117-476A-8DF5-9E20564CF47E}"/>
              </a:ext>
            </a:extLst>
          </p:cNvPr>
          <p:cNvSpPr txBox="1"/>
          <p:nvPr/>
        </p:nvSpPr>
        <p:spPr>
          <a:xfrm>
            <a:off x="689546" y="1379095"/>
            <a:ext cx="10463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effectLst/>
                <a:latin typeface="Arial" panose="020B0604020202020204" pitchFamily="34" charset="0"/>
              </a:rPr>
              <a:t>Esperanza de vida al nacer (EVN): función que proviene de la tabla de vida que </a:t>
            </a:r>
            <a:br>
              <a:rPr lang="es-MX" dirty="0"/>
            </a:br>
            <a:r>
              <a:rPr lang="es-MX" dirty="0">
                <a:effectLst/>
                <a:latin typeface="Arial" panose="020B0604020202020204" pitchFamily="34" charset="0"/>
              </a:rPr>
              <a:t>representa el promedio de años que se espera que viva un recién nacido bajo las </a:t>
            </a:r>
            <a:br>
              <a:rPr lang="es-MX" dirty="0"/>
            </a:br>
            <a:r>
              <a:rPr lang="es-MX" dirty="0">
                <a:effectLst/>
                <a:latin typeface="Arial" panose="020B0604020202020204" pitchFamily="34" charset="0"/>
              </a:rPr>
              <a:t>condiciones de mortalidad de un período de tiempo determinado. 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6F54BA6-B2BD-4A55-A2D0-1BB6E1163292}"/>
              </a:ext>
            </a:extLst>
          </p:cNvPr>
          <p:cNvSpPr txBox="1"/>
          <p:nvPr/>
        </p:nvSpPr>
        <p:spPr>
          <a:xfrm>
            <a:off x="649574" y="2302425"/>
            <a:ext cx="10852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La tabla de vida es la base para calcular la esperanza de vida.</a:t>
            </a:r>
          </a:p>
          <a:p>
            <a:endParaRPr lang="es-MX" sz="1600" dirty="0"/>
          </a:p>
          <a:p>
            <a:r>
              <a:rPr lang="es-MX" sz="1600" dirty="0"/>
              <a:t>Considere un grupo grande, o "cohorte", de personas que nacieron el mismo día. Si pudiéramos seguir a la cohorte desde el nacimiento hasta que todos los miembros murieron, podríamos registrar el número de individuos vivos en cada cumpleaños (edad x, digamos) y el número que muere durante el año siguiente. La razón de estos es la probabilidad de morir a la edad x, generalmente denotada por q (x). Una vez que se conocen todas las q (x), la tabla de vida está completamente determinada.</a:t>
            </a:r>
          </a:p>
          <a:p>
            <a:endParaRPr lang="es-MX" sz="1600" dirty="0"/>
          </a:p>
          <a:p>
            <a:r>
              <a:rPr lang="es-MX" sz="1600" dirty="0"/>
              <a:t>En la práctica, estas "tablas de vida de cohortes" rara vez se utilizan, en parte porque los individuos deberían ser seguidos durante un período de hasta 100 años, y la tabla de vida resultante reflejaría condiciones históricas que tal vez ya no se apliquen. En cambio, generalmente se trabaja con un período o tabla de vida actual. Esto resume la experiencia de mortalidad de personas de todas las edades en un período corto, típicamente uno o tres años. Más precisamente, las probabilidades de muerte q (x) para cada edad x se calculan para ese corto período, a menudo utilizando información del censo recopilada a intervalos regulares (cada diez años en los EE. UU.). Luego, estas q (x) se aplican a una cohorte hipotética de 100.000 personas a lo largo de su vida para producir una tabla de vida. A continuación se ofrece un ejemplo del Centro Nacional de Estadísticas de Salud (1997).</a:t>
            </a:r>
            <a:endParaRPr lang="es-CL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6C5214-2A43-4C36-8308-2EF0A3ADC9D3}"/>
              </a:ext>
            </a:extLst>
          </p:cNvPr>
          <p:cNvSpPr txBox="1"/>
          <p:nvPr/>
        </p:nvSpPr>
        <p:spPr>
          <a:xfrm>
            <a:off x="263082" y="6378394"/>
            <a:ext cx="676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https://www.lifeexpectancy.org/lifetable.shtml</a:t>
            </a:r>
          </a:p>
        </p:txBody>
      </p:sp>
    </p:spTree>
    <p:extLst>
      <p:ext uri="{BB962C8B-B14F-4D97-AF65-F5344CB8AC3E}">
        <p14:creationId xmlns:p14="http://schemas.microsoft.com/office/powerpoint/2010/main" val="233779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4AA9894-1B9F-433E-BB79-64493E730463}"/>
              </a:ext>
            </a:extLst>
          </p:cNvPr>
          <p:cNvSpPr txBox="1"/>
          <p:nvPr/>
        </p:nvSpPr>
        <p:spPr>
          <a:xfrm>
            <a:off x="396379" y="25156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ng-Latn" dirty="0"/>
              <a:t>C</a:t>
            </a:r>
            <a:r>
              <a:rPr lang="es-CL" dirty="0" err="1"/>
              <a:t>álculo</a:t>
            </a:r>
            <a:r>
              <a:rPr lang="es-CL" dirty="0"/>
              <a:t> del IDH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E8508F-6D03-43E8-97EF-AA65B141781E}"/>
              </a:ext>
            </a:extLst>
          </p:cNvPr>
          <p:cNvSpPr txBox="1"/>
          <p:nvPr/>
        </p:nvSpPr>
        <p:spPr>
          <a:xfrm>
            <a:off x="689546" y="849656"/>
            <a:ext cx="88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La tabla de vida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55522E-3AEB-430D-AF9A-3E665D4EB2C5}"/>
              </a:ext>
            </a:extLst>
          </p:cNvPr>
          <p:cNvSpPr txBox="1"/>
          <p:nvPr/>
        </p:nvSpPr>
        <p:spPr>
          <a:xfrm>
            <a:off x="248093" y="6088077"/>
            <a:ext cx="676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http://pages.stern.nyu.edu/~dbackus/BCH/ms/Espen_lifeexpectancy.pdf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6C5214-2A43-4C36-8308-2EF0A3ADC9D3}"/>
              </a:ext>
            </a:extLst>
          </p:cNvPr>
          <p:cNvSpPr txBox="1"/>
          <p:nvPr/>
        </p:nvSpPr>
        <p:spPr>
          <a:xfrm>
            <a:off x="263082" y="6378394"/>
            <a:ext cx="676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https://www.lifeexpectancy.org/lifetable.shtml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625D4F-06D8-4DC6-A13F-8F3A69AF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14" y="1652113"/>
            <a:ext cx="7176109" cy="35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E09E00D-A918-430F-B762-23E64AB02949}"/>
              </a:ext>
            </a:extLst>
          </p:cNvPr>
          <p:cNvSpPr txBox="1"/>
          <p:nvPr/>
        </p:nvSpPr>
        <p:spPr>
          <a:xfrm>
            <a:off x="396379" y="25156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ng-Latn" dirty="0"/>
              <a:t>C</a:t>
            </a:r>
            <a:r>
              <a:rPr lang="es-CL" dirty="0" err="1"/>
              <a:t>álculo</a:t>
            </a:r>
            <a:r>
              <a:rPr lang="es-CL" dirty="0"/>
              <a:t> del IDH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A338FD-B5EC-4CBB-82DE-54A359E79A94}"/>
              </a:ext>
            </a:extLst>
          </p:cNvPr>
          <p:cNvSpPr txBox="1"/>
          <p:nvPr/>
        </p:nvSpPr>
        <p:spPr>
          <a:xfrm>
            <a:off x="396379" y="620894"/>
            <a:ext cx="43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Definiciones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FEA65D-B7E2-4310-B1B0-C80109943EB9}"/>
              </a:ext>
            </a:extLst>
          </p:cNvPr>
          <p:cNvSpPr txBox="1"/>
          <p:nvPr/>
        </p:nvSpPr>
        <p:spPr>
          <a:xfrm>
            <a:off x="524656" y="1139252"/>
            <a:ext cx="111376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x: edad</a:t>
            </a:r>
          </a:p>
          <a:p>
            <a:endParaRPr lang="es-MX" dirty="0"/>
          </a:p>
          <a:p>
            <a:r>
              <a:rPr lang="es-MX" dirty="0"/>
              <a:t>l (x), "</a:t>
            </a:r>
            <a:r>
              <a:rPr lang="es-MX" b="1" dirty="0">
                <a:solidFill>
                  <a:srgbClr val="FFFF00"/>
                </a:solidFill>
              </a:rPr>
              <a:t>la función de supervivencia</a:t>
            </a:r>
            <a:r>
              <a:rPr lang="es-MX" dirty="0"/>
              <a:t>": el número de personas vivas a la edad x. Por ejemplo, de l</a:t>
            </a:r>
            <a:r>
              <a:rPr lang="ang-Latn-001" dirty="0"/>
              <a:t>a</a:t>
            </a:r>
            <a:r>
              <a:rPr lang="es-MX" dirty="0"/>
              <a:t>s 100.000 </a:t>
            </a:r>
            <a:r>
              <a:rPr lang="ang-Latn-001" dirty="0"/>
              <a:t>personas</a:t>
            </a:r>
            <a:r>
              <a:rPr lang="es-MX" dirty="0"/>
              <a:t> originales de </a:t>
            </a:r>
            <a:r>
              <a:rPr lang="ang-Latn-001" dirty="0"/>
              <a:t>una</a:t>
            </a:r>
            <a:r>
              <a:rPr lang="es-MX" dirty="0"/>
              <a:t> cohorte hipotética, l (50) = 89.867 (o 89,867%) viven hasta los 50 años. Estos valores se calculan de forma recursiva a partir de los valores m (x) mediante la fórmula l (x + 1). = l (x) * </a:t>
            </a:r>
            <a:r>
              <a:rPr lang="es-MX" dirty="0" err="1"/>
              <a:t>exp</a:t>
            </a:r>
            <a:r>
              <a:rPr lang="es-MX" dirty="0"/>
              <a:t> [-m (x)], con l (0), la "base" de la tabla, establecida arbitrariamente en 100.000. Por ejemplo, l (2) = l (1) * </a:t>
            </a:r>
            <a:r>
              <a:rPr lang="es-MX" dirty="0" err="1"/>
              <a:t>exp</a:t>
            </a:r>
            <a:r>
              <a:rPr lang="es-MX" dirty="0"/>
              <a:t> [-m (1)] = 98961 * </a:t>
            </a:r>
            <a:r>
              <a:rPr lang="es-MX" dirty="0" err="1"/>
              <a:t>exp</a:t>
            </a:r>
            <a:r>
              <a:rPr lang="es-MX" dirty="0"/>
              <a:t> (-0,00078) = 98883.</a:t>
            </a:r>
          </a:p>
          <a:p>
            <a:endParaRPr lang="es-MX" dirty="0"/>
          </a:p>
          <a:p>
            <a:r>
              <a:rPr lang="es-MX" dirty="0"/>
              <a:t>d (x): número de muertes en el intervalo (x, x + 1) para personas vivas a la edad x, calculado como d (x) = l (x) - l (x + 1). Por ejemplo, de las l (50) = 89,867 personas vivas a los 50 años, d (50) = l (50) -l (51) = 89867 - 89301 = 566 murieron antes de los 51 años.</a:t>
            </a:r>
          </a:p>
          <a:p>
            <a:endParaRPr lang="es-MX" dirty="0"/>
          </a:p>
          <a:p>
            <a:r>
              <a:rPr lang="es-MX" dirty="0"/>
              <a:t>q (x): probabilidad de morir a la edad x. También conocido como riesgo de muerte (específico por edad). Generalmente, estos se obtienen usando la fórmula q (x) = 1 - </a:t>
            </a:r>
            <a:r>
              <a:rPr lang="es-MX" dirty="0" err="1"/>
              <a:t>exp</a:t>
            </a:r>
            <a:r>
              <a:rPr lang="es-MX" dirty="0"/>
              <a:t> [-m (x)], bajo el supuesto de que la tasa de mortalidad instantánea, o la fuerza de la mortalidad, permanece constante a lo largo del intervalo de edad desde x hasta x + 1. Por construcción, q (x) también es igual a d (x) / l (x). Así, por ejemplo, q (50) = d (50) / l (50) = 566 / 89,867 = 0.00630.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700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B23702-3D1E-4D76-AFD6-505A94BAB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30" y="668936"/>
            <a:ext cx="11067739" cy="55201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s-MX" dirty="0">
              <a:latin typeface="Corbel (Cuerpo)"/>
            </a:endParaRPr>
          </a:p>
          <a:p>
            <a:pPr marL="0" indent="0">
              <a:buNone/>
            </a:pPr>
            <a:r>
              <a:rPr lang="es-MX" dirty="0">
                <a:latin typeface="Corbel (Cuerpo)"/>
              </a:rPr>
              <a:t>m(x): la tasa de mortalidad a la edad x. Generalmente, estas cantidades se estiman a partir de los datos y son la única entrada a la tabla de vida. Es decir, todas las demás cantidades se determinan una vez que se especifican las m(x). Por construcción, m (x) = d (x)/L(x), el número de muertes a la edad x dividido por el número de personas-años en riesgo a la edad x. Tenga en cuenta que la tasa de mortalidad, m (x), y la probabilidad de muerte, q (x), no son idénticas. Durante un intervalo de un año, tendrán un valor cercano, pero m (x) siempre será mayor.</a:t>
            </a:r>
          </a:p>
          <a:p>
            <a:endParaRPr lang="es-MX" dirty="0">
              <a:latin typeface="Corbel (Cuerpo)"/>
            </a:endParaRPr>
          </a:p>
          <a:p>
            <a:pPr marL="0" indent="0">
              <a:buNone/>
            </a:pPr>
            <a:r>
              <a:rPr lang="es-MX" dirty="0">
                <a:latin typeface="Corbel (Cuerpo)"/>
              </a:rPr>
              <a:t>L(x): número total de años-persona vividos por la cohorte desde la edad x hasta x + 1. Ésta es la suma de los años vividos por las l (x + 1) personas que sobreviven al intervalo y las d (x) personas que mueren durante el intervalo. Los primeros contribuyen exactamente 1 año cada uno, mientras que los segundos contribuyen, en promedio, aproximadamente medio año, de modo que L (x) = l (x + 1) + 0.5 * d(x). Esta aproximación supone que las muertes ocurren, en promedio, a la mitad del intervalo de edad x </a:t>
            </a:r>
            <a:r>
              <a:rPr lang="es-MX" dirty="0" err="1">
                <a:latin typeface="Corbel (Cuerpo)"/>
              </a:rPr>
              <a:t>ax</a:t>
            </a:r>
            <a:r>
              <a:rPr lang="es-MX" dirty="0">
                <a:latin typeface="Corbel (Cuerpo)"/>
              </a:rPr>
              <a:t> + 1. Esto es satisfactorio excepto a la edad de 0 años y la edad más avanzada, donde a menudo se utilizan otras aproximaciones; para más detalles, consulte el Centro Nacional de Estadísticas de Salud (1997) o </a:t>
            </a:r>
            <a:r>
              <a:rPr lang="es-MX" dirty="0" err="1">
                <a:latin typeface="Corbel (Cuerpo)"/>
              </a:rPr>
              <a:t>Schoen</a:t>
            </a:r>
            <a:r>
              <a:rPr lang="es-MX" dirty="0">
                <a:latin typeface="Corbel (Cuerpo)"/>
              </a:rPr>
              <a:t> (1988).</a:t>
            </a:r>
          </a:p>
          <a:p>
            <a:pPr marL="0" indent="0">
              <a:buNone/>
            </a:pPr>
            <a:endParaRPr lang="es-MX" dirty="0">
              <a:latin typeface="Corbel (Cuerpo)"/>
            </a:endParaRPr>
          </a:p>
          <a:p>
            <a:pPr marL="0" indent="0">
              <a:buNone/>
            </a:pPr>
            <a:r>
              <a:rPr lang="es-MX" dirty="0">
                <a:latin typeface="Corbel (Cuerpo)"/>
              </a:rPr>
              <a:t>T (x): número total de años-persona vividos por la cohorte desde la edad x hasta que todos los miembros de la cohorte han muerto. Esta es la suma de los números en la columna L (x) desde la edad x hasta la última fila de la tabla.</a:t>
            </a:r>
          </a:p>
          <a:p>
            <a:endParaRPr lang="es-MX" dirty="0">
              <a:latin typeface="Corbel (Cuerpo)"/>
            </a:endParaRPr>
          </a:p>
          <a:p>
            <a:pPr marL="0" indent="0">
              <a:buNone/>
            </a:pPr>
            <a:r>
              <a:rPr lang="es-MX" dirty="0">
                <a:latin typeface="Corbel (Cuerpo)"/>
              </a:rPr>
              <a:t>e (x): la esperanza de vida (restante) de las personas vivas a la edad x, calculada como e (x) = T (x) / l (x). Por ejemplo, a los 50 años, la esperanza de vida es e (50) = T (50) / l (50) = 2,370,099 / 89,867 = 26,4.</a:t>
            </a:r>
          </a:p>
          <a:p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A7BC28A-FEA4-4397-B1EE-42C059763B12}"/>
              </a:ext>
            </a:extLst>
          </p:cNvPr>
          <p:cNvSpPr txBox="1"/>
          <p:nvPr/>
        </p:nvSpPr>
        <p:spPr>
          <a:xfrm>
            <a:off x="396379" y="25156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ng-Latn" dirty="0"/>
              <a:t>C</a:t>
            </a:r>
            <a:r>
              <a:rPr lang="es-CL" dirty="0" err="1"/>
              <a:t>álculo</a:t>
            </a:r>
            <a:r>
              <a:rPr lang="es-CL" dirty="0"/>
              <a:t> del IDH </a:t>
            </a:r>
          </a:p>
        </p:txBody>
      </p:sp>
    </p:spTree>
    <p:extLst>
      <p:ext uri="{BB962C8B-B14F-4D97-AF65-F5344CB8AC3E}">
        <p14:creationId xmlns:p14="http://schemas.microsoft.com/office/powerpoint/2010/main" val="295067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B23702-3D1E-4D76-AFD6-505A94BAB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30" y="668936"/>
            <a:ext cx="11067739" cy="5520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>
              <a:latin typeface="Corbel (Cuerpo)"/>
            </a:endParaRPr>
          </a:p>
          <a:p>
            <a:pPr marL="0" indent="0">
              <a:buNone/>
            </a:pPr>
            <a:endParaRPr lang="es-MX" dirty="0">
              <a:latin typeface="Corbel (Cuerpo)"/>
            </a:endParaRPr>
          </a:p>
          <a:p>
            <a:pPr marL="0" indent="0">
              <a:buNone/>
            </a:pPr>
            <a:endParaRPr lang="es-MX" dirty="0">
              <a:latin typeface="Corbel (Cuerpo)"/>
            </a:endParaRPr>
          </a:p>
          <a:p>
            <a:pPr marL="0" indent="0">
              <a:buNone/>
            </a:pPr>
            <a:endParaRPr lang="es-MX" dirty="0">
              <a:latin typeface="Corbel (Cuerpo)"/>
            </a:endParaRPr>
          </a:p>
          <a:p>
            <a:pPr marL="0" indent="0" algn="ctr">
              <a:buNone/>
            </a:pPr>
            <a:r>
              <a:rPr lang="es-MX" sz="4000" dirty="0">
                <a:latin typeface="Corbel (Cuerpo)"/>
              </a:rPr>
              <a:t>Gracias</a:t>
            </a:r>
          </a:p>
          <a:p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221A3B-0461-4945-9891-4F62EAC01B2D}"/>
              </a:ext>
            </a:extLst>
          </p:cNvPr>
          <p:cNvSpPr txBox="1"/>
          <p:nvPr/>
        </p:nvSpPr>
        <p:spPr>
          <a:xfrm>
            <a:off x="396379" y="25156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ng-Latn" dirty="0"/>
              <a:t>C</a:t>
            </a:r>
            <a:r>
              <a:rPr lang="es-CL" dirty="0" err="1"/>
              <a:t>álculo</a:t>
            </a:r>
            <a:r>
              <a:rPr lang="es-CL" dirty="0"/>
              <a:t> del IDH </a:t>
            </a:r>
          </a:p>
        </p:txBody>
      </p:sp>
    </p:spTree>
    <p:extLst>
      <p:ext uri="{BB962C8B-B14F-4D97-AF65-F5344CB8AC3E}">
        <p14:creationId xmlns:p14="http://schemas.microsoft.com/office/powerpoint/2010/main" val="2332339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1348</Words>
  <Application>Microsoft Office PowerPoint</Application>
  <PresentationFormat>Panorámica</PresentationFormat>
  <Paragraphs>47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Corbel (Cuerpo)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Castro</dc:creator>
  <cp:lastModifiedBy>Christian Castro</cp:lastModifiedBy>
  <cp:revision>1</cp:revision>
  <dcterms:created xsi:type="dcterms:W3CDTF">2021-11-05T15:18:04Z</dcterms:created>
  <dcterms:modified xsi:type="dcterms:W3CDTF">2021-11-05T15:21:46Z</dcterms:modified>
</cp:coreProperties>
</file>