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82" r:id="rId3"/>
    <p:sldId id="256" r:id="rId4"/>
    <p:sldId id="260" r:id="rId5"/>
    <p:sldId id="261" r:id="rId6"/>
    <p:sldId id="262" r:id="rId7"/>
    <p:sldId id="263" r:id="rId8"/>
    <p:sldId id="283" r:id="rId9"/>
    <p:sldId id="284" r:id="rId10"/>
    <p:sldId id="285" r:id="rId11"/>
    <p:sldId id="265" r:id="rId12"/>
    <p:sldId id="264" r:id="rId13"/>
    <p:sldId id="266" r:id="rId14"/>
    <p:sldId id="267" r:id="rId15"/>
    <p:sldId id="257" r:id="rId16"/>
    <p:sldId id="25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3FE7C-0D60-41F7-8CFD-C454D6F1E9A8}" v="3" dt="2021-10-26T14:17:34.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tro" userId="a9937f86877348e7" providerId="LiveId" clId="{A7F3FE7C-0D60-41F7-8CFD-C454D6F1E9A8}"/>
    <pc:docChg chg="custSel modSld">
      <pc:chgData name="Christian Castro" userId="a9937f86877348e7" providerId="LiveId" clId="{A7F3FE7C-0D60-41F7-8CFD-C454D6F1E9A8}" dt="2021-10-26T14:19:53.902" v="124" actId="27636"/>
      <pc:docMkLst>
        <pc:docMk/>
      </pc:docMkLst>
      <pc:sldChg chg="modSp mod">
        <pc:chgData name="Christian Castro" userId="a9937f86877348e7" providerId="LiveId" clId="{A7F3FE7C-0D60-41F7-8CFD-C454D6F1E9A8}" dt="2021-10-26T14:19:53.902" v="124" actId="27636"/>
        <pc:sldMkLst>
          <pc:docMk/>
          <pc:sldMk cId="396414759" sldId="283"/>
        </pc:sldMkLst>
        <pc:spChg chg="mod">
          <ac:chgData name="Christian Castro" userId="a9937f86877348e7" providerId="LiveId" clId="{A7F3FE7C-0D60-41F7-8CFD-C454D6F1E9A8}" dt="2021-10-26T14:19:53.902" v="124" actId="27636"/>
          <ac:spMkLst>
            <pc:docMk/>
            <pc:sldMk cId="396414759" sldId="283"/>
            <ac:spMk id="2" creationId="{AD7B9F15-1377-4E02-8384-19B05C64F917}"/>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22T12:58:25.458"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dirty="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dirty="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dirty="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imgres?imgurl=https%3A%2F%2Fa2a3f5h6.rocketcdn.me%2Fwp-content%2Fuploads%2F2017%2F11%2Fscalping-indicator-for-indices-and-index.png&amp;imgrefurl=https%3A%2F%2Fwww.prorealcode.com%2Fprorealtime-indicators%2Fscalping-index-indicator%2F&amp;tbnid=W7fvlZnh_Z_RXM&amp;vet=12ahUKEwirh-aEzObzAhXnMrkGHZbKDBYQMygPegUIARDFAQ..i&amp;docid=RgmNmUEuVkzd8M&amp;w=800&amp;h=600&amp;q=index%20indicator&amp;client=firefox-b-d&amp;ved=2ahUKEwirh-aEzObzAhXnMrkGHZbKDBYQMygPegUIARDFAQ"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631831"/>
            <a:ext cx="10984523" cy="1594338"/>
          </a:xfrm>
        </p:spPr>
        <p:txBody>
          <a:bodyPr>
            <a:normAutofit fontScale="90000"/>
          </a:bodyPr>
          <a:lstStyle/>
          <a:p>
            <a:pPr algn="ctr"/>
            <a:r>
              <a:rPr lang="es-CL"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br>
              <a:rPr lang="es-CL" b="1" dirty="0"/>
            </a:br>
            <a:endParaRPr lang="es-CL" dirty="0"/>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631831"/>
            <a:ext cx="10984523" cy="1594338"/>
          </a:xfrm>
        </p:spPr>
        <p:txBody>
          <a:bodyPr>
            <a:normAutofit fontScale="90000"/>
          </a:bodyPr>
          <a:lstStyle/>
          <a:p>
            <a:pPr algn="ctr"/>
            <a:r>
              <a:rPr lang="es-CL"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br>
              <a:rPr lang="es-CL" b="1" dirty="0"/>
            </a:br>
            <a:endParaRPr lang="es-CL" dirty="0"/>
          </a:p>
        </p:txBody>
      </p:sp>
    </p:spTree>
    <p:extLst>
      <p:ext uri="{BB962C8B-B14F-4D97-AF65-F5344CB8AC3E}">
        <p14:creationId xmlns:p14="http://schemas.microsoft.com/office/powerpoint/2010/main" val="155315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comunal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8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rPr>
              <a:t>Índice de bienestar </a:t>
            </a:r>
            <a:r>
              <a:rPr lang="ang-Latn-001" sz="3200" dirty="0">
                <a:solidFill>
                  <a:schemeClr val="accent1">
                    <a:lumMod val="75000"/>
                  </a:schemeClr>
                </a:solidFill>
                <a:latin typeface="Corbel" panose="020B0503020204020204"/>
              </a:rPr>
              <a:t>f</a:t>
            </a:r>
            <a:r>
              <a:rPr lang="es-CL" sz="3200" dirty="0">
                <a:solidFill>
                  <a:schemeClr val="accent1">
                    <a:lumMod val="75000"/>
                  </a:schemeClr>
                </a:solidFill>
                <a:latin typeface="Corbel" panose="020B0503020204020204"/>
              </a:rPr>
              <a:t>í</a:t>
            </a:r>
            <a:r>
              <a:rPr lang="ang-Latn-001" sz="3200" dirty="0">
                <a:solidFill>
                  <a:schemeClr val="accent1">
                    <a:lumMod val="75000"/>
                  </a:schemeClr>
                </a:solidFill>
                <a:latin typeface="Corbel" panose="020B0503020204020204"/>
              </a:rPr>
              <a:t>sico</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Tree>
    <p:extLst>
      <p:ext uri="{BB962C8B-B14F-4D97-AF65-F5344CB8AC3E}">
        <p14:creationId xmlns:p14="http://schemas.microsoft.com/office/powerpoint/2010/main" val="320619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rgbClr val="FFFF00"/>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rgbClr val="FFFF00"/>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rgbClr val="FFFF00"/>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67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71966"/>
            <a:ext cx="9144000" cy="1221665"/>
          </a:xfrm>
        </p:spPr>
        <p:txBody>
          <a:bodyPr>
            <a:normAutofit fontScale="90000"/>
          </a:bodyPr>
          <a:lstStyle/>
          <a:p>
            <a:pPr algn="l"/>
            <a:r>
              <a:rPr lang="es-CL" b="1" dirty="0"/>
              <a:t>IVHCC</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1828800"/>
            <a:ext cx="9144000" cy="754025"/>
          </a:xfrm>
        </p:spPr>
        <p:txBody>
          <a:bodyPr/>
          <a:lstStyle/>
          <a:p>
            <a:pPr algn="l"/>
            <a:r>
              <a:rPr lang="es-MX" dirty="0">
                <a:solidFill>
                  <a:schemeClr val="bg2">
                    <a:lumMod val="40000"/>
                    <a:lumOff val="60000"/>
                  </a:schemeClr>
                </a:solidFill>
              </a:rPr>
              <a:t>Índice de vulnerabilidad humana al cambio climático</a:t>
            </a:r>
            <a:endParaRPr lang="es-CL" dirty="0">
              <a:solidFill>
                <a:schemeClr val="bg2">
                  <a:lumMod val="40000"/>
                  <a:lumOff val="60000"/>
                </a:schemeClr>
              </a:solidFill>
            </a:endParaRPr>
          </a:p>
        </p:txBody>
      </p:sp>
      <p:sp>
        <p:nvSpPr>
          <p:cNvPr id="5" name="CuadroTexto 4">
            <a:extLst>
              <a:ext uri="{FF2B5EF4-FFF2-40B4-BE49-F238E27FC236}">
                <a16:creationId xmlns:a16="http://schemas.microsoft.com/office/drawing/2014/main" id="{36B1F90B-1FFD-4A7D-9FAA-B9EBB5FB448B}"/>
              </a:ext>
            </a:extLst>
          </p:cNvPr>
          <p:cNvSpPr txBox="1"/>
          <p:nvPr/>
        </p:nvSpPr>
        <p:spPr>
          <a:xfrm>
            <a:off x="990600" y="3059668"/>
            <a:ext cx="60960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4B4B4B">
                    <a:lumMod val="40000"/>
                    <a:lumOff val="60000"/>
                  </a:srgbClr>
                </a:solidFill>
                <a:effectLst/>
                <a:uLnTx/>
                <a:uFillTx/>
                <a:latin typeface="Corbel" panose="020B0503020204020204"/>
                <a:ea typeface="+mn-ea"/>
                <a:cs typeface="+mn-cs"/>
              </a:rPr>
              <a:t>Se encuentra a nivel de comunas y se extrae de la Casen </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0421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80107" y="95228"/>
            <a:ext cx="9144000" cy="1221665"/>
          </a:xfrm>
        </p:spPr>
        <p:txBody>
          <a:bodyPr>
            <a:normAutofit fontScale="90000"/>
          </a:bodyPr>
          <a:lstStyle/>
          <a:p>
            <a:pPr algn="l"/>
            <a:r>
              <a:rPr lang="es-CL" b="1" dirty="0"/>
              <a:t>IVHCC</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763558" y="2172677"/>
            <a:ext cx="4408798" cy="3638061"/>
          </a:xfrm>
          <a:prstGeom prst="rect">
            <a:avLst/>
          </a:prstGeom>
        </p:spPr>
      </p:pic>
    </p:spTree>
    <p:extLst>
      <p:ext uri="{BB962C8B-B14F-4D97-AF65-F5344CB8AC3E}">
        <p14:creationId xmlns:p14="http://schemas.microsoft.com/office/powerpoint/2010/main" val="384795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71966"/>
            <a:ext cx="9144000" cy="1221665"/>
          </a:xfrm>
        </p:spPr>
        <p:txBody>
          <a:bodyPr>
            <a:normAutofit fontScale="90000"/>
          </a:bodyPr>
          <a:lstStyle/>
          <a:p>
            <a:pPr algn="l"/>
            <a:r>
              <a:rPr lang="es-CL" b="1" dirty="0"/>
              <a:t>IVHCC</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1828800"/>
            <a:ext cx="9144000" cy="754025"/>
          </a:xfrm>
        </p:spPr>
        <p:txBody>
          <a:bodyPr/>
          <a:lstStyle/>
          <a:p>
            <a:pPr algn="l"/>
            <a:r>
              <a:rPr lang="es-MX" dirty="0">
                <a:solidFill>
                  <a:schemeClr val="bg2">
                    <a:lumMod val="40000"/>
                    <a:lumOff val="60000"/>
                  </a:schemeClr>
                </a:solidFill>
              </a:rPr>
              <a:t>Índice de vulnerabilidad urbana</a:t>
            </a:r>
            <a:endParaRPr lang="es-CL" dirty="0">
              <a:solidFill>
                <a:schemeClr val="bg2">
                  <a:lumMod val="40000"/>
                  <a:lumOff val="60000"/>
                </a:schemeClr>
              </a:solidFill>
            </a:endParaRPr>
          </a:p>
        </p:txBody>
      </p:sp>
    </p:spTree>
    <p:extLst>
      <p:ext uri="{BB962C8B-B14F-4D97-AF65-F5344CB8AC3E}">
        <p14:creationId xmlns:p14="http://schemas.microsoft.com/office/powerpoint/2010/main" val="95278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51461-94FA-45DE-85DB-C9D6CC8C5C0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952501E-9CD2-4A93-813B-8FF83465BA34}"/>
              </a:ext>
            </a:extLst>
          </p:cNvPr>
          <p:cNvSpPr>
            <a:spLocks noGrp="1"/>
          </p:cNvSpPr>
          <p:nvPr>
            <p:ph idx="1"/>
          </p:nvPr>
        </p:nvSpPr>
        <p:spPr/>
        <p:txBody>
          <a:bodyPr/>
          <a:lstStyle/>
          <a:p>
            <a:r>
              <a:rPr lang="es-MX" dirty="0"/>
              <a:t>Tabla de pobreza actualizada y homologada para usar en el índice de vulnerabilidad: [https://rpubs.com/dataintelligence/socio](https://rpubs.com/dataintelligence/socio) </a:t>
            </a:r>
          </a:p>
          <a:p>
            <a:endParaRPr lang="es-MX" dirty="0"/>
          </a:p>
          <a:p>
            <a:r>
              <a:rPr lang="es-MX" dirty="0"/>
              <a:t>Tabla de pueblos originarios: [https://rpubs.com/dataintelligence/pueblos_originarios_2020](https://rpubs.com/dataintelligence/pueblos_originarios_2020)</a:t>
            </a:r>
          </a:p>
        </p:txBody>
      </p:sp>
    </p:spTree>
    <p:extLst>
      <p:ext uri="{BB962C8B-B14F-4D97-AF65-F5344CB8AC3E}">
        <p14:creationId xmlns:p14="http://schemas.microsoft.com/office/powerpoint/2010/main" val="3308588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5" name="Elipse 4">
            <a:extLst>
              <a:ext uri="{FF2B5EF4-FFF2-40B4-BE49-F238E27FC236}">
                <a16:creationId xmlns:a16="http://schemas.microsoft.com/office/drawing/2014/main" id="{040F4DD5-CADB-4FE1-969B-0F108408A608}"/>
              </a:ext>
            </a:extLst>
          </p:cNvPr>
          <p:cNvSpPr/>
          <p:nvPr/>
        </p:nvSpPr>
        <p:spPr>
          <a:xfrm>
            <a:off x="4577867" y="1434167"/>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semanas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buscó o ha estado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buscando trabajo?</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horas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trabaja habitualmente</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por semana en su</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trabajo, negocio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actividad principal?</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¿Desde qué año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tiene su trabajo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negocio principal?</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5705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5" name="Elipse 4">
            <a:extLst>
              <a:ext uri="{FF2B5EF4-FFF2-40B4-BE49-F238E27FC236}">
                <a16:creationId xmlns:a16="http://schemas.microsoft.com/office/drawing/2014/main" id="{040F4DD5-CADB-4FE1-969B-0F108408A608}"/>
              </a:ext>
            </a:extLst>
          </p:cNvPr>
          <p:cNvSpPr/>
          <p:nvPr/>
        </p:nvSpPr>
        <p:spPr>
          <a:xfrm>
            <a:off x="4577867" y="1434167"/>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2839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218114" y="375193"/>
            <a:ext cx="2919369" cy="1034158"/>
          </a:xfrm>
        </p:spPr>
        <p:txBody>
          <a:bodyPr>
            <a:normAutofit fontScale="90000"/>
          </a:bodyPr>
          <a:lstStyle/>
          <a:p>
            <a:pPr algn="ctr"/>
            <a:r>
              <a:rPr lang="es-CL" sz="36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Introducción</a:t>
            </a:r>
            <a:br>
              <a:rPr lang="es-CL" b="1" dirty="0"/>
            </a:br>
            <a:endParaRPr lang="es-CL" dirty="0"/>
          </a:p>
        </p:txBody>
      </p:sp>
    </p:spTree>
    <p:extLst>
      <p:ext uri="{BB962C8B-B14F-4D97-AF65-F5344CB8AC3E}">
        <p14:creationId xmlns:p14="http://schemas.microsoft.com/office/powerpoint/2010/main" val="261391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tipo de vivienda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6908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71966"/>
            <a:ext cx="9144000" cy="1221665"/>
          </a:xfrm>
        </p:spPr>
        <p:txBody>
          <a:bodyPr>
            <a:normAutofit fontScale="90000"/>
          </a:bodyPr>
          <a:lstStyle/>
          <a:p>
            <a:pPr algn="l"/>
            <a:r>
              <a:rPr lang="es-CL" b="1" dirty="0"/>
              <a:t>IBU</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1828800"/>
            <a:ext cx="9144000" cy="754025"/>
          </a:xfrm>
        </p:spPr>
        <p:txBody>
          <a:bodyPr/>
          <a:lstStyle/>
          <a:p>
            <a:pPr algn="l"/>
            <a:r>
              <a:rPr lang="es-MX" dirty="0">
                <a:solidFill>
                  <a:schemeClr val="bg2">
                    <a:lumMod val="40000"/>
                    <a:lumOff val="60000"/>
                  </a:schemeClr>
                </a:solidFill>
              </a:rPr>
              <a:t>Índice de bienestar urbana</a:t>
            </a:r>
            <a:endParaRPr lang="es-CL" dirty="0">
              <a:solidFill>
                <a:schemeClr val="bg2">
                  <a:lumMod val="40000"/>
                  <a:lumOff val="60000"/>
                </a:schemeClr>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1180123" y="3727938"/>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Tree>
    <p:extLst>
      <p:ext uri="{BB962C8B-B14F-4D97-AF65-F5344CB8AC3E}">
        <p14:creationId xmlns:p14="http://schemas.microsoft.com/office/powerpoint/2010/main" val="335456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4346172" y="788565"/>
            <a:ext cx="3916984" cy="5547969"/>
          </a:xfrm>
          <a:prstGeom prst="rect">
            <a:avLst/>
          </a:prstGeom>
        </p:spPr>
      </p:pic>
    </p:spTree>
    <p:extLst>
      <p:ext uri="{BB962C8B-B14F-4D97-AF65-F5344CB8AC3E}">
        <p14:creationId xmlns:p14="http://schemas.microsoft.com/office/powerpoint/2010/main" val="784295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677923" y="67950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832467" y="1253233"/>
            <a:ext cx="6892125" cy="4514197"/>
          </a:xfrm>
          <a:prstGeom prst="rect">
            <a:avLst/>
          </a:prstGeom>
        </p:spPr>
      </p:pic>
    </p:spTree>
    <p:extLst>
      <p:ext uri="{BB962C8B-B14F-4D97-AF65-F5344CB8AC3E}">
        <p14:creationId xmlns:p14="http://schemas.microsoft.com/office/powerpoint/2010/main" val="1396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D26D8-227F-4120-890B-FCEB4A9314F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ABCD1C9-4FBC-4F7B-BBCF-6A5DE6F95801}"/>
              </a:ext>
            </a:extLst>
          </p:cNvPr>
          <p:cNvSpPr>
            <a:spLocks noGrp="1"/>
          </p:cNvSpPr>
          <p:nvPr>
            <p:ph idx="1"/>
          </p:nvPr>
        </p:nvSpPr>
        <p:spPr/>
        <p:txBody>
          <a:bodyPr/>
          <a:lstStyle/>
          <a:p>
            <a:r>
              <a:rPr lang="es-MX" dirty="0"/>
              <a:t>Tabla de pobreza actualizada y homologada para usar en el índice de vulnerabilidad: [https://rpubs.com/dataintelligence/socio](https://rpubs.com/dataintelligence/socio) </a:t>
            </a:r>
          </a:p>
          <a:p>
            <a:endParaRPr lang="es-MX" dirty="0"/>
          </a:p>
          <a:p>
            <a:r>
              <a:rPr lang="es-MX" dirty="0"/>
              <a:t>Tabla de pueblos originarios: [https://rpubs.com/dataintelligence/pueblos_originarios_2020](https://rpubs.com/dataintelligence/pueblos_originarios_2020)</a:t>
            </a:r>
          </a:p>
        </p:txBody>
      </p:sp>
    </p:spTree>
    <p:extLst>
      <p:ext uri="{BB962C8B-B14F-4D97-AF65-F5344CB8AC3E}">
        <p14:creationId xmlns:p14="http://schemas.microsoft.com/office/powerpoint/2010/main" val="1615475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p:txBody>
          <a:bodyPr>
            <a:normAutofit fontScale="90000"/>
          </a:bodyPr>
          <a:lstStyle/>
          <a:p>
            <a:r>
              <a:rPr lang="es-MX" dirty="0">
                <a:solidFill>
                  <a:schemeClr val="bg2">
                    <a:lumMod val="40000"/>
                    <a:lumOff val="60000"/>
                  </a:schemeClr>
                </a:solidFill>
              </a:rPr>
              <a:t>IBU esta dentro de índice y calcular nuevas variables</a:t>
            </a:r>
            <a:endParaRPr lang="es-MX"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1842594" y="1825625"/>
            <a:ext cx="8789387" cy="4351338"/>
          </a:xfrm>
        </p:spPr>
      </p:pic>
    </p:spTree>
    <p:extLst>
      <p:ext uri="{BB962C8B-B14F-4D97-AF65-F5344CB8AC3E}">
        <p14:creationId xmlns:p14="http://schemas.microsoft.com/office/powerpoint/2010/main" val="384242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766E-2C2D-4D4A-AB68-08370C082C32}"/>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Tree>
    <p:extLst>
      <p:ext uri="{BB962C8B-B14F-4D97-AF65-F5344CB8AC3E}">
        <p14:creationId xmlns:p14="http://schemas.microsoft.com/office/powerpoint/2010/main" val="682101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lstStyle/>
          <a:p>
            <a:pPr algn="ctr"/>
            <a:r>
              <a:rPr lang="es-MX" dirty="0"/>
              <a:t>Índice de bienestar en vivienda </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bienestar en vivienda </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Carencia como pobreza referida a 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Calidad del techo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710553"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Calidad de paredes</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Tipo de piso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45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fontScale="90000"/>
          </a:bodyPr>
          <a:lstStyle/>
          <a:p>
            <a:pPr algn="ctr"/>
            <a:r>
              <a:rPr lang="es-MX" dirty="0"/>
              <a:t>Índice de accesibilidad a la educación</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997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demografía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47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2297723"/>
            <a:ext cx="7203831" cy="2769989"/>
          </a:xfrm>
          <a:prstGeom prst="rect">
            <a:avLst/>
          </a:prstGeom>
          <a:noFill/>
        </p:spPr>
        <p:txBody>
          <a:bodyPr wrap="square" rtlCol="0">
            <a:spAutoFit/>
          </a:bodyPr>
          <a:lstStyle/>
          <a:p>
            <a:r>
              <a:rPr lang="es-MX" sz="1600" dirty="0">
                <a:effectLst/>
                <a:latin typeface="Quire Sans" panose="020B0502040400020003" pitchFamily="34" charset="0"/>
                <a:ea typeface="Batang" panose="02030600000101010101" pitchFamily="18" charset="-127"/>
                <a:cs typeface="Quire Sans" panose="020B0502040400020003" pitchFamily="34" charset="0"/>
              </a:rPr>
              <a:t>Supongamos que se desee evaluar el comportamiento de una variable para la cual, una</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vez elaboradas las definiciones correspondientes, se hayan encontrado diversos indicadores capaces de expresar los valores que asume en distintos objetos. A través de cada indicador, se podrán obtener los datos pertinentes, que deberán ser llevados a escalas adecuadas para ordenarlos. Para cada indicador que utilicemos, será necesario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posiciones posibles, lo que aumenta su sensibilidad o grado de discriminación frente a los fenómenos medidos</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pic>
        <p:nvPicPr>
          <p:cNvPr id="1026" name="Picture 2" descr="Scalping index indicator - Indicators - ProRealTime">
            <a:hlinkClick r:id="rId2"/>
            <a:extLst>
              <a:ext uri="{FF2B5EF4-FFF2-40B4-BE49-F238E27FC236}">
                <a16:creationId xmlns:a16="http://schemas.microsoft.com/office/drawing/2014/main" id="{B4E6ADFD-DDE0-4802-B156-47D5C5FE6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867" y="2297723"/>
            <a:ext cx="3689272" cy="277763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spTree>
    <p:extLst>
      <p:ext uri="{BB962C8B-B14F-4D97-AF65-F5344CB8AC3E}">
        <p14:creationId xmlns:p14="http://schemas.microsoft.com/office/powerpoint/2010/main" val="1903503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tipo de vivienda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Número de piezas usadas exclusivamente como dormitorio</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hogares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personas</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4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4196862" y="2593867"/>
            <a:ext cx="7751151" cy="203132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16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nos entrega información</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fragmentaria, que debe ser integrada o sintetizada para llegar a un valor único, que exprese lo que en realidad ocurre con la variable. Para lograrlo, debemos sumar ponderadamente los valores de los indicadores, obteniendo un valor total que se denomina índice, y que es el que nos dará la información relevante sobre el problema en estudio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Tree>
    <p:extLst>
      <p:ext uri="{BB962C8B-B14F-4D97-AF65-F5344CB8AC3E}">
        <p14:creationId xmlns:p14="http://schemas.microsoft.com/office/powerpoint/2010/main" val="107321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2769989"/>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1600" dirty="0">
                <a:effectLst/>
                <a:latin typeface="Quire Sans" panose="020B0502040400020003" pitchFamily="34" charset="0"/>
                <a:ea typeface="Batang" panose="02030600000101010101" pitchFamily="18" charset="-127"/>
                <a:cs typeface="Quire Sans" panose="020B0502040400020003" pitchFamily="34" charset="0"/>
              </a:rPr>
              <a:t>Si deseamos un marco de referencia a la hora de construir un índice de bienestar humano </a:t>
            </a:r>
            <a:r>
              <a:rPr lang="ang-Latn" sz="1600" dirty="0">
                <a:effectLst/>
                <a:latin typeface="Quire Sans" panose="020B0502040400020003" pitchFamily="34" charset="0"/>
                <a:ea typeface="Batang" panose="02030600000101010101" pitchFamily="18" charset="-127"/>
                <a:cs typeface="Quire Sans" panose="020B0502040400020003" pitchFamily="34" charset="0"/>
              </a:rPr>
              <a:t>(IBH)</a:t>
            </a:r>
            <a:r>
              <a:rPr lang="es-CL" sz="1600" dirty="0">
                <a:effectLst/>
                <a:latin typeface="Quire Sans" panose="020B0502040400020003" pitchFamily="34" charset="0"/>
                <a:ea typeface="Batang" panose="02030600000101010101" pitchFamily="18" charset="-127"/>
                <a:cs typeface="Quire Sans" panose="020B0502040400020003" pitchFamily="34" charset="0"/>
              </a:rPr>
              <a:t>, es ineludible </a:t>
            </a:r>
            <a:r>
              <a:rPr lang="es-CL" sz="1600" dirty="0" err="1">
                <a:effectLst/>
                <a:latin typeface="Quire Sans" panose="020B0502040400020003" pitchFamily="34" charset="0"/>
                <a:ea typeface="Batang" panose="02030600000101010101" pitchFamily="18" charset="-127"/>
                <a:cs typeface="Quire Sans" panose="020B0502040400020003" pitchFamily="34" charset="0"/>
              </a:rPr>
              <a:t>co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nsiderar </a:t>
            </a:r>
            <a:r>
              <a:rPr lang="es-CL" sz="1600" dirty="0">
                <a:effectLst/>
                <a:latin typeface="Quire Sans" panose="020B0502040400020003" pitchFamily="34" charset="0"/>
                <a:ea typeface="Batang" panose="02030600000101010101" pitchFamily="18" charset="-127"/>
                <a:cs typeface="Quire Sans" panose="020B0502040400020003" pitchFamily="34" charset="0"/>
              </a:rPr>
              <a:t>el índice de desarrollo humano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(IDH)</a:t>
            </a:r>
            <a:r>
              <a:rPr lang="es-MX" sz="1600" dirty="0"/>
              <a:t>, </a:t>
            </a:r>
            <a:r>
              <a:rPr lang="ang-Latn-001" sz="1600" dirty="0"/>
              <a:t>utilizado </a:t>
            </a:r>
            <a:r>
              <a:rPr lang="es-MX" sz="1600" dirty="0"/>
              <a:t>para clasificar a los países en cuatro niveles. El índice está compuesto por la</a:t>
            </a:r>
            <a:r>
              <a:rPr lang="ang-Latn" sz="1600" dirty="0"/>
              <a:t> </a:t>
            </a:r>
            <a:r>
              <a:rPr lang="es-MX" sz="1600" dirty="0"/>
              <a:t>esperanza de vida, </a:t>
            </a:r>
            <a:r>
              <a:rPr lang="ang-Latn-001" sz="1600" dirty="0"/>
              <a:t>e indicadores de</a:t>
            </a:r>
            <a:r>
              <a:rPr lang="es-MX" sz="1600" dirty="0"/>
              <a:t> educación e indicadores de ingreso per cápita. Un país obtiene un IDH más alto cuando la esperanza de vida es mayor, el nivel de educación es mayor y el ingreso nacional bruto INB (PPA) per cápita es mayor. Fue desarrollado por </a:t>
            </a:r>
            <a:r>
              <a:rPr lang="ang-Latn-001" sz="1600" dirty="0"/>
              <a:t>un</a:t>
            </a:r>
            <a:r>
              <a:rPr lang="es-MX" sz="1600" dirty="0"/>
              <a:t> economista</a:t>
            </a:r>
            <a:r>
              <a:rPr lang="ang-Latn-001" sz="1600" dirty="0"/>
              <a:t>.</a:t>
            </a:r>
          </a:p>
          <a:p>
            <a:endParaRPr lang="es-MX" sz="1600" dirty="0"/>
          </a:p>
          <a:p>
            <a:r>
              <a:rPr lang="es-MX" sz="1600" dirty="0"/>
              <a:t>El IDH busca medir dichas variables a través de un índice compuesto, por medio de indicadores que se relacionan en los tres aspectos mencionados en forma sinóptica.</a:t>
            </a:r>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r>
              <a:rPr lang="ang-Latn-001" sz="3200" dirty="0"/>
              <a:t>El </a:t>
            </a:r>
            <a:r>
              <a:rPr lang="es-CL" sz="3200" dirty="0"/>
              <a:t>índice social más famoso</a:t>
            </a:r>
          </a:p>
        </p:txBody>
      </p:sp>
    </p:spTree>
    <p:extLst>
      <p:ext uri="{BB962C8B-B14F-4D97-AF65-F5344CB8AC3E}">
        <p14:creationId xmlns:p14="http://schemas.microsoft.com/office/powerpoint/2010/main" val="290707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265269" y="202359"/>
            <a:ext cx="4741985" cy="4781968"/>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5089104"/>
            <a:ext cx="4024132" cy="1670522"/>
          </a:xfrm>
          <a:prstGeom prst="rect">
            <a:avLst/>
          </a:prstGeom>
        </p:spPr>
      </p:pic>
    </p:spTree>
    <p:extLst>
      <p:ext uri="{BB962C8B-B14F-4D97-AF65-F5344CB8AC3E}">
        <p14:creationId xmlns:p14="http://schemas.microsoft.com/office/powerpoint/2010/main" val="45484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humano.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dirty="0">
              <a:solidFill>
                <a:prstClr val="white"/>
              </a:solidFill>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2404918"/>
            <a:ext cx="6949796" cy="2308324"/>
          </a:xfrm>
          <a:prstGeom prst="rect">
            <a:avLst/>
          </a:prstGeom>
          <a:noFill/>
        </p:spPr>
        <p:txBody>
          <a:bodyPr wrap="square" rtlCol="0">
            <a:spAutoFit/>
          </a:bodyPr>
          <a:lstStyle/>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Tree>
    <p:extLst>
      <p:ext uri="{BB962C8B-B14F-4D97-AF65-F5344CB8AC3E}">
        <p14:creationId xmlns:p14="http://schemas.microsoft.com/office/powerpoint/2010/main" val="379477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335560"/>
            <a:ext cx="10984523" cy="6165908"/>
          </a:xfrm>
        </p:spPr>
        <p:txBody>
          <a:bodyPr>
            <a:normAutofit fontScale="90000"/>
          </a:bodyPr>
          <a:lstStyle/>
          <a:p>
            <a:pPr algn="l"/>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Definiciones de nuestros indicadores de base.</a:t>
            </a: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a:t>
            </a:r>
            <a:r>
              <a:rPr lang="ang-Latn-001" sz="2800" b="1">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vhcc:</a:t>
            </a:r>
            <a:br>
              <a:rPr lang="ang-Latn-001" sz="2800" b="1">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ibu indice de bienestar urbano</a:t>
            </a: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ivh</a:t>
            </a: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es-CL" sz="2800" b="1" dirty="0"/>
            </a:br>
            <a:endParaRPr lang="es-CL" sz="2800" dirty="0"/>
          </a:p>
        </p:txBody>
      </p:sp>
    </p:spTree>
    <p:extLst>
      <p:ext uri="{BB962C8B-B14F-4D97-AF65-F5344CB8AC3E}">
        <p14:creationId xmlns:p14="http://schemas.microsoft.com/office/powerpoint/2010/main" val="39641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631831"/>
            <a:ext cx="10984523" cy="1594338"/>
          </a:xfrm>
        </p:spPr>
        <p:txBody>
          <a:bodyPr>
            <a:normAutofit fontScale="90000"/>
          </a:bodyPr>
          <a:lstStyle/>
          <a:p>
            <a:pPr algn="ctr"/>
            <a:r>
              <a:rPr lang="es-CL"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br>
              <a:rPr lang="es-CL" b="1" dirty="0"/>
            </a:br>
            <a:endParaRPr lang="es-CL" dirty="0"/>
          </a:p>
        </p:txBody>
      </p:sp>
    </p:spTree>
    <p:extLst>
      <p:ext uri="{BB962C8B-B14F-4D97-AF65-F5344CB8AC3E}">
        <p14:creationId xmlns:p14="http://schemas.microsoft.com/office/powerpoint/2010/main" val="395703236"/>
      </p:ext>
    </p:extLst>
  </p:cSld>
  <p:clrMapOvr>
    <a:masterClrMapping/>
  </p:clrMapOvr>
</p:sld>
</file>

<file path=ppt/theme/theme1.xml><?xml version="1.0" encoding="utf-8"?>
<a:theme xmlns:a="http://schemas.openxmlformats.org/drawingml/2006/main" name="Profundidad">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TM04033923[[fn=Profundidad]]</Template>
  <TotalTime>166</TotalTime>
  <Words>1353</Words>
  <Application>Microsoft Office PowerPoint</Application>
  <PresentationFormat>Panorámica</PresentationFormat>
  <Paragraphs>126</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Batang</vt:lpstr>
      <vt:lpstr>Arial</vt:lpstr>
      <vt:lpstr>Corbel</vt:lpstr>
      <vt:lpstr>Quire Sans</vt:lpstr>
      <vt:lpstr>Profundidad</vt:lpstr>
      <vt:lpstr>Índices </vt:lpstr>
      <vt:lpstr>Introducción </vt:lpstr>
      <vt:lpstr>Construcción de índices</vt:lpstr>
      <vt:lpstr>Construcción de índices</vt:lpstr>
      <vt:lpstr>Construcción de índices</vt:lpstr>
      <vt:lpstr>Construcción de índices</vt:lpstr>
      <vt:lpstr>Construcción de índices</vt:lpstr>
      <vt:lpstr>Definiciones de nuestros indicadores de base.   Ivhcc:   ibu indice de bienestar urbano ivh        </vt:lpstr>
      <vt:lpstr>Índices </vt:lpstr>
      <vt:lpstr>Índices </vt:lpstr>
      <vt:lpstr>Construcción de índices</vt:lpstr>
      <vt:lpstr>Construcción de índices</vt:lpstr>
      <vt:lpstr>Construcción de índices</vt:lpstr>
      <vt:lpstr>IVHCC </vt:lpstr>
      <vt:lpstr>IVHCC </vt:lpstr>
      <vt:lpstr>IVHCC </vt:lpstr>
      <vt:lpstr>Presentación de PowerPoint</vt:lpstr>
      <vt:lpstr>Índice calidad del trabajo</vt:lpstr>
      <vt:lpstr>Índice calidad del trabajo</vt:lpstr>
      <vt:lpstr>Índice de tipo de vivienda</vt:lpstr>
      <vt:lpstr>IBU </vt:lpstr>
      <vt:lpstr>Presentación de PowerPoint</vt:lpstr>
      <vt:lpstr>Presentación de PowerPoint</vt:lpstr>
      <vt:lpstr>Presentación de PowerPoint</vt:lpstr>
      <vt:lpstr>IBU esta dentro de índice y calcular nuevas variables</vt:lpstr>
      <vt:lpstr>Presentación de PowerPoint</vt:lpstr>
      <vt:lpstr>Índice de bienestar en vivienda </vt:lpstr>
      <vt:lpstr>Índice de accesibilidad a la educación</vt:lpstr>
      <vt:lpstr>Índice de demografía</vt:lpstr>
      <vt:lpstr>Índice de tipo de vivienda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3</cp:revision>
  <dcterms:created xsi:type="dcterms:W3CDTF">2021-10-22T11:56:10Z</dcterms:created>
  <dcterms:modified xsi:type="dcterms:W3CDTF">2021-10-26T14:19:56Z</dcterms:modified>
</cp:coreProperties>
</file>