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234" y="-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B2472-D892-4F42-96E8-B2D3D6BA2911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81B21-5F98-472C-8D95-79A667C2EE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616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1B21-5F98-472C-8D95-79A667C2EED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495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95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41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4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87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4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05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801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329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9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23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d-Austral/ds_semanario/blob/main/tablas%20socioeconomicas%20al%20semanario/ap_ruralidad_6.xlsx" TargetMode="External"/><Relationship Id="rId3" Type="http://schemas.openxmlformats.org/officeDocument/2006/relationships/hyperlink" Target="https://github.com/Sud-Austral/ds_semanario/blob/main/tablas%20socioeconomicas%20al%20semanario/ap_Porcentaje_de_pobreza_1.xlsx" TargetMode="External"/><Relationship Id="rId7" Type="http://schemas.openxmlformats.org/officeDocument/2006/relationships/hyperlink" Target="https://github.com/Sud-Austral/ds_semanario/blob/main/tablas%20socioeconomicas%20al%20semanario/ap_esperanza_de_vida_5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d-Austral/ds_semanario/blob/main/tablas%20socioeconomicas%20al%20semanario/ap_pertenencia_a_pueblo_indigena_4.xlsx" TargetMode="External"/><Relationship Id="rId5" Type="http://schemas.openxmlformats.org/officeDocument/2006/relationships/hyperlink" Target="https://github.com/Sud-Austral/ds_semanario/blob/main/tablas%20socioeconomicas%20al%20semanario/ap_Sabe%20leer%20y%20escribir_3.xlsx" TargetMode="External"/><Relationship Id="rId4" Type="http://schemas.openxmlformats.org/officeDocument/2006/relationships/hyperlink" Target="https://github.com/Sud-Austral/ds_semanario/blob/main/tablas%20socioeconomicas%20al%20semanario/ap_trabajo_1_hora_la_semana_pasada_2.xl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506260" y="1174200"/>
            <a:ext cx="559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E14D1C-E8CE-4C89-999C-78EDC9E515B8}"/>
              </a:ext>
            </a:extLst>
          </p:cNvPr>
          <p:cNvSpPr/>
          <p:nvPr/>
        </p:nvSpPr>
        <p:spPr>
          <a:xfrm>
            <a:off x="357367" y="2277657"/>
            <a:ext cx="618613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AC4BF6A-F3F9-4E6C-B825-C39AAEC6C279}"/>
              </a:ext>
            </a:extLst>
          </p:cNvPr>
          <p:cNvSpPr/>
          <p:nvPr/>
        </p:nvSpPr>
        <p:spPr>
          <a:xfrm>
            <a:off x="173242" y="1019642"/>
            <a:ext cx="6358605" cy="5076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36A4B9-2B5C-4632-899E-767B6226BC47}"/>
              </a:ext>
            </a:extLst>
          </p:cNvPr>
          <p:cNvSpPr txBox="1"/>
          <p:nvPr/>
        </p:nvSpPr>
        <p:spPr>
          <a:xfrm>
            <a:off x="486618" y="2439679"/>
            <a:ext cx="99578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DATOS GENERALES</a:t>
            </a:r>
            <a:endParaRPr lang="es-CL" sz="8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A796E3-267E-4F64-8F3E-8B964A248A4F}"/>
              </a:ext>
            </a:extLst>
          </p:cNvPr>
          <p:cNvSpPr txBox="1"/>
          <p:nvPr/>
        </p:nvSpPr>
        <p:spPr>
          <a:xfrm>
            <a:off x="1727483" y="2425106"/>
            <a:ext cx="1047082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SOCIODEMOGRAFÍA</a:t>
            </a:r>
            <a:endParaRPr lang="es-CL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5FCBFC-72F6-46C1-9379-32B9A2D6E704}"/>
              </a:ext>
            </a:extLst>
          </p:cNvPr>
          <p:cNvSpPr txBox="1"/>
          <p:nvPr/>
        </p:nvSpPr>
        <p:spPr>
          <a:xfrm>
            <a:off x="3021676" y="2416360"/>
            <a:ext cx="61106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BIOFÍSICO</a:t>
            </a:r>
            <a:endParaRPr lang="es-CL" sz="8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987C87-0A8D-4367-BF96-7478C0CF04C5}"/>
              </a:ext>
            </a:extLst>
          </p:cNvPr>
          <p:cNvSpPr txBox="1"/>
          <p:nvPr/>
        </p:nvSpPr>
        <p:spPr>
          <a:xfrm>
            <a:off x="3861054" y="2426098"/>
            <a:ext cx="108395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BALANCE CLIMÁTICO</a:t>
            </a:r>
            <a:endParaRPr lang="es-CL" sz="8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53AA8D-A35A-4E3B-A704-8B08FBA6EBF1}"/>
              </a:ext>
            </a:extLst>
          </p:cNvPr>
          <p:cNvSpPr txBox="1"/>
          <p:nvPr/>
        </p:nvSpPr>
        <p:spPr>
          <a:xfrm>
            <a:off x="289103" y="2872690"/>
            <a:ext cx="2094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% pobreza comunal 2020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200" b="1" dirty="0">
              <a:solidFill>
                <a:srgbClr val="C00000"/>
              </a:solidFill>
            </a:endParaRPr>
          </a:p>
          <a:p>
            <a:r>
              <a:rPr lang="es-CL" sz="1000" dirty="0"/>
              <a:t>La pobreza incluye la no pobreza y la pobreza extrema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5577D44-7703-4DF9-BF6B-C71F2E747E46}"/>
              </a:ext>
            </a:extLst>
          </p:cNvPr>
          <p:cNvSpPr txBox="1"/>
          <p:nvPr/>
        </p:nvSpPr>
        <p:spPr>
          <a:xfrm>
            <a:off x="5137953" y="2439669"/>
            <a:ext cx="1037463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VISOR GEOGRÁFICO</a:t>
            </a:r>
            <a:endParaRPr lang="es-CL" sz="8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0CCB71-33D9-458F-8DAC-7718C2716F80}"/>
              </a:ext>
            </a:extLst>
          </p:cNvPr>
          <p:cNvSpPr txBox="1"/>
          <p:nvPr/>
        </p:nvSpPr>
        <p:spPr>
          <a:xfrm>
            <a:off x="4446727" y="2891569"/>
            <a:ext cx="1755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Frecuencia</a:t>
            </a:r>
            <a:r>
              <a:rPr lang="es-CL" sz="1200" b="1" dirty="0">
                <a:solidFill>
                  <a:srgbClr val="C00000"/>
                </a:solidFill>
              </a:rPr>
              <a:t> </a:t>
            </a:r>
            <a:r>
              <a:rPr lang="ang-Latn-001" sz="1200" b="1" dirty="0">
                <a:solidFill>
                  <a:srgbClr val="C00000"/>
                </a:solidFill>
              </a:rPr>
              <a:t>Alfabetismo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Sabe leer y escribir</a:t>
            </a:r>
            <a:r>
              <a:rPr lang="ang-Latn" sz="1000" dirty="0"/>
              <a:t>?</a:t>
            </a:r>
          </a:p>
          <a:p>
            <a:r>
              <a:rPr lang="es-CL" sz="1000" dirty="0"/>
              <a:t>P</a:t>
            </a:r>
            <a:r>
              <a:rPr lang="ang-Latn" sz="1000" dirty="0"/>
              <a:t>or etnia y migraci</a:t>
            </a:r>
            <a:r>
              <a:rPr lang="es-CL" sz="1000" dirty="0"/>
              <a:t>ón</a:t>
            </a:r>
            <a:endParaRPr lang="es-ES" sz="10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F7D034F-EFE8-4907-B36C-051E560EB8FC}"/>
              </a:ext>
            </a:extLst>
          </p:cNvPr>
          <p:cNvSpPr txBox="1"/>
          <p:nvPr/>
        </p:nvSpPr>
        <p:spPr>
          <a:xfrm>
            <a:off x="2584450" y="2876244"/>
            <a:ext cx="166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Situaci</a:t>
            </a:r>
            <a:r>
              <a:rPr lang="es-CL" sz="1200" b="1" dirty="0">
                <a:solidFill>
                  <a:srgbClr val="C00000"/>
                </a:solidFill>
              </a:rPr>
              <a:t>ó</a:t>
            </a:r>
            <a:r>
              <a:rPr lang="ang-Latn-001" sz="1200" b="1" dirty="0">
                <a:solidFill>
                  <a:srgbClr val="C00000"/>
                </a:solidFill>
              </a:rPr>
              <a:t>n ocupacional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Trabajó al menos 1 hora la </a:t>
            </a:r>
            <a:endParaRPr lang="ang-Latn-001" sz="1000" dirty="0"/>
          </a:p>
          <a:p>
            <a:r>
              <a:rPr lang="es-CL" sz="1000" dirty="0"/>
              <a:t>semana pasada</a:t>
            </a:r>
            <a:r>
              <a:rPr lang="ang-Latn" sz="1000" dirty="0"/>
              <a:t>?</a:t>
            </a:r>
            <a:endParaRPr lang="es-ES" sz="10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A39F9AA-1A85-471A-B2E3-732DF3DC4C32}"/>
              </a:ext>
            </a:extLst>
          </p:cNvPr>
          <p:cNvSpPr txBox="1"/>
          <p:nvPr/>
        </p:nvSpPr>
        <p:spPr>
          <a:xfrm>
            <a:off x="255993" y="4131664"/>
            <a:ext cx="198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Pertenecia </a:t>
            </a:r>
            <a:r>
              <a:rPr lang="es-CL" sz="1200" b="1" dirty="0">
                <a:solidFill>
                  <a:srgbClr val="C00000"/>
                </a:solidFill>
              </a:rPr>
              <a:t>a </a:t>
            </a:r>
            <a:r>
              <a:rPr lang="ang-Latn-001" sz="1200" b="1" dirty="0">
                <a:solidFill>
                  <a:srgbClr val="C00000"/>
                </a:solidFill>
              </a:rPr>
              <a:t>pueblo indigena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ang-Latn-001" sz="1000" dirty="0"/>
              <a:t>Pertenece a alg</a:t>
            </a:r>
            <a:r>
              <a:rPr lang="es-CL" sz="1000" dirty="0"/>
              <a:t>ú</a:t>
            </a:r>
            <a:r>
              <a:rPr lang="ang-Latn-001" sz="1000" dirty="0"/>
              <a:t>n pueblo ind</a:t>
            </a:r>
            <a:r>
              <a:rPr lang="es-CL" sz="1000" dirty="0"/>
              <a:t>í</a:t>
            </a:r>
            <a:r>
              <a:rPr lang="ang-Latn-001" sz="1000" dirty="0"/>
              <a:t>gena? A cual?</a:t>
            </a:r>
            <a:endParaRPr lang="es-CL" sz="10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9EEC2FC-BBDB-4B2F-989D-D92102FA8076}"/>
              </a:ext>
            </a:extLst>
          </p:cNvPr>
          <p:cNvSpPr txBox="1"/>
          <p:nvPr/>
        </p:nvSpPr>
        <p:spPr>
          <a:xfrm>
            <a:off x="193790" y="6515296"/>
            <a:ext cx="6317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Nota: </a:t>
            </a:r>
          </a:p>
          <a:p>
            <a:r>
              <a:rPr lang="es-ES" sz="1200" dirty="0"/>
              <a:t>1 Los gráficos deberán ser filtrados por municipio cuando corresponda</a:t>
            </a:r>
            <a:r>
              <a:rPr lang="ang-Latn-001" sz="1200" dirty="0"/>
              <a:t>.</a:t>
            </a:r>
          </a:p>
          <a:p>
            <a:r>
              <a:rPr lang="es-ES" sz="1200" dirty="0"/>
              <a:t>** Se espera que los datos de población tengan una serie de tiempo larga</a:t>
            </a:r>
            <a:r>
              <a:rPr lang="ang-Latn-001" sz="1200" dirty="0"/>
              <a:t>: </a:t>
            </a:r>
          </a:p>
          <a:p>
            <a:r>
              <a:rPr lang="es-CL" sz="1200" dirty="0"/>
              <a:t>P</a:t>
            </a:r>
            <a:r>
              <a:rPr lang="ang-Latn-001" sz="1200" dirty="0"/>
              <a:t>ara ello se interpola con los datos que tenemos constru</a:t>
            </a:r>
            <a:r>
              <a:rPr lang="es-CL" sz="1200" dirty="0" err="1"/>
              <a:t>ídos</a:t>
            </a:r>
            <a:r>
              <a:rPr lang="es-CL" sz="1200" dirty="0"/>
              <a:t> que a la fecha son</a:t>
            </a:r>
            <a:r>
              <a:rPr lang="ang-Latn" sz="1200" dirty="0"/>
              <a:t>:</a:t>
            </a:r>
          </a:p>
          <a:p>
            <a:r>
              <a:rPr lang="ang-Latn" sz="1200" dirty="0"/>
              <a:t>1 % de pobreza.</a:t>
            </a:r>
          </a:p>
          <a:p>
            <a:r>
              <a:rPr lang="ang-Latn" sz="1200" dirty="0"/>
              <a:t>2. Esperanza de vida</a:t>
            </a:r>
            <a:r>
              <a:rPr lang="ang-Latn-001" sz="1200" dirty="0"/>
              <a:t>.</a:t>
            </a:r>
          </a:p>
          <a:p>
            <a:r>
              <a:rPr lang="ang-Latn-001" sz="1200" dirty="0">
                <a:latin typeface="Calibri" panose="020F0502020204030204" pitchFamily="34" charset="0"/>
              </a:rPr>
              <a:t>* </a:t>
            </a:r>
            <a:r>
              <a:rPr lang="es-CL" sz="1200" dirty="0">
                <a:latin typeface="Calibri" panose="020F0502020204030204" pitchFamily="34" charset="0"/>
              </a:rPr>
              <a:t>La data se extrae con información para hacer filtros sobre</a:t>
            </a:r>
            <a:r>
              <a:rPr lang="ang-Latn" sz="1200" dirty="0">
                <a:latin typeface="Calibri" panose="020F0502020204030204" pitchFamily="34" charset="0"/>
              </a:rPr>
              <a:t>: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 Etnia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comuna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ang-Latn-001" sz="1200" dirty="0">
                <a:latin typeface="Calibri" panose="020F0502020204030204" pitchFamily="34" charset="0"/>
              </a:rPr>
              <a:t>s</a:t>
            </a:r>
            <a:r>
              <a:rPr lang="es-CL" sz="1200" i="0" u="none" strike="noStrike" dirty="0" err="1">
                <a:effectLst/>
                <a:latin typeface="Calibri" panose="020F0502020204030204" pitchFamily="34" charset="0"/>
              </a:rPr>
              <a:t>exo</a:t>
            </a:r>
            <a:r>
              <a:rPr lang="es-CL" sz="1200" dirty="0"/>
              <a:t> 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y alfabetismo.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510C895-388C-4B53-B53B-429EB98FE45C}"/>
              </a:ext>
            </a:extLst>
          </p:cNvPr>
          <p:cNvSpPr txBox="1"/>
          <p:nvPr/>
        </p:nvSpPr>
        <p:spPr>
          <a:xfrm>
            <a:off x="2574126" y="4224789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Esperanza de vida*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000" dirty="0"/>
          </a:p>
          <a:p>
            <a:r>
              <a:rPr lang="es-ES" sz="1000" dirty="0"/>
              <a:t>Esperanza de vida al nacer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C9ECCF5-B787-4D3E-9782-FB6359071923}"/>
              </a:ext>
            </a:extLst>
          </p:cNvPr>
          <p:cNvSpPr txBox="1"/>
          <p:nvPr/>
        </p:nvSpPr>
        <p:spPr>
          <a:xfrm>
            <a:off x="4439200" y="4224789"/>
            <a:ext cx="2046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Frecuencia</a:t>
            </a:r>
            <a:r>
              <a:rPr lang="es-CL" sz="1200" b="1" dirty="0">
                <a:solidFill>
                  <a:srgbClr val="C00000"/>
                </a:solidFill>
              </a:rPr>
              <a:t> de ruralidad*</a:t>
            </a:r>
          </a:p>
          <a:p>
            <a:r>
              <a:rPr lang="es-CL" sz="1000" dirty="0"/>
              <a:t>Cantidad de personas que</a:t>
            </a:r>
          </a:p>
          <a:p>
            <a:r>
              <a:rPr lang="es-CL" sz="1000" dirty="0"/>
              <a:t>viven en un ambiente rural o urbano</a:t>
            </a:r>
            <a:r>
              <a:rPr lang="ang-Latn-001" sz="1000" dirty="0"/>
              <a:t>.</a:t>
            </a:r>
            <a:endParaRPr lang="es-CL" sz="1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0BB2A0-0792-40E2-A1AF-D15E9A4C771F}"/>
              </a:ext>
            </a:extLst>
          </p:cNvPr>
          <p:cNvSpPr txBox="1"/>
          <p:nvPr/>
        </p:nvSpPr>
        <p:spPr>
          <a:xfrm>
            <a:off x="119489" y="571236"/>
            <a:ext cx="595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/>
              <a:t>Tablas que unen areas protegidas a data sociodemogr</a:t>
            </a:r>
            <a:r>
              <a:rPr lang="es-CL" sz="1200" b="1" dirty="0"/>
              <a:t>á</a:t>
            </a:r>
            <a:r>
              <a:rPr lang="ang-Latn-001" sz="1200" b="1" dirty="0"/>
              <a:t>fica.</a:t>
            </a:r>
          </a:p>
          <a:p>
            <a:r>
              <a:rPr lang="ang-Latn-001" sz="1200" b="1" dirty="0"/>
              <a:t>Son las tablas que a Naty le interesan 19 de Enero</a:t>
            </a:r>
            <a:endParaRPr lang="es-CL" sz="1200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711C8AC-F18E-44DE-A1B8-F7D2781D8F1A}"/>
              </a:ext>
            </a:extLst>
          </p:cNvPr>
          <p:cNvSpPr txBox="1"/>
          <p:nvPr/>
        </p:nvSpPr>
        <p:spPr>
          <a:xfrm>
            <a:off x="287678" y="3458276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3"/>
              </a:rPr>
              <a:t>https://github.com/Sud-Austral/ds_semanario/blob/main/tablas%20socioeconomicas%20al%20semanario/ap_Porcentaje_de_pobreza_1.xlsx</a:t>
            </a:r>
            <a:endParaRPr lang="es-CL" sz="8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1D4D628-5499-4EB5-99E7-EA192E46F036}"/>
              </a:ext>
            </a:extLst>
          </p:cNvPr>
          <p:cNvSpPr txBox="1"/>
          <p:nvPr/>
        </p:nvSpPr>
        <p:spPr>
          <a:xfrm>
            <a:off x="2398756" y="3476344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4"/>
              </a:rPr>
              <a:t>https://github.com/Sud-Austral/ds_semanario/blob/main/tablas%20socioeconomicas%20al%20semanario/ap_trabajo_1_hora_la_semana_pasada_2.xlsx</a:t>
            </a:r>
            <a:endParaRPr lang="es-CL" sz="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D44690D-6518-4C6A-BD3F-4B93879B8137}"/>
              </a:ext>
            </a:extLst>
          </p:cNvPr>
          <p:cNvSpPr txBox="1"/>
          <p:nvPr/>
        </p:nvSpPr>
        <p:spPr>
          <a:xfrm>
            <a:off x="4440225" y="349699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5"/>
              </a:rPr>
              <a:t>https://github.com/Sud-Austral/ds_semanario/blob/main/tablas%20socioeconomicas%20al%20semanario/ap_Sabe%20leer%20y%20escribir_3.xlsx</a:t>
            </a:r>
            <a:endParaRPr lang="es-CL" sz="8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6402367-CB48-480F-B4DC-8A0562B2C812}"/>
              </a:ext>
            </a:extLst>
          </p:cNvPr>
          <p:cNvSpPr txBox="1"/>
          <p:nvPr/>
        </p:nvSpPr>
        <p:spPr>
          <a:xfrm>
            <a:off x="256806" y="4989718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6"/>
              </a:rPr>
              <a:t>https://github.com/Sud-Austral/ds_semanario/blob/main/tablas%20socioeconomicas%20al%20semanario/ap_pertenencia_a_pueblo_indigena_4.xlsx</a:t>
            </a:r>
            <a:endParaRPr lang="es-CL" sz="8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FFBA784-AC19-46E5-B1F2-DE76BFBB4E8A}"/>
              </a:ext>
            </a:extLst>
          </p:cNvPr>
          <p:cNvSpPr txBox="1"/>
          <p:nvPr/>
        </p:nvSpPr>
        <p:spPr>
          <a:xfrm>
            <a:off x="2384265" y="498971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7"/>
              </a:rPr>
              <a:t>https://github.com/Sud-Austral/ds_semanario/blob/main/tablas%20socioeconomicas%20al%20semanario/ap_esperanza_de_vida_5.xlsx</a:t>
            </a:r>
            <a:endParaRPr lang="es-CL" sz="8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93514E8-8112-475C-8C9A-10CC51F9726D}"/>
              </a:ext>
            </a:extLst>
          </p:cNvPr>
          <p:cNvSpPr txBox="1"/>
          <p:nvPr/>
        </p:nvSpPr>
        <p:spPr>
          <a:xfrm>
            <a:off x="4403029" y="4934940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8"/>
              </a:rPr>
              <a:t>https://github.com/Sud-Austral/ds_semanario/blob/main/tablas%20socioeconomicas%20al%20semanario/ap_ruralidad_6.xlsx</a:t>
            </a:r>
            <a:endParaRPr lang="es-CL" sz="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A9B792C-A23E-4B12-84C1-C99D6C0F13D2}"/>
              </a:ext>
            </a:extLst>
          </p:cNvPr>
          <p:cNvSpPr txBox="1"/>
          <p:nvPr/>
        </p:nvSpPr>
        <p:spPr>
          <a:xfrm>
            <a:off x="255993" y="5654373"/>
            <a:ext cx="5609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Nota</a:t>
            </a:r>
            <a:r>
              <a:rPr lang="ang-Latn" sz="1000" dirty="0"/>
              <a:t>: la variable en cuesti</a:t>
            </a:r>
            <a:r>
              <a:rPr lang="es-CL" sz="1000" dirty="0"/>
              <a:t>ón se denomina simplemente </a:t>
            </a:r>
            <a:r>
              <a:rPr lang="ang-Latn" sz="1000" dirty="0"/>
              <a:t>“variable”</a:t>
            </a:r>
            <a:endParaRPr lang="es-CL" sz="1000" dirty="0"/>
          </a:p>
        </p:txBody>
      </p:sp>
    </p:spTree>
    <p:extLst>
      <p:ext uri="{BB962C8B-B14F-4D97-AF65-F5344CB8AC3E}">
        <p14:creationId xmlns:p14="http://schemas.microsoft.com/office/powerpoint/2010/main" val="25217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9A27C5-1325-4892-AFD1-9A0DBFBEEAD2}"/>
              </a:ext>
            </a:extLst>
          </p:cNvPr>
          <p:cNvSpPr/>
          <p:nvPr/>
        </p:nvSpPr>
        <p:spPr>
          <a:xfrm>
            <a:off x="0" y="0"/>
            <a:ext cx="6858000" cy="174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0" y="546100"/>
            <a:ext cx="4251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2C6533-1436-472C-BEDC-855B2F11B511}"/>
              </a:ext>
            </a:extLst>
          </p:cNvPr>
          <p:cNvSpPr/>
          <p:nvPr/>
        </p:nvSpPr>
        <p:spPr>
          <a:xfrm>
            <a:off x="-10072" y="1818328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876B90D-E830-4526-9060-63AFC7217003}"/>
              </a:ext>
            </a:extLst>
          </p:cNvPr>
          <p:cNvSpPr/>
          <p:nvPr/>
        </p:nvSpPr>
        <p:spPr>
          <a:xfrm>
            <a:off x="-10072" y="1818329"/>
            <a:ext cx="6858000" cy="263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AE67A9D-FA1D-4DC0-8195-9ED17D943BA1}"/>
              </a:ext>
            </a:extLst>
          </p:cNvPr>
          <p:cNvSpPr txBox="1"/>
          <p:nvPr/>
        </p:nvSpPr>
        <p:spPr>
          <a:xfrm>
            <a:off x="109417" y="1960573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DATOS GENERALES</a:t>
            </a:r>
            <a:endParaRPr lang="es-CL" sz="1100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8EB7811-B264-465F-86F1-D68653091230}"/>
              </a:ext>
            </a:extLst>
          </p:cNvPr>
          <p:cNvSpPr txBox="1"/>
          <p:nvPr/>
        </p:nvSpPr>
        <p:spPr>
          <a:xfrm>
            <a:off x="1512653" y="1960573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336D900-CB20-4B6C-9BA9-D99D06A61F5E}"/>
              </a:ext>
            </a:extLst>
          </p:cNvPr>
          <p:cNvSpPr txBox="1"/>
          <p:nvPr/>
        </p:nvSpPr>
        <p:spPr>
          <a:xfrm>
            <a:off x="2984818" y="1960573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BIOFÍSICO</a:t>
            </a:r>
            <a:endParaRPr lang="es-CL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39234D-B90E-45D4-B123-219B61FBD714}"/>
              </a:ext>
            </a:extLst>
          </p:cNvPr>
          <p:cNvSpPr txBox="1"/>
          <p:nvPr/>
        </p:nvSpPr>
        <p:spPr>
          <a:xfrm>
            <a:off x="3850982" y="1973903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ED61552-CD04-4A8D-8D7E-1D4C7CF55C4F}"/>
              </a:ext>
            </a:extLst>
          </p:cNvPr>
          <p:cNvSpPr txBox="1"/>
          <p:nvPr/>
        </p:nvSpPr>
        <p:spPr>
          <a:xfrm>
            <a:off x="-10072" y="2364428"/>
            <a:ext cx="2602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666AE3D-2D85-4A73-8A1F-81A76CA65ED1}"/>
              </a:ext>
            </a:extLst>
          </p:cNvPr>
          <p:cNvSpPr txBox="1"/>
          <p:nvPr/>
        </p:nvSpPr>
        <p:spPr>
          <a:xfrm>
            <a:off x="5369635" y="1973903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FAFA23A6-D7BC-4AA0-B351-F1880BB2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39" y="2826094"/>
            <a:ext cx="2730907" cy="1529308"/>
          </a:xfrm>
          <a:prstGeom prst="rect">
            <a:avLst/>
          </a:prstGeom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6537ECA-3A68-4028-969C-7B30CCE2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69812"/>
              </p:ext>
            </p:extLst>
          </p:nvPr>
        </p:nvGraphicFramePr>
        <p:xfrm>
          <a:off x="119489" y="2869501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  <p:sp>
        <p:nvSpPr>
          <p:cNvPr id="50" name="Rectángulo 49">
            <a:extLst>
              <a:ext uri="{FF2B5EF4-FFF2-40B4-BE49-F238E27FC236}">
                <a16:creationId xmlns:a16="http://schemas.microsoft.com/office/drawing/2014/main" id="{E68E4FB3-2F68-4731-B0CC-8B197DE5E2A4}"/>
              </a:ext>
            </a:extLst>
          </p:cNvPr>
          <p:cNvSpPr/>
          <p:nvPr/>
        </p:nvSpPr>
        <p:spPr>
          <a:xfrm>
            <a:off x="-10887" y="4562152"/>
            <a:ext cx="6858000" cy="2223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D9356F8-302E-4E56-9F96-08880208F1C3}"/>
              </a:ext>
            </a:extLst>
          </p:cNvPr>
          <p:cNvSpPr txBox="1"/>
          <p:nvPr/>
        </p:nvSpPr>
        <p:spPr>
          <a:xfrm>
            <a:off x="-10072" y="4674677"/>
            <a:ext cx="268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2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B8FBB557-04FF-44A8-959A-19FDEE5D2D6A}"/>
              </a:ext>
            </a:extLst>
          </p:cNvPr>
          <p:cNvSpPr/>
          <p:nvPr/>
        </p:nvSpPr>
        <p:spPr>
          <a:xfrm>
            <a:off x="-10887" y="6829246"/>
            <a:ext cx="6858000" cy="2557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F903FF8-FB92-47C0-B49B-1BB3A29EE443}"/>
              </a:ext>
            </a:extLst>
          </p:cNvPr>
          <p:cNvSpPr txBox="1"/>
          <p:nvPr/>
        </p:nvSpPr>
        <p:spPr>
          <a:xfrm>
            <a:off x="-20958" y="6941771"/>
            <a:ext cx="384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Mapa de Cobertura y uso de suelo – Mapa en </a:t>
            </a:r>
            <a:r>
              <a:rPr lang="es-ES" sz="1200" dirty="0" err="1"/>
              <a:t>Leafleat</a:t>
            </a:r>
            <a:endParaRPr lang="es-ES" sz="1200" dirty="0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3AAFE14-4AEA-4700-A5B4-C324C482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10" y="5136342"/>
            <a:ext cx="2730907" cy="1529308"/>
          </a:xfrm>
          <a:prstGeom prst="rect">
            <a:avLst/>
          </a:prstGeom>
        </p:spPr>
      </p:pic>
      <p:graphicFrame>
        <p:nvGraphicFramePr>
          <p:cNvPr id="60" name="Tabla 2">
            <a:extLst>
              <a:ext uri="{FF2B5EF4-FFF2-40B4-BE49-F238E27FC236}">
                <a16:creationId xmlns:a16="http://schemas.microsoft.com/office/drawing/2014/main" id="{0A988744-486B-4B78-9D50-4ABD3F639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56320"/>
              </p:ext>
            </p:extLst>
          </p:nvPr>
        </p:nvGraphicFramePr>
        <p:xfrm>
          <a:off x="129560" y="5179749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0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</TotalTime>
  <Words>550</Words>
  <Application>Microsoft Office PowerPoint</Application>
  <PresentationFormat>Panorámica</PresentationFormat>
  <Paragraphs>70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Efrain Duarte C.</dc:creator>
  <cp:lastModifiedBy>Christian Castro</cp:lastModifiedBy>
  <cp:revision>19</cp:revision>
  <dcterms:created xsi:type="dcterms:W3CDTF">2022-01-14T23:29:30Z</dcterms:created>
  <dcterms:modified xsi:type="dcterms:W3CDTF">2022-01-19T22:30:05Z</dcterms:modified>
</cp:coreProperties>
</file>