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42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06" autoAdjust="0"/>
  </p:normalViewPr>
  <p:slideViewPr>
    <p:cSldViewPr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  <a:lumOff val="1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REMA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Real Estate Management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610"/>
          </a:xfrm>
        </p:spPr>
        <p:txBody>
          <a:bodyPr/>
          <a:lstStyle/>
          <a:p>
            <a:r>
              <a:rPr lang="en-US" dirty="0" smtClean="0"/>
              <a:t>                      UML Diagrams (Use Case)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20" y="1047699"/>
            <a:ext cx="10441160" cy="5472608"/>
          </a:xfrm>
        </p:spPr>
      </p:pic>
    </p:spTree>
    <p:extLst>
      <p:ext uri="{BB962C8B-B14F-4D97-AF65-F5344CB8AC3E}">
        <p14:creationId xmlns:p14="http://schemas.microsoft.com/office/powerpoint/2010/main" val="252198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6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          Activity Diagrams</a:t>
            </a:r>
            <a:br>
              <a:rPr lang="en-US" dirty="0" smtClean="0"/>
            </a:br>
            <a:r>
              <a:rPr lang="en-US" dirty="0" smtClean="0"/>
              <a:t>                            Manage Property Leads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117" y="1268760"/>
            <a:ext cx="10730408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9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618"/>
          </a:xfrm>
        </p:spPr>
        <p:txBody>
          <a:bodyPr/>
          <a:lstStyle/>
          <a:p>
            <a:r>
              <a:rPr lang="en-US" dirty="0" smtClean="0"/>
              <a:t>			Purchase/Rent Activity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392" y="1129101"/>
            <a:ext cx="10730408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5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1626"/>
          </a:xfrm>
        </p:spPr>
        <p:txBody>
          <a:bodyPr/>
          <a:lstStyle/>
          <a:p>
            <a:r>
              <a:rPr lang="en-US" dirty="0" smtClean="0"/>
              <a:t>                        Advertise Property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440" y="1412875"/>
            <a:ext cx="9793088" cy="476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5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610"/>
          </a:xfrm>
        </p:spPr>
        <p:txBody>
          <a:bodyPr/>
          <a:lstStyle/>
          <a:p>
            <a:r>
              <a:rPr lang="en-US" dirty="0" smtClean="0"/>
              <a:t>         Sequential Diagram (Admin Processes)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24744"/>
            <a:ext cx="10226352" cy="505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618"/>
          </a:xfrm>
        </p:spPr>
        <p:txBody>
          <a:bodyPr/>
          <a:lstStyle/>
          <a:p>
            <a:r>
              <a:rPr lang="en-US" dirty="0" smtClean="0"/>
              <a:t>                        Consumer Processes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24744"/>
            <a:ext cx="10370368" cy="505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6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618"/>
          </a:xfrm>
        </p:spPr>
        <p:txBody>
          <a:bodyPr/>
          <a:lstStyle/>
          <a:p>
            <a:r>
              <a:rPr lang="en-US" dirty="0" smtClean="0"/>
              <a:t>                Property Registration Process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408" y="1196752"/>
            <a:ext cx="10369152" cy="498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2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610"/>
          </a:xfrm>
        </p:spPr>
        <p:txBody>
          <a:bodyPr/>
          <a:lstStyle/>
          <a:p>
            <a:r>
              <a:rPr lang="en-US" dirty="0" smtClean="0"/>
              <a:t>                            Add Loan Process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360" y="1196752"/>
            <a:ext cx="11377263" cy="512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2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618"/>
          </a:xfrm>
        </p:spPr>
        <p:txBody>
          <a:bodyPr anchor="ctr">
            <a:normAutofit fontScale="90000"/>
          </a:bodyPr>
          <a:lstStyle/>
          <a:p>
            <a:r>
              <a:rPr lang="en-US" dirty="0" smtClean="0"/>
              <a:t>				Data Dictionary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User Master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483619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268760"/>
            <a:ext cx="9453487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3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618"/>
          </a:xfrm>
        </p:spPr>
        <p:txBody>
          <a:bodyPr anchor="ctr"/>
          <a:lstStyle/>
          <a:p>
            <a:pPr algn="ctr"/>
            <a:r>
              <a:rPr lang="en-US" dirty="0" smtClean="0"/>
              <a:t>Properties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091107"/>
            <a:ext cx="10363239" cy="5290221"/>
          </a:xfrm>
        </p:spPr>
      </p:pic>
    </p:spTree>
    <p:extLst>
      <p:ext uri="{BB962C8B-B14F-4D97-AF65-F5344CB8AC3E}">
        <p14:creationId xmlns:p14="http://schemas.microsoft.com/office/powerpoint/2010/main" val="335369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                            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350"/>
            <a:ext cx="10515600" cy="466661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Proposed System</a:t>
            </a:r>
            <a:endParaRPr lang="en-US" dirty="0"/>
          </a:p>
          <a:p>
            <a:r>
              <a:rPr lang="en-US" dirty="0" smtClean="0"/>
              <a:t>Scope</a:t>
            </a:r>
          </a:p>
          <a:p>
            <a:r>
              <a:rPr lang="en-US" dirty="0" smtClean="0"/>
              <a:t>Existing System</a:t>
            </a:r>
          </a:p>
          <a:p>
            <a:r>
              <a:rPr lang="en-US" dirty="0" smtClean="0"/>
              <a:t>Need For New System</a:t>
            </a:r>
          </a:p>
          <a:p>
            <a:r>
              <a:rPr lang="en-US" dirty="0" smtClean="0"/>
              <a:t>Objectives</a:t>
            </a:r>
          </a:p>
          <a:p>
            <a:r>
              <a:rPr lang="en-US" dirty="0" smtClean="0"/>
              <a:t>Problem Definition</a:t>
            </a:r>
          </a:p>
          <a:p>
            <a:r>
              <a:rPr lang="en-US" dirty="0" smtClean="0"/>
              <a:t>Pros &amp; Cons of Proposed System</a:t>
            </a:r>
          </a:p>
          <a:p>
            <a:r>
              <a:rPr lang="en-US" dirty="0" smtClean="0"/>
              <a:t>UML Diagrams ( </a:t>
            </a:r>
            <a:r>
              <a:rPr lang="en-US" dirty="0" err="1" smtClean="0"/>
              <a:t>UseCase</a:t>
            </a:r>
            <a:r>
              <a:rPr lang="en-US" dirty="0" smtClean="0"/>
              <a:t> Diagram, Activity Diagram, Sequential Diagram)</a:t>
            </a:r>
          </a:p>
          <a:p>
            <a:r>
              <a:rPr lang="en-US" dirty="0" smtClean="0"/>
              <a:t>Data Dictionary</a:t>
            </a:r>
          </a:p>
          <a:p>
            <a:r>
              <a:rPr lang="en-US" dirty="0" smtClean="0"/>
              <a:t>Project Screenshots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Subscribers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40" y="2060848"/>
            <a:ext cx="11881320" cy="3600400"/>
          </a:xfrm>
        </p:spPr>
      </p:pic>
    </p:spTree>
    <p:extLst>
      <p:ext uri="{BB962C8B-B14F-4D97-AF65-F5344CB8AC3E}">
        <p14:creationId xmlns:p14="http://schemas.microsoft.com/office/powerpoint/2010/main" val="196254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1626"/>
          </a:xfrm>
        </p:spPr>
        <p:txBody>
          <a:bodyPr/>
          <a:lstStyle/>
          <a:p>
            <a:r>
              <a:rPr lang="en-US" dirty="0" smtClean="0"/>
              <a:t>                                        Leads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9465994"/>
              </p:ext>
            </p:extLst>
          </p:nvPr>
        </p:nvGraphicFramePr>
        <p:xfrm>
          <a:off x="911424" y="1484785"/>
          <a:ext cx="10081119" cy="453650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738703"/>
                <a:gridCol w="1425623"/>
                <a:gridCol w="2378276"/>
                <a:gridCol w="1098011"/>
                <a:gridCol w="1754356"/>
                <a:gridCol w="1686150"/>
              </a:tblGrid>
              <a:tr h="75608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Data Item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Data Type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Data Format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    Size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Description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Constraint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5608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Lead ID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 Integer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    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    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 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Primary   Key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75608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Property 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Integer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    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 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Property 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Foreign Key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75608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Consumer 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Integer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    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Consumer     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Foreign Key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Owner 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Integer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   11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Owner 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75608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Property_Price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Integer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100000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Purpose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String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“Buy”,”Rent”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Not null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81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610"/>
          </a:xfrm>
        </p:spPr>
        <p:txBody>
          <a:bodyPr/>
          <a:lstStyle/>
          <a:p>
            <a:r>
              <a:rPr lang="en-US" dirty="0" smtClean="0"/>
              <a:t>				Loan Scheme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4024468"/>
              </p:ext>
            </p:extLst>
          </p:nvPr>
        </p:nvGraphicFramePr>
        <p:xfrm>
          <a:off x="838201" y="1052738"/>
          <a:ext cx="10730407" cy="5328589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226398"/>
                <a:gridCol w="1381902"/>
                <a:gridCol w="2246475"/>
                <a:gridCol w="1159853"/>
                <a:gridCol w="2020883"/>
                <a:gridCol w="1694896"/>
              </a:tblGrid>
              <a:tr h="484417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Data Item</a:t>
                      </a:r>
                      <a:endParaRPr lang="en-IN" sz="10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Data Type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Data Format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    Size 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Description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Constraint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</a:tr>
              <a:tr h="484417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Loan ID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 integer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       </a:t>
                      </a:r>
                      <a:endParaRPr lang="en-IN" sz="10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       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    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 Primary   Key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</a:tr>
              <a:tr h="484417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Creditor ID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 integer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        1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    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Owner ID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Foreign Key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</a:tr>
              <a:tr h="726626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Scheme Name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String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“Commercial Scheme-1”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  20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Scheme name of Loan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Not  null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</a:tr>
              <a:tr h="726626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Organisation Name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string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“Axis Bank Ltd”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  80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Institution managing the loan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Not null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</a:tr>
              <a:tr h="726626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Amount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integer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1000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  7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Principal amount for loan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Not null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</a:tr>
              <a:tr h="484417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ROI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integer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   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Rate Of Interest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Not null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</a:tr>
              <a:tr h="484417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Duration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integer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 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   4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Duration of Loan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 </a:t>
                      </a:r>
                      <a:endParaRPr lang="en-IN" sz="10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Not null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</a:tr>
              <a:tr h="726626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EMI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integer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1221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    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>
                          <a:effectLst/>
                        </a:rPr>
                        <a:t>Easy Monthly Installment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 </a:t>
                      </a:r>
                      <a:endParaRPr lang="en-IN" sz="10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300" dirty="0">
                          <a:effectLst/>
                        </a:rPr>
                        <a:t>Not null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3" marR="6467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50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Loan Applicant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822003"/>
              </p:ext>
            </p:extLst>
          </p:nvPr>
        </p:nvGraphicFramePr>
        <p:xfrm>
          <a:off x="870944" y="1412776"/>
          <a:ext cx="9937104" cy="482453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885801"/>
                <a:gridCol w="1233321"/>
                <a:gridCol w="2089117"/>
                <a:gridCol w="1337508"/>
                <a:gridCol w="1885801"/>
                <a:gridCol w="1505556"/>
              </a:tblGrid>
              <a:tr h="1400672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Data Item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Data Type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Data Format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    Size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Description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Constraint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867562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Applicant ID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integer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    </a:t>
                      </a: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    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 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Primary   Key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56302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Loan 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integer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    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    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>
                          <a:effectLst/>
                        </a:rPr>
                        <a:t>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2247900" algn="l"/>
                        </a:tabLst>
                      </a:pPr>
                      <a:r>
                        <a:rPr lang="en-IN" sz="1400" dirty="0">
                          <a:effectLst/>
                        </a:rPr>
                        <a:t>Foreign Key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42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464" y="332656"/>
            <a:ext cx="9433048" cy="615602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 smtClean="0"/>
              <a:t>Agile Project Charter</a:t>
            </a:r>
            <a:endParaRPr lang="en-IN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9683085"/>
              </p:ext>
            </p:extLst>
          </p:nvPr>
        </p:nvGraphicFramePr>
        <p:xfrm>
          <a:off x="550863" y="947738"/>
          <a:ext cx="10802938" cy="525547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681041"/>
                <a:gridCol w="6121897"/>
              </a:tblGrid>
              <a:tr h="465038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Title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Details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Name</a:t>
                      </a:r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ReEMA</a:t>
                      </a:r>
                      <a:r>
                        <a:rPr lang="en-US" baseline="0" dirty="0" smtClean="0"/>
                        <a:t> (Real Estate Management Systems)</a:t>
                      </a:r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Scope</a:t>
                      </a:r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Develop a new real estate application to allow</a:t>
                      </a:r>
                      <a:r>
                        <a:rPr lang="en-US" baseline="0" dirty="0" smtClean="0"/>
                        <a:t> consumer to</a:t>
                      </a:r>
                      <a:r>
                        <a:rPr lang="en-US" dirty="0" smtClean="0"/>
                        <a:t> rent/buy property online.</a:t>
                      </a:r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Description</a:t>
                      </a:r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Online Property</a:t>
                      </a:r>
                      <a:r>
                        <a:rPr lang="en-US" baseline="0" dirty="0" smtClean="0"/>
                        <a:t> advertise, Loan Property, Buy/Rent property, Any property specific process Etc.</a:t>
                      </a:r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Budget</a:t>
                      </a:r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5000 INR.</a:t>
                      </a:r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Risks</a:t>
                      </a:r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Members</a:t>
                      </a:r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Sudarshan Dey (195173693104), </a:t>
                      </a:r>
                    </a:p>
                    <a:p>
                      <a:r>
                        <a:rPr lang="en-US" dirty="0" smtClean="0"/>
                        <a:t> Balaji Itika(195173693041), </a:t>
                      </a:r>
                    </a:p>
                    <a:p>
                      <a:r>
                        <a:rPr lang="en-US" dirty="0" smtClean="0"/>
                        <a:t> Raj Parmar(185170693010)</a:t>
                      </a:r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Guide</a:t>
                      </a:r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Prof. Lajja Choksi</a:t>
                      </a:r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</a:t>
                      </a:r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3 Months</a:t>
                      </a:r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Start Date</a:t>
                      </a:r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February 2021</a:t>
                      </a:r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End Date</a:t>
                      </a:r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April 2021</a:t>
                      </a:r>
                      <a:endParaRPr lang="en-IN" dirty="0"/>
                    </a:p>
                  </a:txBody>
                  <a:tcPr>
                    <a:solidFill>
                      <a:srgbClr val="00B0F0">
                        <a:alpha val="92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20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602"/>
          </a:xfrm>
        </p:spPr>
        <p:txBody>
          <a:bodyPr/>
          <a:lstStyle/>
          <a:p>
            <a:pPr algn="ctr"/>
            <a:r>
              <a:rPr lang="en-US" dirty="0" smtClean="0"/>
              <a:t>Agile Project Plan(1)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749803"/>
              </p:ext>
            </p:extLst>
          </p:nvPr>
        </p:nvGraphicFramePr>
        <p:xfrm>
          <a:off x="911424" y="1340768"/>
          <a:ext cx="10226352" cy="442607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4342876"/>
                <a:gridCol w="1274964"/>
                <a:gridCol w="1386074"/>
                <a:gridCol w="1422238"/>
                <a:gridCol w="1800200"/>
              </a:tblGrid>
              <a:tr h="399491">
                <a:tc>
                  <a:txBody>
                    <a:bodyPr/>
                    <a:lstStyle/>
                    <a:p>
                      <a:r>
                        <a:rPr lang="en-US" dirty="0" smtClean="0"/>
                        <a:t>    Sprint 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Start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End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Status</a:t>
                      </a:r>
                      <a:endParaRPr lang="en-IN" dirty="0"/>
                    </a:p>
                  </a:txBody>
                  <a:tcPr/>
                </a:tc>
              </a:tr>
              <a:tr h="464708">
                <a:tc>
                  <a:txBody>
                    <a:bodyPr/>
                    <a:lstStyle/>
                    <a:p>
                      <a:r>
                        <a:rPr lang="en-US" dirty="0" smtClean="0"/>
                        <a:t>Sprint#1 Project Analysis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22d</a:t>
                      </a:r>
                      <a:endParaRPr lang="en-IN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01/02/2021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18/02/2021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Complete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9491">
                <a:tc>
                  <a:txBody>
                    <a:bodyPr/>
                    <a:lstStyle/>
                    <a:p>
                      <a:r>
                        <a:rPr lang="en-US" dirty="0" smtClean="0"/>
                        <a:t>   </a:t>
                      </a:r>
                      <a:r>
                        <a:rPr lang="en-US" baseline="0" dirty="0" smtClean="0"/>
                        <a:t> Users Analysis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4d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01/02/2021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04/02/2021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Complete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9491">
                <a:tc>
                  <a:txBody>
                    <a:bodyPr/>
                    <a:lstStyle/>
                    <a:p>
                      <a:r>
                        <a:rPr lang="en-US" dirty="0" smtClean="0"/>
                        <a:t>    Process Analysis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6d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05/02/2021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10/02/2021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Complete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65948">
                <a:tc>
                  <a:txBody>
                    <a:bodyPr/>
                    <a:lstStyle/>
                    <a:p>
                      <a:r>
                        <a:rPr lang="en-US" dirty="0" smtClean="0"/>
                        <a:t>    Feature Analysis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6d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11/02/2021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16/02/2021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Complete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9491">
                <a:tc>
                  <a:txBody>
                    <a:bodyPr/>
                    <a:lstStyle/>
                    <a:p>
                      <a:r>
                        <a:rPr lang="en-US" dirty="0" smtClean="0"/>
                        <a:t>    DB Analysis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6d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17/02/2021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22/02/2021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Complete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9491">
                <a:tc>
                  <a:txBody>
                    <a:bodyPr/>
                    <a:lstStyle/>
                    <a:p>
                      <a:r>
                        <a:rPr lang="en-US" dirty="0" smtClean="0"/>
                        <a:t>Sprint#2 User</a:t>
                      </a:r>
                      <a:r>
                        <a:rPr lang="en-US" baseline="0" dirty="0" smtClean="0"/>
                        <a:t> Interface Design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6d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23/02/2021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28/02/2021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Complete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9491">
                <a:tc>
                  <a:txBody>
                    <a:bodyPr/>
                    <a:lstStyle/>
                    <a:p>
                      <a:r>
                        <a:rPr lang="en-US" dirty="0" smtClean="0"/>
                        <a:t>Sprint#3</a:t>
                      </a:r>
                      <a:r>
                        <a:rPr lang="en-US" baseline="0" dirty="0" smtClean="0"/>
                        <a:t> User Registration 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2d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01/03/2021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02/03/2021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Complete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9491">
                <a:tc>
                  <a:txBody>
                    <a:bodyPr/>
                    <a:lstStyle/>
                    <a:p>
                      <a:r>
                        <a:rPr lang="en-US" dirty="0" smtClean="0"/>
                        <a:t>Sprint#4 Authentication Process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3d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03/03/2021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05/03/2021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Complete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9491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User Login/Logout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2d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03/03/2021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04/03/2021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Complete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9491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Change/Forget</a:t>
                      </a:r>
                      <a:r>
                        <a:rPr lang="en-US" baseline="0" dirty="0" smtClean="0"/>
                        <a:t> Password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1d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05/03/2021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05/03/2021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Incomplete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318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1626"/>
          </a:xfrm>
        </p:spPr>
        <p:txBody>
          <a:bodyPr anchor="ctr"/>
          <a:lstStyle/>
          <a:p>
            <a:pPr algn="ctr"/>
            <a:r>
              <a:rPr lang="en-US" dirty="0" smtClean="0"/>
              <a:t>Agile Project Plan(2)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153083"/>
              </p:ext>
            </p:extLst>
          </p:nvPr>
        </p:nvGraphicFramePr>
        <p:xfrm>
          <a:off x="623392" y="1196751"/>
          <a:ext cx="10730408" cy="4968557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4703893"/>
                <a:gridCol w="1469579"/>
                <a:gridCol w="1396100"/>
                <a:gridCol w="1469579"/>
                <a:gridCol w="1691257"/>
              </a:tblGrid>
              <a:tr h="451687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   Sprint Title</a:t>
                      </a:r>
                      <a:endParaRPr lang="en-IN" sz="17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Duration</a:t>
                      </a:r>
                      <a:endParaRPr lang="en-IN" sz="17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Start</a:t>
                      </a:r>
                      <a:endParaRPr lang="en-IN" sz="17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End</a:t>
                      </a:r>
                      <a:endParaRPr lang="en-IN" sz="17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Status</a:t>
                      </a:r>
                      <a:endParaRPr lang="en-IN" sz="17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</a:tr>
              <a:tr h="451687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Sprint#5 User</a:t>
                      </a:r>
                      <a:r>
                        <a:rPr lang="en-US" sz="1700" baseline="0" dirty="0" smtClean="0"/>
                        <a:t> Subscription</a:t>
                      </a:r>
                      <a:endParaRPr lang="en-IN" sz="1700" dirty="0">
                        <a:solidFill>
                          <a:schemeClr val="tx1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  </a:t>
                      </a:r>
                      <a:r>
                        <a:rPr lang="en-US" sz="1700" dirty="0" smtClean="0"/>
                        <a:t>2d</a:t>
                      </a:r>
                      <a:endParaRPr lang="en-IN" sz="17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06/03/2021</a:t>
                      </a:r>
                      <a:endParaRPr lang="en-IN" sz="1700" dirty="0">
                        <a:solidFill>
                          <a:schemeClr val="tx1">
                            <a:lumMod val="95000"/>
                          </a:schemeClr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07/03/2021</a:t>
                      </a:r>
                      <a:endParaRPr lang="en-IN" sz="1700" dirty="0">
                        <a:solidFill>
                          <a:schemeClr val="tx1">
                            <a:lumMod val="95000"/>
                          </a:schemeClr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Complete</a:t>
                      </a:r>
                      <a:endParaRPr lang="en-IN" sz="1700" dirty="0">
                        <a:solidFill>
                          <a:schemeClr val="tx1">
                            <a:lumMod val="95000"/>
                          </a:schemeClr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</a:tr>
              <a:tr h="451687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Sprint#6</a:t>
                      </a:r>
                      <a:r>
                        <a:rPr lang="en-US" sz="1700" baseline="0" dirty="0" smtClean="0"/>
                        <a:t> Manage Profile</a:t>
                      </a:r>
                      <a:endParaRPr lang="en-IN" sz="1700" dirty="0">
                        <a:solidFill>
                          <a:schemeClr val="tx1">
                            <a:lumMod val="95000"/>
                          </a:schemeClr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  </a:t>
                      </a:r>
                      <a:r>
                        <a:rPr lang="en-US" sz="1700" dirty="0" smtClean="0"/>
                        <a:t>3d</a:t>
                      </a:r>
                      <a:endParaRPr lang="en-IN" sz="1700" dirty="0">
                        <a:solidFill>
                          <a:schemeClr val="tx1">
                            <a:lumMod val="95000"/>
                          </a:schemeClr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08/03/2021</a:t>
                      </a:r>
                      <a:endParaRPr lang="en-IN" sz="1700" dirty="0">
                        <a:solidFill>
                          <a:schemeClr val="tx1">
                            <a:lumMod val="95000"/>
                          </a:schemeClr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10/03/2021</a:t>
                      </a:r>
                      <a:endParaRPr lang="en-IN" sz="1700" dirty="0">
                        <a:solidFill>
                          <a:schemeClr val="tx1">
                            <a:lumMod val="95000"/>
                          </a:schemeClr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</a:t>
                      </a:r>
                      <a:r>
                        <a:rPr lang="en-US" sz="1700" dirty="0" smtClean="0"/>
                        <a:t>Complete</a:t>
                      </a:r>
                      <a:endParaRPr lang="en-IN" sz="1700" dirty="0">
                        <a:solidFill>
                          <a:schemeClr val="tx1">
                            <a:lumMod val="95000"/>
                          </a:schemeClr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</a:tr>
              <a:tr h="451687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Sprint#7 Manage Properties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  3d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11/03/2021</a:t>
                      </a:r>
                      <a:endParaRPr lang="en-IN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13/03/2021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Complete</a:t>
                      </a:r>
                      <a:endParaRPr lang="en-IN" sz="1700" dirty="0"/>
                    </a:p>
                  </a:txBody>
                  <a:tcPr/>
                </a:tc>
              </a:tr>
              <a:tr h="451687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</a:t>
                      </a:r>
                      <a:r>
                        <a:rPr lang="en-US" sz="1700" baseline="0" dirty="0" smtClean="0"/>
                        <a:t>    Add and View Property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  2d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11/03/2021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12/03/2021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Complete</a:t>
                      </a:r>
                      <a:endParaRPr lang="en-IN" sz="1700" dirty="0"/>
                    </a:p>
                  </a:txBody>
                  <a:tcPr/>
                </a:tc>
              </a:tr>
              <a:tr h="451687"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 smtClean="0"/>
                        <a:t> Update/Delete</a:t>
                      </a:r>
                      <a:r>
                        <a:rPr lang="en-US" sz="1700" dirty="0" smtClean="0"/>
                        <a:t> Property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  1d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13/03/2021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13/03/2021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Complete</a:t>
                      </a:r>
                      <a:endParaRPr lang="en-IN" sz="1700" dirty="0"/>
                    </a:p>
                  </a:txBody>
                  <a:tcPr/>
                </a:tc>
              </a:tr>
              <a:tr h="451687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Sprint#8 Manage</a:t>
                      </a:r>
                      <a:r>
                        <a:rPr lang="en-US" sz="1700" baseline="0" dirty="0" smtClean="0"/>
                        <a:t> Leads</a:t>
                      </a:r>
                      <a:endParaRPr lang="en-IN" sz="1700" dirty="0">
                        <a:solidFill>
                          <a:schemeClr val="tx1">
                            <a:lumMod val="95000"/>
                          </a:schemeClr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 </a:t>
                      </a:r>
                      <a:r>
                        <a:rPr lang="en-US" sz="1700" dirty="0" smtClean="0"/>
                        <a:t> 5d</a:t>
                      </a:r>
                      <a:endParaRPr lang="en-IN" sz="1700" dirty="0">
                        <a:solidFill>
                          <a:schemeClr val="tx1">
                            <a:lumMod val="95000"/>
                          </a:schemeClr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14/03/2021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18/03/2021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Complete</a:t>
                      </a:r>
                      <a:endParaRPr lang="en-IN" sz="1700" dirty="0"/>
                    </a:p>
                  </a:txBody>
                  <a:tcPr/>
                </a:tc>
              </a:tr>
              <a:tr h="451687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    Search Property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   2d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14/03/2021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15/03/2021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Complete</a:t>
                      </a:r>
                      <a:endParaRPr lang="en-IN" sz="1700" dirty="0"/>
                    </a:p>
                  </a:txBody>
                  <a:tcPr/>
                </a:tc>
              </a:tr>
              <a:tr h="451687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    Select Property(generate lead)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   1d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16/03/2021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16/03/2021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Complete</a:t>
                      </a:r>
                      <a:endParaRPr lang="en-IN" sz="1700" dirty="0"/>
                    </a:p>
                  </a:txBody>
                  <a:tcPr/>
                </a:tc>
              </a:tr>
              <a:tr h="451687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    </a:t>
                      </a:r>
                      <a:r>
                        <a:rPr lang="en-US" sz="1700" baseline="0" dirty="0" smtClean="0"/>
                        <a:t> View Lead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   1d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17/03/2021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17/03/2021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Complete</a:t>
                      </a:r>
                      <a:endParaRPr lang="en-IN" sz="1700" dirty="0"/>
                    </a:p>
                  </a:txBody>
                  <a:tcPr/>
                </a:tc>
              </a:tr>
              <a:tr h="451687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    Delete Lead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   1d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18/03/2021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18/03/2021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 Complete</a:t>
                      </a:r>
                      <a:endParaRPr lang="en-IN" sz="1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608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610"/>
          </a:xfrm>
        </p:spPr>
        <p:txBody>
          <a:bodyPr anchor="t"/>
          <a:lstStyle/>
          <a:p>
            <a:pPr algn="ctr"/>
            <a:r>
              <a:rPr lang="en-US" dirty="0" smtClean="0"/>
              <a:t>Agile Project Plan(3)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167674"/>
              </p:ext>
            </p:extLst>
          </p:nvPr>
        </p:nvGraphicFramePr>
        <p:xfrm>
          <a:off x="407368" y="1196756"/>
          <a:ext cx="11305257" cy="498775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4507601"/>
                <a:gridCol w="1680319"/>
                <a:gridCol w="1451185"/>
                <a:gridCol w="1756698"/>
                <a:gridCol w="1909454"/>
              </a:tblGrid>
              <a:tr h="4987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    Sprint Title</a:t>
                      </a:r>
                      <a:endParaRPr lang="en-IN" sz="18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Duration</a:t>
                      </a:r>
                      <a:endParaRPr lang="en-IN" sz="18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 Start</a:t>
                      </a:r>
                      <a:endParaRPr lang="en-IN" sz="18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 End</a:t>
                      </a:r>
                      <a:endParaRPr lang="en-IN" sz="18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 Status</a:t>
                      </a:r>
                      <a:endParaRPr lang="en-IN" sz="18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</a:tr>
              <a:tr h="4987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Sprint#9</a:t>
                      </a:r>
                      <a:r>
                        <a:rPr lang="en-US" sz="1800" baseline="0" dirty="0" smtClean="0"/>
                        <a:t> Manage Loans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 4d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19/03/2021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22/03/2021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Complete</a:t>
                      </a:r>
                      <a:endParaRPr lang="en-IN" sz="1800" dirty="0"/>
                    </a:p>
                  </a:txBody>
                  <a:tcPr/>
                </a:tc>
              </a:tr>
              <a:tr h="4987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Add Loans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 1d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19/03/2021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19/03/2021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Complete</a:t>
                      </a:r>
                      <a:endParaRPr lang="en-IN" sz="1800" dirty="0"/>
                    </a:p>
                  </a:txBody>
                  <a:tcPr/>
                </a:tc>
              </a:tr>
              <a:tr h="4987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View Loans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 2d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20/03/2021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21/03/2021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Complete</a:t>
                      </a:r>
                      <a:endParaRPr lang="en-IN" sz="1800" dirty="0"/>
                    </a:p>
                  </a:txBody>
                  <a:tcPr/>
                </a:tc>
              </a:tr>
              <a:tr h="4987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Update/Delete</a:t>
                      </a:r>
                      <a:r>
                        <a:rPr lang="en-US" sz="1800" baseline="0" dirty="0" smtClean="0"/>
                        <a:t> Loans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 1d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22/03/2021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22/03/2021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Complete</a:t>
                      </a:r>
                      <a:endParaRPr lang="en-IN" sz="1800" dirty="0"/>
                    </a:p>
                  </a:txBody>
                  <a:tcPr/>
                </a:tc>
              </a:tr>
              <a:tr h="4987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Sprint#10 Acquire Property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 3d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23/03/2021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25/03/2021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Complete</a:t>
                      </a:r>
                      <a:endParaRPr lang="en-IN" sz="1800" dirty="0"/>
                    </a:p>
                  </a:txBody>
                  <a:tcPr/>
                </a:tc>
              </a:tr>
              <a:tr h="4987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  Rent/Buy</a:t>
                      </a:r>
                      <a:r>
                        <a:rPr lang="en-US" sz="1800" baseline="0" dirty="0" smtClean="0"/>
                        <a:t> Property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 1d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23/03/2021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23/03/2021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Complete</a:t>
                      </a:r>
                      <a:endParaRPr lang="en-IN" sz="1800" dirty="0"/>
                    </a:p>
                  </a:txBody>
                  <a:tcPr/>
                </a:tc>
              </a:tr>
              <a:tr h="4987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  Apply Loan</a:t>
                      </a:r>
                      <a:r>
                        <a:rPr lang="en-US" sz="1800" baseline="0" dirty="0" smtClean="0"/>
                        <a:t> for Property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 2d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24/03/2021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25/03/2021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Complete</a:t>
                      </a:r>
                      <a:endParaRPr lang="en-IN" sz="1800" dirty="0"/>
                    </a:p>
                  </a:txBody>
                  <a:tcPr/>
                </a:tc>
              </a:tr>
              <a:tr h="4987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Sprint#11 Manage Users(Admin)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 3d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26/03/2021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28/03/2021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Complete</a:t>
                      </a:r>
                      <a:endParaRPr lang="en-IN" sz="1800" dirty="0"/>
                    </a:p>
                  </a:txBody>
                  <a:tcPr/>
                </a:tc>
              </a:tr>
              <a:tr h="4987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Sprint#12 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Manage Feedback(Admin)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 3d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29/03/2021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31/03/2021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Complete</a:t>
                      </a:r>
                      <a:endParaRPr lang="en-IN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837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8760"/>
            <a:ext cx="10515600" cy="490820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In </a:t>
            </a:r>
            <a:r>
              <a:rPr lang="en-IN" dirty="0"/>
              <a:t>proposed system, a customer visit the website for two reasons which is for rent or </a:t>
            </a:r>
            <a:r>
              <a:rPr lang="en-IN" dirty="0" smtClean="0"/>
              <a:t>         sale </a:t>
            </a:r>
            <a:r>
              <a:rPr lang="en-IN" dirty="0"/>
              <a:t>a property. </a:t>
            </a:r>
            <a:r>
              <a:rPr lang="en-IN" dirty="0" smtClean="0"/>
              <a:t>When </a:t>
            </a:r>
            <a:r>
              <a:rPr lang="en-IN" dirty="0"/>
              <a:t>the customer confirms the property and visit the property then details of property in the website and details of the property after reaching location will not be the same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/>
              <a:t>So this creates confusion to the customer due to discrepancy.</a:t>
            </a:r>
          </a:p>
          <a:p>
            <a:pPr marL="0" indent="0">
              <a:buNone/>
            </a:pPr>
            <a:r>
              <a:rPr lang="en-IN" dirty="0"/>
              <a:t>To overcome from we have created system called feedback in which if customer feels any discrepancy in the property details while purchasing for rent/sale, he can send the feedback.</a:t>
            </a:r>
          </a:p>
          <a:p>
            <a:pPr marL="0" indent="0">
              <a:buNone/>
            </a:pPr>
            <a:r>
              <a:rPr lang="en-IN" dirty="0"/>
              <a:t>Users are required to subscribe for the services available for real estate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/>
              <a:t>Another feature is when the customer applies for rent/purchase and agrees for it then the property </a:t>
            </a:r>
            <a:r>
              <a:rPr lang="en-IN" dirty="0" smtClean="0"/>
              <a:t>is </a:t>
            </a:r>
            <a:r>
              <a:rPr lang="en-IN" dirty="0"/>
              <a:t>disabled. Due to that no other customer can apply the same property.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648"/>
            <a:ext cx="10515600" cy="831626"/>
          </a:xfrm>
        </p:spPr>
        <p:txBody>
          <a:bodyPr/>
          <a:lstStyle/>
          <a:p>
            <a:pPr algn="ctr"/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090448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REMA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is targeting Consumers interested in real estate, property owners, and Financers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Properties can be residential or commercial in our system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Financers will lend loan to Buyers based on the valuation of property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Financers can be an individual or a private institutions like Credit Society or Banks.</a:t>
            </a:r>
          </a:p>
        </p:txBody>
      </p:sp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Existing System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226352" cy="4351338"/>
          </a:xfrm>
        </p:spPr>
        <p:txBody>
          <a:bodyPr/>
          <a:lstStyle/>
          <a:p>
            <a:r>
              <a:rPr lang="en-US" dirty="0"/>
              <a:t>In existing system, </a:t>
            </a:r>
            <a:r>
              <a:rPr lang="en-US" dirty="0" smtClean="0"/>
              <a:t>consumer </a:t>
            </a:r>
            <a:r>
              <a:rPr lang="en-US" dirty="0"/>
              <a:t>visits for </a:t>
            </a:r>
            <a:r>
              <a:rPr lang="en-US" dirty="0" smtClean="0"/>
              <a:t>two purposes , </a:t>
            </a:r>
            <a:r>
              <a:rPr lang="en-US" dirty="0"/>
              <a:t>renting/buying a property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Consumer </a:t>
            </a:r>
            <a:r>
              <a:rPr lang="en-US" dirty="0"/>
              <a:t>enters the criteria which includes Price Range, Location and type of property</a:t>
            </a:r>
            <a:r>
              <a:rPr lang="en-US" dirty="0" smtClean="0"/>
              <a:t>. </a:t>
            </a:r>
            <a:r>
              <a:rPr lang="en-US" dirty="0"/>
              <a:t>The list of properties are displayed according to search criteria. </a:t>
            </a:r>
            <a:endParaRPr lang="en-IN" dirty="0"/>
          </a:p>
          <a:p>
            <a:endParaRPr lang="en-IN" dirty="0"/>
          </a:p>
          <a:p>
            <a:r>
              <a:rPr lang="en-US" dirty="0" smtClean="0"/>
              <a:t>Customer </a:t>
            </a:r>
            <a:r>
              <a:rPr lang="en-US" dirty="0"/>
              <a:t>selects a property. The System notifies about the customer. Customer agrees to buy or rent a property.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 Need For New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2776"/>
            <a:ext cx="10515600" cy="476418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existing system, when a customer is searching a property for purchase/Rent, sometimes the property details will not be same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creates discrepancy and customer may not be able to reach property, which should not be happen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So, in the new system to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handle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issue, we provide feedback functionality. In that if customer feels any discrepancy then customer can send feedback about 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Second, in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consumer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property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rent/purchase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agrees for it.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But the advertisement is not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closed, this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creates problem when another customer selects the same property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So, in the new system we add disable function when the customer select the property for rent/purchase and accepts it then the advertisement of that property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 disabled.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  <a:p>
            <a:endParaRPr lang="en-US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Objectives of New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sz="25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IN" sz="2500" b="1" i="1" dirty="0">
                <a:latin typeface="Arial" panose="020B0604020202020204" pitchFamily="34" charset="0"/>
                <a:cs typeface="Arial" panose="020B0604020202020204" pitchFamily="34" charset="0"/>
              </a:rPr>
              <a:t>keep potential </a:t>
            </a:r>
            <a:r>
              <a:rPr lang="en-IN" sz="25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consumer </a:t>
            </a:r>
            <a:r>
              <a:rPr lang="en-IN" sz="2500" b="1" i="1" dirty="0">
                <a:latin typeface="Arial" panose="020B0604020202020204" pitchFamily="34" charset="0"/>
                <a:cs typeface="Arial" panose="020B0604020202020204" pitchFamily="34" charset="0"/>
              </a:rPr>
              <a:t>coming in for showings. </a:t>
            </a:r>
            <a:r>
              <a:rPr lang="en-IN" sz="25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IN" sz="2500" b="1" i="1" dirty="0">
                <a:latin typeface="Arial" panose="020B0604020202020204" pitchFamily="34" charset="0"/>
                <a:cs typeface="Arial" panose="020B0604020202020204" pitchFamily="34" charset="0"/>
              </a:rPr>
              <a:t>to keep </a:t>
            </a:r>
            <a:r>
              <a:rPr lang="en-IN" sz="25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 properties leased </a:t>
            </a:r>
            <a:r>
              <a:rPr lang="en-IN" sz="2500" b="1" i="1" dirty="0">
                <a:latin typeface="Arial" panose="020B0604020202020204" pitchFamily="34" charset="0"/>
                <a:cs typeface="Arial" panose="020B0604020202020204" pitchFamily="34" charset="0"/>
              </a:rPr>
              <a:t>and occupied</a:t>
            </a:r>
            <a:r>
              <a:rPr lang="en-IN" sz="25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sz="25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5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Make </a:t>
            </a:r>
            <a:r>
              <a:rPr lang="en-IN" sz="2500" b="1" i="1" dirty="0">
                <a:latin typeface="Arial" panose="020B0604020202020204" pitchFamily="34" charset="0"/>
                <a:cs typeface="Arial" panose="020B0604020202020204" pitchFamily="34" charset="0"/>
              </a:rPr>
              <a:t>Consumers satisfied by showing relevant properties with proper images and update those properties.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43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610"/>
          </a:xfrm>
        </p:spPr>
        <p:txBody>
          <a:bodyPr/>
          <a:lstStyle/>
          <a:p>
            <a:r>
              <a:rPr lang="en-US" dirty="0" smtClean="0"/>
              <a:t>                   Problem Definition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828800"/>
            <a:ext cx="5029200" cy="4360863"/>
          </a:xfrm>
        </p:spPr>
        <p:txBody>
          <a:bodyPr anchor="ctr"/>
          <a:lstStyle/>
          <a:p>
            <a:endParaRPr lang="en-IN" dirty="0" smtClean="0"/>
          </a:p>
          <a:p>
            <a:r>
              <a:rPr lang="en-IN" sz="2400" dirty="0" smtClean="0">
                <a:latin typeface="Arial Black" panose="020B0A04020102020204" pitchFamily="34" charset="0"/>
              </a:rPr>
              <a:t>A </a:t>
            </a:r>
            <a:r>
              <a:rPr lang="en-IN" sz="2400" dirty="0">
                <a:latin typeface="Arial Black" panose="020B0A04020102020204" pitchFamily="34" charset="0"/>
              </a:rPr>
              <a:t>consumer wants to buy/rent a property but the incorrect information of the particular property makes confusion to consumer which leads discrepancy and consumer doesn't buy a property. 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latin typeface="Bookman Old Style" panose="02050604050505020204" pitchFamily="18" charset="0"/>
              </a:rPr>
              <a:t>Targeted Users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lv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 Property </a:t>
            </a:r>
            <a:r>
              <a:rPr lang="en-US" dirty="0"/>
              <a:t>Owner</a:t>
            </a:r>
            <a:endParaRPr lang="en-IN" dirty="0"/>
          </a:p>
          <a:p>
            <a:pPr marL="0" lv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  </a:t>
            </a:r>
            <a:r>
              <a:rPr lang="en-US" dirty="0" smtClean="0"/>
              <a:t>Customer</a:t>
            </a:r>
            <a:endParaRPr lang="en-IN" dirty="0"/>
          </a:p>
          <a:p>
            <a:pPr marL="0" lv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  </a:t>
            </a:r>
            <a:r>
              <a:rPr lang="en-US" dirty="0" smtClean="0"/>
              <a:t>Financial </a:t>
            </a:r>
            <a:r>
              <a:rPr lang="en-US" dirty="0"/>
              <a:t>Manager</a:t>
            </a:r>
            <a:endParaRPr lang="en-IN" dirty="0"/>
          </a:p>
          <a:p>
            <a:pPr marL="0" lv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  </a:t>
            </a:r>
            <a:r>
              <a:rPr lang="en-US" dirty="0" smtClean="0"/>
              <a:t>Admin</a:t>
            </a:r>
            <a:endParaRPr lang="en-IN" dirty="0"/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70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		Pros And Cons Of Proposed System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 (Advantages)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Advantages of this system is you can analyse and judge the property without commuting to that location</a:t>
            </a:r>
            <a:r>
              <a:rPr lang="en-IN" dirty="0" smtClean="0"/>
              <a:t>.</a:t>
            </a:r>
          </a:p>
          <a:p>
            <a:r>
              <a:rPr lang="en-IN" dirty="0"/>
              <a:t>The customer can apply loan to purchase the property without going for third party agency.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  Cons (Limitations)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Disadvantages of the system is if the customer applies for the property and do not confirm for purchase/rent then the property status goes inactive to active state if the same is accepted by another </a:t>
            </a:r>
            <a:r>
              <a:rPr lang="en-IN" dirty="0" smtClean="0"/>
              <a:t>customer.</a:t>
            </a:r>
          </a:p>
          <a:p>
            <a:r>
              <a:rPr lang="en-IN" dirty="0" smtClean="0"/>
              <a:t>Users </a:t>
            </a:r>
            <a:r>
              <a:rPr lang="en-IN" dirty="0"/>
              <a:t>need to subscribe to enable their respective services.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743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201</TotalTime>
  <Words>1270</Words>
  <Application>Microsoft Office PowerPoint</Application>
  <PresentationFormat>Widescreen</PresentationFormat>
  <Paragraphs>385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 Unicode MS</vt:lpstr>
      <vt:lpstr>Arial</vt:lpstr>
      <vt:lpstr>Arial Black</vt:lpstr>
      <vt:lpstr>Bookman Old Style</vt:lpstr>
      <vt:lpstr>Calibri</vt:lpstr>
      <vt:lpstr>Century Schoolbook</vt:lpstr>
      <vt:lpstr>Times New Roman</vt:lpstr>
      <vt:lpstr>Wingdings</vt:lpstr>
      <vt:lpstr>CITY SKETCH 16X9</vt:lpstr>
      <vt:lpstr>REMA</vt:lpstr>
      <vt:lpstr>                             Topics</vt:lpstr>
      <vt:lpstr>Proposed System</vt:lpstr>
      <vt:lpstr>Scope</vt:lpstr>
      <vt:lpstr>    Existing System</vt:lpstr>
      <vt:lpstr> Need For New System </vt:lpstr>
      <vt:lpstr>Objectives of New System</vt:lpstr>
      <vt:lpstr>                   Problem Definition</vt:lpstr>
      <vt:lpstr>  Pros And Cons Of Proposed System</vt:lpstr>
      <vt:lpstr>                      UML Diagrams (Use Case)</vt:lpstr>
      <vt:lpstr>                                Activity Diagrams                             Manage Property Leads</vt:lpstr>
      <vt:lpstr>   Purchase/Rent Activity</vt:lpstr>
      <vt:lpstr>                        Advertise Property</vt:lpstr>
      <vt:lpstr>         Sequential Diagram (Admin Processes)</vt:lpstr>
      <vt:lpstr>                        Consumer Processes</vt:lpstr>
      <vt:lpstr>                Property Registration Process</vt:lpstr>
      <vt:lpstr>                            Add Loan Process</vt:lpstr>
      <vt:lpstr>    Data Dictionary     User Master</vt:lpstr>
      <vt:lpstr>Properties</vt:lpstr>
      <vt:lpstr>Subscribers</vt:lpstr>
      <vt:lpstr>                                        Leads</vt:lpstr>
      <vt:lpstr>    Loan Scheme</vt:lpstr>
      <vt:lpstr>Loan Applicant</vt:lpstr>
      <vt:lpstr>Agile Project Charter</vt:lpstr>
      <vt:lpstr>Agile Project Plan(1)</vt:lpstr>
      <vt:lpstr>Agile Project Plan(2)</vt:lpstr>
      <vt:lpstr>Agile Project Plan(3)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REMA</dc:title>
  <dc:creator>Hp</dc:creator>
  <cp:lastModifiedBy>Hp</cp:lastModifiedBy>
  <cp:revision>24</cp:revision>
  <dcterms:created xsi:type="dcterms:W3CDTF">2021-03-26T07:03:25Z</dcterms:created>
  <dcterms:modified xsi:type="dcterms:W3CDTF">2021-04-18T09:07:46Z</dcterms:modified>
</cp:coreProperties>
</file>