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4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Real Estate 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             UML Diagrams (Use Case)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0" y="1047699"/>
            <a:ext cx="10441160" cy="5472608"/>
          </a:xfrm>
        </p:spPr>
      </p:pic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Activity Diagrams</a:t>
            </a:r>
            <a:br>
              <a:rPr lang="en-US" dirty="0" smtClean="0"/>
            </a:br>
            <a:r>
              <a:rPr lang="en-US" dirty="0" smtClean="0"/>
              <a:t>                            Manage Property Leads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17" y="1268760"/>
            <a:ext cx="1073040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9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/>
          <a:lstStyle/>
          <a:p>
            <a:r>
              <a:rPr lang="en-US" dirty="0" smtClean="0"/>
              <a:t>			Purchase/Rent Activity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29101"/>
            <a:ext cx="1073040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626"/>
          </a:xfrm>
        </p:spPr>
        <p:txBody>
          <a:bodyPr/>
          <a:lstStyle/>
          <a:p>
            <a:r>
              <a:rPr lang="en-US" dirty="0" smtClean="0"/>
              <a:t>                        Advertise Property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412875"/>
            <a:ext cx="9793088" cy="4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5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Sequential Diagram (Admin Processes)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4744"/>
            <a:ext cx="10226352" cy="5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/>
          <a:lstStyle/>
          <a:p>
            <a:r>
              <a:rPr lang="en-US" dirty="0" smtClean="0"/>
              <a:t>                        Consumer Processes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4744"/>
            <a:ext cx="10370368" cy="5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/>
          <a:lstStyle/>
          <a:p>
            <a:r>
              <a:rPr lang="en-US" dirty="0" smtClean="0"/>
              <a:t>                Property Registration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196752"/>
            <a:ext cx="10369152" cy="49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                   Add Loan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196752"/>
            <a:ext cx="11377263" cy="51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				Data Dictionary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User Master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48361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268760"/>
            <a:ext cx="9453487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 anchor="ctr"/>
          <a:lstStyle/>
          <a:p>
            <a:pPr algn="ctr"/>
            <a:r>
              <a:rPr lang="en-US" dirty="0" smtClean="0"/>
              <a:t>Properties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91107"/>
            <a:ext cx="10363239" cy="5290221"/>
          </a:xfrm>
        </p:spPr>
      </p:pic>
    </p:spTree>
    <p:extLst>
      <p:ext uri="{BB962C8B-B14F-4D97-AF65-F5344CB8AC3E}">
        <p14:creationId xmlns:p14="http://schemas.microsoft.com/office/powerpoint/2010/main" val="33536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                            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350"/>
            <a:ext cx="10515600" cy="46666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Proposed System</a:t>
            </a:r>
            <a:endParaRPr lang="en-US" dirty="0"/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Existing System</a:t>
            </a:r>
          </a:p>
          <a:p>
            <a:r>
              <a:rPr lang="en-US" dirty="0" smtClean="0"/>
              <a:t>Need For New System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Pros &amp; Cons of Proposed System</a:t>
            </a:r>
          </a:p>
          <a:p>
            <a:r>
              <a:rPr lang="en-US" dirty="0" smtClean="0"/>
              <a:t>UML Diagrams ( </a:t>
            </a:r>
            <a:r>
              <a:rPr lang="en-US" dirty="0" err="1" smtClean="0"/>
              <a:t>UseCase</a:t>
            </a:r>
            <a:r>
              <a:rPr lang="en-US" dirty="0" smtClean="0"/>
              <a:t> Diagram, Activity Diagram, Sequential Diagram)</a:t>
            </a:r>
          </a:p>
          <a:p>
            <a:r>
              <a:rPr lang="en-US" dirty="0" smtClean="0"/>
              <a:t>Data Dictionary</a:t>
            </a:r>
          </a:p>
          <a:p>
            <a:r>
              <a:rPr lang="en-US" dirty="0" smtClean="0"/>
              <a:t>Project Screenshots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Subscribers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0" y="2060848"/>
            <a:ext cx="11881320" cy="3600400"/>
          </a:xfrm>
        </p:spPr>
      </p:pic>
    </p:spTree>
    <p:extLst>
      <p:ext uri="{BB962C8B-B14F-4D97-AF65-F5344CB8AC3E}">
        <p14:creationId xmlns:p14="http://schemas.microsoft.com/office/powerpoint/2010/main" val="19625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626"/>
          </a:xfrm>
        </p:spPr>
        <p:txBody>
          <a:bodyPr/>
          <a:lstStyle/>
          <a:p>
            <a:r>
              <a:rPr lang="en-US" dirty="0" smtClean="0"/>
              <a:t>                                        Leads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465994"/>
              </p:ext>
            </p:extLst>
          </p:nvPr>
        </p:nvGraphicFramePr>
        <p:xfrm>
          <a:off x="911424" y="1484785"/>
          <a:ext cx="10081119" cy="453650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38703"/>
                <a:gridCol w="1425623"/>
                <a:gridCol w="2378276"/>
                <a:gridCol w="1098011"/>
                <a:gridCol w="1754356"/>
                <a:gridCol w="1686150"/>
              </a:tblGrid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Item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Format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    Size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Description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Constraint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Lead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 Integer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Primary  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Property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Property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Consumer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Consumer    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Owner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Owner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Property_Price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100000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Purpose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“Buy”,”Rent”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8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				Loan Scheme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024468"/>
              </p:ext>
            </p:extLst>
          </p:nvPr>
        </p:nvGraphicFramePr>
        <p:xfrm>
          <a:off x="838201" y="1052738"/>
          <a:ext cx="10730407" cy="532858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26398"/>
                <a:gridCol w="1381902"/>
                <a:gridCol w="2246475"/>
                <a:gridCol w="1159853"/>
                <a:gridCol w="2020883"/>
                <a:gridCol w="1694896"/>
              </a:tblGrid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Data Item</a:t>
                      </a:r>
                      <a:endParaRPr lang="en-IN" sz="1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Data Type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Data Format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   Size 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Description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Constraint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Loan ID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integer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   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   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Primary   Key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Creditor ID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integer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       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Owner ID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Foreign Key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Scheme Name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String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“Commercial Scheme-1”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20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Scheme name of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Organisation Name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string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“Axis Bank Ltd”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80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Institution managing the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Amount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1000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Principal amount for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ROI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Rate Of Interest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Not null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Duration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Duration of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Not null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EMI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1221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Easy Monthly Installment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5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Loan Applicant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822003"/>
              </p:ext>
            </p:extLst>
          </p:nvPr>
        </p:nvGraphicFramePr>
        <p:xfrm>
          <a:off x="870944" y="1412776"/>
          <a:ext cx="9937104" cy="482453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85801"/>
                <a:gridCol w="1233321"/>
                <a:gridCol w="2089117"/>
                <a:gridCol w="1337508"/>
                <a:gridCol w="1885801"/>
                <a:gridCol w="1505556"/>
              </a:tblGrid>
              <a:tr h="140067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Item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Format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    Size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Description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Constraint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86756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Applicant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Primary  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5630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Loan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Foreign Key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332656"/>
            <a:ext cx="9433048" cy="61560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/>
              <a:t>Agile Project Charter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683085"/>
              </p:ext>
            </p:extLst>
          </p:nvPr>
        </p:nvGraphicFramePr>
        <p:xfrm>
          <a:off x="550863" y="947738"/>
          <a:ext cx="10802938" cy="525547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681041"/>
                <a:gridCol w="6121897"/>
              </a:tblGrid>
              <a:tr h="46503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Title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Name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ReEMA</a:t>
                      </a:r>
                      <a:r>
                        <a:rPr lang="en-US" baseline="0" dirty="0" smtClean="0"/>
                        <a:t> (Real Estate Management Systems)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Scope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Develop a new real estate application to allow</a:t>
                      </a:r>
                      <a:r>
                        <a:rPr lang="en-US" baseline="0" dirty="0" smtClean="0"/>
                        <a:t> consumer to</a:t>
                      </a:r>
                      <a:r>
                        <a:rPr lang="en-US" dirty="0" smtClean="0"/>
                        <a:t> rent/buy property online.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Description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 Property</a:t>
                      </a:r>
                      <a:r>
                        <a:rPr lang="en-US" baseline="0" dirty="0" smtClean="0"/>
                        <a:t> advertise, Loan Property, Buy/Rent property, Any property specific process Etc.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Budget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5000 INR.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Risks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Members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Sudarshan Dey (195173693104), </a:t>
                      </a:r>
                    </a:p>
                    <a:p>
                      <a:r>
                        <a:rPr lang="en-US" dirty="0" smtClean="0"/>
                        <a:t> Balaji Itika(195173693041), </a:t>
                      </a:r>
                    </a:p>
                    <a:p>
                      <a:r>
                        <a:rPr lang="en-US" dirty="0" smtClean="0"/>
                        <a:t> Raj Parmar(185170693010)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Guide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Lajja Choksi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 Months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February 2021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April 2021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20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490820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In </a:t>
            </a:r>
            <a:r>
              <a:rPr lang="en-IN" dirty="0"/>
              <a:t>proposed system, a customer visit the website for two reasons which is for rent or </a:t>
            </a:r>
            <a:r>
              <a:rPr lang="en-IN" dirty="0" smtClean="0"/>
              <a:t>         sale </a:t>
            </a:r>
            <a:r>
              <a:rPr lang="en-IN" dirty="0"/>
              <a:t>a property. </a:t>
            </a:r>
            <a:r>
              <a:rPr lang="en-IN" dirty="0" smtClean="0"/>
              <a:t>When </a:t>
            </a:r>
            <a:r>
              <a:rPr lang="en-IN" dirty="0"/>
              <a:t>the customer confirms the property and visit the property then details of property in the website and details of the property after reaching location will not be the same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So this creates confusion to the customer due to discrepancy.</a:t>
            </a:r>
          </a:p>
          <a:p>
            <a:pPr marL="0" indent="0">
              <a:buNone/>
            </a:pPr>
            <a:r>
              <a:rPr lang="en-IN" dirty="0"/>
              <a:t>To overcome from we have created system called feedback in which if customer feels any discrepancy in the property details while purchasing for rent/sale, he can send the feedback.</a:t>
            </a:r>
          </a:p>
          <a:p>
            <a:pPr marL="0" indent="0">
              <a:buNone/>
            </a:pPr>
            <a:r>
              <a:rPr lang="en-IN" dirty="0"/>
              <a:t>Users are required to subscribe for the services available for real estate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Another feature is when the customer applies for rent/purchase and agrees for it then the property </a:t>
            </a:r>
            <a:r>
              <a:rPr lang="en-IN" dirty="0" smtClean="0"/>
              <a:t>is </a:t>
            </a:r>
            <a:r>
              <a:rPr lang="en-IN" dirty="0"/>
              <a:t>disabled. Due to that no other customer can apply the same property.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831626"/>
          </a:xfrm>
        </p:spPr>
        <p:txBody>
          <a:bodyPr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90448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REMA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targeting Consumers interested in real estate, property owners, and Financers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Properties can be residential or commercial in our system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Financers will lend loan to Buyers based on the valuation of property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Financers can be an individual or a private institutions like Credit Society or Banks.</a:t>
            </a: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Existing System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26352" cy="4351338"/>
          </a:xfrm>
        </p:spPr>
        <p:txBody>
          <a:bodyPr/>
          <a:lstStyle/>
          <a:p>
            <a:r>
              <a:rPr lang="en-US" dirty="0"/>
              <a:t>In existing system, </a:t>
            </a:r>
            <a:r>
              <a:rPr lang="en-US" dirty="0" smtClean="0"/>
              <a:t>consumer </a:t>
            </a:r>
            <a:r>
              <a:rPr lang="en-US" dirty="0"/>
              <a:t>visits for </a:t>
            </a:r>
            <a:r>
              <a:rPr lang="en-US" dirty="0" smtClean="0"/>
              <a:t>two purposes , </a:t>
            </a:r>
            <a:r>
              <a:rPr lang="en-US" dirty="0"/>
              <a:t>renting/buying a property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Consumer </a:t>
            </a:r>
            <a:r>
              <a:rPr lang="en-US" dirty="0"/>
              <a:t>enters the criteria which includes Price Range, Location and type of property</a:t>
            </a:r>
            <a:r>
              <a:rPr lang="en-US" dirty="0" smtClean="0"/>
              <a:t>. </a:t>
            </a:r>
            <a:r>
              <a:rPr lang="en-US" dirty="0"/>
              <a:t>The list of properties are displayed according to search criteria. </a:t>
            </a:r>
            <a:endParaRPr lang="en-IN" dirty="0"/>
          </a:p>
          <a:p>
            <a:endParaRPr lang="en-IN" dirty="0"/>
          </a:p>
          <a:p>
            <a:r>
              <a:rPr lang="en-US" dirty="0" smtClean="0"/>
              <a:t>Customer </a:t>
            </a:r>
            <a:r>
              <a:rPr lang="en-US" dirty="0"/>
              <a:t>selects a property. The System notifies about the customer. Customer agrees to buy or rent a property.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 Need For New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6"/>
            <a:ext cx="10515600" cy="47641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existing system, when a customer is searching a property for purchase/Rent, sometimes the property details will not be same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creates discrepancy and customer may not be able to reach property, which should not be happen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in the new system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handle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issue, we provide feedback functionality. In that if customer feels any discrepancy then customer can send feedback about 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Second,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consumer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property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rent/purchase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agrees for it.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 the advertisement is not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closed, 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problem when another customer selects the same property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in the new system we add disable function when the customer select the property for rent/purchase and accepts it then the advertisement of that property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disabled.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Objectives of New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keep potential 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consumer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coming in for showings. 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to keep 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properties leased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and occupied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5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Consumers satisfied by showing relevant properties with proper images and update those properties.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          Problem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5029200" cy="4360863"/>
          </a:xfrm>
        </p:spPr>
        <p:txBody>
          <a:bodyPr anchor="ctr"/>
          <a:lstStyle/>
          <a:p>
            <a:endParaRPr lang="en-IN" dirty="0" smtClean="0"/>
          </a:p>
          <a:p>
            <a:r>
              <a:rPr lang="en-IN" sz="2400" dirty="0" smtClean="0">
                <a:latin typeface="Arial Black" panose="020B0A04020102020204" pitchFamily="34" charset="0"/>
              </a:rPr>
              <a:t>A </a:t>
            </a:r>
            <a:r>
              <a:rPr lang="en-IN" sz="2400" dirty="0">
                <a:latin typeface="Arial Black" panose="020B0A04020102020204" pitchFamily="34" charset="0"/>
              </a:rPr>
              <a:t>consumer wants to buy/rent a property but the incorrect information of the particular property makes confusion to consumer which leads discrepancy and consumer doesn't buy a property.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Targeted Users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Property </a:t>
            </a:r>
            <a:r>
              <a:rPr lang="en-US" dirty="0"/>
              <a:t>Owner</a:t>
            </a:r>
            <a:endParaRPr lang="en-IN" dirty="0"/>
          </a:p>
          <a:p>
            <a:pPr marL="0" lv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 </a:t>
            </a:r>
            <a:r>
              <a:rPr lang="en-US" dirty="0" smtClean="0"/>
              <a:t>Customer</a:t>
            </a:r>
            <a:endParaRPr lang="en-IN" dirty="0"/>
          </a:p>
          <a:p>
            <a:pPr marL="0" lv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  </a:t>
            </a:r>
            <a:r>
              <a:rPr lang="en-US" dirty="0" smtClean="0"/>
              <a:t>Financial </a:t>
            </a:r>
            <a:r>
              <a:rPr lang="en-US" dirty="0"/>
              <a:t>Manager</a:t>
            </a:r>
            <a:endParaRPr lang="en-IN" dirty="0"/>
          </a:p>
          <a:p>
            <a:pPr marL="0" lv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 </a:t>
            </a:r>
            <a:r>
              <a:rPr lang="en-US" dirty="0" smtClean="0"/>
              <a:t>Admin</a:t>
            </a:r>
            <a:endParaRPr lang="en-IN" dirty="0"/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		Pros And Cons Of Proposed System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 (Advantages)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Advantages of this system is you can analyse and judge the property without commuting to that location</a:t>
            </a:r>
            <a:r>
              <a:rPr lang="en-IN" dirty="0" smtClean="0"/>
              <a:t>.</a:t>
            </a:r>
          </a:p>
          <a:p>
            <a:r>
              <a:rPr lang="en-IN" dirty="0"/>
              <a:t>The customer can apply loan to purchase the property without going for third party agency.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 Cons (Limitations)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Disadvantages of the system is if the customer applies for the property and do not confirm for purchase/rent then the property status goes inactive to active state if the same is accepted by another </a:t>
            </a:r>
            <a:r>
              <a:rPr lang="en-IN" dirty="0" smtClean="0"/>
              <a:t>customer.</a:t>
            </a:r>
          </a:p>
          <a:p>
            <a:r>
              <a:rPr lang="en-IN" dirty="0" smtClean="0"/>
              <a:t>Users </a:t>
            </a:r>
            <a:r>
              <a:rPr lang="en-IN" dirty="0"/>
              <a:t>need to subscribe to enable their respective services.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963</Words>
  <Application>Microsoft Office PowerPoint</Application>
  <PresentationFormat>Widescreen</PresentationFormat>
  <Paragraphs>222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Bookman Old Style</vt:lpstr>
      <vt:lpstr>Calibri</vt:lpstr>
      <vt:lpstr>Century Schoolbook</vt:lpstr>
      <vt:lpstr>Times New Roman</vt:lpstr>
      <vt:lpstr>Wingdings</vt:lpstr>
      <vt:lpstr>CITY SKETCH 16X9</vt:lpstr>
      <vt:lpstr>REMA</vt:lpstr>
      <vt:lpstr>                             Topics</vt:lpstr>
      <vt:lpstr>Proposed System</vt:lpstr>
      <vt:lpstr>Scope</vt:lpstr>
      <vt:lpstr>    Existing System</vt:lpstr>
      <vt:lpstr> Need For New System </vt:lpstr>
      <vt:lpstr>Objectives of New System</vt:lpstr>
      <vt:lpstr>                   Problem Definition</vt:lpstr>
      <vt:lpstr>  Pros And Cons Of Proposed System</vt:lpstr>
      <vt:lpstr>                      UML Diagrams (Use Case)</vt:lpstr>
      <vt:lpstr>                                Activity Diagrams                             Manage Property Leads</vt:lpstr>
      <vt:lpstr>   Purchase/Rent Activity</vt:lpstr>
      <vt:lpstr>                        Advertise Property</vt:lpstr>
      <vt:lpstr>         Sequential Diagram (Admin Processes)</vt:lpstr>
      <vt:lpstr>                        Consumer Processes</vt:lpstr>
      <vt:lpstr>                Property Registration Process</vt:lpstr>
      <vt:lpstr>                            Add Loan Process</vt:lpstr>
      <vt:lpstr>    Data Dictionary     User Master</vt:lpstr>
      <vt:lpstr>Properties</vt:lpstr>
      <vt:lpstr>Subscribers</vt:lpstr>
      <vt:lpstr>                                        Leads</vt:lpstr>
      <vt:lpstr>    Loan Scheme</vt:lpstr>
      <vt:lpstr>Loan Applicant</vt:lpstr>
      <vt:lpstr>Agile Project Charter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</dc:title>
  <dc:creator>Hp</dc:creator>
  <cp:lastModifiedBy>Hp</cp:lastModifiedBy>
  <cp:revision>14</cp:revision>
  <dcterms:created xsi:type="dcterms:W3CDTF">2021-03-26T07:03:25Z</dcterms:created>
  <dcterms:modified xsi:type="dcterms:W3CDTF">2021-04-12T09:51:48Z</dcterms:modified>
</cp:coreProperties>
</file>