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342" r:id="rId2"/>
    <p:sldId id="359" r:id="rId3"/>
    <p:sldId id="375" r:id="rId4"/>
    <p:sldId id="407" r:id="rId5"/>
    <p:sldId id="408" r:id="rId6"/>
    <p:sldId id="409" r:id="rId7"/>
    <p:sldId id="410" r:id="rId8"/>
    <p:sldId id="411" r:id="rId9"/>
    <p:sldId id="347" r:id="rId10"/>
    <p:sldId id="376" r:id="rId11"/>
    <p:sldId id="377" r:id="rId12"/>
    <p:sldId id="378" r:id="rId13"/>
    <p:sldId id="379" r:id="rId14"/>
    <p:sldId id="38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400" r:id="rId34"/>
    <p:sldId id="401" r:id="rId35"/>
    <p:sldId id="402" r:id="rId36"/>
    <p:sldId id="403" r:id="rId37"/>
    <p:sldId id="405" r:id="rId38"/>
    <p:sldId id="406" r:id="rId39"/>
    <p:sldId id="35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74" d="100"/>
          <a:sy n="74" d="100"/>
        </p:scale>
        <p:origin x="54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6A8E3-AF15-4CC0-A4CC-A9F48878720C}" type="datetimeFigureOut">
              <a:rPr lang="en-IN" smtClean="0"/>
              <a:pPr/>
              <a:t>21-05-2018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E9B73-026E-493E-B63B-6FDD8AE6714D}" type="slidenum">
              <a:rPr lang="en-IN" smtClean="0"/>
              <a:pPr/>
              <a:t>‹#›</a:t>
            </a:fld>
            <a:endParaRPr lang="en-IN"/>
          </a:p>
        </p:txBody>
      </p:sp>
    </p:spTree>
    <p:extLst>
      <p:ext uri="{BB962C8B-B14F-4D97-AF65-F5344CB8AC3E}">
        <p14:creationId xmlns:p14="http://schemas.microsoft.com/office/powerpoint/2010/main" val="154175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92000" cy="152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Rectangle 4"/>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TextBox 5"/>
          <p:cNvSpPr txBox="1"/>
          <p:nvPr userDrawn="1"/>
        </p:nvSpPr>
        <p:spPr>
          <a:xfrm>
            <a:off x="8474510" y="6654800"/>
            <a:ext cx="1733167"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                                </a:t>
            </a:r>
            <a:r>
              <a:rPr lang="en-US" sz="1050" dirty="0" smtClean="0">
                <a:solidFill>
                  <a:schemeClr val="bg1"/>
                </a:solidFill>
                <a:latin typeface="+mn-lt"/>
              </a:rPr>
              <a:t>©Sir MVIT</a:t>
            </a:r>
            <a:endParaRPr lang="en-US" sz="1050" dirty="0">
              <a:solidFill>
                <a:schemeClr val="bg1"/>
              </a:solidFill>
              <a:latin typeface="+mn-lt"/>
            </a:endParaRPr>
          </a:p>
        </p:txBody>
      </p:sp>
      <p:sp>
        <p:nvSpPr>
          <p:cNvPr id="7" name="Rectangle 6"/>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Rectangle 7"/>
          <p:cNvSpPr/>
          <p:nvPr userDrawn="1"/>
        </p:nvSpPr>
        <p:spPr>
          <a:xfrm>
            <a:off x="11699631" y="6324601"/>
            <a:ext cx="457176" cy="369332"/>
          </a:xfrm>
          <a:prstGeom prst="rect">
            <a:avLst/>
          </a:prstGeom>
        </p:spPr>
        <p:txBody>
          <a:bodyPr wrap="none">
            <a:spAutoFit/>
          </a:bodyPr>
          <a:lstStyle/>
          <a:p>
            <a:pPr fontAlgn="auto">
              <a:spcBef>
                <a:spcPts val="0"/>
              </a:spcBef>
              <a:spcAft>
                <a:spcPts val="0"/>
              </a:spcAft>
              <a:defRPr/>
            </a:pPr>
            <a:fld id="{5D5E37D0-07AE-45B6-9D26-FE472F0D32AB}" type="slidenum">
              <a:rPr lang="en-US" sz="1800">
                <a:solidFill>
                  <a:schemeClr val="bg1"/>
                </a:solidFill>
                <a:latin typeface="+mn-lt"/>
              </a:rPr>
              <a:pPr fontAlgn="auto">
                <a:spcBef>
                  <a:spcPts val="0"/>
                </a:spcBef>
                <a:spcAft>
                  <a:spcPts val="0"/>
                </a:spcAft>
                <a:defRPr/>
              </a:pPr>
              <a:t>‹#›</a:t>
            </a:fld>
            <a:endParaRPr lang="en-US" sz="1800" dirty="0">
              <a:solidFill>
                <a:schemeClr val="bg1"/>
              </a:solidFill>
              <a:latin typeface="+mn-lt"/>
            </a:endParaRPr>
          </a:p>
        </p:txBody>
      </p:sp>
      <p:sp>
        <p:nvSpPr>
          <p:cNvPr id="10" name="TextBox 9"/>
          <p:cNvSpPr txBox="1"/>
          <p:nvPr userDrawn="1"/>
        </p:nvSpPr>
        <p:spPr>
          <a:xfrm>
            <a:off x="101258" y="6654800"/>
            <a:ext cx="2565126" cy="253916"/>
          </a:xfrm>
          <a:prstGeom prst="rect">
            <a:avLst/>
          </a:prstGeom>
          <a:noFill/>
        </p:spPr>
        <p:txBody>
          <a:bodyPr wrap="none">
            <a:spAutoFit/>
          </a:bodyPr>
          <a:lstStyle/>
          <a:p>
            <a:pPr fontAlgn="auto">
              <a:spcBef>
                <a:spcPts val="0"/>
              </a:spcBef>
              <a:spcAft>
                <a:spcPts val="0"/>
              </a:spcAft>
              <a:defRPr/>
            </a:pPr>
            <a:r>
              <a:rPr lang="en-US" sz="1050" dirty="0" smtClean="0">
                <a:solidFill>
                  <a:schemeClr val="bg1"/>
                </a:solidFill>
                <a:latin typeface="+mn-lt"/>
              </a:rPr>
              <a:t>Dept.</a:t>
            </a:r>
            <a:r>
              <a:rPr lang="en-US" sz="1050" baseline="0" dirty="0" smtClean="0">
                <a:solidFill>
                  <a:schemeClr val="bg1"/>
                </a:solidFill>
                <a:latin typeface="+mn-lt"/>
              </a:rPr>
              <a:t> of Computer Science and Engineering</a:t>
            </a:r>
            <a:endParaRPr lang="en-US" sz="1050" dirty="0">
              <a:solidFill>
                <a:schemeClr val="bg1"/>
              </a:solidFill>
              <a:latin typeface="+mn-lt"/>
            </a:endParaRPr>
          </a:p>
        </p:txBody>
      </p:sp>
      <p:sp>
        <p:nvSpPr>
          <p:cNvPr id="2" name="Title 1"/>
          <p:cNvSpPr>
            <a:spLocks noGrp="1"/>
          </p:cNvSpPr>
          <p:nvPr>
            <p:ph type="ctrTitle"/>
          </p:nvPr>
        </p:nvSpPr>
        <p:spPr>
          <a:xfrm>
            <a:off x="914400" y="2130429"/>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1" name="Date Placeholder 3"/>
          <p:cNvSpPr>
            <a:spLocks noGrp="1"/>
          </p:cNvSpPr>
          <p:nvPr>
            <p:ph type="dt" sz="half" idx="10"/>
          </p:nvPr>
        </p:nvSpPr>
        <p:spPr>
          <a:xfrm>
            <a:off x="609600" y="6356353"/>
            <a:ext cx="2844800" cy="365125"/>
          </a:xfrm>
          <a:prstGeom prst="rect">
            <a:avLst/>
          </a:prstGeom>
        </p:spPr>
        <p:txBody>
          <a:bodyPr/>
          <a:lstStyle>
            <a:lvl1pPr fontAlgn="auto">
              <a:spcBef>
                <a:spcPts val="0"/>
              </a:spcBef>
              <a:spcAft>
                <a:spcPts val="0"/>
              </a:spcAft>
              <a:defRPr>
                <a:latin typeface="+mn-lt"/>
              </a:defRPr>
            </a:lvl1pPr>
          </a:lstStyle>
          <a:p>
            <a:pPr>
              <a:defRPr/>
            </a:pPr>
            <a:fld id="{91D63B2C-1FD0-4D49-840B-98EB73A8C300}" type="datetimeFigureOut">
              <a:rPr lang="en-US"/>
              <a:pPr>
                <a:defRPr/>
              </a:pPr>
              <a:t>5/21/2018</a:t>
            </a:fld>
            <a:endParaRPr lang="en-US" dirty="0"/>
          </a:p>
        </p:txBody>
      </p:sp>
      <p:sp>
        <p:nvSpPr>
          <p:cNvPr id="12" name="Footer Placeholder 4"/>
          <p:cNvSpPr>
            <a:spLocks noGrp="1"/>
          </p:cNvSpPr>
          <p:nvPr>
            <p:ph type="ftr" sz="quarter" idx="11"/>
          </p:nvPr>
        </p:nvSpPr>
        <p:spPr>
          <a:xfrm>
            <a:off x="4165600" y="6356353"/>
            <a:ext cx="38608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13" name="Slide Number Placeholder 5"/>
          <p:cNvSpPr>
            <a:spLocks noGrp="1"/>
          </p:cNvSpPr>
          <p:nvPr>
            <p:ph type="sldNum" sz="quarter" idx="12"/>
          </p:nvPr>
        </p:nvSpPr>
        <p:spPr>
          <a:xfrm>
            <a:off x="8737600" y="6356353"/>
            <a:ext cx="2844800" cy="365125"/>
          </a:xfrm>
          <a:prstGeom prst="rect">
            <a:avLst/>
          </a:prstGeom>
        </p:spPr>
        <p:txBody>
          <a:bodyPr/>
          <a:lstStyle>
            <a:lvl1pPr fontAlgn="auto">
              <a:spcBef>
                <a:spcPts val="0"/>
              </a:spcBef>
              <a:spcAft>
                <a:spcPts val="0"/>
              </a:spcAft>
              <a:defRPr>
                <a:latin typeface="+mn-lt"/>
              </a:defRPr>
            </a:lvl1pPr>
          </a:lstStyle>
          <a:p>
            <a:pPr>
              <a:defRPr/>
            </a:pPr>
            <a:fld id="{484F23F3-22AA-460E-8611-EE8D85C3D49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Rectangle 6"/>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Rectangle 7"/>
          <p:cNvSpPr/>
          <p:nvPr userDrawn="1"/>
        </p:nvSpPr>
        <p:spPr>
          <a:xfrm>
            <a:off x="11699631" y="6324601"/>
            <a:ext cx="457176" cy="369332"/>
          </a:xfrm>
          <a:prstGeom prst="rect">
            <a:avLst/>
          </a:prstGeom>
        </p:spPr>
        <p:txBody>
          <a:bodyPr wrap="none">
            <a:spAutoFit/>
          </a:bodyPr>
          <a:lstStyle/>
          <a:p>
            <a:pPr fontAlgn="auto">
              <a:spcBef>
                <a:spcPts val="0"/>
              </a:spcBef>
              <a:spcAft>
                <a:spcPts val="0"/>
              </a:spcAft>
              <a:defRPr/>
            </a:pPr>
            <a:fld id="{33BEDC22-EF8F-4408-B801-19A94F761D8C}" type="slidenum">
              <a:rPr lang="en-US" sz="1800">
                <a:solidFill>
                  <a:schemeClr val="bg1"/>
                </a:solidFill>
                <a:latin typeface="+mn-lt"/>
              </a:rPr>
              <a:pPr fontAlgn="auto">
                <a:spcBef>
                  <a:spcPts val="0"/>
                </a:spcBef>
                <a:spcAft>
                  <a:spcPts val="0"/>
                </a:spcAft>
                <a:defRPr/>
              </a:pPr>
              <a:t>‹#›</a:t>
            </a:fld>
            <a:endParaRPr lang="en-US" sz="1800" dirty="0">
              <a:solidFill>
                <a:schemeClr val="bg1"/>
              </a:solidFill>
              <a:latin typeface="+mn-lt"/>
            </a:endParaRPr>
          </a:p>
        </p:txBody>
      </p:sp>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4"/>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3"/>
          <p:cNvSpPr>
            <a:spLocks noGrp="1"/>
          </p:cNvSpPr>
          <p:nvPr>
            <p:ph type="dt" sz="half" idx="10"/>
          </p:nvPr>
        </p:nvSpPr>
        <p:spPr>
          <a:xfrm>
            <a:off x="609600" y="6356353"/>
            <a:ext cx="2844800" cy="365125"/>
          </a:xfrm>
          <a:prstGeom prst="rect">
            <a:avLst/>
          </a:prstGeom>
        </p:spPr>
        <p:txBody>
          <a:bodyPr/>
          <a:lstStyle>
            <a:lvl1pPr fontAlgn="auto">
              <a:spcBef>
                <a:spcPts val="0"/>
              </a:spcBef>
              <a:spcAft>
                <a:spcPts val="0"/>
              </a:spcAft>
              <a:defRPr>
                <a:latin typeface="+mn-lt"/>
              </a:defRPr>
            </a:lvl1pPr>
          </a:lstStyle>
          <a:p>
            <a:pPr>
              <a:defRPr/>
            </a:pPr>
            <a:fld id="{456A4B80-5F01-4576-8B50-BF7BBE2AACE2}" type="datetimeFigureOut">
              <a:rPr lang="en-US"/>
              <a:pPr>
                <a:defRPr/>
              </a:pPr>
              <a:t>5/21/2018</a:t>
            </a:fld>
            <a:endParaRPr lang="en-US" dirty="0"/>
          </a:p>
        </p:txBody>
      </p:sp>
      <p:sp>
        <p:nvSpPr>
          <p:cNvPr id="12" name="Footer Placeholder 4"/>
          <p:cNvSpPr>
            <a:spLocks noGrp="1"/>
          </p:cNvSpPr>
          <p:nvPr>
            <p:ph type="ftr" sz="quarter" idx="11"/>
          </p:nvPr>
        </p:nvSpPr>
        <p:spPr>
          <a:xfrm>
            <a:off x="4165600" y="6356353"/>
            <a:ext cx="38608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13" name="Slide Number Placeholder 5"/>
          <p:cNvSpPr>
            <a:spLocks noGrp="1"/>
          </p:cNvSpPr>
          <p:nvPr>
            <p:ph type="sldNum" sz="quarter" idx="12"/>
          </p:nvPr>
        </p:nvSpPr>
        <p:spPr>
          <a:xfrm>
            <a:off x="8811846" y="6356353"/>
            <a:ext cx="2844800" cy="365125"/>
          </a:xfrm>
          <a:prstGeom prst="rect">
            <a:avLst/>
          </a:prstGeom>
        </p:spPr>
        <p:txBody>
          <a:bodyPr/>
          <a:lstStyle>
            <a:lvl1pPr fontAlgn="auto">
              <a:spcBef>
                <a:spcPts val="0"/>
              </a:spcBef>
              <a:spcAft>
                <a:spcPts val="0"/>
              </a:spcAft>
              <a:defRPr>
                <a:latin typeface="+mn-lt"/>
              </a:defRPr>
            </a:lvl1pPr>
          </a:lstStyle>
          <a:p>
            <a:pPr>
              <a:defRPr/>
            </a:pPr>
            <a:fld id="{72070B11-67AE-4123-8107-1B85892978E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TextBox 15"/>
          <p:cNvSpPr txBox="1"/>
          <p:nvPr/>
        </p:nvSpPr>
        <p:spPr>
          <a:xfrm>
            <a:off x="8434754" y="6654800"/>
            <a:ext cx="3416320"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                                ©Ramaiah University of Applied Sciences</a:t>
            </a:r>
          </a:p>
        </p:txBody>
      </p:sp>
      <p:sp>
        <p:nvSpPr>
          <p:cNvPr id="17" name="Rectangle 16"/>
          <p:cNvSpPr/>
          <p:nvPr/>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Rectangle 17"/>
          <p:cNvSpPr/>
          <p:nvPr/>
        </p:nvSpPr>
        <p:spPr>
          <a:xfrm>
            <a:off x="11699631" y="6324600"/>
            <a:ext cx="457176" cy="369332"/>
          </a:xfrm>
          <a:prstGeom prst="rect">
            <a:avLst/>
          </a:prstGeom>
        </p:spPr>
        <p:txBody>
          <a:bodyPr wrap="none">
            <a:spAutoFit/>
          </a:bodyPr>
          <a:lstStyle/>
          <a:p>
            <a:pPr fontAlgn="auto">
              <a:spcBef>
                <a:spcPts val="0"/>
              </a:spcBef>
              <a:spcAft>
                <a:spcPts val="0"/>
              </a:spcAft>
              <a:defRPr/>
            </a:pPr>
            <a:fld id="{24031B4A-1BF0-432B-9871-7643CAEAF44D}" type="slidenum">
              <a:rPr lang="en-US" sz="1800">
                <a:solidFill>
                  <a:schemeClr val="bg1"/>
                </a:solidFill>
                <a:latin typeface="+mn-lt"/>
              </a:rPr>
              <a:pPr fontAlgn="auto">
                <a:spcBef>
                  <a:spcPts val="0"/>
                </a:spcBef>
                <a:spcAft>
                  <a:spcPts val="0"/>
                </a:spcAft>
                <a:defRPr/>
              </a:pPr>
              <a:t>‹#›</a:t>
            </a:fld>
            <a:endParaRPr lang="en-US" sz="1800" dirty="0">
              <a:solidFill>
                <a:schemeClr val="bg1"/>
              </a:solidFill>
              <a:latin typeface="+mn-lt"/>
            </a:endParaRPr>
          </a:p>
        </p:txBody>
      </p:sp>
      <p:sp>
        <p:nvSpPr>
          <p:cNvPr id="8" name="TextBox 7"/>
          <p:cNvSpPr txBox="1"/>
          <p:nvPr/>
        </p:nvSpPr>
        <p:spPr>
          <a:xfrm>
            <a:off x="-31262" y="6654800"/>
            <a:ext cx="2377574"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Faculty of Management  and Commerce</a:t>
            </a:r>
          </a:p>
        </p:txBody>
      </p:sp>
      <p:sp>
        <p:nvSpPr>
          <p:cNvPr id="2" name="AutoShape 2" descr="Image result for Sir mvit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p:cNvPicPr>
            <a:picLocks noChangeAspect="1"/>
          </p:cNvPicPr>
          <p:nvPr userDrawn="1"/>
        </p:nvPicPr>
        <p:blipFill>
          <a:blip r:embed="rId5"/>
          <a:stretch>
            <a:fillRect/>
          </a:stretch>
        </p:blipFill>
        <p:spPr>
          <a:xfrm>
            <a:off x="76062" y="196572"/>
            <a:ext cx="984112" cy="903358"/>
          </a:xfrm>
          <a:prstGeom prst="rect">
            <a:avLst/>
          </a:prstGeom>
        </p:spPr>
      </p:pic>
      <p:sp>
        <p:nvSpPr>
          <p:cNvPr id="15" name="TextBox 14"/>
          <p:cNvSpPr txBox="1"/>
          <p:nvPr userDrawn="1"/>
        </p:nvSpPr>
        <p:spPr>
          <a:xfrm>
            <a:off x="-31262" y="6654800"/>
            <a:ext cx="2565126" cy="253916"/>
          </a:xfrm>
          <a:prstGeom prst="rect">
            <a:avLst/>
          </a:prstGeom>
          <a:noFill/>
        </p:spPr>
        <p:txBody>
          <a:bodyPr wrap="none">
            <a:spAutoFit/>
          </a:bodyPr>
          <a:lstStyle/>
          <a:p>
            <a:pPr fontAlgn="auto">
              <a:spcBef>
                <a:spcPts val="0"/>
              </a:spcBef>
              <a:spcAft>
                <a:spcPts val="0"/>
              </a:spcAft>
              <a:defRPr/>
            </a:pPr>
            <a:r>
              <a:rPr lang="en-US" sz="1050" dirty="0" smtClean="0">
                <a:solidFill>
                  <a:schemeClr val="bg1"/>
                </a:solidFill>
                <a:latin typeface="+mn-lt"/>
              </a:rPr>
              <a:t>Dept.</a:t>
            </a:r>
            <a:r>
              <a:rPr lang="en-US" sz="1050" baseline="0" dirty="0" smtClean="0">
                <a:solidFill>
                  <a:schemeClr val="bg1"/>
                </a:solidFill>
                <a:latin typeface="+mn-lt"/>
              </a:rPr>
              <a:t> of Computer Science and Engineering</a:t>
            </a:r>
            <a:endParaRPr lang="en-US" sz="1050" dirty="0">
              <a:solidFill>
                <a:schemeClr val="bg1"/>
              </a:solidFill>
              <a:latin typeface="+mn-lt"/>
            </a:endParaRPr>
          </a:p>
        </p:txBody>
      </p:sp>
      <p:sp>
        <p:nvSpPr>
          <p:cNvPr id="21" name="TextBox 20"/>
          <p:cNvSpPr txBox="1"/>
          <p:nvPr userDrawn="1"/>
        </p:nvSpPr>
        <p:spPr>
          <a:xfrm>
            <a:off x="-24634" y="6661428"/>
            <a:ext cx="2565126" cy="253916"/>
          </a:xfrm>
          <a:prstGeom prst="rect">
            <a:avLst/>
          </a:prstGeom>
          <a:noFill/>
        </p:spPr>
        <p:txBody>
          <a:bodyPr wrap="none">
            <a:spAutoFit/>
          </a:bodyPr>
          <a:lstStyle/>
          <a:p>
            <a:pPr fontAlgn="auto">
              <a:spcBef>
                <a:spcPts val="0"/>
              </a:spcBef>
              <a:spcAft>
                <a:spcPts val="0"/>
              </a:spcAft>
              <a:defRPr/>
            </a:pPr>
            <a:r>
              <a:rPr lang="en-US" sz="1050" dirty="0" smtClean="0">
                <a:solidFill>
                  <a:schemeClr val="bg1"/>
                </a:solidFill>
                <a:latin typeface="+mn-lt"/>
              </a:rPr>
              <a:t>Dept.</a:t>
            </a:r>
            <a:r>
              <a:rPr lang="en-US" sz="1050" baseline="0" dirty="0" smtClean="0">
                <a:solidFill>
                  <a:schemeClr val="bg1"/>
                </a:solidFill>
                <a:latin typeface="+mn-lt"/>
              </a:rPr>
              <a:t> of Computer Science and Engineering</a:t>
            </a:r>
            <a:endParaRPr lang="en-US" sz="1050" dirty="0">
              <a:solidFill>
                <a:schemeClr val="bg1"/>
              </a:solidFill>
              <a:latin typeface="+mn-lt"/>
            </a:endParaRPr>
          </a:p>
        </p:txBody>
      </p:sp>
      <p:sp>
        <p:nvSpPr>
          <p:cNvPr id="22" name="TextBox 21"/>
          <p:cNvSpPr txBox="1"/>
          <p:nvPr userDrawn="1"/>
        </p:nvSpPr>
        <p:spPr>
          <a:xfrm>
            <a:off x="8434754" y="6654800"/>
            <a:ext cx="1733167"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                                </a:t>
            </a:r>
            <a:r>
              <a:rPr lang="en-US" sz="1050" dirty="0" smtClean="0">
                <a:solidFill>
                  <a:schemeClr val="bg1"/>
                </a:solidFill>
                <a:latin typeface="+mn-lt"/>
              </a:rPr>
              <a:t>©Sir MVIT</a:t>
            </a:r>
            <a:endParaRPr lang="en-US" sz="1050" dirty="0">
              <a:solidFill>
                <a:schemeClr val="bg1"/>
              </a:solidFill>
              <a:latin typeface="+mn-lt"/>
            </a:endParaRPr>
          </a:p>
        </p:txBody>
      </p:sp>
      <p:sp>
        <p:nvSpPr>
          <p:cNvPr id="23" name="Rectangle 22"/>
          <p:cNvSpPr/>
          <p:nvPr userDrawn="1"/>
        </p:nvSpPr>
        <p:spPr>
          <a:xfrm>
            <a:off x="-19878" y="6712222"/>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4" name="TextBox 23"/>
          <p:cNvSpPr txBox="1"/>
          <p:nvPr userDrawn="1"/>
        </p:nvSpPr>
        <p:spPr>
          <a:xfrm>
            <a:off x="8587154" y="6661422"/>
            <a:ext cx="1733167"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                                </a:t>
            </a:r>
            <a:r>
              <a:rPr lang="en-US" sz="1050" dirty="0" smtClean="0">
                <a:solidFill>
                  <a:schemeClr val="bg1"/>
                </a:solidFill>
                <a:latin typeface="+mn-lt"/>
              </a:rPr>
              <a:t>©Sir MVIT</a:t>
            </a:r>
            <a:endParaRPr lang="en-US" sz="1050" dirty="0">
              <a:solidFill>
                <a:schemeClr val="bg1"/>
              </a:solidFill>
              <a:latin typeface="+mn-lt"/>
            </a:endParaRPr>
          </a:p>
        </p:txBody>
      </p:sp>
      <p:sp>
        <p:nvSpPr>
          <p:cNvPr id="25" name="TextBox 24"/>
          <p:cNvSpPr txBox="1"/>
          <p:nvPr userDrawn="1"/>
        </p:nvSpPr>
        <p:spPr>
          <a:xfrm>
            <a:off x="121138" y="6661422"/>
            <a:ext cx="2565126" cy="253916"/>
          </a:xfrm>
          <a:prstGeom prst="rect">
            <a:avLst/>
          </a:prstGeom>
          <a:noFill/>
        </p:spPr>
        <p:txBody>
          <a:bodyPr wrap="none">
            <a:spAutoFit/>
          </a:bodyPr>
          <a:lstStyle/>
          <a:p>
            <a:pPr fontAlgn="auto">
              <a:spcBef>
                <a:spcPts val="0"/>
              </a:spcBef>
              <a:spcAft>
                <a:spcPts val="0"/>
              </a:spcAft>
              <a:defRPr/>
            </a:pPr>
            <a:r>
              <a:rPr lang="en-US" sz="1050" dirty="0" smtClean="0">
                <a:solidFill>
                  <a:schemeClr val="bg1"/>
                </a:solidFill>
                <a:latin typeface="+mn-lt"/>
              </a:rPr>
              <a:t>Dept.</a:t>
            </a:r>
            <a:r>
              <a:rPr lang="en-US" sz="1050" baseline="0" dirty="0" smtClean="0">
                <a:solidFill>
                  <a:schemeClr val="bg1"/>
                </a:solidFill>
                <a:latin typeface="+mn-lt"/>
              </a:rPr>
              <a:t> of Computer Science and Engineering</a:t>
            </a:r>
            <a:endParaRPr lang="en-US" sz="1050" dirty="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99537" y="526296"/>
            <a:ext cx="9472246" cy="845303"/>
          </a:xfrm>
        </p:spPr>
        <p:txBody>
          <a:bodyPr anchor="ctr"/>
          <a:lstStyle/>
          <a:p>
            <a:r>
              <a:rPr lang="en-US" altLang="en-US" sz="3200" b="1" dirty="0" smtClean="0">
                <a:solidFill>
                  <a:schemeClr val="accent1">
                    <a:lumMod val="75000"/>
                  </a:schemeClr>
                </a:solidFill>
              </a:rPr>
              <a:t>Final Year Project Presentation</a:t>
            </a:r>
            <a:r>
              <a:rPr lang="en-US" altLang="en-US" sz="3200" b="1" dirty="0" smtClean="0">
                <a:solidFill>
                  <a:srgbClr val="FF0000"/>
                </a:solidFill>
              </a:rPr>
              <a:t/>
            </a:r>
            <a:br>
              <a:rPr lang="en-US" altLang="en-US" sz="3200" b="1" dirty="0" smtClean="0">
                <a:solidFill>
                  <a:srgbClr val="FF0000"/>
                </a:solidFill>
              </a:rPr>
            </a:br>
            <a:r>
              <a:rPr lang="en-US" altLang="en-US" sz="2800" b="1" dirty="0">
                <a:solidFill>
                  <a:srgbClr val="002060"/>
                </a:solidFill>
              </a:rPr>
              <a:t/>
            </a:r>
            <a:br>
              <a:rPr lang="en-US" altLang="en-US" sz="2800" b="1" dirty="0">
                <a:solidFill>
                  <a:srgbClr val="002060"/>
                </a:solidFill>
              </a:rPr>
            </a:br>
            <a:endParaRPr lang="en-US" altLang="en-US" sz="2400" b="1" dirty="0">
              <a:solidFill>
                <a:srgbClr val="002060"/>
              </a:solidFill>
            </a:endParaRPr>
          </a:p>
        </p:txBody>
      </p:sp>
      <p:sp>
        <p:nvSpPr>
          <p:cNvPr id="4100" name="Rectangle 4"/>
          <p:cNvSpPr>
            <a:spLocks noChangeArrowheads="1"/>
          </p:cNvSpPr>
          <p:nvPr/>
        </p:nvSpPr>
        <p:spPr bwMode="auto">
          <a:xfrm>
            <a:off x="1219200" y="4419601"/>
            <a:ext cx="965981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a:spLocks/>
          </p:cNvSpPr>
          <p:nvPr/>
        </p:nvSpPr>
        <p:spPr>
          <a:xfrm>
            <a:off x="1042067" y="1210086"/>
            <a:ext cx="9571525" cy="4935220"/>
          </a:xfrm>
          <a:prstGeom prst="rect">
            <a:avLst/>
          </a:prstGeom>
        </p:spPr>
        <p:txBody>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spcBef>
                <a:spcPts val="0"/>
              </a:spcBef>
            </a:pPr>
            <a:r>
              <a:rPr lang="en-US" sz="2400" dirty="0" smtClean="0">
                <a:solidFill>
                  <a:schemeClr val="accent1">
                    <a:lumMod val="50000"/>
                  </a:schemeClr>
                </a:solidFill>
              </a:rPr>
              <a:t>Prediction And Analysis of Trends In Cryptocurrency Market</a:t>
            </a:r>
          </a:p>
          <a:p>
            <a:pPr algn="just">
              <a:spcBef>
                <a:spcPts val="0"/>
              </a:spcBef>
            </a:pPr>
            <a:endParaRPr lang="en-US" sz="2400" dirty="0" smtClean="0">
              <a:solidFill>
                <a:schemeClr val="tx1"/>
              </a:solidFill>
            </a:endParaRPr>
          </a:p>
          <a:p>
            <a:pPr algn="just">
              <a:spcBef>
                <a:spcPts val="0"/>
              </a:spcBef>
            </a:pPr>
            <a:r>
              <a:rPr lang="en-US" sz="2400" dirty="0" smtClean="0">
                <a:solidFill>
                  <a:schemeClr val="tx1"/>
                </a:solidFill>
              </a:rPr>
              <a:t>Carried out by:</a:t>
            </a:r>
          </a:p>
          <a:p>
            <a:pPr algn="just">
              <a:spcBef>
                <a:spcPts val="0"/>
              </a:spcBef>
            </a:pPr>
            <a:r>
              <a:rPr lang="en-US" sz="2400" dirty="0" smtClean="0">
                <a:solidFill>
                  <a:schemeClr val="accent1">
                    <a:lumMod val="50000"/>
                  </a:schemeClr>
                </a:solidFill>
              </a:rPr>
              <a:t>1MV14CS093 : Saurabh Prakash</a:t>
            </a:r>
            <a:endParaRPr lang="en-US" sz="2400" dirty="0" smtClean="0">
              <a:solidFill>
                <a:schemeClr val="tx1"/>
              </a:solidFill>
            </a:endParaRPr>
          </a:p>
          <a:p>
            <a:pPr algn="just">
              <a:spcBef>
                <a:spcPts val="0"/>
              </a:spcBef>
            </a:pPr>
            <a:r>
              <a:rPr lang="en-US" sz="2400" dirty="0" smtClean="0">
                <a:solidFill>
                  <a:schemeClr val="accent1">
                    <a:lumMod val="50000"/>
                  </a:schemeClr>
                </a:solidFill>
              </a:rPr>
              <a:t>1MV14CS109 : </a:t>
            </a:r>
            <a:r>
              <a:rPr lang="en-US" sz="2400" dirty="0" err="1" smtClean="0">
                <a:solidFill>
                  <a:schemeClr val="accent1">
                    <a:lumMod val="50000"/>
                  </a:schemeClr>
                </a:solidFill>
              </a:rPr>
              <a:t>Sudarshan</a:t>
            </a:r>
            <a:r>
              <a:rPr lang="en-US" sz="2400" dirty="0" smtClean="0">
                <a:solidFill>
                  <a:schemeClr val="accent1">
                    <a:lumMod val="50000"/>
                  </a:schemeClr>
                </a:solidFill>
              </a:rPr>
              <a:t> Kumar</a:t>
            </a:r>
            <a:endParaRPr lang="en-US" sz="2400" dirty="0">
              <a:solidFill>
                <a:schemeClr val="tx1"/>
              </a:solidFill>
            </a:endParaRPr>
          </a:p>
          <a:p>
            <a:pPr algn="just">
              <a:spcBef>
                <a:spcPts val="0"/>
              </a:spcBef>
            </a:pPr>
            <a:endParaRPr lang="en-US" sz="2400" dirty="0">
              <a:solidFill>
                <a:schemeClr val="tx1"/>
              </a:solidFill>
            </a:endParaRPr>
          </a:p>
          <a:p>
            <a:pPr algn="just">
              <a:spcBef>
                <a:spcPts val="0"/>
              </a:spcBef>
            </a:pPr>
            <a:endParaRPr lang="en-US" sz="2400" dirty="0" smtClean="0">
              <a:solidFill>
                <a:schemeClr val="tx1"/>
              </a:solidFill>
            </a:endParaRPr>
          </a:p>
          <a:p>
            <a:pPr algn="just">
              <a:spcBef>
                <a:spcPts val="0"/>
              </a:spcBef>
            </a:pPr>
            <a:r>
              <a:rPr lang="en-US" sz="2400" dirty="0" smtClean="0">
                <a:solidFill>
                  <a:schemeClr val="tx1"/>
                </a:solidFill>
              </a:rPr>
              <a:t>Under the guidance of:</a:t>
            </a:r>
          </a:p>
          <a:p>
            <a:pPr algn="just">
              <a:spcBef>
                <a:spcPts val="0"/>
              </a:spcBef>
            </a:pPr>
            <a:r>
              <a:rPr lang="en-US" sz="2400" dirty="0" smtClean="0">
                <a:solidFill>
                  <a:schemeClr val="accent1">
                    <a:lumMod val="50000"/>
                  </a:schemeClr>
                </a:solidFill>
              </a:rPr>
              <a:t>Dr. Suma </a:t>
            </a:r>
            <a:r>
              <a:rPr lang="en-US" sz="2400" dirty="0" err="1" smtClean="0">
                <a:solidFill>
                  <a:schemeClr val="accent1">
                    <a:lumMod val="50000"/>
                  </a:schemeClr>
                </a:solidFill>
              </a:rPr>
              <a:t>Swamy</a:t>
            </a:r>
            <a:endParaRPr lang="en-US" sz="2400" dirty="0" smtClean="0">
              <a:solidFill>
                <a:schemeClr val="accent1">
                  <a:lumMod val="50000"/>
                </a:schemeClr>
              </a:solidFill>
            </a:endParaRPr>
          </a:p>
          <a:p>
            <a:pPr algn="just">
              <a:spcBef>
                <a:spcPts val="0"/>
              </a:spcBef>
            </a:pPr>
            <a:r>
              <a:rPr lang="en-US" sz="2400" dirty="0" smtClean="0">
                <a:solidFill>
                  <a:schemeClr val="accent1">
                    <a:lumMod val="50000"/>
                  </a:schemeClr>
                </a:solidFill>
              </a:rPr>
              <a:t>Professor</a:t>
            </a:r>
            <a:endParaRPr lang="en-US" sz="2400" dirty="0">
              <a:solidFill>
                <a:schemeClr val="accent1">
                  <a:lumMod val="50000"/>
                </a:schemeClr>
              </a:solidFill>
            </a:endParaRPr>
          </a:p>
          <a:p>
            <a:pPr algn="just">
              <a:spcBef>
                <a:spcPts val="0"/>
              </a:spcBef>
            </a:pPr>
            <a:r>
              <a:rPr lang="en-US" sz="2400" dirty="0" smtClean="0">
                <a:solidFill>
                  <a:schemeClr val="accent1">
                    <a:lumMod val="50000"/>
                  </a:schemeClr>
                </a:solidFill>
              </a:rPr>
              <a:t>Dept. of Computer Science</a:t>
            </a:r>
            <a:endParaRPr lang="en-US" sz="2400" dirty="0">
              <a:solidFill>
                <a:schemeClr val="accent1">
                  <a:lumMod val="50000"/>
                </a:schemeClr>
              </a:solidFill>
            </a:endParaRPr>
          </a:p>
          <a:p>
            <a:pPr algn="just">
              <a:spcBef>
                <a:spcPts val="0"/>
              </a:spcBef>
            </a:pPr>
            <a:endParaRPr lang="en-US" sz="2800" dirty="0">
              <a:solidFill>
                <a:schemeClr val="accent1">
                  <a:lumMod val="50000"/>
                </a:schemeClr>
              </a:solidFill>
            </a:endParaRPr>
          </a:p>
          <a:p>
            <a:pPr algn="l"/>
            <a:r>
              <a:rPr lang="en-US" sz="2800" dirty="0" smtClean="0">
                <a:solidFill>
                  <a:schemeClr val="tx1"/>
                </a:solidFill>
              </a:rPr>
              <a:t>	</a:t>
            </a:r>
          </a:p>
          <a:p>
            <a:pPr algn="l"/>
            <a:endParaRPr lang="en-US" sz="2800" dirty="0" smtClean="0">
              <a:solidFill>
                <a:schemeClr val="tx1"/>
              </a:solidFill>
            </a:endParaRPr>
          </a:p>
          <a:p>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What is Data?</a:t>
            </a:r>
          </a:p>
          <a:p>
            <a:r>
              <a:rPr lang="en-IN" sz="2800" dirty="0" smtClean="0"/>
              <a:t>Data </a:t>
            </a:r>
            <a:r>
              <a:rPr lang="en-IN" sz="2800" dirty="0"/>
              <a:t>can also be seen as a set of values of </a:t>
            </a:r>
            <a:r>
              <a:rPr lang="en-IN" sz="2800" i="1" dirty="0"/>
              <a:t>qualitative</a:t>
            </a:r>
            <a:r>
              <a:rPr lang="en-IN" sz="2800" dirty="0"/>
              <a:t> or </a:t>
            </a:r>
            <a:r>
              <a:rPr lang="en-IN" sz="2800" i="1" dirty="0"/>
              <a:t>quantitative</a:t>
            </a:r>
            <a:r>
              <a:rPr lang="en-IN" sz="2800" dirty="0"/>
              <a:t> variables.</a:t>
            </a:r>
          </a:p>
          <a:p>
            <a:pPr marL="0" indent="0">
              <a:buNone/>
            </a:pPr>
            <a:endParaRPr lang="en-IN" sz="2800" b="1" dirty="0"/>
          </a:p>
          <a:p>
            <a:r>
              <a:rPr lang="en-IN" sz="2800" dirty="0"/>
              <a:t>A </a:t>
            </a:r>
            <a:r>
              <a:rPr lang="en-IN" sz="2800" i="1" dirty="0"/>
              <a:t>qualitative variable</a:t>
            </a:r>
            <a:r>
              <a:rPr lang="en-IN" sz="2800" dirty="0"/>
              <a:t>, also called a </a:t>
            </a:r>
            <a:r>
              <a:rPr lang="en-IN" sz="2800" i="1" dirty="0" smtClean="0"/>
              <a:t>categorical variable</a:t>
            </a:r>
            <a:r>
              <a:rPr lang="en-IN" sz="2800" dirty="0"/>
              <a:t>, are variables that are not numerical. It describes data that </a:t>
            </a:r>
            <a:r>
              <a:rPr lang="en-IN" sz="2800" dirty="0" smtClean="0"/>
              <a:t>fits </a:t>
            </a:r>
            <a:r>
              <a:rPr lang="en-IN" sz="2800" dirty="0"/>
              <a:t>into categories</a:t>
            </a:r>
            <a:r>
              <a:rPr lang="en-IN" sz="2800" dirty="0" smtClean="0"/>
              <a:t>.</a:t>
            </a:r>
          </a:p>
          <a:p>
            <a:pPr marL="0" indent="0">
              <a:buNone/>
            </a:pPr>
            <a:endParaRPr lang="en-US" sz="2800" b="1" dirty="0" smtClean="0"/>
          </a:p>
          <a:p>
            <a:r>
              <a:rPr lang="en-IN" sz="2800" i="1" dirty="0"/>
              <a:t>Q</a:t>
            </a:r>
            <a:r>
              <a:rPr lang="en-IN" sz="2800" i="1" dirty="0" smtClean="0"/>
              <a:t>uantitative</a:t>
            </a:r>
            <a:r>
              <a:rPr lang="en-IN" sz="2800" dirty="0" smtClean="0"/>
              <a:t> variables have </a:t>
            </a:r>
            <a:r>
              <a:rPr lang="en-IN" sz="2800" dirty="0"/>
              <a:t>a value and they can be added, subtracted, divided or multiplied. </a:t>
            </a:r>
            <a:endParaRPr lang="en-US" sz="2800" b="1" dirty="0"/>
          </a:p>
        </p:txBody>
      </p:sp>
    </p:spTree>
    <p:extLst>
      <p:ext uri="{BB962C8B-B14F-4D97-AF65-F5344CB8AC3E}">
        <p14:creationId xmlns:p14="http://schemas.microsoft.com/office/powerpoint/2010/main" val="928443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smtClean="0"/>
              <a:t>Data Analysis</a:t>
            </a:r>
          </a:p>
          <a:p>
            <a:r>
              <a:rPr lang="en-IN" sz="2800" dirty="0"/>
              <a:t>Data Analysis is a process of inspecting, cleansing, transforming, and modelling data with the goal of discovering useful information, suggesting conclusions, and supporting decision-making. </a:t>
            </a:r>
          </a:p>
          <a:p>
            <a:endParaRPr lang="en-IN" sz="2800" b="1" dirty="0"/>
          </a:p>
          <a:p>
            <a:r>
              <a:rPr lang="en-IN" sz="2800" dirty="0"/>
              <a:t>Data analysis is a process for obtaining raw data and converting it into information useful for decision-making by users. </a:t>
            </a:r>
            <a:endParaRPr lang="en-IN" sz="2800" dirty="0" smtClean="0"/>
          </a:p>
          <a:p>
            <a:pPr marL="0" indent="0">
              <a:buNone/>
            </a:pPr>
            <a:endParaRPr lang="en-US" sz="2800" b="1" dirty="0" smtClean="0"/>
          </a:p>
          <a:p>
            <a:r>
              <a:rPr lang="en-IN" sz="2800" dirty="0"/>
              <a:t>Data is collected and analysed to answer questions, test hypotheses or disprove theories.</a:t>
            </a:r>
            <a:endParaRPr lang="en-US" sz="2800" b="1" dirty="0"/>
          </a:p>
        </p:txBody>
      </p:sp>
    </p:spTree>
    <p:extLst>
      <p:ext uri="{BB962C8B-B14F-4D97-AF65-F5344CB8AC3E}">
        <p14:creationId xmlns:p14="http://schemas.microsoft.com/office/powerpoint/2010/main" val="4218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How is Data Analysis Performed</a:t>
            </a:r>
            <a:r>
              <a:rPr lang="en-IN" sz="2800" b="1" dirty="0" smtClean="0"/>
              <a:t>?</a:t>
            </a:r>
          </a:p>
          <a:p>
            <a:pPr marL="0" indent="0">
              <a:buNone/>
            </a:pPr>
            <a:r>
              <a:rPr lang="en-IN" sz="2800" dirty="0" smtClean="0"/>
              <a:t>Following Steps are involved in Data Analysis :</a:t>
            </a:r>
          </a:p>
          <a:p>
            <a:r>
              <a:rPr lang="en-IN" sz="2800" dirty="0"/>
              <a:t>Defining </a:t>
            </a:r>
            <a:r>
              <a:rPr lang="en-IN" sz="2800" dirty="0" smtClean="0"/>
              <a:t>Objectives</a:t>
            </a:r>
          </a:p>
          <a:p>
            <a:r>
              <a:rPr lang="en-IN" sz="2800" dirty="0"/>
              <a:t>Posing </a:t>
            </a:r>
            <a:r>
              <a:rPr lang="en-IN" sz="2800" dirty="0" smtClean="0"/>
              <a:t>Questions</a:t>
            </a:r>
          </a:p>
          <a:p>
            <a:r>
              <a:rPr lang="en-IN" sz="2800" dirty="0"/>
              <a:t>Data </a:t>
            </a:r>
            <a:r>
              <a:rPr lang="en-IN" sz="2800" dirty="0" smtClean="0"/>
              <a:t>Collection</a:t>
            </a:r>
          </a:p>
          <a:p>
            <a:r>
              <a:rPr lang="en-IN" sz="2800" dirty="0"/>
              <a:t>Data </a:t>
            </a:r>
            <a:r>
              <a:rPr lang="en-IN" sz="2800" dirty="0" smtClean="0"/>
              <a:t>Wrangling</a:t>
            </a:r>
          </a:p>
          <a:p>
            <a:r>
              <a:rPr lang="en-IN" sz="2800" dirty="0"/>
              <a:t>Data </a:t>
            </a:r>
            <a:r>
              <a:rPr lang="en-IN" sz="2800" dirty="0" smtClean="0"/>
              <a:t>Analysis</a:t>
            </a:r>
          </a:p>
          <a:p>
            <a:r>
              <a:rPr lang="en-IN" sz="2800" dirty="0"/>
              <a:t>Drawing Conclusions and Making Predictions</a:t>
            </a:r>
            <a:endParaRPr lang="en-US" sz="2800" dirty="0"/>
          </a:p>
        </p:txBody>
      </p:sp>
    </p:spTree>
    <p:extLst>
      <p:ext uri="{BB962C8B-B14F-4D97-AF65-F5344CB8AC3E}">
        <p14:creationId xmlns:p14="http://schemas.microsoft.com/office/powerpoint/2010/main" val="242459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pic>
        <p:nvPicPr>
          <p:cNvPr id="1027" name="Picture 3" descr="data-analytics-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746" y="1215377"/>
            <a:ext cx="8654400" cy="476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8162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Exploratory Data </a:t>
            </a:r>
            <a:r>
              <a:rPr lang="en-IN" sz="2800" b="1" dirty="0" smtClean="0"/>
              <a:t>Analysis</a:t>
            </a:r>
          </a:p>
          <a:p>
            <a:pPr marL="0" indent="0">
              <a:buNone/>
            </a:pPr>
            <a:endParaRPr lang="en-IN" sz="2800" dirty="0" smtClean="0"/>
          </a:p>
          <a:p>
            <a:r>
              <a:rPr lang="en-IN" sz="2800" dirty="0" smtClean="0"/>
              <a:t>Exploratory </a:t>
            </a:r>
            <a:r>
              <a:rPr lang="en-IN" sz="2800" dirty="0"/>
              <a:t>Data Analysis (EDA) is an approach/philosophy for data analysis that employs a variety of techniques (mostly graphical) to maximize insight into a data set, uncover underlying structure, extract important variables, detect outliers and anomalies, test underlying assumptions, develop parsimonious models; and determine optimal factor settings.</a:t>
            </a:r>
            <a:endParaRPr lang="en-IN" sz="2800" b="1" dirty="0" smtClean="0"/>
          </a:p>
        </p:txBody>
      </p:sp>
    </p:spTree>
    <p:extLst>
      <p:ext uri="{BB962C8B-B14F-4D97-AF65-F5344CB8AC3E}">
        <p14:creationId xmlns:p14="http://schemas.microsoft.com/office/powerpoint/2010/main" val="1842019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Exploratory Data </a:t>
            </a:r>
            <a:r>
              <a:rPr lang="en-IN" sz="2800" b="1" dirty="0" smtClean="0"/>
              <a:t>Analysis</a:t>
            </a:r>
          </a:p>
          <a:p>
            <a:r>
              <a:rPr lang="en-US" sz="2800" dirty="0"/>
              <a:t>The primary goal of EDA is to maximize the analyst's insight into a data set and into the underlying structure of a data set, while providing all of the specific items that an analyst would want to extract from a data set, such a good - fitting, parsimonious model, a list of outliers, a sense of robustness of conclusions, estimates for parameters, uncertainties for </a:t>
            </a:r>
            <a:r>
              <a:rPr lang="en-US" sz="2800" dirty="0" smtClean="0"/>
              <a:t>those estimates</a:t>
            </a:r>
            <a:r>
              <a:rPr lang="en-US" sz="2800" dirty="0"/>
              <a:t>, a ranked list of important factors, conclusions as to whether individual factors are statistically significant and a lot more. </a:t>
            </a:r>
            <a:endParaRPr lang="en-IN" sz="2800" dirty="0"/>
          </a:p>
          <a:p>
            <a:pPr marL="0" indent="0">
              <a:buNone/>
            </a:pPr>
            <a:endParaRPr lang="en-IN" sz="2800" dirty="0"/>
          </a:p>
          <a:p>
            <a:pPr marL="0" indent="0">
              <a:buNone/>
            </a:pPr>
            <a:endParaRPr lang="en-IN" sz="2800" dirty="0" smtClean="0"/>
          </a:p>
        </p:txBody>
      </p:sp>
    </p:spTree>
    <p:extLst>
      <p:ext uri="{BB962C8B-B14F-4D97-AF65-F5344CB8AC3E}">
        <p14:creationId xmlns:p14="http://schemas.microsoft.com/office/powerpoint/2010/main" val="2306587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The Role of </a:t>
            </a:r>
            <a:r>
              <a:rPr lang="en-IN" sz="2800" b="1" dirty="0" smtClean="0"/>
              <a:t>Graphics</a:t>
            </a:r>
          </a:p>
          <a:p>
            <a:pPr marL="0" indent="0">
              <a:buNone/>
            </a:pPr>
            <a:r>
              <a:rPr lang="en-IN" sz="2800" dirty="0"/>
              <a:t>Statistics and data analysis procedures can broadly be split into two parts:</a:t>
            </a:r>
          </a:p>
          <a:p>
            <a:pPr lvl="0"/>
            <a:r>
              <a:rPr lang="en-IN" sz="2800" dirty="0"/>
              <a:t>quantitative</a:t>
            </a:r>
          </a:p>
          <a:p>
            <a:pPr lvl="0"/>
            <a:r>
              <a:rPr lang="en-IN" sz="2800" dirty="0"/>
              <a:t>graphical </a:t>
            </a:r>
            <a:endParaRPr lang="en-IN" sz="2800" dirty="0" smtClean="0"/>
          </a:p>
          <a:p>
            <a:pPr marL="0" indent="0">
              <a:buNone/>
            </a:pPr>
            <a:r>
              <a:rPr lang="en-IN" sz="2800" dirty="0" smtClean="0"/>
              <a:t>Quantitative techniques are the set of statistical procedures that yield numeric or tabular output. Examples of quantitative techniques include:</a:t>
            </a:r>
          </a:p>
          <a:p>
            <a:pPr lvl="0"/>
            <a:r>
              <a:rPr lang="en-IN" sz="2800" dirty="0" smtClean="0"/>
              <a:t>hypothesis </a:t>
            </a:r>
            <a:r>
              <a:rPr lang="en-IN" sz="2800" dirty="0"/>
              <a:t>testing</a:t>
            </a:r>
          </a:p>
          <a:p>
            <a:pPr lvl="0"/>
            <a:r>
              <a:rPr lang="en-IN" sz="2800" dirty="0"/>
              <a:t>analysis of variance</a:t>
            </a:r>
          </a:p>
          <a:p>
            <a:pPr lvl="0"/>
            <a:r>
              <a:rPr lang="en-IN" sz="2800" dirty="0"/>
              <a:t>point estimates and confidence intervals</a:t>
            </a:r>
          </a:p>
          <a:p>
            <a:pPr lvl="0"/>
            <a:r>
              <a:rPr lang="en-IN" sz="2800" dirty="0"/>
              <a:t>least squares regression</a:t>
            </a:r>
          </a:p>
          <a:p>
            <a:pPr marL="0" lvl="0" indent="0">
              <a:buNone/>
            </a:pPr>
            <a:endParaRPr lang="en-IN" sz="2800" dirty="0"/>
          </a:p>
          <a:p>
            <a:pPr marL="0" indent="0">
              <a:buNone/>
            </a:pPr>
            <a:endParaRPr lang="en-IN" sz="2800" dirty="0" smtClean="0"/>
          </a:p>
        </p:txBody>
      </p:sp>
    </p:spTree>
    <p:extLst>
      <p:ext uri="{BB962C8B-B14F-4D97-AF65-F5344CB8AC3E}">
        <p14:creationId xmlns:p14="http://schemas.microsoft.com/office/powerpoint/2010/main" val="3487575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The Role of </a:t>
            </a:r>
            <a:r>
              <a:rPr lang="en-IN" sz="2800" b="1" dirty="0" smtClean="0"/>
              <a:t>Graphics</a:t>
            </a:r>
          </a:p>
          <a:p>
            <a:pPr marL="0" indent="0">
              <a:buNone/>
            </a:pPr>
            <a:r>
              <a:rPr lang="en-IN" sz="2800" dirty="0"/>
              <a:t>On the other hand, there is a large collection of statistical tools that are generally referred to as graphical techniques. These include:</a:t>
            </a:r>
          </a:p>
          <a:p>
            <a:pPr lvl="0"/>
            <a:r>
              <a:rPr lang="en-IN" sz="2800" dirty="0"/>
              <a:t>scatter plots</a:t>
            </a:r>
          </a:p>
          <a:p>
            <a:pPr lvl="0"/>
            <a:r>
              <a:rPr lang="en-IN" sz="2800" dirty="0"/>
              <a:t>histograms</a:t>
            </a:r>
          </a:p>
          <a:p>
            <a:pPr lvl="0"/>
            <a:r>
              <a:rPr lang="en-IN" sz="2800" dirty="0"/>
              <a:t>probability plots</a:t>
            </a:r>
          </a:p>
          <a:p>
            <a:pPr lvl="0"/>
            <a:r>
              <a:rPr lang="en-IN" sz="2800" dirty="0"/>
              <a:t>residual plots</a:t>
            </a:r>
          </a:p>
          <a:p>
            <a:pPr lvl="0"/>
            <a:r>
              <a:rPr lang="en-IN" sz="2800" dirty="0"/>
              <a:t>box plots</a:t>
            </a:r>
          </a:p>
          <a:p>
            <a:pPr lvl="0"/>
            <a:r>
              <a:rPr lang="en-IN" sz="2800" dirty="0"/>
              <a:t>block plot</a:t>
            </a:r>
          </a:p>
          <a:p>
            <a:pPr marL="0" lvl="0" indent="0">
              <a:buNone/>
            </a:pPr>
            <a:endParaRPr lang="en-IN" sz="2800" dirty="0"/>
          </a:p>
          <a:p>
            <a:pPr marL="0" indent="0">
              <a:buNone/>
            </a:pPr>
            <a:endParaRPr lang="en-IN" sz="2800" dirty="0" smtClean="0"/>
          </a:p>
        </p:txBody>
      </p:sp>
    </p:spTree>
    <p:extLst>
      <p:ext uri="{BB962C8B-B14F-4D97-AF65-F5344CB8AC3E}">
        <p14:creationId xmlns:p14="http://schemas.microsoft.com/office/powerpoint/2010/main" val="412891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smtClean="0"/>
              <a:t>R Programming Language</a:t>
            </a:r>
          </a:p>
          <a:p>
            <a:r>
              <a:rPr lang="en-IN" sz="2800" dirty="0"/>
              <a:t>R is a language and environment for statistical computing and graphics. It is a GNU project which is similar to the S language and environment which was developed at Bell Laboratories (formerly AT&amp;T, now Lucent Technologies) by John Chambers and colleagues. </a:t>
            </a:r>
            <a:endParaRPr lang="en-IN" sz="2800" dirty="0" smtClean="0"/>
          </a:p>
          <a:p>
            <a:endParaRPr lang="en-IN" sz="2800" dirty="0"/>
          </a:p>
          <a:p>
            <a:r>
              <a:rPr lang="en-IN" sz="2800" dirty="0"/>
              <a:t>R provides a wide variety of statistical (linear and nonlinear modelling, classical statistical tests, time-series analysis, classification, clustering,…) and graphical techniques, and is highly extensible.</a:t>
            </a:r>
          </a:p>
          <a:p>
            <a:pPr marL="0" indent="0">
              <a:buNone/>
            </a:pPr>
            <a:endParaRPr lang="en-IN" sz="2800" dirty="0" smtClean="0"/>
          </a:p>
        </p:txBody>
      </p:sp>
    </p:spTree>
    <p:extLst>
      <p:ext uri="{BB962C8B-B14F-4D97-AF65-F5344CB8AC3E}">
        <p14:creationId xmlns:p14="http://schemas.microsoft.com/office/powerpoint/2010/main" val="588060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smtClean="0"/>
              <a:t>R Programming Language</a:t>
            </a:r>
          </a:p>
          <a:p>
            <a:r>
              <a:rPr lang="en-IN" sz="2800" dirty="0"/>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a:p>
            <a:pPr marL="0" indent="0">
              <a:buNone/>
            </a:pPr>
            <a:endParaRPr lang="en-IN" sz="2800" dirty="0" smtClean="0"/>
          </a:p>
        </p:txBody>
      </p:sp>
    </p:spTree>
    <p:extLst>
      <p:ext uri="{BB962C8B-B14F-4D97-AF65-F5344CB8AC3E}">
        <p14:creationId xmlns:p14="http://schemas.microsoft.com/office/powerpoint/2010/main" val="1111318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09600" y="281192"/>
            <a:ext cx="10972800" cy="634082"/>
          </a:xfrm>
        </p:spPr>
        <p:txBody>
          <a:bodyPr/>
          <a:lstStyle/>
          <a:p>
            <a:pPr eaLnBrk="1" hangingPunct="1"/>
            <a:r>
              <a:rPr lang="en-US" altLang="en-US" sz="3200" b="1" dirty="0">
                <a:solidFill>
                  <a:schemeClr val="accent1">
                    <a:lumMod val="75000"/>
                  </a:schemeClr>
                </a:solidFill>
              </a:rPr>
              <a:t>Outline</a:t>
            </a:r>
          </a:p>
        </p:txBody>
      </p:sp>
      <p:sp>
        <p:nvSpPr>
          <p:cNvPr id="6148" name="Rectangle 3"/>
          <p:cNvSpPr>
            <a:spLocks noGrp="1" noChangeArrowheads="1"/>
          </p:cNvSpPr>
          <p:nvPr>
            <p:ph type="body" idx="1"/>
          </p:nvPr>
        </p:nvSpPr>
        <p:spPr>
          <a:xfrm>
            <a:off x="950259" y="1042589"/>
            <a:ext cx="10972800" cy="5447631"/>
          </a:xfrm>
        </p:spPr>
        <p:txBody>
          <a:bodyPr/>
          <a:lstStyle/>
          <a:p>
            <a:pPr marL="457200" indent="-457200"/>
            <a:r>
              <a:rPr lang="en-US" altLang="en-US" sz="2800" dirty="0" smtClean="0"/>
              <a:t>Introduction</a:t>
            </a:r>
          </a:p>
          <a:p>
            <a:pPr marL="457200" indent="-457200"/>
            <a:r>
              <a:rPr lang="en-US" altLang="en-US" sz="2800" dirty="0" smtClean="0"/>
              <a:t>Literature Review</a:t>
            </a:r>
          </a:p>
          <a:p>
            <a:pPr marL="457200" indent="-457200"/>
            <a:r>
              <a:rPr lang="en-US" altLang="en-US" sz="2800" dirty="0" smtClean="0"/>
              <a:t>System Requirements</a:t>
            </a:r>
          </a:p>
          <a:p>
            <a:pPr marL="457200" indent="-457200"/>
            <a:r>
              <a:rPr lang="en-US" altLang="en-US" sz="2800" dirty="0" smtClean="0"/>
              <a:t>Implementation</a:t>
            </a:r>
          </a:p>
          <a:p>
            <a:pPr marL="457200" indent="-457200"/>
            <a:r>
              <a:rPr lang="en-US" altLang="en-US" sz="2800" dirty="0" smtClean="0"/>
              <a:t>System Design And Analysis</a:t>
            </a:r>
          </a:p>
          <a:p>
            <a:pPr marL="457200" indent="-457200"/>
            <a:r>
              <a:rPr lang="en-US" altLang="en-US" sz="2800" dirty="0" smtClean="0"/>
              <a:t>Conclusion</a:t>
            </a:r>
          </a:p>
          <a:p>
            <a:pPr marL="457200" indent="-457200"/>
            <a:r>
              <a:rPr lang="en-US" altLang="en-US" sz="2800" smtClean="0"/>
              <a:t>References</a:t>
            </a:r>
            <a:endParaRPr lang="en-US" altLang="en-US" sz="2800" dirty="0" smtClean="0"/>
          </a:p>
        </p:txBody>
      </p:sp>
    </p:spTree>
    <p:extLst>
      <p:ext uri="{BB962C8B-B14F-4D97-AF65-F5344CB8AC3E}">
        <p14:creationId xmlns:p14="http://schemas.microsoft.com/office/powerpoint/2010/main" val="1133378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g</a:t>
            </a:r>
            <a:r>
              <a:rPr lang="en-IN" sz="2800" b="1" dirty="0" smtClean="0"/>
              <a:t>gplot2</a:t>
            </a:r>
          </a:p>
          <a:p>
            <a:r>
              <a:rPr lang="en-IN" sz="2800" dirty="0"/>
              <a:t>gplot2 is a plotting system for R, based on the grammar of graphics, which tries to take the good parts of base and lattice graphics and none of the bad parts. </a:t>
            </a:r>
            <a:endParaRPr lang="en-IN" sz="2800" dirty="0" smtClean="0"/>
          </a:p>
          <a:p>
            <a:r>
              <a:rPr lang="en-IN" sz="2800" dirty="0"/>
              <a:t>It takes care of many of the fiddly details that make plotting a hassle (like drawing legends) as well as providing a powerful model of graphics that makes it easy to produce complex multi-layered graphics.</a:t>
            </a:r>
          </a:p>
          <a:p>
            <a:r>
              <a:rPr lang="en-IN" sz="2800" dirty="0"/>
              <a:t>ggplot2 is an implementation of Leland Wilkinson's Grammar of Graphics—a general scheme for data visualization which breaks up graphs into semantic components such as scales and layers.</a:t>
            </a:r>
            <a:endParaRPr lang="en-IN" sz="2800" dirty="0" smtClean="0"/>
          </a:p>
        </p:txBody>
      </p:sp>
    </p:spTree>
    <p:extLst>
      <p:ext uri="{BB962C8B-B14F-4D97-AF65-F5344CB8AC3E}">
        <p14:creationId xmlns:p14="http://schemas.microsoft.com/office/powerpoint/2010/main" val="370786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System Requirements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Hardware </a:t>
            </a:r>
            <a:r>
              <a:rPr lang="en-IN" sz="2800" b="1" dirty="0" smtClean="0"/>
              <a:t>Requirements</a:t>
            </a:r>
          </a:p>
          <a:p>
            <a:pPr lvl="0"/>
            <a:r>
              <a:rPr lang="en-US" sz="2800" dirty="0"/>
              <a:t>An Intel-compatible platform running Windows 2000, XP/2003/Vista/7/8/2012</a:t>
            </a:r>
            <a:endParaRPr lang="en-IN" sz="2800" dirty="0"/>
          </a:p>
          <a:p>
            <a:r>
              <a:rPr lang="en-US" sz="2800" dirty="0"/>
              <a:t>   Server/8.1/10.</a:t>
            </a:r>
            <a:endParaRPr lang="en-IN" sz="2800" dirty="0"/>
          </a:p>
          <a:p>
            <a:pPr lvl="0"/>
            <a:r>
              <a:rPr lang="en-US" sz="2800" dirty="0"/>
              <a:t>At least 32 MB of RAM, a mouse, and enough disk space for recovered files, image </a:t>
            </a:r>
            <a:endParaRPr lang="en-IN" sz="2800" dirty="0"/>
          </a:p>
          <a:p>
            <a:r>
              <a:rPr lang="en-US" sz="2800" dirty="0"/>
              <a:t>   files, etc.</a:t>
            </a:r>
            <a:endParaRPr lang="en-IN" sz="2800" dirty="0"/>
          </a:p>
          <a:p>
            <a:pPr lvl="0"/>
            <a:r>
              <a:rPr lang="en-US" sz="2800" dirty="0"/>
              <a:t>The administrative privileges are required to install and run R-Studio utilities under </a:t>
            </a:r>
            <a:endParaRPr lang="en-IN" sz="2800" dirty="0"/>
          </a:p>
          <a:p>
            <a:r>
              <a:rPr lang="en-US" sz="2800" dirty="0"/>
              <a:t>   Windows 2000/XP/2003/Vista/7/8/2012 Server/8.1/10</a:t>
            </a:r>
            <a:r>
              <a:rPr lang="en-US" sz="2800" dirty="0" smtClean="0"/>
              <a:t>.</a:t>
            </a:r>
            <a:endParaRPr lang="en-IN" sz="2800" dirty="0"/>
          </a:p>
        </p:txBody>
      </p:sp>
    </p:spTree>
    <p:extLst>
      <p:ext uri="{BB962C8B-B14F-4D97-AF65-F5344CB8AC3E}">
        <p14:creationId xmlns:p14="http://schemas.microsoft.com/office/powerpoint/2010/main" val="19039568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System Requirements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smtClean="0"/>
              <a:t>Software Requirements</a:t>
            </a:r>
          </a:p>
          <a:p>
            <a:pPr lvl="0"/>
            <a:r>
              <a:rPr lang="en-US" sz="2800" dirty="0"/>
              <a:t>MS Windows/Mac OS or any Linux based OS.</a:t>
            </a:r>
            <a:endParaRPr lang="en-IN" sz="2800" dirty="0"/>
          </a:p>
          <a:p>
            <a:pPr lvl="0"/>
            <a:r>
              <a:rPr lang="en-US" sz="2800" dirty="0"/>
              <a:t>R Version 3.4.2 or higher.</a:t>
            </a:r>
            <a:endParaRPr lang="en-IN" sz="2800" dirty="0"/>
          </a:p>
          <a:p>
            <a:pPr lvl="0"/>
            <a:r>
              <a:rPr lang="en-US" sz="2800" dirty="0"/>
              <a:t>R Studio Version 1.1.383 or higher.</a:t>
            </a:r>
            <a:endParaRPr lang="en-IN" sz="2800" dirty="0"/>
          </a:p>
          <a:p>
            <a:pPr lvl="0"/>
            <a:r>
              <a:rPr lang="en-US" sz="2800" dirty="0"/>
              <a:t>Sublime Text Editor.</a:t>
            </a:r>
            <a:endParaRPr lang="en-IN" sz="2800" dirty="0"/>
          </a:p>
        </p:txBody>
      </p:sp>
    </p:spTree>
    <p:extLst>
      <p:ext uri="{BB962C8B-B14F-4D97-AF65-F5344CB8AC3E}">
        <p14:creationId xmlns:p14="http://schemas.microsoft.com/office/powerpoint/2010/main" val="157194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Implementation</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r>
              <a:rPr lang="en-US" sz="2800" dirty="0"/>
              <a:t>Our project tries to find answers to all these questions by applying Exploratory Data Analysis on a set of Cryptocurrency Data.</a:t>
            </a:r>
            <a:endParaRPr lang="en-IN" sz="2800" dirty="0"/>
          </a:p>
          <a:p>
            <a:pPr marL="0" indent="0">
              <a:buNone/>
            </a:pPr>
            <a:endParaRPr lang="en-IN" sz="2800" b="1" dirty="0" smtClean="0"/>
          </a:p>
          <a:p>
            <a:r>
              <a:rPr lang="en-US" sz="2800" dirty="0"/>
              <a:t>We have a data containing data of 1320 types of Cryptocurrencies. This data contains about 65000 observations of 10 variables. These 10 variables are Date, Open, High, Low, Close, Volume, Market.Cap, coin and Delta.</a:t>
            </a:r>
            <a:endParaRPr lang="en-IN" sz="2800" dirty="0"/>
          </a:p>
          <a:p>
            <a:endParaRPr lang="en-IN" sz="2800" b="1" dirty="0" smtClean="0"/>
          </a:p>
          <a:p>
            <a:r>
              <a:rPr lang="en-IN" sz="2800" dirty="0"/>
              <a:t>Added to this, we have added one extra variable, delta, to this data. Delta, for a particular day, is the difference of Open and Close divided by Open. </a:t>
            </a:r>
            <a:endParaRPr lang="en-IN" sz="2800" b="1" dirty="0" smtClean="0"/>
          </a:p>
        </p:txBody>
      </p:sp>
    </p:spTree>
    <p:extLst>
      <p:ext uri="{BB962C8B-B14F-4D97-AF65-F5344CB8AC3E}">
        <p14:creationId xmlns:p14="http://schemas.microsoft.com/office/powerpoint/2010/main" val="787026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Implementation</a:t>
            </a:r>
            <a:endParaRPr lang="en-US" sz="3200" b="1"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9847788"/>
              </p:ext>
            </p:extLst>
          </p:nvPr>
        </p:nvGraphicFramePr>
        <p:xfrm>
          <a:off x="1735503" y="1063256"/>
          <a:ext cx="9067174" cy="5265272"/>
        </p:xfrm>
        <a:graphic>
          <a:graphicData uri="http://schemas.openxmlformats.org/drawingml/2006/table">
            <a:tbl>
              <a:tblPr firstRow="1" firstCol="1" bandRow="1">
                <a:tableStyleId>{5C22544A-7EE6-4342-B048-85BDC9FD1C3A}</a:tableStyleId>
              </a:tblPr>
              <a:tblGrid>
                <a:gridCol w="2922314"/>
                <a:gridCol w="509190"/>
                <a:gridCol w="5635670"/>
              </a:tblGrid>
              <a:tr h="658159">
                <a:tc>
                  <a:txBody>
                    <a:bodyPr/>
                    <a:lstStyle/>
                    <a:p>
                      <a:pPr algn="just">
                        <a:lnSpc>
                          <a:spcPct val="150000"/>
                        </a:lnSpc>
                        <a:spcAft>
                          <a:spcPts val="0"/>
                        </a:spcAft>
                      </a:pPr>
                      <a:r>
                        <a:rPr lang="en-US" sz="1000" dirty="0">
                          <a:effectLst/>
                        </a:rPr>
                        <a:t>Date       </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a:lnSpc>
                          <a:spcPct val="150000"/>
                        </a:lnSpc>
                      </a:pPr>
                      <a:r>
                        <a:rPr lang="en-US" sz="1000">
                          <a:effectLst/>
                        </a:rPr>
                        <a:t>Date of observation</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58159">
                <a:tc>
                  <a:txBody>
                    <a:bodyPr/>
                    <a:lstStyle/>
                    <a:p>
                      <a:pPr algn="just">
                        <a:lnSpc>
                          <a:spcPct val="150000"/>
                        </a:lnSpc>
                        <a:spcAft>
                          <a:spcPts val="0"/>
                        </a:spcAft>
                      </a:pPr>
                      <a:r>
                        <a:rPr lang="en-US" sz="1000">
                          <a:effectLst/>
                        </a:rPr>
                        <a:t>Open       </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algn="just">
                        <a:lnSpc>
                          <a:spcPct val="150000"/>
                        </a:lnSpc>
                      </a:pPr>
                      <a:r>
                        <a:rPr lang="en-US" sz="1000" dirty="0">
                          <a:effectLst/>
                        </a:rPr>
                        <a:t>Opening price on the given day</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58159">
                <a:tc>
                  <a:txBody>
                    <a:bodyPr/>
                    <a:lstStyle/>
                    <a:p>
                      <a:pPr algn="just">
                        <a:lnSpc>
                          <a:spcPct val="150000"/>
                        </a:lnSpc>
                        <a:spcAft>
                          <a:spcPts val="0"/>
                        </a:spcAft>
                      </a:pPr>
                      <a:r>
                        <a:rPr lang="en-US" sz="1000">
                          <a:effectLst/>
                        </a:rPr>
                        <a:t>High       </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         Highest price on the given day</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58159">
                <a:tc>
                  <a:txBody>
                    <a:bodyPr/>
                    <a:lstStyle/>
                    <a:p>
                      <a:pPr algn="just">
                        <a:lnSpc>
                          <a:spcPct val="150000"/>
                        </a:lnSpc>
                        <a:spcAft>
                          <a:spcPts val="0"/>
                        </a:spcAft>
                      </a:pPr>
                      <a:r>
                        <a:rPr lang="en-US" sz="1000">
                          <a:effectLst/>
                        </a:rPr>
                        <a:t>Low        </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algn="just">
                        <a:lnSpc>
                          <a:spcPct val="150000"/>
                        </a:lnSpc>
                      </a:pPr>
                      <a:r>
                        <a:rPr lang="en-US" sz="1000" dirty="0">
                          <a:effectLst/>
                        </a:rPr>
                        <a:t>Lowest price on the given day</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58159">
                <a:tc>
                  <a:txBody>
                    <a:bodyPr/>
                    <a:lstStyle/>
                    <a:p>
                      <a:pPr algn="just">
                        <a:lnSpc>
                          <a:spcPct val="150000"/>
                        </a:lnSpc>
                        <a:spcAft>
                          <a:spcPts val="0"/>
                        </a:spcAft>
                      </a:pPr>
                      <a:r>
                        <a:rPr lang="en-US" sz="1000">
                          <a:effectLst/>
                        </a:rPr>
                        <a:t>Close      </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algn="just">
                        <a:lnSpc>
                          <a:spcPct val="150000"/>
                        </a:lnSpc>
                      </a:pPr>
                      <a:r>
                        <a:rPr lang="en-US" sz="1000">
                          <a:effectLst/>
                        </a:rPr>
                        <a:t>Closing price on the given day</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58159">
                <a:tc>
                  <a:txBody>
                    <a:bodyPr/>
                    <a:lstStyle/>
                    <a:p>
                      <a:pPr algn="just">
                        <a:lnSpc>
                          <a:spcPct val="150000"/>
                        </a:lnSpc>
                        <a:spcAft>
                          <a:spcPts val="0"/>
                        </a:spcAft>
                      </a:pPr>
                      <a:r>
                        <a:rPr lang="en-US" sz="1000">
                          <a:effectLst/>
                        </a:rPr>
                        <a:t>coin       </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algn="just">
                        <a:lnSpc>
                          <a:spcPct val="150000"/>
                        </a:lnSpc>
                      </a:pPr>
                      <a:r>
                        <a:rPr lang="en-US" sz="1000">
                          <a:effectLst/>
                        </a:rPr>
                        <a:t>Name of the cryptocurrency</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58159">
                <a:tc>
                  <a:txBody>
                    <a:bodyPr/>
                    <a:lstStyle/>
                    <a:p>
                      <a:pPr algn="just">
                        <a:lnSpc>
                          <a:spcPct val="150000"/>
                        </a:lnSpc>
                        <a:spcAft>
                          <a:spcPts val="0"/>
                        </a:spcAft>
                      </a:pPr>
                      <a:r>
                        <a:rPr lang="en-US" sz="1000">
                          <a:effectLst/>
                        </a:rPr>
                        <a:t>Volume           </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         Volume of transactions on the given day</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58159">
                <a:tc>
                  <a:txBody>
                    <a:bodyPr/>
                    <a:lstStyle/>
                    <a:p>
                      <a:pPr algn="just">
                        <a:lnSpc>
                          <a:spcPct val="150000"/>
                        </a:lnSpc>
                        <a:spcAft>
                          <a:spcPts val="0"/>
                        </a:spcAft>
                      </a:pPr>
                      <a:r>
                        <a:rPr lang="en-US" sz="1000">
                          <a:effectLst/>
                        </a:rPr>
                        <a:t>Market Cap  </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0"/>
                        </a:spcAft>
                      </a:pPr>
                      <a:r>
                        <a:rPr lang="en-US" sz="1000">
                          <a:effectLst/>
                        </a:rPr>
                        <a:t>:</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algn="just">
                        <a:lnSpc>
                          <a:spcPct val="150000"/>
                        </a:lnSpc>
                        <a:spcAft>
                          <a:spcPts val="0"/>
                        </a:spcAft>
                      </a:pPr>
                      <a:r>
                        <a:rPr lang="en-US" sz="1000" dirty="0">
                          <a:effectLst/>
                        </a:rPr>
                        <a:t>Market capitalization in USD</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2761154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Implementation</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r>
              <a:rPr lang="en-US" sz="2800" dirty="0"/>
              <a:t>The first step was to find out the most dominant or important Cryptocurrencies in the market. So a parameter had to be chosen which could be used as a measure of this dominance. We decided to use the parameter Market.Cap. </a:t>
            </a:r>
            <a:endParaRPr lang="en-IN" sz="2800" dirty="0"/>
          </a:p>
          <a:p>
            <a:pPr marL="0" indent="0">
              <a:buNone/>
            </a:pPr>
            <a:endParaRPr lang="en-IN" sz="2800" b="1" dirty="0" smtClean="0"/>
          </a:p>
          <a:p>
            <a:r>
              <a:rPr lang="en-US" sz="2800" dirty="0"/>
              <a:t>For </a:t>
            </a:r>
            <a:r>
              <a:rPr lang="en-US" sz="2800" i="1" dirty="0"/>
              <a:t>Cryptocurrencies</a:t>
            </a:r>
            <a:r>
              <a:rPr lang="en-US" sz="2800" dirty="0"/>
              <a:t>, according to coinmarketcap.com, </a:t>
            </a:r>
            <a:r>
              <a:rPr lang="en-US" sz="2800" i="1" dirty="0"/>
              <a:t>Market Capitalization</a:t>
            </a:r>
            <a:r>
              <a:rPr lang="en-US" sz="2800" dirty="0"/>
              <a:t> is one way to rank the relative size of a cryptocurrency. It's calculated by multiplying the </a:t>
            </a:r>
            <a:r>
              <a:rPr lang="en-US" sz="2800" i="1" dirty="0"/>
              <a:t>Price</a:t>
            </a:r>
            <a:r>
              <a:rPr lang="en-US" sz="2800" dirty="0"/>
              <a:t> by the </a:t>
            </a:r>
            <a:r>
              <a:rPr lang="en-US" sz="2800" i="1" dirty="0"/>
              <a:t>Circulating Supply</a:t>
            </a:r>
            <a:r>
              <a:rPr lang="en-US" sz="2800" dirty="0" smtClean="0"/>
              <a:t>.</a:t>
            </a:r>
            <a:endParaRPr lang="en-IN" sz="2800" b="1" dirty="0"/>
          </a:p>
          <a:p>
            <a:pPr marL="0" indent="0">
              <a:buNone/>
            </a:pPr>
            <a:r>
              <a:rPr lang="en-US" sz="2800" b="1" dirty="0" smtClean="0"/>
              <a:t>		</a:t>
            </a:r>
          </a:p>
          <a:p>
            <a:pPr marL="0" indent="0">
              <a:buNone/>
            </a:pPr>
            <a:r>
              <a:rPr lang="en-US" sz="2800" b="1" dirty="0"/>
              <a:t>	</a:t>
            </a:r>
            <a:r>
              <a:rPr lang="en-US" sz="2800" b="1" dirty="0" smtClean="0"/>
              <a:t>		Market </a:t>
            </a:r>
            <a:r>
              <a:rPr lang="en-US" sz="2800" b="1" dirty="0"/>
              <a:t>Cap = Price X Circulating Supply</a:t>
            </a:r>
            <a:endParaRPr lang="en-IN" sz="2800" dirty="0"/>
          </a:p>
          <a:p>
            <a:endParaRPr lang="en-IN" sz="2800" dirty="0"/>
          </a:p>
        </p:txBody>
      </p:sp>
    </p:spTree>
    <p:extLst>
      <p:ext uri="{BB962C8B-B14F-4D97-AF65-F5344CB8AC3E}">
        <p14:creationId xmlns:p14="http://schemas.microsoft.com/office/powerpoint/2010/main" val="4253312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Implementation</a:t>
            </a:r>
            <a:endParaRPr lang="en-US" sz="3200" b="1" dirty="0">
              <a:solidFill>
                <a:schemeClr val="accent1">
                  <a:lumMod val="75000"/>
                </a:schemeClr>
              </a:solidFill>
            </a:endParaRPr>
          </a:p>
        </p:txBody>
      </p:sp>
      <p:pic>
        <p:nvPicPr>
          <p:cNvPr id="3076" name="Picture 4"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433" y="1833400"/>
            <a:ext cx="8215133" cy="4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133341" y="908720"/>
            <a:ext cx="10903947" cy="1107996"/>
          </a:xfrm>
          <a:prstGeom prst="rect">
            <a:avLst/>
          </a:prstGeom>
          <a:noFill/>
        </p:spPr>
        <p:txBody>
          <a:bodyPr wrap="none" rtlCol="0">
            <a:spAutoFit/>
          </a:bodyPr>
          <a:lstStyle/>
          <a:p>
            <a:r>
              <a:rPr lang="en-US" sz="2400" dirty="0" smtClean="0"/>
              <a:t>To </a:t>
            </a:r>
            <a:r>
              <a:rPr lang="en-US" sz="2400" dirty="0"/>
              <a:t>find out the most dominant Cryptocurrencies in the market, we plotted a bar </a:t>
            </a:r>
            <a:r>
              <a:rPr lang="en-US" sz="2400" dirty="0" smtClean="0"/>
              <a:t>graph</a:t>
            </a:r>
          </a:p>
          <a:p>
            <a:r>
              <a:rPr lang="en-US" sz="2400" dirty="0" smtClean="0"/>
              <a:t> </a:t>
            </a:r>
            <a:r>
              <a:rPr lang="en-US" sz="2400" dirty="0"/>
              <a:t>of the Top 5 </a:t>
            </a:r>
            <a:r>
              <a:rPr lang="en-US" sz="2400" dirty="0" smtClean="0"/>
              <a:t>Cryptocurrencies </a:t>
            </a:r>
            <a:r>
              <a:rPr lang="en-US" sz="2400" dirty="0"/>
              <a:t>in the market.</a:t>
            </a:r>
            <a:endParaRPr lang="en-IN" sz="2400" dirty="0"/>
          </a:p>
          <a:p>
            <a:endParaRPr lang="en-IN" dirty="0"/>
          </a:p>
        </p:txBody>
      </p:sp>
    </p:spTree>
    <p:extLst>
      <p:ext uri="{BB962C8B-B14F-4D97-AF65-F5344CB8AC3E}">
        <p14:creationId xmlns:p14="http://schemas.microsoft.com/office/powerpoint/2010/main" val="2459548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Implementation</a:t>
            </a:r>
            <a:endParaRPr lang="en-US" sz="3200" b="1" dirty="0">
              <a:solidFill>
                <a:schemeClr val="accent1">
                  <a:lumMod val="75000"/>
                </a:schemeClr>
              </a:solidFill>
            </a:endParaRPr>
          </a:p>
        </p:txBody>
      </p:sp>
      <p:sp>
        <p:nvSpPr>
          <p:cNvPr id="4" name="TextBox 3"/>
          <p:cNvSpPr txBox="1"/>
          <p:nvPr/>
        </p:nvSpPr>
        <p:spPr>
          <a:xfrm>
            <a:off x="1133341" y="908720"/>
            <a:ext cx="10903947" cy="1107996"/>
          </a:xfrm>
          <a:prstGeom prst="rect">
            <a:avLst/>
          </a:prstGeom>
          <a:noFill/>
        </p:spPr>
        <p:txBody>
          <a:bodyPr wrap="none" rtlCol="0">
            <a:spAutoFit/>
          </a:bodyPr>
          <a:lstStyle/>
          <a:p>
            <a:r>
              <a:rPr lang="en-US" sz="2400" dirty="0" smtClean="0"/>
              <a:t>To find out the most dominant Cryptocurrencies in the market, we plotted a bar graph</a:t>
            </a:r>
          </a:p>
          <a:p>
            <a:r>
              <a:rPr lang="en-US" sz="2400" dirty="0" smtClean="0"/>
              <a:t> of the Top 5 Cryptocurrencies in the market.</a:t>
            </a:r>
            <a:endParaRPr lang="en-IN" sz="2400" dirty="0" smtClean="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350793081"/>
              </p:ext>
            </p:extLst>
          </p:nvPr>
        </p:nvGraphicFramePr>
        <p:xfrm>
          <a:off x="1628137" y="2016716"/>
          <a:ext cx="8819043" cy="4039464"/>
        </p:xfrm>
        <a:graphic>
          <a:graphicData uri="http://schemas.openxmlformats.org/drawingml/2006/table">
            <a:tbl>
              <a:tblPr firstRow="1" firstCol="1" bandRow="1">
                <a:tableStyleId>{5C22544A-7EE6-4342-B048-85BDC9FD1C3A}</a:tableStyleId>
              </a:tblPr>
              <a:tblGrid>
                <a:gridCol w="4405641"/>
                <a:gridCol w="4413402"/>
              </a:tblGrid>
              <a:tr h="673244">
                <a:tc>
                  <a:txBody>
                    <a:bodyPr/>
                    <a:lstStyle/>
                    <a:p>
                      <a:pPr>
                        <a:lnSpc>
                          <a:spcPct val="150000"/>
                        </a:lnSpc>
                        <a:spcAft>
                          <a:spcPts val="0"/>
                        </a:spcAft>
                        <a:tabLst>
                          <a:tab pos="1438275" algn="ctr"/>
                        </a:tabLst>
                      </a:pPr>
                      <a:r>
                        <a:rPr lang="en-US" sz="1000" dirty="0">
                          <a:effectLst/>
                        </a:rPr>
                        <a:t>Coin Name</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lnSpc>
                          <a:spcPct val="150000"/>
                        </a:lnSpc>
                        <a:spcAft>
                          <a:spcPts val="0"/>
                        </a:spcAft>
                      </a:pPr>
                      <a:r>
                        <a:rPr lang="en-US" sz="1000" dirty="0">
                          <a:effectLst/>
                        </a:rPr>
                        <a:t>Market Cap</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73244">
                <a:tc>
                  <a:txBody>
                    <a:bodyPr/>
                    <a:lstStyle/>
                    <a:p>
                      <a:pPr>
                        <a:lnSpc>
                          <a:spcPct val="150000"/>
                        </a:lnSpc>
                        <a:spcAft>
                          <a:spcPts val="0"/>
                        </a:spcAft>
                      </a:pPr>
                      <a:r>
                        <a:rPr lang="en-US" sz="1000">
                          <a:effectLst/>
                        </a:rPr>
                        <a:t>BTC( Bitcoin)</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lnSpc>
                          <a:spcPct val="150000"/>
                        </a:lnSpc>
                        <a:spcAft>
                          <a:spcPts val="0"/>
                        </a:spcAft>
                      </a:pPr>
                      <a:r>
                        <a:rPr lang="en-US" sz="1000">
                          <a:effectLst/>
                        </a:rPr>
                        <a:t>99941600000</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73244">
                <a:tc>
                  <a:txBody>
                    <a:bodyPr/>
                    <a:lstStyle/>
                    <a:p>
                      <a:pPr>
                        <a:lnSpc>
                          <a:spcPct val="150000"/>
                        </a:lnSpc>
                        <a:spcAft>
                          <a:spcPts val="0"/>
                        </a:spcAft>
                      </a:pPr>
                      <a:r>
                        <a:rPr lang="en-US" sz="1000">
                          <a:effectLst/>
                        </a:rPr>
                        <a:t>BCH(Bitcoin Cash)</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lnSpc>
                          <a:spcPct val="150000"/>
                        </a:lnSpc>
                        <a:spcAft>
                          <a:spcPts val="0"/>
                        </a:spcAft>
                      </a:pPr>
                      <a:r>
                        <a:rPr lang="en-US" sz="1000">
                          <a:effectLst/>
                        </a:rPr>
                        <a:t>9866110000</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73244">
                <a:tc>
                  <a:txBody>
                    <a:bodyPr/>
                    <a:lstStyle/>
                    <a:p>
                      <a:pPr>
                        <a:lnSpc>
                          <a:spcPct val="150000"/>
                        </a:lnSpc>
                        <a:spcAft>
                          <a:spcPts val="0"/>
                        </a:spcAft>
                      </a:pPr>
                      <a:r>
                        <a:rPr lang="en-US" sz="1000" dirty="0">
                          <a:effectLst/>
                        </a:rPr>
                        <a:t>ETH (Ethereum )</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lnSpc>
                          <a:spcPct val="150000"/>
                        </a:lnSpc>
                        <a:spcAft>
                          <a:spcPts val="0"/>
                        </a:spcAft>
                      </a:pPr>
                      <a:r>
                        <a:rPr lang="en-US" sz="1000">
                          <a:effectLst/>
                        </a:rPr>
                        <a:t>999757000</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73244">
                <a:tc>
                  <a:txBody>
                    <a:bodyPr/>
                    <a:lstStyle/>
                    <a:p>
                      <a:pPr>
                        <a:lnSpc>
                          <a:spcPct val="150000"/>
                        </a:lnSpc>
                        <a:spcAft>
                          <a:spcPts val="0"/>
                        </a:spcAft>
                      </a:pPr>
                      <a:r>
                        <a:rPr lang="en-US" sz="1000">
                          <a:effectLst/>
                        </a:rPr>
                        <a:t>KIN</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lnSpc>
                          <a:spcPct val="150000"/>
                        </a:lnSpc>
                        <a:spcAft>
                          <a:spcPts val="0"/>
                        </a:spcAft>
                      </a:pPr>
                      <a:r>
                        <a:rPr lang="en-US" sz="1000">
                          <a:effectLst/>
                        </a:rPr>
                        <a:t>999563000</a:t>
                      </a:r>
                      <a:endParaRPr lang="en-IN" sz="10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73244">
                <a:tc>
                  <a:txBody>
                    <a:bodyPr/>
                    <a:lstStyle/>
                    <a:p>
                      <a:pPr>
                        <a:lnSpc>
                          <a:spcPct val="150000"/>
                        </a:lnSpc>
                        <a:spcAft>
                          <a:spcPts val="0"/>
                        </a:spcAft>
                        <a:tabLst>
                          <a:tab pos="561975" algn="l"/>
                        </a:tabLst>
                      </a:pPr>
                      <a:r>
                        <a:rPr lang="en-US" sz="1000" dirty="0">
                          <a:effectLst/>
                        </a:rPr>
                        <a:t>DOGE</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a:lnSpc>
                          <a:spcPct val="150000"/>
                        </a:lnSpc>
                        <a:spcAft>
                          <a:spcPts val="0"/>
                        </a:spcAft>
                      </a:pPr>
                      <a:r>
                        <a:rPr lang="en-US" sz="1000" dirty="0">
                          <a:effectLst/>
                        </a:rPr>
                        <a:t>998995000</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
        <p:nvSpPr>
          <p:cNvPr id="7" name="Rectangle 2"/>
          <p:cNvSpPr>
            <a:spLocks noChangeArrowheads="1"/>
          </p:cNvSpPr>
          <p:nvPr/>
        </p:nvSpPr>
        <p:spPr bwMode="auto">
          <a:xfrm>
            <a:off x="1133340" y="2150096"/>
            <a:ext cx="18627681" cy="150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79964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Implementation</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r>
              <a:rPr lang="en-US" sz="2800" dirty="0"/>
              <a:t>I</a:t>
            </a:r>
            <a:r>
              <a:rPr lang="en-US" sz="2800" dirty="0" smtClean="0"/>
              <a:t>t </a:t>
            </a:r>
            <a:r>
              <a:rPr lang="en-US" sz="2800" dirty="0"/>
              <a:t>is evident from the above Bar Graph, Bitcoin (BTC) alone dominates the Cryptocurrency market by a very large margin. It has a Market Capitalization of 99941600000 USD according to our data. Bitcoin Cash follows Bitcoin (BTC) in the Market Capitalization. It has a Market Capitalization of 9866110000 USD. Ethereum (Eth), KIN and DOGE follows BCH. All of these have almost same Market Capitalization. The market Capitalization of Ethereum (ETH), KIN and DOGE are 999757000 USD, 999563000 USD and 998995000 USD respectively.</a:t>
            </a:r>
            <a:endParaRPr lang="en-IN" sz="2800" dirty="0"/>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1870472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Implementation</a:t>
            </a:r>
            <a:endParaRPr lang="en-US" sz="3200" b="1" dirty="0">
              <a:solidFill>
                <a:schemeClr val="accent1">
                  <a:lumMod val="75000"/>
                </a:schemeClr>
              </a:solidFill>
            </a:endParaRPr>
          </a:p>
        </p:txBody>
      </p:sp>
      <p:pic>
        <p:nvPicPr>
          <p:cNvPr id="5122" name="Picture 2" descr="as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983" y="2028073"/>
            <a:ext cx="6240687" cy="396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493949" y="1043188"/>
            <a:ext cx="10397077" cy="984885"/>
          </a:xfrm>
          <a:prstGeom prst="rect">
            <a:avLst/>
          </a:prstGeom>
          <a:noFill/>
        </p:spPr>
        <p:txBody>
          <a:bodyPr wrap="none" rtlCol="0">
            <a:spAutoFit/>
          </a:bodyPr>
          <a:lstStyle/>
          <a:p>
            <a:r>
              <a:rPr lang="en-IN" sz="2000" dirty="0"/>
              <a:t>So what we did after this was plotting the Time Series of all these Cryptocurrencies. A Time Series </a:t>
            </a:r>
            <a:endParaRPr lang="en-IN" sz="2000" dirty="0" smtClean="0"/>
          </a:p>
          <a:p>
            <a:r>
              <a:rPr lang="en-IN" sz="2000" dirty="0" smtClean="0"/>
              <a:t>of </a:t>
            </a:r>
            <a:r>
              <a:rPr lang="en-IN" sz="2000" dirty="0"/>
              <a:t>a Cryptocurrency shows the variation in the price, in USD, of that Cryptocurrency with time. </a:t>
            </a:r>
          </a:p>
          <a:p>
            <a:endParaRPr lang="en-IN" dirty="0"/>
          </a:p>
        </p:txBody>
      </p:sp>
    </p:spTree>
    <p:extLst>
      <p:ext uri="{BB962C8B-B14F-4D97-AF65-F5344CB8AC3E}">
        <p14:creationId xmlns:p14="http://schemas.microsoft.com/office/powerpoint/2010/main" val="1194730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lstStyle/>
          <a:p>
            <a:r>
              <a:rPr lang="en-US" sz="3200" b="1" dirty="0">
                <a:solidFill>
                  <a:schemeClr val="accent1">
                    <a:lumMod val="75000"/>
                  </a:schemeClr>
                </a:solidFill>
              </a:rPr>
              <a:t>Introduction</a:t>
            </a:r>
          </a:p>
        </p:txBody>
      </p:sp>
      <p:sp>
        <p:nvSpPr>
          <p:cNvPr id="3" name="Content Placeholder 2"/>
          <p:cNvSpPr>
            <a:spLocks noGrp="1"/>
          </p:cNvSpPr>
          <p:nvPr>
            <p:ph idx="1"/>
          </p:nvPr>
        </p:nvSpPr>
        <p:spPr>
          <a:xfrm>
            <a:off x="609600" y="980729"/>
            <a:ext cx="10972800" cy="5145436"/>
          </a:xfrm>
        </p:spPr>
        <p:txBody>
          <a:bodyPr/>
          <a:lstStyle/>
          <a:p>
            <a:pPr marL="0" indent="0">
              <a:buNone/>
            </a:pPr>
            <a:r>
              <a:rPr lang="en-IN" b="1" dirty="0" smtClean="0"/>
              <a:t>What </a:t>
            </a:r>
            <a:r>
              <a:rPr lang="en-IN" b="1" dirty="0"/>
              <a:t>actually is out project?</a:t>
            </a:r>
            <a:endParaRPr lang="en-IN" dirty="0"/>
          </a:p>
          <a:p>
            <a:r>
              <a:rPr lang="en-IN" dirty="0"/>
              <a:t>Our project titled “Prediction And Analysis of Trends in Cryptocurrency Market” applies Exploratory Data Analysis on a set of data of historical prices of Cryptocurrency to find answers to some fascinating questions.</a:t>
            </a:r>
          </a:p>
          <a:p>
            <a:r>
              <a:rPr lang="en-IN" dirty="0"/>
              <a:t>This project aims at applying Data Science and Machine Learning in order to analyse and predict the nature of Cryptocurrency Market. This analysis and prediction should be such that it can be easily used by the users in order to exploit the Cryptocurrency </a:t>
            </a:r>
            <a:r>
              <a:rPr lang="en-IN" dirty="0" smtClean="0"/>
              <a:t>Market.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System Design And Analysis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r>
              <a:rPr lang="en-IN" sz="2800" b="1" dirty="0"/>
              <a:t>Step 1</a:t>
            </a:r>
            <a:r>
              <a:rPr lang="en-IN" sz="2800" b="1" dirty="0" smtClean="0"/>
              <a:t>:</a:t>
            </a:r>
            <a:r>
              <a:rPr lang="en-IN" sz="2800" dirty="0"/>
              <a:t> </a:t>
            </a:r>
            <a:r>
              <a:rPr lang="en-IN" sz="2800" dirty="0" smtClean="0"/>
              <a:t>First </a:t>
            </a:r>
            <a:r>
              <a:rPr lang="en-IN" sz="2800" dirty="0"/>
              <a:t>step is to </a:t>
            </a:r>
            <a:r>
              <a:rPr lang="en-IN" sz="2800" dirty="0" err="1"/>
              <a:t>analyze</a:t>
            </a:r>
            <a:r>
              <a:rPr lang="en-IN" sz="2800" dirty="0"/>
              <a:t> the input format of the </a:t>
            </a:r>
            <a:r>
              <a:rPr lang="en-IN" sz="2800" dirty="0" smtClean="0"/>
              <a:t>data.</a:t>
            </a:r>
          </a:p>
          <a:p>
            <a:pPr marL="0" indent="0">
              <a:buNone/>
            </a:pPr>
            <a:endParaRPr lang="en-IN" sz="2800" dirty="0" smtClean="0"/>
          </a:p>
          <a:p>
            <a:r>
              <a:rPr lang="en-IN" sz="2800" b="1" dirty="0"/>
              <a:t>Step </a:t>
            </a:r>
            <a:r>
              <a:rPr lang="en-IN" sz="2800" b="1" dirty="0" smtClean="0"/>
              <a:t>2:</a:t>
            </a:r>
            <a:r>
              <a:rPr lang="en-IN" sz="2800" dirty="0" smtClean="0"/>
              <a:t>If </a:t>
            </a:r>
            <a:r>
              <a:rPr lang="en-IN" sz="2800" dirty="0"/>
              <a:t>the format correspond to the correct type then move </a:t>
            </a:r>
            <a:r>
              <a:rPr lang="en-IN" sz="2800" dirty="0" smtClean="0"/>
              <a:t>further      otherwise change to correct format.</a:t>
            </a:r>
          </a:p>
          <a:p>
            <a:pPr marL="0" indent="0">
              <a:buNone/>
            </a:pPr>
            <a:endParaRPr lang="en-IN" sz="2800" dirty="0"/>
          </a:p>
          <a:p>
            <a:r>
              <a:rPr lang="en-IN" sz="2800" b="1" dirty="0"/>
              <a:t>Step </a:t>
            </a:r>
            <a:r>
              <a:rPr lang="en-IN" sz="2800" b="1" dirty="0" smtClean="0"/>
              <a:t>3:</a:t>
            </a:r>
            <a:r>
              <a:rPr lang="en-IN" sz="2800" dirty="0" smtClean="0"/>
              <a:t>Have </a:t>
            </a:r>
            <a:r>
              <a:rPr lang="en-IN" sz="2800" dirty="0"/>
              <a:t>a look at the deviation of the values in the data or missing </a:t>
            </a:r>
            <a:r>
              <a:rPr lang="en-IN" sz="2800" dirty="0" smtClean="0"/>
              <a:t>value.</a:t>
            </a:r>
          </a:p>
          <a:p>
            <a:pPr marL="0" indent="0">
              <a:buNone/>
            </a:pPr>
            <a:endParaRPr lang="en-IN" sz="2800" dirty="0"/>
          </a:p>
          <a:p>
            <a:r>
              <a:rPr lang="en-IN" sz="2800" b="1" dirty="0"/>
              <a:t>Step 4:</a:t>
            </a:r>
            <a:r>
              <a:rPr lang="en-IN" sz="2800" dirty="0"/>
              <a:t> </a:t>
            </a:r>
            <a:r>
              <a:rPr lang="en-IN" sz="2800" dirty="0" smtClean="0"/>
              <a:t>Based </a:t>
            </a:r>
            <a:r>
              <a:rPr lang="en-IN" sz="2800" dirty="0"/>
              <a:t>on the percentage of deviation. Decide what method to use for replacing it with the correct value</a:t>
            </a:r>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2579147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System Design And Analysis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r>
              <a:rPr lang="en-IN" sz="2800" b="1" dirty="0"/>
              <a:t>Step 5</a:t>
            </a:r>
            <a:r>
              <a:rPr lang="en-IN" sz="2800" b="1" dirty="0" smtClean="0"/>
              <a:t>:</a:t>
            </a:r>
          </a:p>
          <a:p>
            <a:pPr marL="514350" indent="-514350">
              <a:buAutoNum type="alphaLcParenR"/>
            </a:pPr>
            <a:r>
              <a:rPr lang="en-IN" sz="2800" dirty="0" smtClean="0"/>
              <a:t>If </a:t>
            </a:r>
            <a:r>
              <a:rPr lang="en-IN" sz="2800" dirty="0"/>
              <a:t>the total percent is vary less than the whole population then replace it with 0</a:t>
            </a:r>
            <a:r>
              <a:rPr lang="en-IN" sz="2800" dirty="0" smtClean="0"/>
              <a:t>.</a:t>
            </a:r>
          </a:p>
          <a:p>
            <a:pPr marL="514350" indent="-514350">
              <a:buAutoNum type="alphaLcParenR" startAt="2"/>
            </a:pPr>
            <a:r>
              <a:rPr lang="en-IN" sz="2800" dirty="0" smtClean="0"/>
              <a:t>If </a:t>
            </a:r>
            <a:r>
              <a:rPr lang="en-IN" sz="2800" dirty="0"/>
              <a:t>the total percent is less but the value is uniform than mean value can be placed in </a:t>
            </a:r>
            <a:r>
              <a:rPr lang="en-IN" sz="2800" dirty="0" smtClean="0"/>
              <a:t>place </a:t>
            </a:r>
            <a:r>
              <a:rPr lang="en-IN" sz="2800" dirty="0"/>
              <a:t>of missing or corrupt data</a:t>
            </a:r>
            <a:r>
              <a:rPr lang="en-IN" sz="2800" dirty="0" smtClean="0"/>
              <a:t>.</a:t>
            </a:r>
          </a:p>
          <a:p>
            <a:pPr marL="514350" indent="-514350">
              <a:buAutoNum type="alphaLcParenR" startAt="3"/>
            </a:pPr>
            <a:r>
              <a:rPr lang="en-IN" sz="2800" dirty="0" smtClean="0"/>
              <a:t>If </a:t>
            </a:r>
            <a:r>
              <a:rPr lang="en-IN" sz="2800" dirty="0"/>
              <a:t>the total percent is very less but outliers is high the median can be used</a:t>
            </a:r>
            <a:r>
              <a:rPr lang="en-IN" sz="2800" dirty="0" smtClean="0"/>
              <a:t>. </a:t>
            </a:r>
          </a:p>
          <a:p>
            <a:pPr marL="0" indent="0">
              <a:buNone/>
            </a:pPr>
            <a:r>
              <a:rPr lang="en-IN" sz="2800" dirty="0" smtClean="0"/>
              <a:t>d</a:t>
            </a:r>
            <a:r>
              <a:rPr lang="en-IN" sz="2800" dirty="0"/>
              <a:t>)  If it does not match with the above type then different approach can be used based on the </a:t>
            </a:r>
            <a:r>
              <a:rPr lang="en-IN" sz="2800" dirty="0" smtClean="0"/>
              <a:t>amount </a:t>
            </a:r>
            <a:r>
              <a:rPr lang="en-IN" sz="2800" dirty="0"/>
              <a:t>of invariability shown by the data.</a:t>
            </a:r>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2071523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System Design And Analysis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r>
              <a:rPr lang="en-IN" sz="2800" b="1" dirty="0"/>
              <a:t>Step 6: </a:t>
            </a:r>
            <a:r>
              <a:rPr lang="en-IN" sz="2800" dirty="0" smtClean="0"/>
              <a:t>Next </a:t>
            </a:r>
            <a:r>
              <a:rPr lang="en-IN" sz="2800" dirty="0"/>
              <a:t>step is to find relationship between different attribute</a:t>
            </a:r>
            <a:r>
              <a:rPr lang="en-IN" sz="2800" dirty="0" smtClean="0"/>
              <a:t>.</a:t>
            </a:r>
          </a:p>
          <a:p>
            <a:endParaRPr lang="en-IN" sz="2800" dirty="0" smtClean="0"/>
          </a:p>
          <a:p>
            <a:r>
              <a:rPr lang="en-IN" sz="2800" b="1" dirty="0"/>
              <a:t>Step 7: </a:t>
            </a:r>
            <a:r>
              <a:rPr lang="en-IN" sz="2800" dirty="0" smtClean="0"/>
              <a:t>Generate </a:t>
            </a:r>
            <a:r>
              <a:rPr lang="en-IN" sz="2800" dirty="0"/>
              <a:t>hypothesis which data should follow</a:t>
            </a:r>
            <a:r>
              <a:rPr lang="en-IN" sz="2800" dirty="0" smtClean="0"/>
              <a:t>.</a:t>
            </a:r>
          </a:p>
          <a:p>
            <a:endParaRPr lang="en-IN" sz="2800" dirty="0" smtClean="0"/>
          </a:p>
          <a:p>
            <a:r>
              <a:rPr lang="en-IN" sz="2800" b="1" dirty="0"/>
              <a:t>Step 8: </a:t>
            </a:r>
            <a:r>
              <a:rPr lang="en-IN" sz="2800" dirty="0" smtClean="0"/>
              <a:t>Based </a:t>
            </a:r>
            <a:r>
              <a:rPr lang="en-IN" sz="2800" dirty="0"/>
              <a:t>on the hypothesis Explore the </a:t>
            </a:r>
            <a:r>
              <a:rPr lang="en-IN" sz="2800" dirty="0" smtClean="0"/>
              <a:t>data</a:t>
            </a:r>
          </a:p>
          <a:p>
            <a:pPr marL="0" indent="0">
              <a:buNone/>
            </a:pPr>
            <a:r>
              <a:rPr lang="en-IN" sz="2800" dirty="0" smtClean="0"/>
              <a:t>       </a:t>
            </a:r>
            <a:r>
              <a:rPr lang="en-IN" sz="2800" dirty="0"/>
              <a:t>a) Exploration can be graph based. (ggplot2 will be used for </a:t>
            </a:r>
            <a:r>
              <a:rPr lang="en-IN" sz="2800" dirty="0" err="1" smtClean="0"/>
              <a:t>grap</a:t>
            </a:r>
            <a:endParaRPr lang="en-IN" sz="2800" dirty="0" smtClean="0"/>
          </a:p>
          <a:p>
            <a:pPr marL="0" indent="0">
              <a:buNone/>
            </a:pPr>
            <a:r>
              <a:rPr lang="en-IN" sz="2800" dirty="0" smtClean="0"/>
              <a:t>       </a:t>
            </a:r>
            <a:r>
              <a:rPr lang="en-IN" sz="2800" dirty="0"/>
              <a:t>b) Exploration can be Probabilistic</a:t>
            </a:r>
            <a:r>
              <a:rPr lang="en-IN" sz="2800" dirty="0" smtClean="0"/>
              <a:t>.</a:t>
            </a:r>
          </a:p>
          <a:p>
            <a:pPr marL="0" indent="0">
              <a:buNone/>
            </a:pPr>
            <a:endParaRPr lang="en-IN" sz="2800" dirty="0" smtClean="0"/>
          </a:p>
          <a:p>
            <a:r>
              <a:rPr lang="en-IN" sz="2800" b="1" dirty="0"/>
              <a:t>Step 9: </a:t>
            </a:r>
            <a:r>
              <a:rPr lang="en-IN" sz="2800" dirty="0" smtClean="0"/>
              <a:t>After </a:t>
            </a:r>
            <a:r>
              <a:rPr lang="en-IN" sz="2800" dirty="0"/>
              <a:t>the relationship is found, device a model which the dataset will follow</a:t>
            </a:r>
            <a:r>
              <a:rPr lang="en-IN" sz="2800" dirty="0" smtClean="0"/>
              <a:t>.</a:t>
            </a:r>
          </a:p>
          <a:p>
            <a:endParaRPr lang="en-IN" sz="2800" dirty="0" smtClean="0"/>
          </a:p>
          <a:p>
            <a:pPr marL="0" indent="0">
              <a:buNone/>
            </a:pPr>
            <a:endParaRPr lang="en-IN" sz="2800" dirty="0"/>
          </a:p>
          <a:p>
            <a:endParaRPr lang="en-IN" sz="2800" dirty="0"/>
          </a:p>
          <a:p>
            <a:endParaRPr lang="en-IN" sz="2800" dirty="0"/>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713287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System Design And Analysis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r>
              <a:rPr lang="en-IN" sz="2800" b="1" dirty="0"/>
              <a:t>Step 10: </a:t>
            </a:r>
            <a:r>
              <a:rPr lang="en-IN" sz="2800" dirty="0"/>
              <a:t> </a:t>
            </a:r>
            <a:r>
              <a:rPr lang="en-IN" sz="2800" dirty="0" smtClean="0"/>
              <a:t>Divide </a:t>
            </a:r>
            <a:r>
              <a:rPr lang="en-IN" sz="2800" dirty="0"/>
              <a:t>the data into test and train set. The model will be formed with the train data and tested on train </a:t>
            </a:r>
            <a:r>
              <a:rPr lang="en-IN" sz="2800" dirty="0" err="1" smtClean="0"/>
              <a:t>data.The</a:t>
            </a:r>
            <a:r>
              <a:rPr lang="en-IN" sz="2800" dirty="0" smtClean="0"/>
              <a:t> </a:t>
            </a:r>
            <a:r>
              <a:rPr lang="en-IN" sz="2800" dirty="0"/>
              <a:t>outcome can be of three types</a:t>
            </a:r>
            <a:r>
              <a:rPr lang="en-IN" sz="2800" dirty="0" smtClean="0"/>
              <a:t>:</a:t>
            </a:r>
            <a:endParaRPr lang="en-IN" sz="2800" dirty="0"/>
          </a:p>
          <a:p>
            <a:pPr marL="0" indent="0">
              <a:buNone/>
            </a:pPr>
            <a:r>
              <a:rPr lang="en-IN" sz="2800" dirty="0" smtClean="0"/>
              <a:t>a</a:t>
            </a:r>
            <a:r>
              <a:rPr lang="en-IN" sz="2800" dirty="0"/>
              <a:t>) Model is correct because hypothesis is good.</a:t>
            </a:r>
          </a:p>
          <a:p>
            <a:pPr marL="0" indent="0">
              <a:buNone/>
            </a:pPr>
            <a:r>
              <a:rPr lang="en-IN" sz="2800" dirty="0" smtClean="0"/>
              <a:t>b</a:t>
            </a:r>
            <a:r>
              <a:rPr lang="en-IN" sz="2800" dirty="0"/>
              <a:t>) Hypothesis is wrong leading to wrong model, change the </a:t>
            </a:r>
            <a:r>
              <a:rPr lang="en-IN" sz="2800" dirty="0" smtClean="0"/>
              <a:t>  hypothesis</a:t>
            </a:r>
            <a:r>
              <a:rPr lang="en-IN" sz="2800" dirty="0"/>
              <a:t> </a:t>
            </a:r>
          </a:p>
          <a:p>
            <a:pPr marL="0" indent="0">
              <a:buNone/>
            </a:pPr>
            <a:r>
              <a:rPr lang="en-IN" sz="2800" dirty="0" smtClean="0"/>
              <a:t>c</a:t>
            </a:r>
            <a:r>
              <a:rPr lang="en-IN" sz="2800" dirty="0"/>
              <a:t>) Data does not contain any relationship to model</a:t>
            </a:r>
            <a:r>
              <a:rPr lang="en-IN" sz="2800" dirty="0" smtClean="0"/>
              <a:t>.</a:t>
            </a:r>
          </a:p>
          <a:p>
            <a:pPr marL="0" indent="0">
              <a:buNone/>
            </a:pPr>
            <a:endParaRPr lang="en-IN" sz="2800" dirty="0" smtClean="0"/>
          </a:p>
          <a:p>
            <a:r>
              <a:rPr lang="en-IN" sz="2800" b="1" dirty="0"/>
              <a:t>Step 11</a:t>
            </a:r>
            <a:r>
              <a:rPr lang="en-IN" sz="2800" b="1" dirty="0" smtClean="0"/>
              <a:t>:</a:t>
            </a:r>
            <a:r>
              <a:rPr lang="en-IN" sz="2800" dirty="0"/>
              <a:t> </a:t>
            </a:r>
            <a:r>
              <a:rPr lang="en-IN" sz="2800" dirty="0" smtClean="0"/>
              <a:t>If </a:t>
            </a:r>
            <a:r>
              <a:rPr lang="en-IN" sz="2800" dirty="0"/>
              <a:t>the model is correct then we can predict the outcome of the next behaviour of data, using which a user can invest properly in the Cryptocurrencies.</a:t>
            </a:r>
          </a:p>
          <a:p>
            <a:pPr marL="0" indent="0">
              <a:buNone/>
            </a:pPr>
            <a:endParaRPr lang="en-IN" sz="2800" dirty="0"/>
          </a:p>
          <a:p>
            <a:pPr marL="0" indent="0">
              <a:buNone/>
            </a:pPr>
            <a:endParaRPr lang="en-IN" sz="2800" dirty="0" smtClean="0"/>
          </a:p>
          <a:p>
            <a:pPr marL="0" indent="0">
              <a:buNone/>
            </a:pPr>
            <a:endParaRPr lang="en-IN" sz="2800" dirty="0"/>
          </a:p>
          <a:p>
            <a:endParaRPr lang="en-IN" sz="2800" dirty="0"/>
          </a:p>
          <a:p>
            <a:endParaRPr lang="en-IN" sz="2800" dirty="0"/>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10178004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Conclusion</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r>
              <a:rPr lang="en-IN" sz="2800" dirty="0"/>
              <a:t>Exploratory Data Analysis is a relatively new field. The amount of data that is generated daily is huge. Combining it with Machine Learning forms an interesting combination. These are very vast fields and as time progresses, the implementation of these techniques in the project can be improved in order to produce more reliable outputs.</a:t>
            </a:r>
          </a:p>
          <a:p>
            <a:r>
              <a:rPr lang="en-IN" sz="2800" dirty="0"/>
              <a:t>Cryptocurrency Market is an emerging market that attracts a lot of attention. This project gave us a lot of insights into how the Cryptocurrency Market works.  </a:t>
            </a:r>
          </a:p>
          <a:p>
            <a:r>
              <a:rPr lang="en-IN" sz="2800" dirty="0" smtClean="0"/>
              <a:t>Cryptocurrency </a:t>
            </a:r>
            <a:r>
              <a:rPr lang="en-IN" sz="2800" dirty="0"/>
              <a:t>Market is somewhat unpredictable. Nobody knows what exactly will happen in the next moment. Yet, we just gave a try at exploring and predicting the trends in these market.</a:t>
            </a:r>
          </a:p>
          <a:p>
            <a:pPr marL="0" indent="0">
              <a:buNone/>
            </a:pPr>
            <a:endParaRPr lang="en-IN" sz="2800" dirty="0"/>
          </a:p>
          <a:p>
            <a:pPr marL="0" indent="0">
              <a:buNone/>
            </a:pPr>
            <a:endParaRPr lang="en-IN" sz="2800" dirty="0" smtClean="0"/>
          </a:p>
          <a:p>
            <a:pPr marL="0" indent="0">
              <a:buNone/>
            </a:pPr>
            <a:endParaRPr lang="en-IN" sz="2800" dirty="0"/>
          </a:p>
          <a:p>
            <a:endParaRPr lang="en-IN" sz="2800" dirty="0"/>
          </a:p>
          <a:p>
            <a:endParaRPr lang="en-IN" sz="2800" dirty="0"/>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2631630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References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dirty="0"/>
              <a:t>[1] Introduction to R Software by NPTEL conducted by IIT Kharagpur</a:t>
            </a:r>
            <a:r>
              <a:rPr lang="en-IN" sz="2800" dirty="0" smtClean="0"/>
              <a:t>.</a:t>
            </a:r>
          </a:p>
          <a:p>
            <a:pPr marL="0" indent="0">
              <a:buNone/>
            </a:pPr>
            <a:endParaRPr lang="en-IN" sz="2800" dirty="0"/>
          </a:p>
          <a:p>
            <a:pPr marL="0" indent="0">
              <a:buNone/>
            </a:pPr>
            <a:r>
              <a:rPr lang="en-IN" sz="2800" dirty="0"/>
              <a:t>[2] Introduction to Data Analysis by NPTEL conducted by IIT Madras.</a:t>
            </a:r>
          </a:p>
          <a:p>
            <a:pPr marL="0" indent="0">
              <a:buNone/>
            </a:pPr>
            <a:endParaRPr lang="en-IN" sz="2800" dirty="0" smtClean="0"/>
          </a:p>
          <a:p>
            <a:pPr marL="0" indent="0">
              <a:buNone/>
            </a:pPr>
            <a:r>
              <a:rPr lang="en-IN" sz="2800" dirty="0" smtClean="0"/>
              <a:t>[</a:t>
            </a:r>
            <a:r>
              <a:rPr lang="en-IN" sz="2800" dirty="0"/>
              <a:t>3] Exploratory Data Analysis on </a:t>
            </a:r>
            <a:r>
              <a:rPr lang="en-IN" sz="2800" dirty="0" err="1"/>
              <a:t>Udacity</a:t>
            </a:r>
            <a:r>
              <a:rPr lang="en-IN" sz="2800" dirty="0"/>
              <a:t>.</a:t>
            </a:r>
          </a:p>
          <a:p>
            <a:pPr marL="0" indent="0">
              <a:buNone/>
            </a:pPr>
            <a:endParaRPr lang="en-IN" sz="2800" dirty="0" smtClean="0"/>
          </a:p>
          <a:p>
            <a:pPr marL="0" indent="0">
              <a:buNone/>
            </a:pPr>
            <a:r>
              <a:rPr lang="en-IN" sz="2800" dirty="0" smtClean="0"/>
              <a:t>[</a:t>
            </a:r>
            <a:r>
              <a:rPr lang="en-IN" sz="2800" dirty="0"/>
              <a:t>4] R in Action: Data Analysis and Graphics with R, 2nd Edition, Robert L </a:t>
            </a:r>
            <a:r>
              <a:rPr lang="en-IN" sz="2800" dirty="0" err="1"/>
              <a:t>Kabacoff</a:t>
            </a:r>
            <a:r>
              <a:rPr lang="en-IN" sz="2800" dirty="0"/>
              <a:t>.</a:t>
            </a:r>
          </a:p>
          <a:p>
            <a:pPr marL="0" indent="0">
              <a:buNone/>
            </a:pPr>
            <a:endParaRPr lang="en-IN" sz="2800" dirty="0" smtClean="0"/>
          </a:p>
          <a:p>
            <a:pPr marL="0" indent="0">
              <a:buNone/>
            </a:pPr>
            <a:r>
              <a:rPr lang="en-IN" sz="2800" dirty="0" smtClean="0"/>
              <a:t>[</a:t>
            </a:r>
            <a:r>
              <a:rPr lang="en-IN" sz="2800" dirty="0"/>
              <a:t>5] THE VISUAL DISPLAY OF QUANTITATIVE INFORMATION, 2nd Edition, Edward R  </a:t>
            </a:r>
            <a:r>
              <a:rPr lang="en-IN" sz="2800" dirty="0" err="1" smtClean="0"/>
              <a:t>Tufte</a:t>
            </a:r>
            <a:r>
              <a:rPr lang="en-IN" sz="2800" dirty="0" smtClean="0"/>
              <a:t>.</a:t>
            </a:r>
          </a:p>
          <a:p>
            <a:pPr marL="0" indent="0">
              <a:buNone/>
            </a:pPr>
            <a:endParaRPr lang="en-IN" sz="2800" dirty="0"/>
          </a:p>
          <a:p>
            <a:pPr marL="0" indent="0">
              <a:buNone/>
            </a:pPr>
            <a:endParaRPr lang="en-IN" sz="2800" dirty="0"/>
          </a:p>
          <a:p>
            <a:pPr marL="0" indent="0">
              <a:buNone/>
            </a:pPr>
            <a:endParaRPr lang="en-IN" sz="2800" dirty="0" smtClean="0"/>
          </a:p>
          <a:p>
            <a:pPr marL="0" indent="0">
              <a:buNone/>
            </a:pPr>
            <a:endParaRPr lang="en-IN" sz="2800" dirty="0"/>
          </a:p>
          <a:p>
            <a:endParaRPr lang="en-IN" sz="2800" dirty="0"/>
          </a:p>
          <a:p>
            <a:endParaRPr lang="en-IN" sz="2800" dirty="0"/>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139584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References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dirty="0"/>
              <a:t>[6] For Obtaining Datasets - https://www.kaggle.com/rajanand/education-in-india </a:t>
            </a:r>
            <a:endParaRPr lang="en-IN" sz="2800" dirty="0" smtClean="0"/>
          </a:p>
          <a:p>
            <a:pPr marL="0" indent="0">
              <a:buNone/>
            </a:pPr>
            <a:endParaRPr lang="en-IN" sz="2800" dirty="0"/>
          </a:p>
          <a:p>
            <a:pPr marL="0" indent="0">
              <a:buNone/>
            </a:pPr>
            <a:r>
              <a:rPr lang="en-IN" sz="2800" dirty="0"/>
              <a:t>[7] For technical queries - https://stackoverflow.com/ </a:t>
            </a:r>
            <a:endParaRPr lang="en-IN" sz="2800" dirty="0" smtClean="0"/>
          </a:p>
          <a:p>
            <a:pPr marL="0" indent="0">
              <a:buNone/>
            </a:pPr>
            <a:endParaRPr lang="en-IN" sz="2800" dirty="0"/>
          </a:p>
          <a:p>
            <a:pPr marL="0" indent="0">
              <a:buNone/>
            </a:pPr>
            <a:r>
              <a:rPr lang="en-IN" sz="2800" dirty="0"/>
              <a:t>[8] For Tutorials - https://www.youtube.com/ </a:t>
            </a:r>
            <a:endParaRPr lang="en-IN" sz="2800" dirty="0" smtClean="0"/>
          </a:p>
          <a:p>
            <a:pPr marL="0" indent="0">
              <a:buNone/>
            </a:pPr>
            <a:endParaRPr lang="en-IN" sz="2800" dirty="0" smtClean="0"/>
          </a:p>
          <a:p>
            <a:pPr marL="0" indent="0">
              <a:buNone/>
            </a:pPr>
            <a:r>
              <a:rPr lang="en-IN" sz="2800" dirty="0"/>
              <a:t>[9]https://stats.stackexchange.com/questions/220865/how-to-select-a-   range-of-dates-in-r</a:t>
            </a:r>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smtClean="0"/>
          </a:p>
          <a:p>
            <a:pPr marL="0" indent="0">
              <a:buNone/>
            </a:pPr>
            <a:endParaRPr lang="en-IN" sz="2800" dirty="0"/>
          </a:p>
          <a:p>
            <a:endParaRPr lang="en-IN" sz="2800" dirty="0"/>
          </a:p>
          <a:p>
            <a:endParaRPr lang="en-IN" sz="2800" dirty="0"/>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633357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References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dirty="0"/>
              <a:t>[10]https://</a:t>
            </a:r>
            <a:r>
              <a:rPr lang="en-IN" sz="2800" dirty="0" smtClean="0"/>
              <a:t>www.youtube.com/watch?v=rsG-GgR0aEY</a:t>
            </a:r>
          </a:p>
          <a:p>
            <a:pPr marL="0" indent="0">
              <a:buNone/>
            </a:pPr>
            <a:endParaRPr lang="en-IN" sz="2800" dirty="0"/>
          </a:p>
          <a:p>
            <a:pPr marL="0" indent="0">
              <a:buNone/>
            </a:pPr>
            <a:r>
              <a:rPr lang="en-IN" sz="2800" dirty="0" smtClean="0"/>
              <a:t>[</a:t>
            </a:r>
            <a:r>
              <a:rPr lang="en-IN" sz="2800" dirty="0"/>
              <a:t>11]https://</a:t>
            </a:r>
            <a:r>
              <a:rPr lang="en-IN" sz="2800" dirty="0" smtClean="0"/>
              <a:t>cran.r-project.org/web/packages/coinmarketcapr/</a:t>
            </a:r>
          </a:p>
          <a:p>
            <a:pPr marL="0" indent="0">
              <a:buNone/>
            </a:pPr>
            <a:r>
              <a:rPr lang="en-IN" sz="2800" dirty="0" smtClean="0"/>
              <a:t>coinmarketcapr.pdf</a:t>
            </a:r>
            <a:endParaRPr lang="en-IN" sz="2800" dirty="0"/>
          </a:p>
          <a:p>
            <a:pPr marL="0" indent="0">
              <a:buNone/>
            </a:pPr>
            <a:endParaRPr lang="en-IN" sz="2800" dirty="0" smtClean="0"/>
          </a:p>
          <a:p>
            <a:pPr marL="0" indent="0">
              <a:buNone/>
            </a:pPr>
            <a:r>
              <a:rPr lang="en-IN" sz="2800" dirty="0" smtClean="0"/>
              <a:t>[</a:t>
            </a:r>
            <a:r>
              <a:rPr lang="en-IN" sz="2800" dirty="0"/>
              <a:t>12]https://</a:t>
            </a:r>
            <a:r>
              <a:rPr lang="en-IN" sz="2800" dirty="0" smtClean="0"/>
              <a:t>stackoverflow.com/questions/11748384/formatting-dates-on-x-axis-in-ggplot2</a:t>
            </a:r>
          </a:p>
          <a:p>
            <a:pPr marL="0" indent="0">
              <a:buNone/>
            </a:pPr>
            <a:endParaRPr lang="en-IN" sz="2800" dirty="0"/>
          </a:p>
          <a:p>
            <a:pPr marL="0" indent="0">
              <a:buNone/>
            </a:pPr>
            <a:r>
              <a:rPr lang="en-IN" sz="2800" dirty="0"/>
              <a:t>[13]https://cointelegraph.com/</a:t>
            </a:r>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smtClean="0"/>
          </a:p>
          <a:p>
            <a:pPr marL="0" indent="0">
              <a:buNone/>
            </a:pPr>
            <a:endParaRPr lang="en-IN" sz="2800" dirty="0"/>
          </a:p>
          <a:p>
            <a:endParaRPr lang="en-IN" sz="2800" dirty="0"/>
          </a:p>
          <a:p>
            <a:endParaRPr lang="en-IN" sz="2800" dirty="0"/>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3656435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smtClean="0">
                <a:solidFill>
                  <a:schemeClr val="accent1">
                    <a:lumMod val="75000"/>
                  </a:schemeClr>
                </a:solidFill>
              </a:rPr>
              <a:t>References</a:t>
            </a:r>
            <a:endParaRPr lang="en-US" sz="3200" b="1" dirty="0">
              <a:solidFill>
                <a:schemeClr val="accent1">
                  <a:lumMod val="75000"/>
                </a:schemeClr>
              </a:solidFill>
            </a:endParaRP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dirty="0"/>
              <a:t>[14]https://en.wikipedia.org/wiki/Fibonacci_retracement</a:t>
            </a:r>
          </a:p>
          <a:p>
            <a:pPr marL="0" indent="0">
              <a:buNone/>
            </a:pPr>
            <a:endParaRPr lang="en-IN" sz="2800" dirty="0" smtClean="0"/>
          </a:p>
          <a:p>
            <a:pPr marL="0" indent="0">
              <a:buNone/>
            </a:pPr>
            <a:r>
              <a:rPr lang="en-IN" sz="2800" dirty="0"/>
              <a:t>[15]https://www.investopedia.com/terms/m/marketcapitalization.asp</a:t>
            </a:r>
          </a:p>
          <a:p>
            <a:pPr marL="0" indent="0">
              <a:buNone/>
            </a:pPr>
            <a:endParaRPr lang="en-IN" sz="2800" dirty="0" smtClean="0"/>
          </a:p>
          <a:p>
            <a:pPr marL="0" indent="0">
              <a:buNone/>
            </a:pPr>
            <a:r>
              <a:rPr lang="en-IN" sz="2800" dirty="0"/>
              <a:t>[16]https://dplyr.tidyverse.org/reference/</a:t>
            </a:r>
          </a:p>
          <a:p>
            <a:pPr marL="0" indent="0">
              <a:buNone/>
            </a:pPr>
            <a:endParaRPr lang="en-IN" sz="2800" dirty="0" smtClean="0"/>
          </a:p>
          <a:p>
            <a:pPr marL="0" indent="0">
              <a:buNone/>
            </a:pPr>
            <a:r>
              <a:rPr lang="en-IN" sz="2800" dirty="0"/>
              <a:t>[17]https://www.r-bloggers.com/</a:t>
            </a:r>
          </a:p>
          <a:p>
            <a:pPr marL="0" indent="0">
              <a:buNone/>
            </a:pPr>
            <a:endParaRPr lang="en-IN" sz="2800" dirty="0" smtClean="0"/>
          </a:p>
          <a:p>
            <a:pPr marL="0" indent="0">
              <a:buNone/>
            </a:pPr>
            <a:r>
              <a:rPr lang="en-IN" sz="2800" dirty="0"/>
              <a:t>[18]http://www.sthda.com/english/wiki/wiki.php</a:t>
            </a:r>
          </a:p>
          <a:p>
            <a:pPr marL="0" indent="0">
              <a:buNone/>
            </a:pPr>
            <a:endParaRPr lang="en-IN" sz="2800" dirty="0"/>
          </a:p>
          <a:p>
            <a:pPr marL="0" indent="0">
              <a:buNone/>
            </a:pPr>
            <a:endParaRPr lang="en-IN" sz="2800" dirty="0" smtClean="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smtClean="0"/>
          </a:p>
          <a:p>
            <a:pPr marL="0" indent="0">
              <a:buNone/>
            </a:pPr>
            <a:endParaRPr lang="en-IN" sz="2800" dirty="0"/>
          </a:p>
          <a:p>
            <a:endParaRPr lang="en-IN" sz="2800" dirty="0"/>
          </a:p>
          <a:p>
            <a:endParaRPr lang="en-IN" sz="2800" dirty="0"/>
          </a:p>
          <a:p>
            <a:pPr marL="0" indent="0">
              <a:buNone/>
            </a:pPr>
            <a:endParaRPr lang="en-IN" sz="2800" b="1" dirty="0" smtClean="0"/>
          </a:p>
          <a:p>
            <a:pPr marL="0" indent="0">
              <a:buNone/>
            </a:pPr>
            <a:endParaRPr lang="en-IN" sz="2800" dirty="0"/>
          </a:p>
          <a:p>
            <a:endParaRPr lang="en-IN" sz="2800" dirty="0"/>
          </a:p>
        </p:txBody>
      </p:sp>
    </p:spTree>
    <p:extLst>
      <p:ext uri="{BB962C8B-B14F-4D97-AF65-F5344CB8AC3E}">
        <p14:creationId xmlns:p14="http://schemas.microsoft.com/office/powerpoint/2010/main" val="1010775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60612" y="2754810"/>
            <a:ext cx="10363200" cy="1470025"/>
          </a:xfrm>
        </p:spPr>
        <p:txBody>
          <a:bodyPr/>
          <a:lstStyle/>
          <a:p>
            <a:r>
              <a:rPr lang="en-US" sz="3200" b="1" dirty="0">
                <a:solidFill>
                  <a:schemeClr val="accent1">
                    <a:lumMod val="75000"/>
                  </a:schemeClr>
                </a:solidFill>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lstStyle/>
          <a:p>
            <a:r>
              <a:rPr lang="en-US" sz="3200" b="1" dirty="0">
                <a:solidFill>
                  <a:schemeClr val="accent1">
                    <a:lumMod val="75000"/>
                  </a:schemeClr>
                </a:solidFill>
              </a:rPr>
              <a:t>Introduction</a:t>
            </a:r>
          </a:p>
        </p:txBody>
      </p:sp>
      <p:sp>
        <p:nvSpPr>
          <p:cNvPr id="3" name="Content Placeholder 2"/>
          <p:cNvSpPr>
            <a:spLocks noGrp="1"/>
          </p:cNvSpPr>
          <p:nvPr>
            <p:ph idx="1"/>
          </p:nvPr>
        </p:nvSpPr>
        <p:spPr>
          <a:xfrm>
            <a:off x="609600" y="980729"/>
            <a:ext cx="10972800" cy="5145436"/>
          </a:xfrm>
        </p:spPr>
        <p:txBody>
          <a:bodyPr/>
          <a:lstStyle/>
          <a:p>
            <a:pPr marL="0" indent="0">
              <a:buNone/>
            </a:pPr>
            <a:r>
              <a:rPr lang="en-IN" b="1" dirty="0"/>
              <a:t>Objective of the </a:t>
            </a:r>
            <a:r>
              <a:rPr lang="en-IN" b="1" dirty="0" smtClean="0"/>
              <a:t>Project</a:t>
            </a:r>
          </a:p>
          <a:p>
            <a:r>
              <a:rPr lang="en-IN" dirty="0" smtClean="0"/>
              <a:t>This </a:t>
            </a:r>
            <a:r>
              <a:rPr lang="en-IN" dirty="0"/>
              <a:t>project aims at applying Data Science and Machine Learning in order to </a:t>
            </a:r>
            <a:r>
              <a:rPr lang="en-IN" dirty="0" err="1"/>
              <a:t>analyze</a:t>
            </a:r>
            <a:r>
              <a:rPr lang="en-IN" dirty="0"/>
              <a:t> and predict the nature of Cryptocurrency Market. </a:t>
            </a:r>
            <a:endParaRPr lang="en-IN" dirty="0" smtClean="0"/>
          </a:p>
          <a:p>
            <a:pPr marL="0" indent="0">
              <a:buNone/>
            </a:pPr>
            <a:endParaRPr lang="en-US" dirty="0" smtClean="0"/>
          </a:p>
          <a:p>
            <a:r>
              <a:rPr lang="en-US" dirty="0" smtClean="0"/>
              <a:t>This </a:t>
            </a:r>
            <a:r>
              <a:rPr lang="en-US" dirty="0"/>
              <a:t>analysis and prediction should be such that it can be easily used by the users in order to exploit the Cryptocurrency Market and thus making rational decisions in choosing the right Cryptocurrency to invest in.</a:t>
            </a:r>
            <a:endParaRPr lang="en-IN" dirty="0"/>
          </a:p>
          <a:p>
            <a:pPr marL="0" indent="0">
              <a:buNone/>
            </a:pPr>
            <a:endParaRPr lang="en-IN" b="1" dirty="0" smtClean="0"/>
          </a:p>
        </p:txBody>
      </p:sp>
    </p:spTree>
    <p:extLst>
      <p:ext uri="{BB962C8B-B14F-4D97-AF65-F5344CB8AC3E}">
        <p14:creationId xmlns:p14="http://schemas.microsoft.com/office/powerpoint/2010/main" val="1723586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lstStyle/>
          <a:p>
            <a:r>
              <a:rPr lang="en-US" sz="3200" b="1" dirty="0">
                <a:solidFill>
                  <a:schemeClr val="accent1">
                    <a:lumMod val="75000"/>
                  </a:schemeClr>
                </a:solidFill>
              </a:rPr>
              <a:t>Introduction</a:t>
            </a:r>
          </a:p>
        </p:txBody>
      </p:sp>
      <p:sp>
        <p:nvSpPr>
          <p:cNvPr id="3" name="Content Placeholder 2"/>
          <p:cNvSpPr>
            <a:spLocks noGrp="1"/>
          </p:cNvSpPr>
          <p:nvPr>
            <p:ph idx="1"/>
          </p:nvPr>
        </p:nvSpPr>
        <p:spPr>
          <a:xfrm>
            <a:off x="609600" y="980729"/>
            <a:ext cx="10972800" cy="5145436"/>
          </a:xfrm>
        </p:spPr>
        <p:txBody>
          <a:bodyPr/>
          <a:lstStyle/>
          <a:p>
            <a:pPr marL="0" indent="0">
              <a:buNone/>
            </a:pPr>
            <a:r>
              <a:rPr lang="en-IN" b="1" dirty="0"/>
              <a:t>Objective of the </a:t>
            </a:r>
            <a:r>
              <a:rPr lang="en-IN" b="1" dirty="0" smtClean="0"/>
              <a:t>Project</a:t>
            </a:r>
          </a:p>
          <a:p>
            <a:r>
              <a:rPr lang="en-US" dirty="0"/>
              <a:t>Exploratory Data Analysis, commonly known as EDA, is used in this project which makes use of visualization techniques to clean and understand the data. EDA makes the data neat to be able to be used for Machine Learning.</a:t>
            </a:r>
            <a:endParaRPr lang="en-IN" dirty="0"/>
          </a:p>
          <a:p>
            <a:pPr marL="0" indent="0">
              <a:buNone/>
            </a:pPr>
            <a:endParaRPr lang="en-US" dirty="0" smtClean="0"/>
          </a:p>
          <a:p>
            <a:r>
              <a:rPr lang="en-US" dirty="0"/>
              <a:t>By analyzing these graphs, the main aim is to find the trends which the changes in the prices of different Cryptocurrencies follow. Also, we aim to find relationships between the price variations of different Cryptocurrencies if they exist.</a:t>
            </a:r>
            <a:endParaRPr lang="en-IN" dirty="0"/>
          </a:p>
          <a:p>
            <a:pPr marL="0" indent="0">
              <a:buNone/>
            </a:pPr>
            <a:endParaRPr lang="en-IN" b="1" dirty="0" smtClean="0"/>
          </a:p>
        </p:txBody>
      </p:sp>
    </p:spTree>
    <p:extLst>
      <p:ext uri="{BB962C8B-B14F-4D97-AF65-F5344CB8AC3E}">
        <p14:creationId xmlns:p14="http://schemas.microsoft.com/office/powerpoint/2010/main" val="3818352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lstStyle/>
          <a:p>
            <a:r>
              <a:rPr lang="en-US" sz="3200" b="1" dirty="0">
                <a:solidFill>
                  <a:schemeClr val="accent1">
                    <a:lumMod val="75000"/>
                  </a:schemeClr>
                </a:solidFill>
              </a:rPr>
              <a:t>Introduction</a:t>
            </a:r>
          </a:p>
        </p:txBody>
      </p:sp>
      <p:sp>
        <p:nvSpPr>
          <p:cNvPr id="3" name="Content Placeholder 2"/>
          <p:cNvSpPr>
            <a:spLocks noGrp="1"/>
          </p:cNvSpPr>
          <p:nvPr>
            <p:ph idx="1"/>
          </p:nvPr>
        </p:nvSpPr>
        <p:spPr>
          <a:xfrm>
            <a:off x="609600" y="980729"/>
            <a:ext cx="10972800" cy="5145436"/>
          </a:xfrm>
        </p:spPr>
        <p:txBody>
          <a:bodyPr/>
          <a:lstStyle/>
          <a:p>
            <a:pPr marL="0" indent="0">
              <a:buNone/>
            </a:pPr>
            <a:r>
              <a:rPr lang="en-IN" b="1" dirty="0"/>
              <a:t>Objective of the </a:t>
            </a:r>
            <a:r>
              <a:rPr lang="en-IN" b="1" dirty="0" smtClean="0"/>
              <a:t>Project</a:t>
            </a:r>
          </a:p>
          <a:p>
            <a:r>
              <a:rPr lang="en-US" dirty="0"/>
              <a:t>Lastly, this project aims at predicting the prices of different Cryptocurrencies based on the changes in their prices in the past.</a:t>
            </a:r>
            <a:endParaRPr lang="en-IN" dirty="0"/>
          </a:p>
          <a:p>
            <a:pPr marL="0" indent="0">
              <a:buNone/>
            </a:pPr>
            <a:endParaRPr lang="en-US" dirty="0" smtClean="0"/>
          </a:p>
          <a:p>
            <a:r>
              <a:rPr lang="en-US" dirty="0"/>
              <a:t>Once these features are implemented in entirety, the project aims to be good and simple enough  to be used by a naïve user by reading just a simple set of instructions. </a:t>
            </a:r>
            <a:endParaRPr lang="en-IN" dirty="0"/>
          </a:p>
          <a:p>
            <a:pPr marL="0" indent="0">
              <a:buNone/>
            </a:pPr>
            <a:endParaRPr lang="en-IN" b="1" dirty="0" smtClean="0"/>
          </a:p>
        </p:txBody>
      </p:sp>
    </p:spTree>
    <p:extLst>
      <p:ext uri="{BB962C8B-B14F-4D97-AF65-F5344CB8AC3E}">
        <p14:creationId xmlns:p14="http://schemas.microsoft.com/office/powerpoint/2010/main" val="3440454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lstStyle/>
          <a:p>
            <a:r>
              <a:rPr lang="en-US" sz="3200" b="1" dirty="0">
                <a:solidFill>
                  <a:schemeClr val="accent1">
                    <a:lumMod val="75000"/>
                  </a:schemeClr>
                </a:solidFill>
              </a:rPr>
              <a:t>Introduction</a:t>
            </a:r>
          </a:p>
        </p:txBody>
      </p:sp>
      <p:sp>
        <p:nvSpPr>
          <p:cNvPr id="3" name="Content Placeholder 2"/>
          <p:cNvSpPr>
            <a:spLocks noGrp="1"/>
          </p:cNvSpPr>
          <p:nvPr>
            <p:ph idx="1"/>
          </p:nvPr>
        </p:nvSpPr>
        <p:spPr>
          <a:xfrm>
            <a:off x="609600" y="980729"/>
            <a:ext cx="10972800" cy="5145436"/>
          </a:xfrm>
        </p:spPr>
        <p:txBody>
          <a:bodyPr/>
          <a:lstStyle/>
          <a:p>
            <a:pPr marL="0" indent="0">
              <a:buNone/>
            </a:pPr>
            <a:r>
              <a:rPr lang="en-IN" b="1" dirty="0" smtClean="0"/>
              <a:t>Scope of </a:t>
            </a:r>
            <a:r>
              <a:rPr lang="en-IN" b="1" dirty="0"/>
              <a:t>the </a:t>
            </a:r>
            <a:r>
              <a:rPr lang="en-IN" b="1" dirty="0" smtClean="0"/>
              <a:t>Project</a:t>
            </a:r>
          </a:p>
          <a:p>
            <a:r>
              <a:rPr lang="en-IN" dirty="0" smtClean="0"/>
              <a:t>People </a:t>
            </a:r>
            <a:r>
              <a:rPr lang="en-IN" dirty="0"/>
              <a:t>usually have hard time deciding which Cryptocurrency to invest in. Since their prices vary a lot and most of the users find this variation unpredictable, they end up investing either in the wrong cryptocurrency, investing a wrong amount or investing at the wrong time leading to a loss to them.</a:t>
            </a:r>
            <a:endParaRPr lang="en-US" dirty="0" smtClean="0"/>
          </a:p>
          <a:p>
            <a:r>
              <a:rPr lang="en-IN" dirty="0"/>
              <a:t>Analysis means detailed examination of the elements or structure of something. If anything is </a:t>
            </a:r>
            <a:r>
              <a:rPr lang="en-IN" dirty="0" err="1"/>
              <a:t>analyzed</a:t>
            </a:r>
            <a:r>
              <a:rPr lang="en-IN" dirty="0"/>
              <a:t> properly, it can be understood clearly, and thus right decisions can be taken involving those things. </a:t>
            </a:r>
            <a:endParaRPr lang="en-IN" b="1" dirty="0" smtClean="0"/>
          </a:p>
        </p:txBody>
      </p:sp>
    </p:spTree>
    <p:extLst>
      <p:ext uri="{BB962C8B-B14F-4D97-AF65-F5344CB8AC3E}">
        <p14:creationId xmlns:p14="http://schemas.microsoft.com/office/powerpoint/2010/main" val="697972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lstStyle/>
          <a:p>
            <a:r>
              <a:rPr lang="en-US" sz="3200" b="1" dirty="0">
                <a:solidFill>
                  <a:schemeClr val="accent1">
                    <a:lumMod val="75000"/>
                  </a:schemeClr>
                </a:solidFill>
              </a:rPr>
              <a:t>Introduction</a:t>
            </a:r>
          </a:p>
        </p:txBody>
      </p:sp>
      <p:sp>
        <p:nvSpPr>
          <p:cNvPr id="3" name="Content Placeholder 2"/>
          <p:cNvSpPr>
            <a:spLocks noGrp="1"/>
          </p:cNvSpPr>
          <p:nvPr>
            <p:ph idx="1"/>
          </p:nvPr>
        </p:nvSpPr>
        <p:spPr>
          <a:xfrm>
            <a:off x="609600" y="980729"/>
            <a:ext cx="10972800" cy="5145436"/>
          </a:xfrm>
        </p:spPr>
        <p:txBody>
          <a:bodyPr/>
          <a:lstStyle/>
          <a:p>
            <a:pPr marL="0" indent="0">
              <a:buNone/>
            </a:pPr>
            <a:r>
              <a:rPr lang="en-IN" b="1" dirty="0" smtClean="0"/>
              <a:t>Scope of </a:t>
            </a:r>
            <a:r>
              <a:rPr lang="en-IN" b="1" dirty="0"/>
              <a:t>the </a:t>
            </a:r>
            <a:r>
              <a:rPr lang="en-IN" b="1" dirty="0" smtClean="0"/>
              <a:t>Project</a:t>
            </a:r>
          </a:p>
          <a:p>
            <a:r>
              <a:rPr lang="en-IN" dirty="0" smtClean="0"/>
              <a:t>People </a:t>
            </a:r>
            <a:r>
              <a:rPr lang="en-IN" dirty="0"/>
              <a:t>usually have hard time deciding which Cryptocurrency to invest in. Since their prices vary a lot and most of the users find this variation unpredictable, they end up investing either in the wrong cryptocurrency, investing a wrong amount or investing at the wrong time leading to a loss to them.</a:t>
            </a:r>
            <a:endParaRPr lang="en-US" dirty="0" smtClean="0"/>
          </a:p>
          <a:p>
            <a:r>
              <a:rPr lang="en-IN" dirty="0"/>
              <a:t>Analysis means detailed examination of the elements or structure of something. If anything is </a:t>
            </a:r>
            <a:r>
              <a:rPr lang="en-IN" dirty="0" err="1"/>
              <a:t>analyzed</a:t>
            </a:r>
            <a:r>
              <a:rPr lang="en-IN" dirty="0"/>
              <a:t> properly, it can be understood clearly, and thus right decisions can be taken involving those things. </a:t>
            </a:r>
            <a:endParaRPr lang="en-IN" b="1" dirty="0" smtClean="0"/>
          </a:p>
        </p:txBody>
      </p:sp>
    </p:spTree>
    <p:extLst>
      <p:ext uri="{BB962C8B-B14F-4D97-AF65-F5344CB8AC3E}">
        <p14:creationId xmlns:p14="http://schemas.microsoft.com/office/powerpoint/2010/main" val="1601766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What is Data</a:t>
            </a:r>
            <a:r>
              <a:rPr lang="en-IN" sz="2800" b="1" dirty="0" smtClean="0"/>
              <a:t>?</a:t>
            </a:r>
          </a:p>
          <a:p>
            <a:r>
              <a:rPr lang="en-IN" sz="2800" dirty="0" smtClean="0"/>
              <a:t>This </a:t>
            </a:r>
            <a:r>
              <a:rPr lang="en-IN" sz="2800" dirty="0"/>
              <a:t>project provides an insight into how the prices of different Cryptocurrencies varied with time as well as providing predictions for fluctuations in their prices in the future, it will help users in understanding the Cryptocurrency market better. </a:t>
            </a:r>
            <a:endParaRPr lang="en-IN" sz="2800" b="1" dirty="0"/>
          </a:p>
          <a:p>
            <a:r>
              <a:rPr lang="en-IN" sz="2800" dirty="0"/>
              <a:t>All the functions that are used in this project are shipped in packages on The Comprehensive R Archive Network, commonly known as CRAN. </a:t>
            </a:r>
            <a:endParaRPr lang="en-US" sz="2800" b="1" dirty="0" smtClean="0"/>
          </a:p>
          <a:p>
            <a:r>
              <a:rPr lang="en-IN" sz="2800" dirty="0"/>
              <a:t>This will help a user sitting in any part of the world to import these packages to perform various analysis and predictions on the Cryptocurrency Market in a seamless handy way. </a:t>
            </a:r>
            <a:endParaRPr lang="en-US"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2237</Words>
  <Application>Microsoft Office PowerPoint</Application>
  <PresentationFormat>Widescreen</PresentationFormat>
  <Paragraphs>323</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1_Office Theme</vt:lpstr>
      <vt:lpstr>Final Year Project Presentation  </vt:lpstr>
      <vt:lpstr>Outline</vt:lpstr>
      <vt:lpstr>Introduction</vt:lpstr>
      <vt:lpstr>Introduction</vt:lpstr>
      <vt:lpstr>Introduction</vt:lpstr>
      <vt:lpstr>Introduction</vt:lpstr>
      <vt:lpstr>Introduction</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System Requirements</vt:lpstr>
      <vt:lpstr>System Requirements</vt:lpstr>
      <vt:lpstr>Implementation</vt:lpstr>
      <vt:lpstr>Implementation</vt:lpstr>
      <vt:lpstr>Implementation</vt:lpstr>
      <vt:lpstr>Implementation</vt:lpstr>
      <vt:lpstr>Implementation</vt:lpstr>
      <vt:lpstr>Implementation</vt:lpstr>
      <vt:lpstr>Implementation</vt:lpstr>
      <vt:lpstr>System Design And Analysis</vt:lpstr>
      <vt:lpstr>System Design And Analysis</vt:lpstr>
      <vt:lpstr>System Design And Analysis</vt:lpstr>
      <vt:lpstr>System Design And Analysis</vt:lpstr>
      <vt:lpstr>Conclusion</vt:lpstr>
      <vt:lpstr>References</vt:lpstr>
      <vt:lpstr>References</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Bhargavi</dc:creator>
  <cp:lastModifiedBy>Saurabh</cp:lastModifiedBy>
  <cp:revision>227</cp:revision>
  <dcterms:created xsi:type="dcterms:W3CDTF">2016-09-26T11:24:00Z</dcterms:created>
  <dcterms:modified xsi:type="dcterms:W3CDTF">2018-05-21T04:18:21Z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