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42" r:id="rId2"/>
    <p:sldId id="359" r:id="rId3"/>
    <p:sldId id="375" r:id="rId4"/>
    <p:sldId id="347" r:id="rId5"/>
    <p:sldId id="376" r:id="rId6"/>
    <p:sldId id="377" r:id="rId7"/>
    <p:sldId id="378" r:id="rId8"/>
    <p:sldId id="379" r:id="rId9"/>
    <p:sldId id="381" r:id="rId10"/>
    <p:sldId id="382" r:id="rId11"/>
    <p:sldId id="383" r:id="rId12"/>
    <p:sldId id="384" r:id="rId13"/>
    <p:sldId id="385" r:id="rId14"/>
    <p:sldId id="386" r:id="rId15"/>
    <p:sldId id="387" r:id="rId16"/>
    <p:sldId id="380" r:id="rId17"/>
    <p:sldId id="352" r:id="rId18"/>
    <p:sldId id="3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7" autoAdjust="0"/>
    <p:restoredTop sz="94660"/>
  </p:normalViewPr>
  <p:slideViewPr>
    <p:cSldViewPr snapToGrid="0">
      <p:cViewPr varScale="1">
        <p:scale>
          <a:sx n="74" d="100"/>
          <a:sy n="74" d="100"/>
        </p:scale>
        <p:origin x="55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6A8E3-AF15-4CC0-A4CC-A9F48878720C}" type="datetimeFigureOut">
              <a:rPr lang="en-IN" smtClean="0"/>
              <a:pPr/>
              <a:t>11-05-2018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E9B73-026E-493E-B63B-6FDD8AE6714D}" type="slidenum">
              <a:rPr lang="en-IN" smtClean="0"/>
              <a:pPr/>
              <a:t>‹#›</a:t>
            </a:fld>
            <a:endParaRPr lang="en-IN"/>
          </a:p>
        </p:txBody>
      </p:sp>
    </p:spTree>
    <p:extLst>
      <p:ext uri="{BB962C8B-B14F-4D97-AF65-F5344CB8AC3E}">
        <p14:creationId xmlns:p14="http://schemas.microsoft.com/office/powerpoint/2010/main" val="154175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152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4"/>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TextBox 5"/>
          <p:cNvSpPr txBox="1"/>
          <p:nvPr userDrawn="1"/>
        </p:nvSpPr>
        <p:spPr>
          <a:xfrm>
            <a:off x="8474510" y="6654800"/>
            <a:ext cx="1733167"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a:t>
            </a:r>
            <a:r>
              <a:rPr lang="en-US" sz="1050" dirty="0" smtClean="0">
                <a:solidFill>
                  <a:schemeClr val="bg1"/>
                </a:solidFill>
                <a:latin typeface="+mn-lt"/>
              </a:rPr>
              <a:t>©Sir MVIT</a:t>
            </a:r>
            <a:endParaRPr lang="en-US" sz="1050" dirty="0">
              <a:solidFill>
                <a:schemeClr val="bg1"/>
              </a:solidFill>
              <a:latin typeface="+mn-lt"/>
            </a:endParaRPr>
          </a:p>
        </p:txBody>
      </p:sp>
      <p:sp>
        <p:nvSpPr>
          <p:cNvPr id="7" name="Rectangle 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userDrawn="1"/>
        </p:nvSpPr>
        <p:spPr>
          <a:xfrm>
            <a:off x="11699631" y="6324601"/>
            <a:ext cx="457176" cy="369332"/>
          </a:xfrm>
          <a:prstGeom prst="rect">
            <a:avLst/>
          </a:prstGeom>
        </p:spPr>
        <p:txBody>
          <a:bodyPr wrap="none">
            <a:spAutoFit/>
          </a:bodyPr>
          <a:lstStyle/>
          <a:p>
            <a:pPr fontAlgn="auto">
              <a:spcBef>
                <a:spcPts val="0"/>
              </a:spcBef>
              <a:spcAft>
                <a:spcPts val="0"/>
              </a:spcAft>
              <a:defRPr/>
            </a:pPr>
            <a:fld id="{5D5E37D0-07AE-45B6-9D26-FE472F0D32AB}" type="slidenum">
              <a:rPr lang="en-US" sz="1800">
                <a:solidFill>
                  <a:schemeClr val="bg1"/>
                </a:solidFill>
                <a:latin typeface="+mn-lt"/>
              </a:rPr>
              <a:pPr fontAlgn="auto">
                <a:spcBef>
                  <a:spcPts val="0"/>
                </a:spcBef>
                <a:spcAft>
                  <a:spcPts val="0"/>
                </a:spcAft>
                <a:defRPr/>
              </a:pPr>
              <a:t>‹#›</a:t>
            </a:fld>
            <a:endParaRPr lang="en-US" sz="1800" dirty="0">
              <a:solidFill>
                <a:schemeClr val="bg1"/>
              </a:solidFill>
              <a:latin typeface="+mn-lt"/>
            </a:endParaRPr>
          </a:p>
        </p:txBody>
      </p:sp>
      <p:sp>
        <p:nvSpPr>
          <p:cNvPr id="10" name="TextBox 9"/>
          <p:cNvSpPr txBox="1"/>
          <p:nvPr userDrawn="1"/>
        </p:nvSpPr>
        <p:spPr>
          <a:xfrm>
            <a:off x="101258" y="6654800"/>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
        <p:nvSpPr>
          <p:cNvPr id="2" name="Title 1"/>
          <p:cNvSpPr>
            <a:spLocks noGrp="1"/>
          </p:cNvSpPr>
          <p:nvPr>
            <p:ph type="ctrTitle"/>
          </p:nvPr>
        </p:nvSpPr>
        <p:spPr>
          <a:xfrm>
            <a:off x="914400" y="2130429"/>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1" name="Date Placeholder 3"/>
          <p:cNvSpPr>
            <a:spLocks noGrp="1"/>
          </p:cNvSpPr>
          <p:nvPr>
            <p:ph type="dt" sz="half" idx="10"/>
          </p:nvPr>
        </p:nvSpPr>
        <p:spPr>
          <a:xfrm>
            <a:off x="609600" y="6356353"/>
            <a:ext cx="2844800" cy="365125"/>
          </a:xfrm>
          <a:prstGeom prst="rect">
            <a:avLst/>
          </a:prstGeom>
        </p:spPr>
        <p:txBody>
          <a:bodyPr/>
          <a:lstStyle>
            <a:lvl1pPr fontAlgn="auto">
              <a:spcBef>
                <a:spcPts val="0"/>
              </a:spcBef>
              <a:spcAft>
                <a:spcPts val="0"/>
              </a:spcAft>
              <a:defRPr>
                <a:latin typeface="+mn-lt"/>
              </a:defRPr>
            </a:lvl1pPr>
          </a:lstStyle>
          <a:p>
            <a:pPr>
              <a:defRPr/>
            </a:pPr>
            <a:fld id="{91D63B2C-1FD0-4D49-840B-98EB73A8C300}" type="datetimeFigureOut">
              <a:rPr lang="en-US"/>
              <a:pPr>
                <a:defRPr/>
              </a:pPr>
              <a:t>5/11/2018</a:t>
            </a:fld>
            <a:endParaRPr lang="en-US" dirty="0"/>
          </a:p>
        </p:txBody>
      </p:sp>
      <p:sp>
        <p:nvSpPr>
          <p:cNvPr id="12" name="Footer Placeholder 4"/>
          <p:cNvSpPr>
            <a:spLocks noGrp="1"/>
          </p:cNvSpPr>
          <p:nvPr>
            <p:ph type="ftr" sz="quarter" idx="11"/>
          </p:nvPr>
        </p:nvSpPr>
        <p:spPr>
          <a:xfrm>
            <a:off x="4165600" y="6356353"/>
            <a:ext cx="38608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13" name="Slide Number Placeholder 5"/>
          <p:cNvSpPr>
            <a:spLocks noGrp="1"/>
          </p:cNvSpPr>
          <p:nvPr>
            <p:ph type="sldNum" sz="quarter" idx="12"/>
          </p:nvPr>
        </p:nvSpPr>
        <p:spPr>
          <a:xfrm>
            <a:off x="8737600" y="6356353"/>
            <a:ext cx="2844800" cy="365125"/>
          </a:xfrm>
          <a:prstGeom prst="rect">
            <a:avLst/>
          </a:prstGeom>
        </p:spPr>
        <p:txBody>
          <a:bodyPr/>
          <a:lstStyle>
            <a:lvl1pPr fontAlgn="auto">
              <a:spcBef>
                <a:spcPts val="0"/>
              </a:spcBef>
              <a:spcAft>
                <a:spcPts val="0"/>
              </a:spcAft>
              <a:defRPr>
                <a:latin typeface="+mn-lt"/>
              </a:defRPr>
            </a:lvl1pPr>
          </a:lstStyle>
          <a:p>
            <a:pPr>
              <a:defRPr/>
            </a:pPr>
            <a:fld id="{484F23F3-22AA-460E-8611-EE8D85C3D49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userDrawn="1"/>
        </p:nvSpPr>
        <p:spPr>
          <a:xfrm>
            <a:off x="11699631" y="6324601"/>
            <a:ext cx="457176" cy="369332"/>
          </a:xfrm>
          <a:prstGeom prst="rect">
            <a:avLst/>
          </a:prstGeom>
        </p:spPr>
        <p:txBody>
          <a:bodyPr wrap="none">
            <a:spAutoFit/>
          </a:bodyPr>
          <a:lstStyle/>
          <a:p>
            <a:pPr fontAlgn="auto">
              <a:spcBef>
                <a:spcPts val="0"/>
              </a:spcBef>
              <a:spcAft>
                <a:spcPts val="0"/>
              </a:spcAft>
              <a:defRPr/>
            </a:pPr>
            <a:fld id="{33BEDC22-EF8F-4408-B801-19A94F761D8C}" type="slidenum">
              <a:rPr lang="en-US" sz="1800">
                <a:solidFill>
                  <a:schemeClr val="bg1"/>
                </a:solidFill>
                <a:latin typeface="+mn-lt"/>
              </a:rPr>
              <a:pPr fontAlgn="auto">
                <a:spcBef>
                  <a:spcPts val="0"/>
                </a:spcBef>
                <a:spcAft>
                  <a:spcPts val="0"/>
                </a:spcAft>
                <a:defRPr/>
              </a:pPr>
              <a:t>‹#›</a:t>
            </a:fld>
            <a:endParaRPr lang="en-US" sz="1800" dirty="0">
              <a:solidFill>
                <a:schemeClr val="bg1"/>
              </a:solidFill>
              <a:latin typeface="+mn-lt"/>
            </a:endParaRPr>
          </a:p>
        </p:txBody>
      </p:sp>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4"/>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3"/>
          <p:cNvSpPr>
            <a:spLocks noGrp="1"/>
          </p:cNvSpPr>
          <p:nvPr>
            <p:ph type="dt" sz="half" idx="10"/>
          </p:nvPr>
        </p:nvSpPr>
        <p:spPr>
          <a:xfrm>
            <a:off x="609600" y="6356353"/>
            <a:ext cx="2844800" cy="365125"/>
          </a:xfrm>
          <a:prstGeom prst="rect">
            <a:avLst/>
          </a:prstGeom>
        </p:spPr>
        <p:txBody>
          <a:bodyPr/>
          <a:lstStyle>
            <a:lvl1pPr fontAlgn="auto">
              <a:spcBef>
                <a:spcPts val="0"/>
              </a:spcBef>
              <a:spcAft>
                <a:spcPts val="0"/>
              </a:spcAft>
              <a:defRPr>
                <a:latin typeface="+mn-lt"/>
              </a:defRPr>
            </a:lvl1pPr>
          </a:lstStyle>
          <a:p>
            <a:pPr>
              <a:defRPr/>
            </a:pPr>
            <a:fld id="{456A4B80-5F01-4576-8B50-BF7BBE2AACE2}" type="datetimeFigureOut">
              <a:rPr lang="en-US"/>
              <a:pPr>
                <a:defRPr/>
              </a:pPr>
              <a:t>5/11/2018</a:t>
            </a:fld>
            <a:endParaRPr lang="en-US" dirty="0"/>
          </a:p>
        </p:txBody>
      </p:sp>
      <p:sp>
        <p:nvSpPr>
          <p:cNvPr id="12" name="Footer Placeholder 4"/>
          <p:cNvSpPr>
            <a:spLocks noGrp="1"/>
          </p:cNvSpPr>
          <p:nvPr>
            <p:ph type="ftr" sz="quarter" idx="11"/>
          </p:nvPr>
        </p:nvSpPr>
        <p:spPr>
          <a:xfrm>
            <a:off x="4165600" y="6356353"/>
            <a:ext cx="38608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13" name="Slide Number Placeholder 5"/>
          <p:cNvSpPr>
            <a:spLocks noGrp="1"/>
          </p:cNvSpPr>
          <p:nvPr>
            <p:ph type="sldNum" sz="quarter" idx="12"/>
          </p:nvPr>
        </p:nvSpPr>
        <p:spPr>
          <a:xfrm>
            <a:off x="8811846" y="6356353"/>
            <a:ext cx="2844800" cy="365125"/>
          </a:xfrm>
          <a:prstGeom prst="rect">
            <a:avLst/>
          </a:prstGeom>
        </p:spPr>
        <p:txBody>
          <a:bodyPr/>
          <a:lstStyle>
            <a:lvl1pPr fontAlgn="auto">
              <a:spcBef>
                <a:spcPts val="0"/>
              </a:spcBef>
              <a:spcAft>
                <a:spcPts val="0"/>
              </a:spcAft>
              <a:defRPr>
                <a:latin typeface="+mn-lt"/>
              </a:defRPr>
            </a:lvl1pPr>
          </a:lstStyle>
          <a:p>
            <a:pPr>
              <a:defRPr/>
            </a:pPr>
            <a:fld id="{72070B11-67AE-4123-8107-1B85892978E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TextBox 15"/>
          <p:cNvSpPr txBox="1"/>
          <p:nvPr/>
        </p:nvSpPr>
        <p:spPr>
          <a:xfrm>
            <a:off x="8434754" y="6654800"/>
            <a:ext cx="3416320"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©Ramaiah University of Applied Sciences</a:t>
            </a:r>
          </a:p>
        </p:txBody>
      </p:sp>
      <p:sp>
        <p:nvSpPr>
          <p:cNvPr id="17" name="Rectangle 16"/>
          <p:cNvSpPr/>
          <p:nvPr/>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Rectangle 17"/>
          <p:cNvSpPr/>
          <p:nvPr/>
        </p:nvSpPr>
        <p:spPr>
          <a:xfrm>
            <a:off x="11699631" y="6324600"/>
            <a:ext cx="457176" cy="369332"/>
          </a:xfrm>
          <a:prstGeom prst="rect">
            <a:avLst/>
          </a:prstGeom>
        </p:spPr>
        <p:txBody>
          <a:bodyPr wrap="none">
            <a:spAutoFit/>
          </a:bodyPr>
          <a:lstStyle/>
          <a:p>
            <a:pPr fontAlgn="auto">
              <a:spcBef>
                <a:spcPts val="0"/>
              </a:spcBef>
              <a:spcAft>
                <a:spcPts val="0"/>
              </a:spcAft>
              <a:defRPr/>
            </a:pPr>
            <a:fld id="{24031B4A-1BF0-432B-9871-7643CAEAF44D}" type="slidenum">
              <a:rPr lang="en-US" sz="1800">
                <a:solidFill>
                  <a:schemeClr val="bg1"/>
                </a:solidFill>
                <a:latin typeface="+mn-lt"/>
              </a:rPr>
              <a:pPr fontAlgn="auto">
                <a:spcBef>
                  <a:spcPts val="0"/>
                </a:spcBef>
                <a:spcAft>
                  <a:spcPts val="0"/>
                </a:spcAft>
                <a:defRPr/>
              </a:pPr>
              <a:t>‹#›</a:t>
            </a:fld>
            <a:endParaRPr lang="en-US" sz="1800" dirty="0">
              <a:solidFill>
                <a:schemeClr val="bg1"/>
              </a:solidFill>
              <a:latin typeface="+mn-lt"/>
            </a:endParaRPr>
          </a:p>
        </p:txBody>
      </p:sp>
      <p:sp>
        <p:nvSpPr>
          <p:cNvPr id="8" name="TextBox 7"/>
          <p:cNvSpPr txBox="1"/>
          <p:nvPr/>
        </p:nvSpPr>
        <p:spPr>
          <a:xfrm>
            <a:off x="-31262" y="6654800"/>
            <a:ext cx="2377574"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Faculty of Management  and Commerce</a:t>
            </a:r>
          </a:p>
        </p:txBody>
      </p:sp>
      <p:sp>
        <p:nvSpPr>
          <p:cNvPr id="2" name="AutoShape 2" descr="Image result for Sir mvit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userDrawn="1"/>
        </p:nvPicPr>
        <p:blipFill>
          <a:blip r:embed="rId5"/>
          <a:stretch>
            <a:fillRect/>
          </a:stretch>
        </p:blipFill>
        <p:spPr>
          <a:xfrm>
            <a:off x="76062" y="196572"/>
            <a:ext cx="984112" cy="903358"/>
          </a:xfrm>
          <a:prstGeom prst="rect">
            <a:avLst/>
          </a:prstGeom>
        </p:spPr>
      </p:pic>
      <p:sp>
        <p:nvSpPr>
          <p:cNvPr id="15" name="TextBox 14"/>
          <p:cNvSpPr txBox="1"/>
          <p:nvPr userDrawn="1"/>
        </p:nvSpPr>
        <p:spPr>
          <a:xfrm>
            <a:off x="-31262" y="6654800"/>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
        <p:nvSpPr>
          <p:cNvPr id="21" name="TextBox 20"/>
          <p:cNvSpPr txBox="1"/>
          <p:nvPr userDrawn="1"/>
        </p:nvSpPr>
        <p:spPr>
          <a:xfrm>
            <a:off x="-24634" y="6661428"/>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
        <p:nvSpPr>
          <p:cNvPr id="22" name="TextBox 21"/>
          <p:cNvSpPr txBox="1"/>
          <p:nvPr userDrawn="1"/>
        </p:nvSpPr>
        <p:spPr>
          <a:xfrm>
            <a:off x="8434754" y="6654800"/>
            <a:ext cx="1733167"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a:t>
            </a:r>
            <a:r>
              <a:rPr lang="en-US" sz="1050" dirty="0" smtClean="0">
                <a:solidFill>
                  <a:schemeClr val="bg1"/>
                </a:solidFill>
                <a:latin typeface="+mn-lt"/>
              </a:rPr>
              <a:t>©Sir MVIT</a:t>
            </a:r>
            <a:endParaRPr lang="en-US" sz="1050" dirty="0">
              <a:solidFill>
                <a:schemeClr val="bg1"/>
              </a:solidFill>
              <a:latin typeface="+mn-lt"/>
            </a:endParaRPr>
          </a:p>
        </p:txBody>
      </p:sp>
      <p:sp>
        <p:nvSpPr>
          <p:cNvPr id="23" name="Rectangle 22"/>
          <p:cNvSpPr/>
          <p:nvPr userDrawn="1"/>
        </p:nvSpPr>
        <p:spPr>
          <a:xfrm>
            <a:off x="-19878" y="6712222"/>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4" name="TextBox 23"/>
          <p:cNvSpPr txBox="1"/>
          <p:nvPr userDrawn="1"/>
        </p:nvSpPr>
        <p:spPr>
          <a:xfrm>
            <a:off x="8587154" y="6661422"/>
            <a:ext cx="1733167"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                                </a:t>
            </a:r>
            <a:r>
              <a:rPr lang="en-US" sz="1050" dirty="0" smtClean="0">
                <a:solidFill>
                  <a:schemeClr val="bg1"/>
                </a:solidFill>
                <a:latin typeface="+mn-lt"/>
              </a:rPr>
              <a:t>©Sir MVIT</a:t>
            </a:r>
            <a:endParaRPr lang="en-US" sz="1050" dirty="0">
              <a:solidFill>
                <a:schemeClr val="bg1"/>
              </a:solidFill>
              <a:latin typeface="+mn-lt"/>
            </a:endParaRPr>
          </a:p>
        </p:txBody>
      </p:sp>
      <p:sp>
        <p:nvSpPr>
          <p:cNvPr id="25" name="TextBox 24"/>
          <p:cNvSpPr txBox="1"/>
          <p:nvPr userDrawn="1"/>
        </p:nvSpPr>
        <p:spPr>
          <a:xfrm>
            <a:off x="121138" y="6661422"/>
            <a:ext cx="2565126" cy="253916"/>
          </a:xfrm>
          <a:prstGeom prst="rect">
            <a:avLst/>
          </a:prstGeom>
          <a:noFill/>
        </p:spPr>
        <p:txBody>
          <a:bodyPr wrap="none">
            <a:spAutoFit/>
          </a:bodyPr>
          <a:lstStyle/>
          <a:p>
            <a:pPr fontAlgn="auto">
              <a:spcBef>
                <a:spcPts val="0"/>
              </a:spcBef>
              <a:spcAft>
                <a:spcPts val="0"/>
              </a:spcAft>
              <a:defRPr/>
            </a:pPr>
            <a:r>
              <a:rPr lang="en-US" sz="1050" dirty="0" smtClean="0">
                <a:solidFill>
                  <a:schemeClr val="bg1"/>
                </a:solidFill>
                <a:latin typeface="+mn-lt"/>
              </a:rPr>
              <a:t>Dept.</a:t>
            </a:r>
            <a:r>
              <a:rPr lang="en-US" sz="1050" baseline="0" dirty="0" smtClean="0">
                <a:solidFill>
                  <a:schemeClr val="bg1"/>
                </a:solidFill>
                <a:latin typeface="+mn-lt"/>
              </a:rPr>
              <a:t> of Computer Science and Engineering</a:t>
            </a:r>
            <a:endParaRPr lang="en-US" sz="1050" dirty="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99537" y="526296"/>
            <a:ext cx="9472246" cy="845303"/>
          </a:xfrm>
        </p:spPr>
        <p:txBody>
          <a:bodyPr anchor="ctr"/>
          <a:lstStyle/>
          <a:p>
            <a:r>
              <a:rPr lang="en-US" altLang="en-US" sz="3200" b="1" dirty="0" smtClean="0">
                <a:solidFill>
                  <a:schemeClr val="accent1">
                    <a:lumMod val="75000"/>
                  </a:schemeClr>
                </a:solidFill>
              </a:rPr>
              <a:t>Final Year Project Presentation</a:t>
            </a:r>
            <a:r>
              <a:rPr lang="en-US" altLang="en-US" sz="3200" b="1" dirty="0" smtClean="0">
                <a:solidFill>
                  <a:srgbClr val="FF0000"/>
                </a:solidFill>
              </a:rPr>
              <a:t/>
            </a:r>
            <a:br>
              <a:rPr lang="en-US" altLang="en-US" sz="3200" b="1" dirty="0" smtClean="0">
                <a:solidFill>
                  <a:srgbClr val="FF0000"/>
                </a:solidFill>
              </a:rPr>
            </a:br>
            <a:r>
              <a:rPr lang="en-US" altLang="en-US" sz="2800" b="1" dirty="0">
                <a:solidFill>
                  <a:srgbClr val="002060"/>
                </a:solidFill>
              </a:rPr>
              <a:t/>
            </a:r>
            <a:br>
              <a:rPr lang="en-US" altLang="en-US" sz="2800" b="1" dirty="0">
                <a:solidFill>
                  <a:srgbClr val="002060"/>
                </a:solidFill>
              </a:rPr>
            </a:br>
            <a:endParaRPr lang="en-US" altLang="en-US" sz="2400" b="1" dirty="0">
              <a:solidFill>
                <a:srgbClr val="002060"/>
              </a:solidFill>
            </a:endParaRPr>
          </a:p>
        </p:txBody>
      </p:sp>
      <p:sp>
        <p:nvSpPr>
          <p:cNvPr id="4100" name="Rectangle 4"/>
          <p:cNvSpPr>
            <a:spLocks noChangeArrowheads="1"/>
          </p:cNvSpPr>
          <p:nvPr/>
        </p:nvSpPr>
        <p:spPr bwMode="auto">
          <a:xfrm>
            <a:off x="1219200" y="4419601"/>
            <a:ext cx="965981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a:spLocks/>
          </p:cNvSpPr>
          <p:nvPr/>
        </p:nvSpPr>
        <p:spPr>
          <a:xfrm>
            <a:off x="1042067" y="1210086"/>
            <a:ext cx="9571525" cy="4935220"/>
          </a:xfrm>
          <a:prstGeom prst="rect">
            <a:avLst/>
          </a:prstGeom>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spcBef>
                <a:spcPts val="0"/>
              </a:spcBef>
            </a:pPr>
            <a:r>
              <a:rPr lang="en-US" sz="2400" dirty="0" smtClean="0">
                <a:solidFill>
                  <a:schemeClr val="accent1">
                    <a:lumMod val="50000"/>
                  </a:schemeClr>
                </a:solidFill>
              </a:rPr>
              <a:t>Prediction And Analysis of Trends In Cryptocurrency Market</a:t>
            </a:r>
            <a:endParaRPr lang="en-US" sz="2400" dirty="0" smtClean="0">
              <a:solidFill>
                <a:schemeClr val="accent1">
                  <a:lumMod val="50000"/>
                </a:schemeClr>
              </a:solidFill>
            </a:endParaRPr>
          </a:p>
          <a:p>
            <a:pPr algn="just">
              <a:spcBef>
                <a:spcPts val="0"/>
              </a:spcBef>
            </a:pPr>
            <a:endParaRPr lang="en-US" sz="2400" dirty="0" smtClean="0">
              <a:solidFill>
                <a:schemeClr val="tx1"/>
              </a:solidFill>
            </a:endParaRPr>
          </a:p>
          <a:p>
            <a:pPr algn="just">
              <a:spcBef>
                <a:spcPts val="0"/>
              </a:spcBef>
            </a:pPr>
            <a:r>
              <a:rPr lang="en-US" sz="2400" dirty="0" smtClean="0">
                <a:solidFill>
                  <a:schemeClr val="tx1"/>
                </a:solidFill>
              </a:rPr>
              <a:t>Carried out by:</a:t>
            </a:r>
          </a:p>
          <a:p>
            <a:pPr algn="just">
              <a:spcBef>
                <a:spcPts val="0"/>
              </a:spcBef>
            </a:pPr>
            <a:r>
              <a:rPr lang="en-US" sz="2400" dirty="0" smtClean="0">
                <a:solidFill>
                  <a:schemeClr val="accent1">
                    <a:lumMod val="50000"/>
                  </a:schemeClr>
                </a:solidFill>
              </a:rPr>
              <a:t>1MV14CS093 : Saurabh Prakash</a:t>
            </a:r>
            <a:endParaRPr lang="en-US" sz="2400" dirty="0" smtClean="0">
              <a:solidFill>
                <a:schemeClr val="tx1"/>
              </a:solidFill>
            </a:endParaRPr>
          </a:p>
          <a:p>
            <a:pPr algn="just">
              <a:spcBef>
                <a:spcPts val="0"/>
              </a:spcBef>
            </a:pPr>
            <a:r>
              <a:rPr lang="en-US" sz="2400" dirty="0" smtClean="0">
                <a:solidFill>
                  <a:schemeClr val="accent1">
                    <a:lumMod val="50000"/>
                  </a:schemeClr>
                </a:solidFill>
              </a:rPr>
              <a:t>1MV14CS109</a:t>
            </a:r>
            <a:r>
              <a:rPr lang="en-US" sz="2400" dirty="0" smtClean="0">
                <a:solidFill>
                  <a:schemeClr val="accent1">
                    <a:lumMod val="50000"/>
                  </a:schemeClr>
                </a:solidFill>
              </a:rPr>
              <a:t> </a:t>
            </a:r>
            <a:r>
              <a:rPr lang="en-US" sz="2400" dirty="0" smtClean="0">
                <a:solidFill>
                  <a:schemeClr val="accent1">
                    <a:lumMod val="50000"/>
                  </a:schemeClr>
                </a:solidFill>
              </a:rPr>
              <a:t>: </a:t>
            </a:r>
            <a:r>
              <a:rPr lang="en-US" sz="2400" dirty="0" err="1" smtClean="0">
                <a:solidFill>
                  <a:schemeClr val="accent1">
                    <a:lumMod val="50000"/>
                  </a:schemeClr>
                </a:solidFill>
              </a:rPr>
              <a:t>Sudarshan</a:t>
            </a:r>
            <a:r>
              <a:rPr lang="en-US" sz="2400" dirty="0" smtClean="0">
                <a:solidFill>
                  <a:schemeClr val="accent1">
                    <a:lumMod val="50000"/>
                  </a:schemeClr>
                </a:solidFill>
              </a:rPr>
              <a:t> Kumar</a:t>
            </a:r>
            <a:endParaRPr lang="en-US" sz="2400" dirty="0">
              <a:solidFill>
                <a:schemeClr val="tx1"/>
              </a:solidFill>
            </a:endParaRPr>
          </a:p>
          <a:p>
            <a:pPr algn="just">
              <a:spcBef>
                <a:spcPts val="0"/>
              </a:spcBef>
            </a:pPr>
            <a:endParaRPr lang="en-US" sz="2400" dirty="0">
              <a:solidFill>
                <a:schemeClr val="tx1"/>
              </a:solidFill>
            </a:endParaRPr>
          </a:p>
          <a:p>
            <a:pPr algn="just">
              <a:spcBef>
                <a:spcPts val="0"/>
              </a:spcBef>
            </a:pPr>
            <a:endParaRPr lang="en-US" sz="2400" dirty="0" smtClean="0">
              <a:solidFill>
                <a:schemeClr val="tx1"/>
              </a:solidFill>
            </a:endParaRPr>
          </a:p>
          <a:p>
            <a:pPr algn="just">
              <a:spcBef>
                <a:spcPts val="0"/>
              </a:spcBef>
            </a:pPr>
            <a:r>
              <a:rPr lang="en-US" sz="2400" dirty="0" smtClean="0">
                <a:solidFill>
                  <a:schemeClr val="tx1"/>
                </a:solidFill>
              </a:rPr>
              <a:t>Under the guidance of:</a:t>
            </a:r>
          </a:p>
          <a:p>
            <a:pPr algn="just">
              <a:spcBef>
                <a:spcPts val="0"/>
              </a:spcBef>
            </a:pPr>
            <a:r>
              <a:rPr lang="en-US" sz="2400" dirty="0" smtClean="0">
                <a:solidFill>
                  <a:schemeClr val="accent1">
                    <a:lumMod val="50000"/>
                  </a:schemeClr>
                </a:solidFill>
              </a:rPr>
              <a:t>Dr. Suma </a:t>
            </a:r>
            <a:r>
              <a:rPr lang="en-US" sz="2400" dirty="0" err="1" smtClean="0">
                <a:solidFill>
                  <a:schemeClr val="accent1">
                    <a:lumMod val="50000"/>
                  </a:schemeClr>
                </a:solidFill>
              </a:rPr>
              <a:t>Swamy</a:t>
            </a:r>
            <a:endParaRPr lang="en-US" sz="2400" dirty="0" smtClean="0">
              <a:solidFill>
                <a:schemeClr val="accent1">
                  <a:lumMod val="50000"/>
                </a:schemeClr>
              </a:solidFill>
            </a:endParaRPr>
          </a:p>
          <a:p>
            <a:pPr algn="just">
              <a:spcBef>
                <a:spcPts val="0"/>
              </a:spcBef>
            </a:pPr>
            <a:r>
              <a:rPr lang="en-US" sz="2400" dirty="0" smtClean="0">
                <a:solidFill>
                  <a:schemeClr val="accent1">
                    <a:lumMod val="50000"/>
                  </a:schemeClr>
                </a:solidFill>
              </a:rPr>
              <a:t>Professor</a:t>
            </a:r>
            <a:endParaRPr lang="en-US" sz="2400" dirty="0">
              <a:solidFill>
                <a:schemeClr val="accent1">
                  <a:lumMod val="50000"/>
                </a:schemeClr>
              </a:solidFill>
            </a:endParaRPr>
          </a:p>
          <a:p>
            <a:pPr algn="just">
              <a:spcBef>
                <a:spcPts val="0"/>
              </a:spcBef>
            </a:pPr>
            <a:r>
              <a:rPr lang="en-US" sz="2400" dirty="0" smtClean="0">
                <a:solidFill>
                  <a:schemeClr val="accent1">
                    <a:lumMod val="50000"/>
                  </a:schemeClr>
                </a:solidFill>
              </a:rPr>
              <a:t>Dept. of Computer Science</a:t>
            </a:r>
            <a:endParaRPr lang="en-US" sz="2400" dirty="0">
              <a:solidFill>
                <a:schemeClr val="accent1">
                  <a:lumMod val="50000"/>
                </a:schemeClr>
              </a:solidFill>
            </a:endParaRPr>
          </a:p>
          <a:p>
            <a:pPr algn="just">
              <a:spcBef>
                <a:spcPts val="0"/>
              </a:spcBef>
            </a:pPr>
            <a:endParaRPr lang="en-US" sz="2800" dirty="0">
              <a:solidFill>
                <a:schemeClr val="accent1">
                  <a:lumMod val="50000"/>
                </a:schemeClr>
              </a:solidFill>
            </a:endParaRPr>
          </a:p>
          <a:p>
            <a:pPr algn="l"/>
            <a:r>
              <a:rPr lang="en-US" sz="2800" dirty="0" smtClean="0">
                <a:solidFill>
                  <a:schemeClr val="tx1"/>
                </a:solidFill>
              </a:rPr>
              <a:t>	</a:t>
            </a:r>
          </a:p>
          <a:p>
            <a:pPr algn="l"/>
            <a:endParaRPr lang="en-US" sz="2800" dirty="0" smtClean="0">
              <a:solidFill>
                <a:schemeClr val="tx1"/>
              </a:solidFill>
            </a:endParaRPr>
          </a:p>
          <a:p>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Exploratory Data </a:t>
            </a:r>
            <a:r>
              <a:rPr lang="en-IN" sz="2800" b="1" dirty="0" smtClean="0"/>
              <a:t>Analysis</a:t>
            </a:r>
          </a:p>
          <a:p>
            <a:r>
              <a:rPr lang="en-US" sz="2800" dirty="0"/>
              <a:t>The primary goal of EDA is to maximize the analyst's insight into a data set and into the underlying structure of a data set, while providing all of the specific items that an analyst would want to extract from a data set, such a good - fitting, parsimonious model, a list of outliers, a sense of robustness of conclusions, estimates for parameters, uncertainties for </a:t>
            </a:r>
            <a:r>
              <a:rPr lang="en-US" sz="2800" dirty="0" smtClean="0"/>
              <a:t>those estimates</a:t>
            </a:r>
            <a:r>
              <a:rPr lang="en-US" sz="2800" dirty="0"/>
              <a:t>, a ranked list of important factors, conclusions as to whether individual factors are statistically significant and a lot more. </a:t>
            </a:r>
            <a:endParaRPr lang="en-IN" sz="2800" dirty="0"/>
          </a:p>
          <a:p>
            <a:pPr marL="0" indent="0">
              <a:buNone/>
            </a:pPr>
            <a:endParaRPr lang="en-IN" sz="2800" dirty="0"/>
          </a:p>
          <a:p>
            <a:pPr marL="0" indent="0">
              <a:buNone/>
            </a:pPr>
            <a:endParaRPr lang="en-IN" sz="2800" dirty="0" smtClean="0"/>
          </a:p>
        </p:txBody>
      </p:sp>
    </p:spTree>
    <p:extLst>
      <p:ext uri="{BB962C8B-B14F-4D97-AF65-F5344CB8AC3E}">
        <p14:creationId xmlns:p14="http://schemas.microsoft.com/office/powerpoint/2010/main" val="230658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The Role of </a:t>
            </a:r>
            <a:r>
              <a:rPr lang="en-IN" sz="2800" b="1" dirty="0" smtClean="0"/>
              <a:t>Graphics</a:t>
            </a:r>
          </a:p>
          <a:p>
            <a:pPr marL="0" indent="0">
              <a:buNone/>
            </a:pPr>
            <a:r>
              <a:rPr lang="en-IN" sz="2800" dirty="0"/>
              <a:t>Statistics and data analysis procedures can broadly be split into two parts:</a:t>
            </a:r>
          </a:p>
          <a:p>
            <a:pPr lvl="0"/>
            <a:r>
              <a:rPr lang="en-IN" sz="2800" dirty="0"/>
              <a:t>quantitative</a:t>
            </a:r>
          </a:p>
          <a:p>
            <a:pPr lvl="0"/>
            <a:r>
              <a:rPr lang="en-IN" sz="2800" dirty="0"/>
              <a:t>graphical </a:t>
            </a:r>
            <a:endParaRPr lang="en-IN" sz="2800" dirty="0" smtClean="0"/>
          </a:p>
          <a:p>
            <a:pPr marL="0" indent="0">
              <a:buNone/>
            </a:pPr>
            <a:r>
              <a:rPr lang="en-IN" sz="2800" dirty="0" smtClean="0"/>
              <a:t>Quantitative techniques are the set of statistical procedures that yield numeric or tabular output. Examples of quantitative techniques include:</a:t>
            </a:r>
          </a:p>
          <a:p>
            <a:pPr lvl="0"/>
            <a:r>
              <a:rPr lang="en-IN" sz="2800" dirty="0" smtClean="0"/>
              <a:t>hypothesis </a:t>
            </a:r>
            <a:r>
              <a:rPr lang="en-IN" sz="2800" dirty="0"/>
              <a:t>testing</a:t>
            </a:r>
          </a:p>
          <a:p>
            <a:pPr lvl="0"/>
            <a:r>
              <a:rPr lang="en-IN" sz="2800" dirty="0"/>
              <a:t>analysis of variance</a:t>
            </a:r>
          </a:p>
          <a:p>
            <a:pPr lvl="0"/>
            <a:r>
              <a:rPr lang="en-IN" sz="2800" dirty="0"/>
              <a:t>point estimates and confidence intervals</a:t>
            </a:r>
          </a:p>
          <a:p>
            <a:pPr lvl="0"/>
            <a:r>
              <a:rPr lang="en-IN" sz="2800" dirty="0"/>
              <a:t>least squares regression</a:t>
            </a:r>
          </a:p>
          <a:p>
            <a:pPr marL="0" lvl="0" indent="0">
              <a:buNone/>
            </a:pPr>
            <a:endParaRPr lang="en-IN" sz="2800" dirty="0"/>
          </a:p>
          <a:p>
            <a:pPr marL="0" indent="0">
              <a:buNone/>
            </a:pPr>
            <a:endParaRPr lang="en-IN" sz="2800" dirty="0" smtClean="0"/>
          </a:p>
        </p:txBody>
      </p:sp>
    </p:spTree>
    <p:extLst>
      <p:ext uri="{BB962C8B-B14F-4D97-AF65-F5344CB8AC3E}">
        <p14:creationId xmlns:p14="http://schemas.microsoft.com/office/powerpoint/2010/main" val="3487575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The Role of </a:t>
            </a:r>
            <a:r>
              <a:rPr lang="en-IN" sz="2800" b="1" dirty="0" smtClean="0"/>
              <a:t>Graphics</a:t>
            </a:r>
          </a:p>
          <a:p>
            <a:pPr marL="0" indent="0">
              <a:buNone/>
            </a:pPr>
            <a:r>
              <a:rPr lang="en-IN" sz="2800" dirty="0"/>
              <a:t>On the other hand, there is a large collection of statistical tools that are generally referred to as graphical techniques. These include:</a:t>
            </a:r>
          </a:p>
          <a:p>
            <a:pPr lvl="0"/>
            <a:r>
              <a:rPr lang="en-IN" sz="2800" dirty="0"/>
              <a:t>scatter plots</a:t>
            </a:r>
          </a:p>
          <a:p>
            <a:pPr lvl="0"/>
            <a:r>
              <a:rPr lang="en-IN" sz="2800" dirty="0"/>
              <a:t>histograms</a:t>
            </a:r>
          </a:p>
          <a:p>
            <a:pPr lvl="0"/>
            <a:r>
              <a:rPr lang="en-IN" sz="2800" dirty="0"/>
              <a:t>probability plots</a:t>
            </a:r>
          </a:p>
          <a:p>
            <a:pPr lvl="0"/>
            <a:r>
              <a:rPr lang="en-IN" sz="2800" dirty="0"/>
              <a:t>residual plots</a:t>
            </a:r>
          </a:p>
          <a:p>
            <a:pPr lvl="0"/>
            <a:r>
              <a:rPr lang="en-IN" sz="2800" dirty="0"/>
              <a:t>box plots</a:t>
            </a:r>
          </a:p>
          <a:p>
            <a:pPr lvl="0"/>
            <a:r>
              <a:rPr lang="en-IN" sz="2800" dirty="0"/>
              <a:t>block plot</a:t>
            </a:r>
          </a:p>
          <a:p>
            <a:pPr marL="0" lvl="0" indent="0">
              <a:buNone/>
            </a:pPr>
            <a:endParaRPr lang="en-IN" sz="2800" dirty="0"/>
          </a:p>
          <a:p>
            <a:pPr marL="0" indent="0">
              <a:buNone/>
            </a:pPr>
            <a:endParaRPr lang="en-IN" sz="2800" dirty="0" smtClean="0"/>
          </a:p>
        </p:txBody>
      </p:sp>
    </p:spTree>
    <p:extLst>
      <p:ext uri="{BB962C8B-B14F-4D97-AF65-F5344CB8AC3E}">
        <p14:creationId xmlns:p14="http://schemas.microsoft.com/office/powerpoint/2010/main" val="412891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R Programming Language</a:t>
            </a:r>
          </a:p>
          <a:p>
            <a:r>
              <a:rPr lang="en-IN" sz="2800" dirty="0"/>
              <a:t>R is a language and environment for statistical computing and graphics. It is a GNU project which is similar to the S language and environment which was developed at Bell Laboratories (formerly AT&amp;T, now Lucent Technologies) by John Chambers and colleagues. </a:t>
            </a:r>
            <a:endParaRPr lang="en-IN" sz="2800" dirty="0" smtClean="0"/>
          </a:p>
          <a:p>
            <a:endParaRPr lang="en-IN" sz="2800" dirty="0"/>
          </a:p>
          <a:p>
            <a:r>
              <a:rPr lang="en-IN" sz="2800" dirty="0"/>
              <a:t>R provides a wide variety of statistical (linear and nonlinear modelling, classical statistical tests, time-series analysis, classification, clustering,…) and graphical techniques, and is highly extensible.</a:t>
            </a:r>
          </a:p>
          <a:p>
            <a:pPr marL="0" indent="0">
              <a:buNone/>
            </a:pPr>
            <a:endParaRPr lang="en-IN" sz="2800" dirty="0" smtClean="0"/>
          </a:p>
        </p:txBody>
      </p:sp>
    </p:spTree>
    <p:extLst>
      <p:ext uri="{BB962C8B-B14F-4D97-AF65-F5344CB8AC3E}">
        <p14:creationId xmlns:p14="http://schemas.microsoft.com/office/powerpoint/2010/main" val="588060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R Programming Language</a:t>
            </a:r>
          </a:p>
          <a:p>
            <a:r>
              <a:rPr lang="en-IN" sz="2800" dirty="0"/>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a:p>
            <a:pPr marL="0" indent="0">
              <a:buNone/>
            </a:pPr>
            <a:endParaRPr lang="en-IN" sz="2800" dirty="0" smtClean="0"/>
          </a:p>
        </p:txBody>
      </p:sp>
    </p:spTree>
    <p:extLst>
      <p:ext uri="{BB962C8B-B14F-4D97-AF65-F5344CB8AC3E}">
        <p14:creationId xmlns:p14="http://schemas.microsoft.com/office/powerpoint/2010/main" val="1111318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g</a:t>
            </a:r>
            <a:r>
              <a:rPr lang="en-IN" sz="2800" b="1" dirty="0" smtClean="0"/>
              <a:t>gplot2</a:t>
            </a:r>
          </a:p>
          <a:p>
            <a:r>
              <a:rPr lang="en-IN" sz="2800" dirty="0"/>
              <a:t>gplot2 is a plotting system for R, based on the grammar of graphics, which tries to take the good parts of base and lattice graphics and none of the bad parts. </a:t>
            </a:r>
            <a:endParaRPr lang="en-IN" sz="2800" dirty="0" smtClean="0"/>
          </a:p>
          <a:p>
            <a:r>
              <a:rPr lang="en-IN" sz="2800" dirty="0"/>
              <a:t>It takes care of many of the fiddly details that make plotting a hassle (like drawing legends) as well as providing a powerful model of graphics that makes it easy to produce complex multi-layered graphics.</a:t>
            </a:r>
          </a:p>
          <a:p>
            <a:r>
              <a:rPr lang="en-IN" sz="2800" dirty="0"/>
              <a:t>ggplot2 is an implementation of Leland Wilkinson's Grammar of Graphics—a general scheme for data visualization which breaks up graphs into semantic components such as scales and layers.</a:t>
            </a:r>
            <a:endParaRPr lang="en-IN" sz="2800" dirty="0" smtClean="0"/>
          </a:p>
        </p:txBody>
      </p:sp>
    </p:spTree>
    <p:extLst>
      <p:ext uri="{BB962C8B-B14F-4D97-AF65-F5344CB8AC3E}">
        <p14:creationId xmlns:p14="http://schemas.microsoft.com/office/powerpoint/2010/main" val="3707861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Tree>
    <p:extLst>
      <p:ext uri="{BB962C8B-B14F-4D97-AF65-F5344CB8AC3E}">
        <p14:creationId xmlns:p14="http://schemas.microsoft.com/office/powerpoint/2010/main" val="4105192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8380"/>
            <a:ext cx="10972800" cy="620341"/>
          </a:xfrm>
        </p:spPr>
        <p:txBody>
          <a:bodyPr/>
          <a:lstStyle/>
          <a:p>
            <a:r>
              <a:rPr lang="en-US" sz="3200" b="1" dirty="0">
                <a:solidFill>
                  <a:schemeClr val="accent1">
                    <a:lumMod val="75000"/>
                  </a:schemeClr>
                </a:solidFill>
              </a:rPr>
              <a:t>References</a:t>
            </a:r>
          </a:p>
        </p:txBody>
      </p:sp>
      <p:sp>
        <p:nvSpPr>
          <p:cNvPr id="3" name="Content Placeholder 2"/>
          <p:cNvSpPr>
            <a:spLocks noGrp="1"/>
          </p:cNvSpPr>
          <p:nvPr>
            <p:ph idx="1"/>
          </p:nvPr>
        </p:nvSpPr>
        <p:spPr>
          <a:xfrm>
            <a:off x="625638" y="601487"/>
            <a:ext cx="10972800" cy="5786249"/>
          </a:xfrm>
        </p:spPr>
        <p:txBody>
          <a:bodyPr/>
          <a:lstStyle/>
          <a:p>
            <a:pPr algn="just">
              <a:lnSpc>
                <a:spcPct val="150000"/>
              </a:lnSpc>
            </a:pPr>
            <a:endParaRPr lang="en-US" altLang="en-GB" sz="2100" dirty="0">
              <a:effectLst/>
              <a:latin typeface="Calibri" panose="020F0502020204030204"/>
              <a:ea typeface="Times New Roman" panose="02020603050405020304"/>
              <a:cs typeface="Times New Roman" panose="02020603050405020304"/>
              <a:sym typeface="+mn-ea"/>
            </a:endParaRPr>
          </a:p>
          <a:p>
            <a:pPr marL="0" lvl="0" indent="0" algn="just">
              <a:lnSpc>
                <a:spcPct val="150000"/>
              </a:lnSpc>
              <a:buNone/>
            </a:pPr>
            <a:endParaRPr lang="en-US" sz="2100" dirty="0">
              <a:latin typeface="+mn-lt"/>
            </a:endParaRPr>
          </a:p>
          <a:p>
            <a:pPr algn="just">
              <a:lnSpc>
                <a:spcPct val="150000"/>
              </a:lnSpc>
            </a:pPr>
            <a:endParaRPr lang="en-US" sz="210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60612" y="2754810"/>
            <a:ext cx="10363200" cy="1470025"/>
          </a:xfrm>
        </p:spPr>
        <p:txBody>
          <a:bodyPr/>
          <a:lstStyle/>
          <a:p>
            <a:r>
              <a:rPr lang="en-US" sz="3200" b="1" dirty="0">
                <a:solidFill>
                  <a:schemeClr val="accent1">
                    <a:lumMod val="75000"/>
                  </a:schemeClr>
                </a:solidFill>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281192"/>
            <a:ext cx="10972800" cy="634082"/>
          </a:xfrm>
        </p:spPr>
        <p:txBody>
          <a:bodyPr/>
          <a:lstStyle/>
          <a:p>
            <a:pPr eaLnBrk="1" hangingPunct="1"/>
            <a:r>
              <a:rPr lang="en-US" altLang="en-US" sz="3200" b="1" dirty="0">
                <a:solidFill>
                  <a:schemeClr val="accent1">
                    <a:lumMod val="75000"/>
                  </a:schemeClr>
                </a:solidFill>
              </a:rPr>
              <a:t>Outline</a:t>
            </a:r>
          </a:p>
        </p:txBody>
      </p:sp>
      <p:sp>
        <p:nvSpPr>
          <p:cNvPr id="6148" name="Rectangle 3"/>
          <p:cNvSpPr>
            <a:spLocks noGrp="1" noChangeArrowheads="1"/>
          </p:cNvSpPr>
          <p:nvPr>
            <p:ph type="body" idx="1"/>
          </p:nvPr>
        </p:nvSpPr>
        <p:spPr>
          <a:xfrm>
            <a:off x="950259" y="1042589"/>
            <a:ext cx="10972800" cy="5447631"/>
          </a:xfrm>
        </p:spPr>
        <p:txBody>
          <a:bodyPr/>
          <a:lstStyle/>
          <a:p>
            <a:pPr marL="457200" indent="-457200"/>
            <a:r>
              <a:rPr lang="en-US" altLang="en-US" sz="2800" dirty="0" smtClean="0"/>
              <a:t>Introduction</a:t>
            </a:r>
          </a:p>
          <a:p>
            <a:pPr marL="457200" indent="-457200"/>
            <a:r>
              <a:rPr lang="en-US" altLang="en-US" sz="2800" dirty="0" smtClean="0"/>
              <a:t>Literature Review</a:t>
            </a:r>
          </a:p>
          <a:p>
            <a:pPr marL="457200" indent="-457200"/>
            <a:r>
              <a:rPr lang="en-US" altLang="en-US" sz="2800" dirty="0" smtClean="0"/>
              <a:t>&lt;Fill as per your project report&gt;</a:t>
            </a:r>
          </a:p>
        </p:txBody>
      </p:sp>
    </p:spTree>
    <p:extLst>
      <p:ext uri="{BB962C8B-B14F-4D97-AF65-F5344CB8AC3E}">
        <p14:creationId xmlns:p14="http://schemas.microsoft.com/office/powerpoint/2010/main" val="113337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lstStyle/>
          <a:p>
            <a:r>
              <a:rPr lang="en-US" sz="3200" b="1" dirty="0">
                <a:solidFill>
                  <a:schemeClr val="accent1">
                    <a:lumMod val="75000"/>
                  </a:schemeClr>
                </a:solidFill>
              </a:rPr>
              <a:t>Introduction</a:t>
            </a:r>
          </a:p>
        </p:txBody>
      </p:sp>
      <p:sp>
        <p:nvSpPr>
          <p:cNvPr id="3" name="Content Placeholder 2"/>
          <p:cNvSpPr>
            <a:spLocks noGrp="1"/>
          </p:cNvSpPr>
          <p:nvPr>
            <p:ph idx="1"/>
          </p:nvPr>
        </p:nvSpPr>
        <p:spPr>
          <a:xfrm>
            <a:off x="609600" y="980729"/>
            <a:ext cx="10972800" cy="5145436"/>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What is Data</a:t>
            </a:r>
            <a:r>
              <a:rPr lang="en-IN" sz="2800" b="1" dirty="0" smtClean="0"/>
              <a:t>?</a:t>
            </a:r>
          </a:p>
          <a:p>
            <a:r>
              <a:rPr lang="en-IN" sz="2800" dirty="0"/>
              <a:t>D</a:t>
            </a:r>
            <a:r>
              <a:rPr lang="en-IN" sz="2800" dirty="0" smtClean="0"/>
              <a:t>ata</a:t>
            </a:r>
            <a:r>
              <a:rPr lang="en-IN" sz="2800" dirty="0"/>
              <a:t> is any set of </a:t>
            </a:r>
            <a:r>
              <a:rPr lang="en-IN" sz="2800" dirty="0" smtClean="0"/>
              <a:t>characters that </a:t>
            </a:r>
            <a:r>
              <a:rPr lang="en-IN" sz="2800" dirty="0"/>
              <a:t>has been gathered and translated for some purpose, usually </a:t>
            </a:r>
            <a:r>
              <a:rPr lang="en-IN" sz="2800" dirty="0" smtClean="0"/>
              <a:t>analysis</a:t>
            </a:r>
          </a:p>
          <a:p>
            <a:endParaRPr lang="en-IN" sz="2800" b="1" dirty="0"/>
          </a:p>
          <a:p>
            <a:r>
              <a:rPr lang="en-IN" sz="2800" dirty="0"/>
              <a:t>It can be any character, including text and numbers, pictures, sound, or video. If data is not put into context, it doesn't do anything to a human or computer.</a:t>
            </a:r>
          </a:p>
          <a:p>
            <a:endParaRPr lang="en-US" sz="2800" b="1" dirty="0" smtClean="0"/>
          </a:p>
          <a:p>
            <a:r>
              <a:rPr lang="en-IN" sz="2800" dirty="0"/>
              <a:t>Within a computer's storage, data is a collection of numbers represented as </a:t>
            </a:r>
            <a:r>
              <a:rPr lang="en-IN" sz="2800" dirty="0" smtClean="0"/>
              <a:t>bytes</a:t>
            </a:r>
            <a:r>
              <a:rPr lang="en-IN" sz="2800" dirty="0"/>
              <a:t> that are in turn composed of </a:t>
            </a:r>
            <a:r>
              <a:rPr lang="en-IN" sz="2800" dirty="0" smtClean="0"/>
              <a:t>bits</a:t>
            </a:r>
            <a:r>
              <a:rPr lang="en-IN" sz="2800" dirty="0"/>
              <a:t> (binary digits) that can have the value one or zero. </a:t>
            </a:r>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What is Data?</a:t>
            </a:r>
          </a:p>
          <a:p>
            <a:r>
              <a:rPr lang="en-IN" sz="2800" dirty="0" smtClean="0"/>
              <a:t>Data </a:t>
            </a:r>
            <a:r>
              <a:rPr lang="en-IN" sz="2800" dirty="0"/>
              <a:t>can also be seen as a set of values of </a:t>
            </a:r>
            <a:r>
              <a:rPr lang="en-IN" sz="2800" i="1" dirty="0"/>
              <a:t>qualitative</a:t>
            </a:r>
            <a:r>
              <a:rPr lang="en-IN" sz="2800" dirty="0"/>
              <a:t> or </a:t>
            </a:r>
            <a:r>
              <a:rPr lang="en-IN" sz="2800" i="1" dirty="0"/>
              <a:t>quantitative</a:t>
            </a:r>
            <a:r>
              <a:rPr lang="en-IN" sz="2800" dirty="0"/>
              <a:t> variables.</a:t>
            </a:r>
          </a:p>
          <a:p>
            <a:pPr marL="0" indent="0">
              <a:buNone/>
            </a:pPr>
            <a:endParaRPr lang="en-IN" sz="2800" b="1" dirty="0"/>
          </a:p>
          <a:p>
            <a:r>
              <a:rPr lang="en-IN" sz="2800" dirty="0"/>
              <a:t>A </a:t>
            </a:r>
            <a:r>
              <a:rPr lang="en-IN" sz="2800" i="1" dirty="0"/>
              <a:t>qualitative variable</a:t>
            </a:r>
            <a:r>
              <a:rPr lang="en-IN" sz="2800" dirty="0"/>
              <a:t>, also called a </a:t>
            </a:r>
            <a:r>
              <a:rPr lang="en-IN" sz="2800" i="1" dirty="0" smtClean="0"/>
              <a:t>categorical variable</a:t>
            </a:r>
            <a:r>
              <a:rPr lang="en-IN" sz="2800" dirty="0"/>
              <a:t>, are variables that are not numerical. It describes data that </a:t>
            </a:r>
            <a:r>
              <a:rPr lang="en-IN" sz="2800" dirty="0" smtClean="0"/>
              <a:t>fits </a:t>
            </a:r>
            <a:r>
              <a:rPr lang="en-IN" sz="2800" dirty="0"/>
              <a:t>into categories</a:t>
            </a:r>
            <a:r>
              <a:rPr lang="en-IN" sz="2800" dirty="0" smtClean="0"/>
              <a:t>.</a:t>
            </a:r>
          </a:p>
          <a:p>
            <a:pPr marL="0" indent="0">
              <a:buNone/>
            </a:pPr>
            <a:endParaRPr lang="en-US" sz="2800" b="1" dirty="0" smtClean="0"/>
          </a:p>
          <a:p>
            <a:r>
              <a:rPr lang="en-IN" sz="2800" i="1" dirty="0"/>
              <a:t>Q</a:t>
            </a:r>
            <a:r>
              <a:rPr lang="en-IN" sz="2800" i="1" dirty="0" smtClean="0"/>
              <a:t>uantitative</a:t>
            </a:r>
            <a:r>
              <a:rPr lang="en-IN" sz="2800" dirty="0" smtClean="0"/>
              <a:t> variables have </a:t>
            </a:r>
            <a:r>
              <a:rPr lang="en-IN" sz="2800" dirty="0"/>
              <a:t>a value and they can be added, subtracted, divided or multiplied. </a:t>
            </a:r>
            <a:endParaRPr lang="en-US" sz="2800" b="1" dirty="0"/>
          </a:p>
        </p:txBody>
      </p:sp>
    </p:spTree>
    <p:extLst>
      <p:ext uri="{BB962C8B-B14F-4D97-AF65-F5344CB8AC3E}">
        <p14:creationId xmlns:p14="http://schemas.microsoft.com/office/powerpoint/2010/main" val="92844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smtClean="0"/>
              <a:t>Data Analysis</a:t>
            </a:r>
          </a:p>
          <a:p>
            <a:r>
              <a:rPr lang="en-IN" sz="2800" dirty="0"/>
              <a:t>Data Analysis is a process of inspecting, cleansing, transforming, and modelling data with the goal of discovering useful information, suggesting conclusions, and supporting decision-making. </a:t>
            </a:r>
            <a:endParaRPr lang="en-IN" sz="2800" dirty="0"/>
          </a:p>
          <a:p>
            <a:endParaRPr lang="en-IN" sz="2800" b="1" dirty="0"/>
          </a:p>
          <a:p>
            <a:r>
              <a:rPr lang="en-IN" sz="2800" dirty="0"/>
              <a:t>Data analysis is a process for obtaining raw data and converting it into information useful for decision-making by users. </a:t>
            </a:r>
            <a:endParaRPr lang="en-IN" sz="2800" dirty="0" smtClean="0"/>
          </a:p>
          <a:p>
            <a:pPr marL="0" indent="0">
              <a:buNone/>
            </a:pPr>
            <a:endParaRPr lang="en-US" sz="2800" b="1" dirty="0" smtClean="0"/>
          </a:p>
          <a:p>
            <a:r>
              <a:rPr lang="en-IN" sz="2800" dirty="0"/>
              <a:t>Data is collected and analysed to answer questions, test hypotheses or disprove theories.</a:t>
            </a:r>
            <a:endParaRPr lang="en-US" sz="2800" b="1" dirty="0"/>
          </a:p>
        </p:txBody>
      </p:sp>
    </p:spTree>
    <p:extLst>
      <p:ext uri="{BB962C8B-B14F-4D97-AF65-F5344CB8AC3E}">
        <p14:creationId xmlns:p14="http://schemas.microsoft.com/office/powerpoint/2010/main" val="4218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How is Data Analysis Performed</a:t>
            </a:r>
            <a:r>
              <a:rPr lang="en-IN" sz="2800" b="1" dirty="0" smtClean="0"/>
              <a:t>?</a:t>
            </a:r>
          </a:p>
          <a:p>
            <a:pPr marL="0" indent="0">
              <a:buNone/>
            </a:pPr>
            <a:r>
              <a:rPr lang="en-IN" sz="2800" dirty="0" smtClean="0"/>
              <a:t>Following Steps are involved in Data Analysis :</a:t>
            </a:r>
          </a:p>
          <a:p>
            <a:r>
              <a:rPr lang="en-IN" sz="2800" dirty="0"/>
              <a:t>Defining </a:t>
            </a:r>
            <a:r>
              <a:rPr lang="en-IN" sz="2800" dirty="0" smtClean="0"/>
              <a:t>Objectives</a:t>
            </a:r>
          </a:p>
          <a:p>
            <a:r>
              <a:rPr lang="en-IN" sz="2800" dirty="0"/>
              <a:t>Posing </a:t>
            </a:r>
            <a:r>
              <a:rPr lang="en-IN" sz="2800" dirty="0" smtClean="0"/>
              <a:t>Questions</a:t>
            </a:r>
          </a:p>
          <a:p>
            <a:r>
              <a:rPr lang="en-IN" sz="2800" dirty="0"/>
              <a:t>Data </a:t>
            </a:r>
            <a:r>
              <a:rPr lang="en-IN" sz="2800" dirty="0" smtClean="0"/>
              <a:t>Collection</a:t>
            </a:r>
          </a:p>
          <a:p>
            <a:r>
              <a:rPr lang="en-IN" sz="2800" dirty="0"/>
              <a:t>Data </a:t>
            </a:r>
            <a:r>
              <a:rPr lang="en-IN" sz="2800" dirty="0" smtClean="0"/>
              <a:t>Wrangling</a:t>
            </a:r>
          </a:p>
          <a:p>
            <a:r>
              <a:rPr lang="en-IN" sz="2800" dirty="0"/>
              <a:t>Data </a:t>
            </a:r>
            <a:r>
              <a:rPr lang="en-IN" sz="2800" dirty="0" smtClean="0"/>
              <a:t>Analysis</a:t>
            </a:r>
          </a:p>
          <a:p>
            <a:r>
              <a:rPr lang="en-IN" sz="2800" dirty="0"/>
              <a:t>Drawing Conclusions and Making Predictions</a:t>
            </a:r>
            <a:endParaRPr lang="en-US" sz="2800" dirty="0"/>
          </a:p>
        </p:txBody>
      </p:sp>
    </p:spTree>
    <p:extLst>
      <p:ext uri="{BB962C8B-B14F-4D97-AF65-F5344CB8AC3E}">
        <p14:creationId xmlns:p14="http://schemas.microsoft.com/office/powerpoint/2010/main" val="2424592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pic>
        <p:nvPicPr>
          <p:cNvPr id="1027" name="Picture 3" descr="data-analytics-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746" y="1215377"/>
            <a:ext cx="8654400" cy="476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8162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r>
              <a:rPr lang="en-US" sz="3200" b="1" dirty="0">
                <a:solidFill>
                  <a:schemeClr val="accent1">
                    <a:lumMod val="75000"/>
                  </a:schemeClr>
                </a:solidFill>
              </a:rPr>
              <a:t>Literature Review</a:t>
            </a:r>
          </a:p>
        </p:txBody>
      </p:sp>
      <p:sp>
        <p:nvSpPr>
          <p:cNvPr id="3" name="Content Placeholder 2"/>
          <p:cNvSpPr>
            <a:spLocks noGrp="1"/>
          </p:cNvSpPr>
          <p:nvPr>
            <p:ph idx="1"/>
          </p:nvPr>
        </p:nvSpPr>
        <p:spPr>
          <a:xfrm>
            <a:off x="609600" y="908720"/>
            <a:ext cx="10972800" cy="5186794"/>
          </a:xfrm>
        </p:spPr>
        <p:txBody>
          <a:bodyPr/>
          <a:lstStyle/>
          <a:p>
            <a:pPr marL="0" indent="0">
              <a:buNone/>
            </a:pPr>
            <a:r>
              <a:rPr lang="en-IN" sz="2800" b="1" dirty="0"/>
              <a:t>Exploratory Data </a:t>
            </a:r>
            <a:r>
              <a:rPr lang="en-IN" sz="2800" b="1" dirty="0" smtClean="0"/>
              <a:t>Analysis</a:t>
            </a:r>
          </a:p>
          <a:p>
            <a:pPr marL="0" indent="0">
              <a:buNone/>
            </a:pPr>
            <a:endParaRPr lang="en-IN" sz="2800" dirty="0" smtClean="0"/>
          </a:p>
          <a:p>
            <a:r>
              <a:rPr lang="en-IN" sz="2800" dirty="0" smtClean="0"/>
              <a:t>Exploratory </a:t>
            </a:r>
            <a:r>
              <a:rPr lang="en-IN" sz="2800" dirty="0"/>
              <a:t>Data Analysis (EDA) is an approach/philosophy for data analysis that employs a variety of techniques (mostly graphical) to maximize insight into a data set, uncover underlying structure, extract important variables, detect outliers and anomalies, test underlying assumptions, develop parsimonious models; and determine optimal factor settings.</a:t>
            </a:r>
            <a:endParaRPr lang="en-IN" sz="2800" b="1" dirty="0" smtClean="0"/>
          </a:p>
        </p:txBody>
      </p:sp>
    </p:spTree>
    <p:extLst>
      <p:ext uri="{BB962C8B-B14F-4D97-AF65-F5344CB8AC3E}">
        <p14:creationId xmlns:p14="http://schemas.microsoft.com/office/powerpoint/2010/main" val="1842019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693</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1_Office Theme</vt:lpstr>
      <vt:lpstr>Final Year Project Presentation  </vt:lpstr>
      <vt:lpstr>Outline</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Bhargavi</dc:creator>
  <cp:lastModifiedBy>Saurabh</cp:lastModifiedBy>
  <cp:revision>196</cp:revision>
  <dcterms:created xsi:type="dcterms:W3CDTF">2016-09-26T11:24:00Z</dcterms:created>
  <dcterms:modified xsi:type="dcterms:W3CDTF">2018-05-10T19:53:44Z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