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946"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BDB730-9C28-4762-875D-46096825AAB8}"/>
              </a:ext>
            </a:extLst>
          </p:cNvPr>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a:p>
        </p:txBody>
      </p:sp>
      <p:sp>
        <p:nvSpPr>
          <p:cNvPr id="3" name="字幕 2">
            <a:extLst>
              <a:ext uri="{FF2B5EF4-FFF2-40B4-BE49-F238E27FC236}">
                <a16:creationId xmlns:a16="http://schemas.microsoft.com/office/drawing/2014/main" id="{C8F12076-8C4A-45AB-8516-17E7140CF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日付プレースホルダー 3">
            <a:extLst>
              <a:ext uri="{FF2B5EF4-FFF2-40B4-BE49-F238E27FC236}">
                <a16:creationId xmlns:a16="http://schemas.microsoft.com/office/drawing/2014/main" id="{8BE08862-A723-4EE5-8446-30EF72A9A018}"/>
              </a:ext>
            </a:extLst>
          </p:cNvPr>
          <p:cNvSpPr>
            <a:spLocks noGrp="1"/>
          </p:cNvSpPr>
          <p:nvPr>
            <p:ph type="dt" sz="half" idx="10"/>
          </p:nvPr>
        </p:nvSpPr>
        <p:spPr/>
        <p:txBody>
          <a:bodyPr/>
          <a:lstStyle/>
          <a:p>
            <a:fld id="{ABD5239B-DFE9-489C-9BE7-9E352458F3B6}" type="datetimeFigureOut">
              <a:rPr lang="en-US" smtClean="0"/>
              <a:t>2/16/2020</a:t>
            </a:fld>
            <a:endParaRPr lang="en-US"/>
          </a:p>
        </p:txBody>
      </p:sp>
      <p:sp>
        <p:nvSpPr>
          <p:cNvPr id="5" name="フッター プレースホルダー 4">
            <a:extLst>
              <a:ext uri="{FF2B5EF4-FFF2-40B4-BE49-F238E27FC236}">
                <a16:creationId xmlns:a16="http://schemas.microsoft.com/office/drawing/2014/main" id="{CE929C97-44AE-451D-A811-B6D6F360D928}"/>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B8212598-E51A-44A1-A3DE-5EC3C67BFC4D}"/>
              </a:ext>
            </a:extLst>
          </p:cNvPr>
          <p:cNvSpPr>
            <a:spLocks noGrp="1"/>
          </p:cNvSpPr>
          <p:nvPr>
            <p:ph type="sldNum" sz="quarter" idx="12"/>
          </p:nvPr>
        </p:nvSpPr>
        <p:spPr/>
        <p:txBody>
          <a:bodyPr/>
          <a:lstStyle/>
          <a:p>
            <a:fld id="{E07ED452-291D-4311-ACCA-E84247124D4F}" type="slidenum">
              <a:rPr lang="en-US" smtClean="0"/>
              <a:t>‹#›</a:t>
            </a:fld>
            <a:endParaRPr lang="en-US"/>
          </a:p>
        </p:txBody>
      </p:sp>
    </p:spTree>
    <p:extLst>
      <p:ext uri="{BB962C8B-B14F-4D97-AF65-F5344CB8AC3E}">
        <p14:creationId xmlns:p14="http://schemas.microsoft.com/office/powerpoint/2010/main" val="395233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694F0-D2EB-45F7-9590-791CE02AEFB8}"/>
              </a:ext>
            </a:extLst>
          </p:cNvPr>
          <p:cNvSpPr>
            <a:spLocks noGrp="1"/>
          </p:cNvSpPr>
          <p:nvPr>
            <p:ph type="title"/>
          </p:nvPr>
        </p:nvSpPr>
        <p:spPr/>
        <p:txBody>
          <a:bodyPr/>
          <a:lstStyle/>
          <a:p>
            <a:r>
              <a:rPr lang="ja-JP" altLang="en-US"/>
              <a:t>マスター タイトルの書式設定</a:t>
            </a:r>
            <a:endParaRPr lang="en-US"/>
          </a:p>
        </p:txBody>
      </p:sp>
      <p:sp>
        <p:nvSpPr>
          <p:cNvPr id="3" name="縦書きテキスト プレースホルダー 2">
            <a:extLst>
              <a:ext uri="{FF2B5EF4-FFF2-40B4-BE49-F238E27FC236}">
                <a16:creationId xmlns:a16="http://schemas.microsoft.com/office/drawing/2014/main" id="{1893E8B5-FE2F-4977-86F1-71B1F2CEB0C2}"/>
              </a:ext>
            </a:extLst>
          </p:cNvPr>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49BBC406-5A07-4C67-ACBD-5E3ADA62393B}"/>
              </a:ext>
            </a:extLst>
          </p:cNvPr>
          <p:cNvSpPr>
            <a:spLocks noGrp="1"/>
          </p:cNvSpPr>
          <p:nvPr>
            <p:ph type="dt" sz="half" idx="10"/>
          </p:nvPr>
        </p:nvSpPr>
        <p:spPr/>
        <p:txBody>
          <a:bodyPr/>
          <a:lstStyle/>
          <a:p>
            <a:fld id="{ABD5239B-DFE9-489C-9BE7-9E352458F3B6}" type="datetimeFigureOut">
              <a:rPr lang="en-US" smtClean="0"/>
              <a:t>2/16/2020</a:t>
            </a:fld>
            <a:endParaRPr lang="en-US"/>
          </a:p>
        </p:txBody>
      </p:sp>
      <p:sp>
        <p:nvSpPr>
          <p:cNvPr id="5" name="フッター プレースホルダー 4">
            <a:extLst>
              <a:ext uri="{FF2B5EF4-FFF2-40B4-BE49-F238E27FC236}">
                <a16:creationId xmlns:a16="http://schemas.microsoft.com/office/drawing/2014/main" id="{B0CE6EA0-4A61-4360-91D6-1651FF0A945D}"/>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C27B2F0E-E0D7-4959-A138-947A8725382D}"/>
              </a:ext>
            </a:extLst>
          </p:cNvPr>
          <p:cNvSpPr>
            <a:spLocks noGrp="1"/>
          </p:cNvSpPr>
          <p:nvPr>
            <p:ph type="sldNum" sz="quarter" idx="12"/>
          </p:nvPr>
        </p:nvSpPr>
        <p:spPr/>
        <p:txBody>
          <a:bodyPr/>
          <a:lstStyle/>
          <a:p>
            <a:fld id="{E07ED452-291D-4311-ACCA-E84247124D4F}" type="slidenum">
              <a:rPr lang="en-US" smtClean="0"/>
              <a:t>‹#›</a:t>
            </a:fld>
            <a:endParaRPr lang="en-US"/>
          </a:p>
        </p:txBody>
      </p:sp>
    </p:spTree>
    <p:extLst>
      <p:ext uri="{BB962C8B-B14F-4D97-AF65-F5344CB8AC3E}">
        <p14:creationId xmlns:p14="http://schemas.microsoft.com/office/powerpoint/2010/main" val="1288222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A16FB77-A3D3-426E-B37C-DFDCE5CA7575}"/>
              </a:ext>
            </a:extLst>
          </p:cNvPr>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a:p>
        </p:txBody>
      </p:sp>
      <p:sp>
        <p:nvSpPr>
          <p:cNvPr id="3" name="縦書きテキスト プレースホルダー 2">
            <a:extLst>
              <a:ext uri="{FF2B5EF4-FFF2-40B4-BE49-F238E27FC236}">
                <a16:creationId xmlns:a16="http://schemas.microsoft.com/office/drawing/2014/main" id="{E7345718-5020-4706-AE14-4E952C667D43}"/>
              </a:ext>
            </a:extLst>
          </p:cNvPr>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FD2B0FF8-B0F5-4CF6-A2CB-5750C1536616}"/>
              </a:ext>
            </a:extLst>
          </p:cNvPr>
          <p:cNvSpPr>
            <a:spLocks noGrp="1"/>
          </p:cNvSpPr>
          <p:nvPr>
            <p:ph type="dt" sz="half" idx="10"/>
          </p:nvPr>
        </p:nvSpPr>
        <p:spPr/>
        <p:txBody>
          <a:bodyPr/>
          <a:lstStyle/>
          <a:p>
            <a:fld id="{ABD5239B-DFE9-489C-9BE7-9E352458F3B6}" type="datetimeFigureOut">
              <a:rPr lang="en-US" smtClean="0"/>
              <a:t>2/16/2020</a:t>
            </a:fld>
            <a:endParaRPr lang="en-US"/>
          </a:p>
        </p:txBody>
      </p:sp>
      <p:sp>
        <p:nvSpPr>
          <p:cNvPr id="5" name="フッター プレースホルダー 4">
            <a:extLst>
              <a:ext uri="{FF2B5EF4-FFF2-40B4-BE49-F238E27FC236}">
                <a16:creationId xmlns:a16="http://schemas.microsoft.com/office/drawing/2014/main" id="{8C8F4E72-45FC-47D4-8F31-72BBE15DEB1E}"/>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656C9FF9-04FF-4705-971E-8923556A816E}"/>
              </a:ext>
            </a:extLst>
          </p:cNvPr>
          <p:cNvSpPr>
            <a:spLocks noGrp="1"/>
          </p:cNvSpPr>
          <p:nvPr>
            <p:ph type="sldNum" sz="quarter" idx="12"/>
          </p:nvPr>
        </p:nvSpPr>
        <p:spPr/>
        <p:txBody>
          <a:bodyPr/>
          <a:lstStyle/>
          <a:p>
            <a:fld id="{E07ED452-291D-4311-ACCA-E84247124D4F}" type="slidenum">
              <a:rPr lang="en-US" smtClean="0"/>
              <a:t>‹#›</a:t>
            </a:fld>
            <a:endParaRPr lang="en-US"/>
          </a:p>
        </p:txBody>
      </p:sp>
    </p:spTree>
    <p:extLst>
      <p:ext uri="{BB962C8B-B14F-4D97-AF65-F5344CB8AC3E}">
        <p14:creationId xmlns:p14="http://schemas.microsoft.com/office/powerpoint/2010/main" val="74275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4D89B5-28DF-4FA6-B2B2-0C22033EFC82}"/>
              </a:ext>
            </a:extLst>
          </p:cNvPr>
          <p:cNvSpPr>
            <a:spLocks noGrp="1"/>
          </p:cNvSpPr>
          <p:nvPr>
            <p:ph type="title"/>
          </p:nvPr>
        </p:nvSpPr>
        <p:spPr/>
        <p:txBody>
          <a:body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9CC601E8-314E-41F5-83D0-91762B99ABFC}"/>
              </a:ext>
            </a:extLst>
          </p:cNvPr>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B7AE8B50-A6EF-4432-865C-0D0DB9E8DA24}"/>
              </a:ext>
            </a:extLst>
          </p:cNvPr>
          <p:cNvSpPr>
            <a:spLocks noGrp="1"/>
          </p:cNvSpPr>
          <p:nvPr>
            <p:ph type="dt" sz="half" idx="10"/>
          </p:nvPr>
        </p:nvSpPr>
        <p:spPr/>
        <p:txBody>
          <a:bodyPr/>
          <a:lstStyle/>
          <a:p>
            <a:fld id="{ABD5239B-DFE9-489C-9BE7-9E352458F3B6}" type="datetimeFigureOut">
              <a:rPr lang="en-US" smtClean="0"/>
              <a:t>2/16/2020</a:t>
            </a:fld>
            <a:endParaRPr lang="en-US"/>
          </a:p>
        </p:txBody>
      </p:sp>
      <p:sp>
        <p:nvSpPr>
          <p:cNvPr id="5" name="フッター プレースホルダー 4">
            <a:extLst>
              <a:ext uri="{FF2B5EF4-FFF2-40B4-BE49-F238E27FC236}">
                <a16:creationId xmlns:a16="http://schemas.microsoft.com/office/drawing/2014/main" id="{FD94FB01-7312-4741-8C1C-7CBCBA643899}"/>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EBDDE986-9F82-491C-9A3B-464F58E7D6E4}"/>
              </a:ext>
            </a:extLst>
          </p:cNvPr>
          <p:cNvSpPr>
            <a:spLocks noGrp="1"/>
          </p:cNvSpPr>
          <p:nvPr>
            <p:ph type="sldNum" sz="quarter" idx="12"/>
          </p:nvPr>
        </p:nvSpPr>
        <p:spPr/>
        <p:txBody>
          <a:bodyPr/>
          <a:lstStyle/>
          <a:p>
            <a:fld id="{E07ED452-291D-4311-ACCA-E84247124D4F}" type="slidenum">
              <a:rPr lang="en-US" smtClean="0"/>
              <a:t>‹#›</a:t>
            </a:fld>
            <a:endParaRPr lang="en-US"/>
          </a:p>
        </p:txBody>
      </p:sp>
    </p:spTree>
    <p:extLst>
      <p:ext uri="{BB962C8B-B14F-4D97-AF65-F5344CB8AC3E}">
        <p14:creationId xmlns:p14="http://schemas.microsoft.com/office/powerpoint/2010/main" val="317007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B9733F-B85C-4A40-BED0-3294E5A02B01}"/>
              </a:ext>
            </a:extLst>
          </p:cNvPr>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3FA11383-085D-4132-9E11-6E6CC84B4C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日付プレースホルダー 3">
            <a:extLst>
              <a:ext uri="{FF2B5EF4-FFF2-40B4-BE49-F238E27FC236}">
                <a16:creationId xmlns:a16="http://schemas.microsoft.com/office/drawing/2014/main" id="{0A3458EA-86B6-4A03-B095-1CACB6FD4C1C}"/>
              </a:ext>
            </a:extLst>
          </p:cNvPr>
          <p:cNvSpPr>
            <a:spLocks noGrp="1"/>
          </p:cNvSpPr>
          <p:nvPr>
            <p:ph type="dt" sz="half" idx="10"/>
          </p:nvPr>
        </p:nvSpPr>
        <p:spPr/>
        <p:txBody>
          <a:bodyPr/>
          <a:lstStyle/>
          <a:p>
            <a:fld id="{ABD5239B-DFE9-489C-9BE7-9E352458F3B6}" type="datetimeFigureOut">
              <a:rPr lang="en-US" smtClean="0"/>
              <a:t>2/16/2020</a:t>
            </a:fld>
            <a:endParaRPr lang="en-US"/>
          </a:p>
        </p:txBody>
      </p:sp>
      <p:sp>
        <p:nvSpPr>
          <p:cNvPr id="5" name="フッター プレースホルダー 4">
            <a:extLst>
              <a:ext uri="{FF2B5EF4-FFF2-40B4-BE49-F238E27FC236}">
                <a16:creationId xmlns:a16="http://schemas.microsoft.com/office/drawing/2014/main" id="{BB1E1229-C537-4D82-A117-DB0C36F2EAE0}"/>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1901EA95-CD61-4776-981E-055D90FD870C}"/>
              </a:ext>
            </a:extLst>
          </p:cNvPr>
          <p:cNvSpPr>
            <a:spLocks noGrp="1"/>
          </p:cNvSpPr>
          <p:nvPr>
            <p:ph type="sldNum" sz="quarter" idx="12"/>
          </p:nvPr>
        </p:nvSpPr>
        <p:spPr/>
        <p:txBody>
          <a:bodyPr/>
          <a:lstStyle/>
          <a:p>
            <a:fld id="{E07ED452-291D-4311-ACCA-E84247124D4F}" type="slidenum">
              <a:rPr lang="en-US" smtClean="0"/>
              <a:t>‹#›</a:t>
            </a:fld>
            <a:endParaRPr lang="en-US"/>
          </a:p>
        </p:txBody>
      </p:sp>
    </p:spTree>
    <p:extLst>
      <p:ext uri="{BB962C8B-B14F-4D97-AF65-F5344CB8AC3E}">
        <p14:creationId xmlns:p14="http://schemas.microsoft.com/office/powerpoint/2010/main" val="3960127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8BE98-DEBE-4E8F-941B-7B914EB9FA33}"/>
              </a:ext>
            </a:extLst>
          </p:cNvPr>
          <p:cNvSpPr>
            <a:spLocks noGrp="1"/>
          </p:cNvSpPr>
          <p:nvPr>
            <p:ph type="title"/>
          </p:nvPr>
        </p:nvSpPr>
        <p:spPr/>
        <p:txBody>
          <a:body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5E57DC0C-44D8-4A66-88FD-1F16BBAAA9B8}"/>
              </a:ext>
            </a:extLst>
          </p:cNvPr>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コンテンツ プレースホルダー 3">
            <a:extLst>
              <a:ext uri="{FF2B5EF4-FFF2-40B4-BE49-F238E27FC236}">
                <a16:creationId xmlns:a16="http://schemas.microsoft.com/office/drawing/2014/main" id="{9C67C54D-1FAE-4EFB-B8EE-D495E52A0A7B}"/>
              </a:ext>
            </a:extLst>
          </p:cNvPr>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日付プレースホルダー 4">
            <a:extLst>
              <a:ext uri="{FF2B5EF4-FFF2-40B4-BE49-F238E27FC236}">
                <a16:creationId xmlns:a16="http://schemas.microsoft.com/office/drawing/2014/main" id="{2257A585-88E9-44C7-BBA9-0CB5030278D1}"/>
              </a:ext>
            </a:extLst>
          </p:cNvPr>
          <p:cNvSpPr>
            <a:spLocks noGrp="1"/>
          </p:cNvSpPr>
          <p:nvPr>
            <p:ph type="dt" sz="half" idx="10"/>
          </p:nvPr>
        </p:nvSpPr>
        <p:spPr/>
        <p:txBody>
          <a:bodyPr/>
          <a:lstStyle/>
          <a:p>
            <a:fld id="{ABD5239B-DFE9-489C-9BE7-9E352458F3B6}" type="datetimeFigureOut">
              <a:rPr lang="en-US" smtClean="0"/>
              <a:t>2/16/2020</a:t>
            </a:fld>
            <a:endParaRPr lang="en-US"/>
          </a:p>
        </p:txBody>
      </p:sp>
      <p:sp>
        <p:nvSpPr>
          <p:cNvPr id="6" name="フッター プレースホルダー 5">
            <a:extLst>
              <a:ext uri="{FF2B5EF4-FFF2-40B4-BE49-F238E27FC236}">
                <a16:creationId xmlns:a16="http://schemas.microsoft.com/office/drawing/2014/main" id="{B87B2649-CD54-4153-9DFF-A6B68B9DD355}"/>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979A8DF8-D3A3-4716-8273-DBD7EAE5B435}"/>
              </a:ext>
            </a:extLst>
          </p:cNvPr>
          <p:cNvSpPr>
            <a:spLocks noGrp="1"/>
          </p:cNvSpPr>
          <p:nvPr>
            <p:ph type="sldNum" sz="quarter" idx="12"/>
          </p:nvPr>
        </p:nvSpPr>
        <p:spPr/>
        <p:txBody>
          <a:bodyPr/>
          <a:lstStyle/>
          <a:p>
            <a:fld id="{E07ED452-291D-4311-ACCA-E84247124D4F}" type="slidenum">
              <a:rPr lang="en-US" smtClean="0"/>
              <a:t>‹#›</a:t>
            </a:fld>
            <a:endParaRPr lang="en-US"/>
          </a:p>
        </p:txBody>
      </p:sp>
    </p:spTree>
    <p:extLst>
      <p:ext uri="{BB962C8B-B14F-4D97-AF65-F5344CB8AC3E}">
        <p14:creationId xmlns:p14="http://schemas.microsoft.com/office/powerpoint/2010/main" val="32948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A611C7-C511-4DCF-8ED4-2B21D10D5C6A}"/>
              </a:ext>
            </a:extLst>
          </p:cNvPr>
          <p:cNvSpPr>
            <a:spLocks noGrp="1"/>
          </p:cNvSpPr>
          <p:nvPr>
            <p:ph type="title"/>
          </p:nvPr>
        </p:nvSpPr>
        <p:spPr>
          <a:xfrm>
            <a:off x="839788" y="365125"/>
            <a:ext cx="10515600" cy="1325563"/>
          </a:xfrm>
        </p:spPr>
        <p:txBody>
          <a:body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C84ACC30-F548-486A-B06E-6983EF962A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a:extLst>
              <a:ext uri="{FF2B5EF4-FFF2-40B4-BE49-F238E27FC236}">
                <a16:creationId xmlns:a16="http://schemas.microsoft.com/office/drawing/2014/main" id="{D2CCE24A-4AD4-4C58-9EB0-62E2D7C8E020}"/>
              </a:ext>
            </a:extLst>
          </p:cNvPr>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テキスト プレースホルダー 4">
            <a:extLst>
              <a:ext uri="{FF2B5EF4-FFF2-40B4-BE49-F238E27FC236}">
                <a16:creationId xmlns:a16="http://schemas.microsoft.com/office/drawing/2014/main" id="{BDC1C8AA-0C56-4797-AEFB-AABBF8EF48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a:extLst>
              <a:ext uri="{FF2B5EF4-FFF2-40B4-BE49-F238E27FC236}">
                <a16:creationId xmlns:a16="http://schemas.microsoft.com/office/drawing/2014/main" id="{95A072AF-3EFE-49C5-B6F2-BE762195C319}"/>
              </a:ext>
            </a:extLst>
          </p:cNvPr>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日付プレースホルダー 6">
            <a:extLst>
              <a:ext uri="{FF2B5EF4-FFF2-40B4-BE49-F238E27FC236}">
                <a16:creationId xmlns:a16="http://schemas.microsoft.com/office/drawing/2014/main" id="{64214880-D333-44DF-8856-C4761BAE669C}"/>
              </a:ext>
            </a:extLst>
          </p:cNvPr>
          <p:cNvSpPr>
            <a:spLocks noGrp="1"/>
          </p:cNvSpPr>
          <p:nvPr>
            <p:ph type="dt" sz="half" idx="10"/>
          </p:nvPr>
        </p:nvSpPr>
        <p:spPr/>
        <p:txBody>
          <a:bodyPr/>
          <a:lstStyle/>
          <a:p>
            <a:fld id="{ABD5239B-DFE9-489C-9BE7-9E352458F3B6}" type="datetimeFigureOut">
              <a:rPr lang="en-US" smtClean="0"/>
              <a:t>2/16/2020</a:t>
            </a:fld>
            <a:endParaRPr lang="en-US"/>
          </a:p>
        </p:txBody>
      </p:sp>
      <p:sp>
        <p:nvSpPr>
          <p:cNvPr id="8" name="フッター プレースホルダー 7">
            <a:extLst>
              <a:ext uri="{FF2B5EF4-FFF2-40B4-BE49-F238E27FC236}">
                <a16:creationId xmlns:a16="http://schemas.microsoft.com/office/drawing/2014/main" id="{351A8446-0D7C-4224-B8EB-080965FAE683}"/>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1766A211-8B13-4FA9-8048-9E10DDE5C320}"/>
              </a:ext>
            </a:extLst>
          </p:cNvPr>
          <p:cNvSpPr>
            <a:spLocks noGrp="1"/>
          </p:cNvSpPr>
          <p:nvPr>
            <p:ph type="sldNum" sz="quarter" idx="12"/>
          </p:nvPr>
        </p:nvSpPr>
        <p:spPr/>
        <p:txBody>
          <a:bodyPr/>
          <a:lstStyle/>
          <a:p>
            <a:fld id="{E07ED452-291D-4311-ACCA-E84247124D4F}" type="slidenum">
              <a:rPr lang="en-US" smtClean="0"/>
              <a:t>‹#›</a:t>
            </a:fld>
            <a:endParaRPr lang="en-US"/>
          </a:p>
        </p:txBody>
      </p:sp>
    </p:spTree>
    <p:extLst>
      <p:ext uri="{BB962C8B-B14F-4D97-AF65-F5344CB8AC3E}">
        <p14:creationId xmlns:p14="http://schemas.microsoft.com/office/powerpoint/2010/main" val="424035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AD027B-0021-441A-91AF-C36661BBC2E6}"/>
              </a:ext>
            </a:extLst>
          </p:cNvPr>
          <p:cNvSpPr>
            <a:spLocks noGrp="1"/>
          </p:cNvSpPr>
          <p:nvPr>
            <p:ph type="title"/>
          </p:nvPr>
        </p:nvSpPr>
        <p:spPr/>
        <p:txBody>
          <a:bodyPr/>
          <a:lstStyle/>
          <a:p>
            <a:r>
              <a:rPr lang="ja-JP" altLang="en-US"/>
              <a:t>マスター タイトルの書式設定</a:t>
            </a:r>
            <a:endParaRPr lang="en-US"/>
          </a:p>
        </p:txBody>
      </p:sp>
      <p:sp>
        <p:nvSpPr>
          <p:cNvPr id="3" name="日付プレースホルダー 2">
            <a:extLst>
              <a:ext uri="{FF2B5EF4-FFF2-40B4-BE49-F238E27FC236}">
                <a16:creationId xmlns:a16="http://schemas.microsoft.com/office/drawing/2014/main" id="{351AFEE1-411D-464E-B9C2-A0BE01950DE5}"/>
              </a:ext>
            </a:extLst>
          </p:cNvPr>
          <p:cNvSpPr>
            <a:spLocks noGrp="1"/>
          </p:cNvSpPr>
          <p:nvPr>
            <p:ph type="dt" sz="half" idx="10"/>
          </p:nvPr>
        </p:nvSpPr>
        <p:spPr/>
        <p:txBody>
          <a:bodyPr/>
          <a:lstStyle/>
          <a:p>
            <a:fld id="{ABD5239B-DFE9-489C-9BE7-9E352458F3B6}" type="datetimeFigureOut">
              <a:rPr lang="en-US" smtClean="0"/>
              <a:t>2/16/2020</a:t>
            </a:fld>
            <a:endParaRPr lang="en-US"/>
          </a:p>
        </p:txBody>
      </p:sp>
      <p:sp>
        <p:nvSpPr>
          <p:cNvPr id="4" name="フッター プレースホルダー 3">
            <a:extLst>
              <a:ext uri="{FF2B5EF4-FFF2-40B4-BE49-F238E27FC236}">
                <a16:creationId xmlns:a16="http://schemas.microsoft.com/office/drawing/2014/main" id="{590C732E-2DB4-4252-81F5-4B61EA449B9A}"/>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D733B5F1-EF33-48EB-9B39-2EBC364AF14E}"/>
              </a:ext>
            </a:extLst>
          </p:cNvPr>
          <p:cNvSpPr>
            <a:spLocks noGrp="1"/>
          </p:cNvSpPr>
          <p:nvPr>
            <p:ph type="sldNum" sz="quarter" idx="12"/>
          </p:nvPr>
        </p:nvSpPr>
        <p:spPr/>
        <p:txBody>
          <a:bodyPr/>
          <a:lstStyle/>
          <a:p>
            <a:fld id="{E07ED452-291D-4311-ACCA-E84247124D4F}" type="slidenum">
              <a:rPr lang="en-US" smtClean="0"/>
              <a:t>‹#›</a:t>
            </a:fld>
            <a:endParaRPr lang="en-US"/>
          </a:p>
        </p:txBody>
      </p:sp>
    </p:spTree>
    <p:extLst>
      <p:ext uri="{BB962C8B-B14F-4D97-AF65-F5344CB8AC3E}">
        <p14:creationId xmlns:p14="http://schemas.microsoft.com/office/powerpoint/2010/main" val="3118321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4E86767-4329-4429-9917-837CA8157DB1}"/>
              </a:ext>
            </a:extLst>
          </p:cNvPr>
          <p:cNvSpPr>
            <a:spLocks noGrp="1"/>
          </p:cNvSpPr>
          <p:nvPr>
            <p:ph type="dt" sz="half" idx="10"/>
          </p:nvPr>
        </p:nvSpPr>
        <p:spPr/>
        <p:txBody>
          <a:bodyPr/>
          <a:lstStyle/>
          <a:p>
            <a:fld id="{ABD5239B-DFE9-489C-9BE7-9E352458F3B6}" type="datetimeFigureOut">
              <a:rPr lang="en-US" smtClean="0"/>
              <a:t>2/16/2020</a:t>
            </a:fld>
            <a:endParaRPr lang="en-US"/>
          </a:p>
        </p:txBody>
      </p:sp>
      <p:sp>
        <p:nvSpPr>
          <p:cNvPr id="3" name="フッター プレースホルダー 2">
            <a:extLst>
              <a:ext uri="{FF2B5EF4-FFF2-40B4-BE49-F238E27FC236}">
                <a16:creationId xmlns:a16="http://schemas.microsoft.com/office/drawing/2014/main" id="{B1E8C8B0-25E9-4431-92D8-6438D47070BF}"/>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EF01BE13-79F5-47B8-A29F-ECED160062EE}"/>
              </a:ext>
            </a:extLst>
          </p:cNvPr>
          <p:cNvSpPr>
            <a:spLocks noGrp="1"/>
          </p:cNvSpPr>
          <p:nvPr>
            <p:ph type="sldNum" sz="quarter" idx="12"/>
          </p:nvPr>
        </p:nvSpPr>
        <p:spPr/>
        <p:txBody>
          <a:bodyPr/>
          <a:lstStyle/>
          <a:p>
            <a:fld id="{E07ED452-291D-4311-ACCA-E84247124D4F}" type="slidenum">
              <a:rPr lang="en-US" smtClean="0"/>
              <a:t>‹#›</a:t>
            </a:fld>
            <a:endParaRPr lang="en-US"/>
          </a:p>
        </p:txBody>
      </p:sp>
    </p:spTree>
    <p:extLst>
      <p:ext uri="{BB962C8B-B14F-4D97-AF65-F5344CB8AC3E}">
        <p14:creationId xmlns:p14="http://schemas.microsoft.com/office/powerpoint/2010/main" val="246154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1C4241-0D30-4CFE-AE39-49F323EAF0C7}"/>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655BEBB8-04F3-4532-A5C9-6B8DEA7159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テキスト プレースホルダー 3">
            <a:extLst>
              <a:ext uri="{FF2B5EF4-FFF2-40B4-BE49-F238E27FC236}">
                <a16:creationId xmlns:a16="http://schemas.microsoft.com/office/drawing/2014/main" id="{6106843A-D0C5-4235-B00E-B66A4ACFF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97091C30-0AAA-48BE-B1AF-44DE68579EA0}"/>
              </a:ext>
            </a:extLst>
          </p:cNvPr>
          <p:cNvSpPr>
            <a:spLocks noGrp="1"/>
          </p:cNvSpPr>
          <p:nvPr>
            <p:ph type="dt" sz="half" idx="10"/>
          </p:nvPr>
        </p:nvSpPr>
        <p:spPr/>
        <p:txBody>
          <a:bodyPr/>
          <a:lstStyle/>
          <a:p>
            <a:fld id="{ABD5239B-DFE9-489C-9BE7-9E352458F3B6}" type="datetimeFigureOut">
              <a:rPr lang="en-US" smtClean="0"/>
              <a:t>2/16/2020</a:t>
            </a:fld>
            <a:endParaRPr lang="en-US"/>
          </a:p>
        </p:txBody>
      </p:sp>
      <p:sp>
        <p:nvSpPr>
          <p:cNvPr id="6" name="フッター プレースホルダー 5">
            <a:extLst>
              <a:ext uri="{FF2B5EF4-FFF2-40B4-BE49-F238E27FC236}">
                <a16:creationId xmlns:a16="http://schemas.microsoft.com/office/drawing/2014/main" id="{1D7204E4-63EC-410B-A691-6E2E0E4A44DA}"/>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E6A9C1E1-1842-45BD-B616-DDE9D5CD1B6F}"/>
              </a:ext>
            </a:extLst>
          </p:cNvPr>
          <p:cNvSpPr>
            <a:spLocks noGrp="1"/>
          </p:cNvSpPr>
          <p:nvPr>
            <p:ph type="sldNum" sz="quarter" idx="12"/>
          </p:nvPr>
        </p:nvSpPr>
        <p:spPr/>
        <p:txBody>
          <a:bodyPr/>
          <a:lstStyle/>
          <a:p>
            <a:fld id="{E07ED452-291D-4311-ACCA-E84247124D4F}" type="slidenum">
              <a:rPr lang="en-US" smtClean="0"/>
              <a:t>‹#›</a:t>
            </a:fld>
            <a:endParaRPr lang="en-US"/>
          </a:p>
        </p:txBody>
      </p:sp>
    </p:spTree>
    <p:extLst>
      <p:ext uri="{BB962C8B-B14F-4D97-AF65-F5344CB8AC3E}">
        <p14:creationId xmlns:p14="http://schemas.microsoft.com/office/powerpoint/2010/main" val="198669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508D5A-742D-4029-9F46-EF927FBE7097}"/>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図プレースホルダー 2">
            <a:extLst>
              <a:ext uri="{FF2B5EF4-FFF2-40B4-BE49-F238E27FC236}">
                <a16:creationId xmlns:a16="http://schemas.microsoft.com/office/drawing/2014/main" id="{A4EFF658-787B-4C27-B6FD-2772654E17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テキスト プレースホルダー 3">
            <a:extLst>
              <a:ext uri="{FF2B5EF4-FFF2-40B4-BE49-F238E27FC236}">
                <a16:creationId xmlns:a16="http://schemas.microsoft.com/office/drawing/2014/main" id="{09E98C75-102D-49EB-A4B8-21596D375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BD17C7FF-4058-498A-A377-D4CEADC12548}"/>
              </a:ext>
            </a:extLst>
          </p:cNvPr>
          <p:cNvSpPr>
            <a:spLocks noGrp="1"/>
          </p:cNvSpPr>
          <p:nvPr>
            <p:ph type="dt" sz="half" idx="10"/>
          </p:nvPr>
        </p:nvSpPr>
        <p:spPr/>
        <p:txBody>
          <a:bodyPr/>
          <a:lstStyle/>
          <a:p>
            <a:fld id="{ABD5239B-DFE9-489C-9BE7-9E352458F3B6}" type="datetimeFigureOut">
              <a:rPr lang="en-US" smtClean="0"/>
              <a:t>2/16/2020</a:t>
            </a:fld>
            <a:endParaRPr lang="en-US"/>
          </a:p>
        </p:txBody>
      </p:sp>
      <p:sp>
        <p:nvSpPr>
          <p:cNvPr id="6" name="フッター プレースホルダー 5">
            <a:extLst>
              <a:ext uri="{FF2B5EF4-FFF2-40B4-BE49-F238E27FC236}">
                <a16:creationId xmlns:a16="http://schemas.microsoft.com/office/drawing/2014/main" id="{F9198033-C9E0-4573-B98E-EA664D103DD4}"/>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C6561FEC-3A83-4810-896E-365407104321}"/>
              </a:ext>
            </a:extLst>
          </p:cNvPr>
          <p:cNvSpPr>
            <a:spLocks noGrp="1"/>
          </p:cNvSpPr>
          <p:nvPr>
            <p:ph type="sldNum" sz="quarter" idx="12"/>
          </p:nvPr>
        </p:nvSpPr>
        <p:spPr/>
        <p:txBody>
          <a:bodyPr/>
          <a:lstStyle/>
          <a:p>
            <a:fld id="{E07ED452-291D-4311-ACCA-E84247124D4F}" type="slidenum">
              <a:rPr lang="en-US" smtClean="0"/>
              <a:t>‹#›</a:t>
            </a:fld>
            <a:endParaRPr lang="en-US"/>
          </a:p>
        </p:txBody>
      </p:sp>
    </p:spTree>
    <p:extLst>
      <p:ext uri="{BB962C8B-B14F-4D97-AF65-F5344CB8AC3E}">
        <p14:creationId xmlns:p14="http://schemas.microsoft.com/office/powerpoint/2010/main" val="225858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06F804-A338-44DE-A8D6-9D1DACCBA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F3359BCE-3E6A-48A4-A5B0-DCB43EF17E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64744F99-D179-4788-8AC6-968FDF9C16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5239B-DFE9-489C-9BE7-9E352458F3B6}" type="datetimeFigureOut">
              <a:rPr lang="en-US" smtClean="0"/>
              <a:t>2/16/2020</a:t>
            </a:fld>
            <a:endParaRPr lang="en-US"/>
          </a:p>
        </p:txBody>
      </p:sp>
      <p:sp>
        <p:nvSpPr>
          <p:cNvPr id="5" name="フッター プレースホルダー 4">
            <a:extLst>
              <a:ext uri="{FF2B5EF4-FFF2-40B4-BE49-F238E27FC236}">
                <a16:creationId xmlns:a16="http://schemas.microsoft.com/office/drawing/2014/main" id="{ED626F1F-3E1C-4AF7-8188-63F00CC0A5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F51E0522-3D2D-4DB4-98AE-F66AF9D64D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ED452-291D-4311-ACCA-E84247124D4F}" type="slidenum">
              <a:rPr lang="en-US" smtClean="0"/>
              <a:t>‹#›</a:t>
            </a:fld>
            <a:endParaRPr lang="en-US"/>
          </a:p>
        </p:txBody>
      </p:sp>
    </p:spTree>
    <p:extLst>
      <p:ext uri="{BB962C8B-B14F-4D97-AF65-F5344CB8AC3E}">
        <p14:creationId xmlns:p14="http://schemas.microsoft.com/office/powerpoint/2010/main" val="1226290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2BA85A-9A8C-4528-B03E-F54FADF7BA75}"/>
              </a:ext>
            </a:extLst>
          </p:cNvPr>
          <p:cNvSpPr>
            <a:spLocks noGrp="1"/>
          </p:cNvSpPr>
          <p:nvPr>
            <p:ph type="ctrTitle"/>
          </p:nvPr>
        </p:nvSpPr>
        <p:spPr>
          <a:xfrm>
            <a:off x="4182894" y="734019"/>
            <a:ext cx="2977713" cy="2028636"/>
          </a:xfrm>
          <a:ln w="12700">
            <a:solidFill>
              <a:schemeClr val="tx1">
                <a:alpha val="89000"/>
              </a:schemeClr>
            </a:solidFill>
          </a:ln>
        </p:spPr>
        <p:txBody>
          <a:bodyPr anchor="t">
            <a:normAutofit fontScale="90000"/>
          </a:bodyPr>
          <a:lstStyle/>
          <a:p>
            <a:pPr algn="l"/>
            <a:r>
              <a:rPr lang="en-US" sz="1100" dirty="0"/>
              <a:t>“Overall Ranking”</a:t>
            </a:r>
            <a:br>
              <a:rPr lang="en-US" sz="1100" dirty="0"/>
            </a:br>
            <a:r>
              <a:rPr lang="en-US" sz="1100" dirty="0"/>
              <a:t>In 2018, there are 889 million people used airlines in the United States. There are more than 19 major airline company in the U.S. </a:t>
            </a:r>
            <a:br>
              <a:rPr lang="en-US" sz="1100" dirty="0"/>
            </a:br>
            <a:br>
              <a:rPr lang="en-US" sz="1100" dirty="0"/>
            </a:br>
            <a:r>
              <a:rPr lang="en-US" sz="1100" dirty="0"/>
              <a:t>Do you know which airline had the most passengers in 2018 ?</a:t>
            </a:r>
            <a:br>
              <a:rPr lang="en-US" sz="1100" dirty="0"/>
            </a:br>
            <a:r>
              <a:rPr lang="en-US" sz="1100" dirty="0"/>
              <a:t>That is Southwest airline.</a:t>
            </a:r>
            <a:br>
              <a:rPr lang="en-US" sz="1100" dirty="0"/>
            </a:br>
            <a:r>
              <a:rPr lang="en-US" sz="1100" dirty="0"/>
              <a:t>How did they get many passengers ?</a:t>
            </a:r>
            <a:br>
              <a:rPr lang="en-US" sz="1100" dirty="0"/>
            </a:br>
            <a:r>
              <a:rPr lang="en-US" sz="1100" dirty="0"/>
              <a:t>In other word, how customer select airlines? </a:t>
            </a:r>
            <a:br>
              <a:rPr lang="en-US" sz="1100" dirty="0"/>
            </a:br>
            <a:r>
              <a:rPr lang="en-US" sz="1100" dirty="0"/>
              <a:t>At first let’s check airline ranking from customer point of view.</a:t>
            </a:r>
            <a:br>
              <a:rPr lang="en-US" sz="1100" dirty="0"/>
            </a:br>
            <a:br>
              <a:rPr lang="en-US" sz="1100" dirty="0"/>
            </a:br>
            <a:r>
              <a:rPr lang="en-US" sz="1100" dirty="0"/>
              <a:t>&lt;Graph&gt; Airline Ranking</a:t>
            </a:r>
            <a:br>
              <a:rPr lang="en-US" sz="1100" dirty="0"/>
            </a:br>
            <a:endParaRPr lang="en-US" sz="1100" dirty="0"/>
          </a:p>
        </p:txBody>
      </p:sp>
      <p:sp>
        <p:nvSpPr>
          <p:cNvPr id="4" name="正方形/長方形 3">
            <a:extLst>
              <a:ext uri="{FF2B5EF4-FFF2-40B4-BE49-F238E27FC236}">
                <a16:creationId xmlns:a16="http://schemas.microsoft.com/office/drawing/2014/main" id="{A4986727-EC6A-4D0B-859D-16A6770BEC28}"/>
              </a:ext>
            </a:extLst>
          </p:cNvPr>
          <p:cNvSpPr/>
          <p:nvPr/>
        </p:nvSpPr>
        <p:spPr>
          <a:xfrm>
            <a:off x="175098" y="116732"/>
            <a:ext cx="1712068" cy="486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Storyboard</a:t>
            </a:r>
          </a:p>
        </p:txBody>
      </p:sp>
      <p:sp>
        <p:nvSpPr>
          <p:cNvPr id="5" name="矢印: 右 4">
            <a:extLst>
              <a:ext uri="{FF2B5EF4-FFF2-40B4-BE49-F238E27FC236}">
                <a16:creationId xmlns:a16="http://schemas.microsoft.com/office/drawing/2014/main" id="{4709601C-D957-4ED5-9E4E-247C0D006EC8}"/>
              </a:ext>
            </a:extLst>
          </p:cNvPr>
          <p:cNvSpPr/>
          <p:nvPr/>
        </p:nvSpPr>
        <p:spPr>
          <a:xfrm>
            <a:off x="3249038" y="1276545"/>
            <a:ext cx="846307" cy="651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タイトル 1">
            <a:extLst>
              <a:ext uri="{FF2B5EF4-FFF2-40B4-BE49-F238E27FC236}">
                <a16:creationId xmlns:a16="http://schemas.microsoft.com/office/drawing/2014/main" id="{800F7951-6753-4D0B-A131-A0FFE54B078F}"/>
              </a:ext>
            </a:extLst>
          </p:cNvPr>
          <p:cNvSpPr txBox="1">
            <a:spLocks/>
          </p:cNvSpPr>
          <p:nvPr/>
        </p:nvSpPr>
        <p:spPr>
          <a:xfrm>
            <a:off x="8182012" y="734019"/>
            <a:ext cx="2977713" cy="2028636"/>
          </a:xfrm>
          <a:prstGeom prst="rect">
            <a:avLst/>
          </a:prstGeom>
          <a:ln w="12700">
            <a:solidFill>
              <a:schemeClr val="tx1">
                <a:alpha val="89000"/>
              </a:schemeClr>
            </a:solidFill>
          </a:ln>
        </p:spPr>
        <p:txBody>
          <a:bodyPr vert="horz" lIns="91440" tIns="45720" rIns="91440" bIns="45720" rtlCol="0" anchor="t">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100" dirty="0"/>
              <a:t>“ CS(Customer Satisfaction) Ranking”</a:t>
            </a:r>
            <a:br>
              <a:rPr lang="en-US" sz="1100" dirty="0"/>
            </a:br>
            <a:r>
              <a:rPr lang="en-US" sz="1100" dirty="0"/>
              <a:t>There are several CS ranking site in Website.</a:t>
            </a:r>
          </a:p>
          <a:p>
            <a:pPr algn="l"/>
            <a:r>
              <a:rPr lang="en-US" sz="1100" dirty="0"/>
              <a:t>Every site is not same result.</a:t>
            </a:r>
          </a:p>
          <a:p>
            <a:pPr algn="l"/>
            <a:r>
              <a:rPr lang="en-US" sz="1100" dirty="0"/>
              <a:t>Of course there are different criteria to assess.</a:t>
            </a:r>
          </a:p>
          <a:p>
            <a:pPr algn="l"/>
            <a:r>
              <a:rPr lang="en-US" sz="1100" dirty="0"/>
              <a:t>It does not seem to have correlation between passenger numbers ranking and CS ranking.</a:t>
            </a:r>
          </a:p>
          <a:p>
            <a:pPr algn="l"/>
            <a:endParaRPr lang="en-US" sz="1100" dirty="0"/>
          </a:p>
          <a:p>
            <a:pPr algn="l"/>
            <a:r>
              <a:rPr lang="en-US" sz="1100" dirty="0"/>
              <a:t>So in terms of criteria,</a:t>
            </a:r>
          </a:p>
          <a:p>
            <a:pPr algn="l"/>
            <a:r>
              <a:rPr lang="en-US" sz="1100" dirty="0"/>
              <a:t>What items customers emphasize to choose airline? </a:t>
            </a:r>
            <a:br>
              <a:rPr lang="en-US" sz="1100" dirty="0"/>
            </a:br>
            <a:br>
              <a:rPr lang="en-US" sz="1100" dirty="0"/>
            </a:br>
            <a:r>
              <a:rPr lang="en-US" sz="1100" dirty="0"/>
              <a:t>&lt;Point&gt;</a:t>
            </a:r>
          </a:p>
          <a:p>
            <a:pPr algn="l"/>
            <a:r>
              <a:rPr lang="en-US" sz="1100" dirty="0"/>
              <a:t>Ranking is various.  </a:t>
            </a:r>
          </a:p>
          <a:p>
            <a:pPr algn="l"/>
            <a:endParaRPr lang="en-US" sz="1100" dirty="0"/>
          </a:p>
          <a:p>
            <a:pPr algn="l"/>
            <a:r>
              <a:rPr lang="en-US" sz="1100" dirty="0"/>
              <a:t>&lt;Graph&gt; Customer Satisfaction (Popularity) Ranking</a:t>
            </a:r>
          </a:p>
        </p:txBody>
      </p:sp>
      <p:sp>
        <p:nvSpPr>
          <p:cNvPr id="9" name="矢印: 右 8">
            <a:extLst>
              <a:ext uri="{FF2B5EF4-FFF2-40B4-BE49-F238E27FC236}">
                <a16:creationId xmlns:a16="http://schemas.microsoft.com/office/drawing/2014/main" id="{8D92A5D4-98A0-4FAE-A030-1BAC6CAFFA36}"/>
              </a:ext>
            </a:extLst>
          </p:cNvPr>
          <p:cNvSpPr/>
          <p:nvPr/>
        </p:nvSpPr>
        <p:spPr>
          <a:xfrm>
            <a:off x="7282202" y="1273903"/>
            <a:ext cx="846307" cy="651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タイトル 1">
            <a:extLst>
              <a:ext uri="{FF2B5EF4-FFF2-40B4-BE49-F238E27FC236}">
                <a16:creationId xmlns:a16="http://schemas.microsoft.com/office/drawing/2014/main" id="{A07A02D4-8724-4EE6-A6AB-FFC614CA5DDE}"/>
              </a:ext>
            </a:extLst>
          </p:cNvPr>
          <p:cNvSpPr txBox="1">
            <a:spLocks/>
          </p:cNvSpPr>
          <p:nvPr/>
        </p:nvSpPr>
        <p:spPr>
          <a:xfrm>
            <a:off x="8250106" y="3953874"/>
            <a:ext cx="2977713" cy="2028636"/>
          </a:xfrm>
          <a:prstGeom prst="rect">
            <a:avLst/>
          </a:prstGeom>
          <a:ln w="12700">
            <a:solidFill>
              <a:schemeClr val="tx1">
                <a:alpha val="89000"/>
              </a:schemeClr>
            </a:solidFill>
          </a:ln>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100" dirty="0"/>
              <a:t>“ Customer Choice Criteria”</a:t>
            </a:r>
            <a:br>
              <a:rPr lang="en-US" sz="1100" dirty="0"/>
            </a:br>
            <a:r>
              <a:rPr lang="en-US" sz="1100" dirty="0"/>
              <a:t>According to Forbes data, The most emphasizing point by customers is “airline fee”.</a:t>
            </a:r>
          </a:p>
          <a:p>
            <a:pPr algn="l"/>
            <a:r>
              <a:rPr lang="en-US" sz="1100" dirty="0"/>
              <a:t>But, Is that really only the matter to choice a airline to use?</a:t>
            </a:r>
          </a:p>
          <a:p>
            <a:pPr algn="l"/>
            <a:endParaRPr lang="en-US" sz="1100" dirty="0"/>
          </a:p>
          <a:p>
            <a:pPr algn="l"/>
            <a:r>
              <a:rPr lang="en-US" sz="1100" dirty="0"/>
              <a:t>Using top ranked airlines’ and low ranked airlines’ airline fare through the official site, I checked if the high ranked airlines’ fee are cheap than low ranked airlines’ one.</a:t>
            </a:r>
          </a:p>
          <a:p>
            <a:pPr algn="l"/>
            <a:endParaRPr lang="en-US" sz="1100" dirty="0"/>
          </a:p>
          <a:p>
            <a:pPr algn="l"/>
            <a:r>
              <a:rPr lang="en-US" sz="1100" dirty="0"/>
              <a:t>&lt;Graph&gt; Customer selection(Pie chart)</a:t>
            </a:r>
          </a:p>
        </p:txBody>
      </p:sp>
      <p:sp>
        <p:nvSpPr>
          <p:cNvPr id="11" name="タイトル 1">
            <a:extLst>
              <a:ext uri="{FF2B5EF4-FFF2-40B4-BE49-F238E27FC236}">
                <a16:creationId xmlns:a16="http://schemas.microsoft.com/office/drawing/2014/main" id="{127B4DC6-E643-43BD-A02E-DCB7B41D673B}"/>
              </a:ext>
            </a:extLst>
          </p:cNvPr>
          <p:cNvSpPr txBox="1">
            <a:spLocks/>
          </p:cNvSpPr>
          <p:nvPr/>
        </p:nvSpPr>
        <p:spPr>
          <a:xfrm>
            <a:off x="97278" y="734019"/>
            <a:ext cx="3064212" cy="2028636"/>
          </a:xfrm>
          <a:prstGeom prst="rect">
            <a:avLst/>
          </a:prstGeom>
          <a:ln w="12700">
            <a:solidFill>
              <a:schemeClr val="tx1">
                <a:alpha val="89000"/>
              </a:schemeClr>
            </a:solidFill>
          </a:ln>
        </p:spPr>
        <p:txBody>
          <a:bodyPr vert="horz" lIns="91440" tIns="45720" rIns="91440" bIns="45720" rtlCol="0" anchor="t">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100" dirty="0"/>
              <a:t>&lt;Intro/Question-&gt; Presentation point”</a:t>
            </a:r>
            <a:br>
              <a:rPr lang="en-US" sz="1100" dirty="0"/>
            </a:br>
            <a:r>
              <a:rPr lang="en-US" sz="1100" dirty="0"/>
              <a:t>We use airlines in case of going far away. It is very convenient to go there in timely manner.</a:t>
            </a:r>
          </a:p>
          <a:p>
            <a:pPr algn="l"/>
            <a:endParaRPr lang="en-US" sz="1100" dirty="0"/>
          </a:p>
          <a:p>
            <a:pPr algn="l"/>
            <a:r>
              <a:rPr lang="en-US" sz="1100" dirty="0"/>
              <a:t>There are more than 1400 airlines in the world.</a:t>
            </a:r>
          </a:p>
          <a:p>
            <a:pPr algn="l"/>
            <a:r>
              <a:rPr lang="en-US" sz="1100" dirty="0"/>
              <a:t>We somehow choose one of them and sometimes we continue on using that company.</a:t>
            </a:r>
          </a:p>
          <a:p>
            <a:pPr algn="l"/>
            <a:endParaRPr lang="en-US" sz="1100" dirty="0"/>
          </a:p>
          <a:p>
            <a:pPr algn="l"/>
            <a:r>
              <a:rPr lang="en-US" sz="1100" dirty="0"/>
              <a:t>How people select the airline among a bunch of airlines?</a:t>
            </a:r>
          </a:p>
          <a:p>
            <a:pPr algn="l"/>
            <a:r>
              <a:rPr lang="en-US" sz="1100" dirty="0"/>
              <a:t>In general, it is easy to rely on Airline ranking which shows passenger numbers.</a:t>
            </a:r>
          </a:p>
          <a:p>
            <a:pPr algn="l"/>
            <a:endParaRPr lang="en-US" sz="1100" dirty="0"/>
          </a:p>
          <a:p>
            <a:pPr algn="l"/>
            <a:r>
              <a:rPr lang="en-US" sz="1100" dirty="0"/>
              <a:t>Are there any relationship between passenger number ranking and customer satisfaction ranking?</a:t>
            </a:r>
          </a:p>
          <a:p>
            <a:pPr algn="l"/>
            <a:r>
              <a:rPr lang="en-US" sz="1100" dirty="0"/>
              <a:t>Let’s see what correlations there are.</a:t>
            </a:r>
          </a:p>
          <a:p>
            <a:pPr algn="l"/>
            <a:endParaRPr lang="en-US" sz="1100" dirty="0"/>
          </a:p>
          <a:p>
            <a:pPr algn="l"/>
            <a:endParaRPr lang="en-US" sz="1100" dirty="0"/>
          </a:p>
          <a:p>
            <a:pPr algn="l"/>
            <a:r>
              <a:rPr lang="en-US" sz="1100" dirty="0"/>
              <a:t>&lt;Point&gt;</a:t>
            </a:r>
          </a:p>
          <a:p>
            <a:pPr algn="l"/>
            <a:r>
              <a:rPr lang="en-US" sz="1100" dirty="0"/>
              <a:t>This will help for reader to select which airline to chose since this presentation. </a:t>
            </a:r>
          </a:p>
          <a:p>
            <a:pPr algn="l"/>
            <a:endParaRPr lang="en-US" sz="1100" dirty="0"/>
          </a:p>
          <a:p>
            <a:pPr algn="l"/>
            <a:endParaRPr lang="en-US" sz="1100" dirty="0"/>
          </a:p>
        </p:txBody>
      </p:sp>
      <p:sp>
        <p:nvSpPr>
          <p:cNvPr id="12" name="タイトル 1">
            <a:extLst>
              <a:ext uri="{FF2B5EF4-FFF2-40B4-BE49-F238E27FC236}">
                <a16:creationId xmlns:a16="http://schemas.microsoft.com/office/drawing/2014/main" id="{BDF6417D-B606-4B93-AD10-AA66D31D7E16}"/>
              </a:ext>
            </a:extLst>
          </p:cNvPr>
          <p:cNvSpPr txBox="1">
            <a:spLocks/>
          </p:cNvSpPr>
          <p:nvPr/>
        </p:nvSpPr>
        <p:spPr>
          <a:xfrm>
            <a:off x="183777" y="3948591"/>
            <a:ext cx="2977713" cy="2028636"/>
          </a:xfrm>
          <a:prstGeom prst="rect">
            <a:avLst/>
          </a:prstGeom>
          <a:ln w="12700">
            <a:solidFill>
              <a:schemeClr val="tx1">
                <a:alpha val="89000"/>
              </a:schemeClr>
            </a:solidFill>
          </a:ln>
        </p:spPr>
        <p:txBody>
          <a:bodyPr vert="horz" lIns="91440" tIns="45720" rIns="91440" bIns="45720" rtlCol="0" anchor="t">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100" dirty="0"/>
              <a:t>“Re-Assessment by another angle”</a:t>
            </a:r>
          </a:p>
          <a:p>
            <a:pPr algn="l"/>
            <a:r>
              <a:rPr lang="en-US" sz="1100" dirty="0"/>
              <a:t>Back to the pie chart, by re-grouping items,</a:t>
            </a:r>
          </a:p>
          <a:p>
            <a:pPr algn="l"/>
            <a:r>
              <a:rPr lang="en-US" sz="1100" dirty="0"/>
              <a:t>Airline’s convenience such as route network, baggage support and mileage program is put weight on rather than just airfare.</a:t>
            </a:r>
          </a:p>
          <a:p>
            <a:pPr algn="l"/>
            <a:endParaRPr lang="en-US" sz="1100" dirty="0"/>
          </a:p>
          <a:p>
            <a:pPr algn="l"/>
            <a:r>
              <a:rPr lang="en-US" sz="1100" dirty="0"/>
              <a:t>&lt;Point&gt;</a:t>
            </a:r>
          </a:p>
          <a:p>
            <a:pPr algn="l"/>
            <a:r>
              <a:rPr lang="en-US" sz="1100" dirty="0"/>
              <a:t>Current visualization on the web is misleading to reader to see which is the best to choice the airline.</a:t>
            </a:r>
          </a:p>
          <a:p>
            <a:pPr algn="l"/>
            <a:endParaRPr lang="en-US" sz="1100" dirty="0"/>
          </a:p>
          <a:p>
            <a:pPr algn="l"/>
            <a:endParaRPr lang="en-US" sz="1100" dirty="0"/>
          </a:p>
          <a:p>
            <a:pPr algn="l"/>
            <a:r>
              <a:rPr lang="en-US" sz="1100" dirty="0"/>
              <a:t>&lt;Graph&gt; Customer selection by grouping(Pie chart) </a:t>
            </a:r>
          </a:p>
          <a:p>
            <a:pPr algn="l"/>
            <a:endParaRPr lang="en-US" sz="1100" dirty="0"/>
          </a:p>
          <a:p>
            <a:pPr algn="l"/>
            <a:endParaRPr lang="en-US" sz="1100" dirty="0"/>
          </a:p>
        </p:txBody>
      </p:sp>
      <p:sp>
        <p:nvSpPr>
          <p:cNvPr id="14" name="矢印: 右 13">
            <a:extLst>
              <a:ext uri="{FF2B5EF4-FFF2-40B4-BE49-F238E27FC236}">
                <a16:creationId xmlns:a16="http://schemas.microsoft.com/office/drawing/2014/main" id="{E646168C-DCCC-4874-BA55-B37420341A34}"/>
              </a:ext>
            </a:extLst>
          </p:cNvPr>
          <p:cNvSpPr/>
          <p:nvPr/>
        </p:nvSpPr>
        <p:spPr>
          <a:xfrm rot="5400000">
            <a:off x="9247714" y="3032387"/>
            <a:ext cx="846307" cy="651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タイトル 1">
            <a:extLst>
              <a:ext uri="{FF2B5EF4-FFF2-40B4-BE49-F238E27FC236}">
                <a16:creationId xmlns:a16="http://schemas.microsoft.com/office/drawing/2014/main" id="{A976C2B0-B752-4B25-A140-2A4D4C2E9C62}"/>
              </a:ext>
            </a:extLst>
          </p:cNvPr>
          <p:cNvSpPr txBox="1">
            <a:spLocks/>
          </p:cNvSpPr>
          <p:nvPr/>
        </p:nvSpPr>
        <p:spPr>
          <a:xfrm>
            <a:off x="4182893" y="3948591"/>
            <a:ext cx="2977713" cy="2028636"/>
          </a:xfrm>
          <a:prstGeom prst="rect">
            <a:avLst/>
          </a:prstGeom>
          <a:ln w="12700">
            <a:solidFill>
              <a:schemeClr val="tx1">
                <a:alpha val="89000"/>
              </a:schemeClr>
            </a:solidFill>
          </a:ln>
        </p:spPr>
        <p:txBody>
          <a:bodyPr vert="horz" lIns="91440" tIns="45720" rIns="91440" bIns="45720" rtlCol="0" anchor="t">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100" dirty="0"/>
              <a:t>“ Price comparison” -&gt; Cheapness is really good?</a:t>
            </a:r>
          </a:p>
          <a:p>
            <a:pPr algn="l"/>
            <a:r>
              <a:rPr lang="en-US" sz="1100" dirty="0"/>
              <a:t>I used 6 airlines’ samples to see which airlines’ fee is the cheapest using 3 pattern.</a:t>
            </a:r>
          </a:p>
          <a:p>
            <a:pPr algn="l"/>
            <a:r>
              <a:rPr lang="en-US" sz="1100" dirty="0"/>
              <a:t>One is the trip is coming soon, meaning ticket through airlines could be high. Second one is the trip which happens 2months later.</a:t>
            </a:r>
          </a:p>
          <a:p>
            <a:pPr algn="l"/>
            <a:r>
              <a:rPr lang="en-US" sz="1100" dirty="0"/>
              <a:t>By having some grace, what differences among airlines can be seen?</a:t>
            </a:r>
          </a:p>
          <a:p>
            <a:pPr algn="l"/>
            <a:r>
              <a:rPr lang="en-US" sz="1100" dirty="0"/>
              <a:t>Third one is the trip which happens 4 month later from now. </a:t>
            </a:r>
          </a:p>
          <a:p>
            <a:pPr algn="l"/>
            <a:endParaRPr lang="en-US" sz="1100" dirty="0"/>
          </a:p>
          <a:p>
            <a:pPr algn="l"/>
            <a:r>
              <a:rPr lang="en-US" sz="1100" dirty="0"/>
              <a:t>By seeing the results, though small sample. </a:t>
            </a:r>
            <a:br>
              <a:rPr lang="en-US" sz="1100" dirty="0"/>
            </a:br>
            <a:r>
              <a:rPr lang="en-US" sz="1100" dirty="0"/>
              <a:t>Only the price might not be the factor to select the </a:t>
            </a:r>
          </a:p>
        </p:txBody>
      </p:sp>
      <p:sp>
        <p:nvSpPr>
          <p:cNvPr id="16" name="矢印: 右 15">
            <a:extLst>
              <a:ext uri="{FF2B5EF4-FFF2-40B4-BE49-F238E27FC236}">
                <a16:creationId xmlns:a16="http://schemas.microsoft.com/office/drawing/2014/main" id="{1411D0FA-51ED-45AD-BCAF-BB7D64EDFB25}"/>
              </a:ext>
            </a:extLst>
          </p:cNvPr>
          <p:cNvSpPr/>
          <p:nvPr/>
        </p:nvSpPr>
        <p:spPr>
          <a:xfrm rot="10800000">
            <a:off x="7282202" y="4637033"/>
            <a:ext cx="846307" cy="651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矢印: 右 16">
            <a:extLst>
              <a:ext uri="{FF2B5EF4-FFF2-40B4-BE49-F238E27FC236}">
                <a16:creationId xmlns:a16="http://schemas.microsoft.com/office/drawing/2014/main" id="{408554FE-FF2D-4777-A9E7-239561D43E92}"/>
              </a:ext>
            </a:extLst>
          </p:cNvPr>
          <p:cNvSpPr/>
          <p:nvPr/>
        </p:nvSpPr>
        <p:spPr>
          <a:xfrm rot="10800000">
            <a:off x="3249038" y="4637032"/>
            <a:ext cx="846307" cy="651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矢印: 右 18">
            <a:extLst>
              <a:ext uri="{FF2B5EF4-FFF2-40B4-BE49-F238E27FC236}">
                <a16:creationId xmlns:a16="http://schemas.microsoft.com/office/drawing/2014/main" id="{ABAA22C2-D78C-4EA0-A0AD-2F6DFEF85E3F}"/>
              </a:ext>
            </a:extLst>
          </p:cNvPr>
          <p:cNvSpPr/>
          <p:nvPr/>
        </p:nvSpPr>
        <p:spPr>
          <a:xfrm rot="5400000">
            <a:off x="1206230" y="6074504"/>
            <a:ext cx="846307" cy="651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257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EF99DC0C-E09F-4ABA-A518-1D2A0ABF5668}"/>
              </a:ext>
            </a:extLst>
          </p:cNvPr>
          <p:cNvSpPr txBox="1">
            <a:spLocks/>
          </p:cNvSpPr>
          <p:nvPr/>
        </p:nvSpPr>
        <p:spPr>
          <a:xfrm>
            <a:off x="365359" y="1250787"/>
            <a:ext cx="2977713" cy="2028636"/>
          </a:xfrm>
          <a:prstGeom prst="rect">
            <a:avLst/>
          </a:prstGeom>
          <a:ln w="12700">
            <a:solidFill>
              <a:schemeClr val="tx1">
                <a:alpha val="89000"/>
              </a:schemeClr>
            </a:solidFill>
          </a:ln>
        </p:spPr>
        <p:txBody>
          <a:bodyPr vert="horz" lIns="91440" tIns="45720" rIns="91440" bIns="45720" rtlCol="0" anchor="t">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100" dirty="0"/>
              <a:t>“ Other Factor”</a:t>
            </a:r>
          </a:p>
          <a:p>
            <a:pPr algn="l"/>
            <a:r>
              <a:rPr lang="en-US" sz="1100" dirty="0"/>
              <a:t>Are there any factors other than price?</a:t>
            </a:r>
          </a:p>
          <a:p>
            <a:pPr algn="l"/>
            <a:r>
              <a:rPr lang="en-US" altLang="ja-JP" sz="1100" dirty="0"/>
              <a:t>For</a:t>
            </a:r>
            <a:r>
              <a:rPr lang="ja-JP" altLang="en-US" sz="1100" dirty="0"/>
              <a:t> </a:t>
            </a:r>
            <a:r>
              <a:rPr lang="en-US" altLang="ja-JP" sz="1100" dirty="0"/>
              <a:t>example,</a:t>
            </a:r>
            <a:r>
              <a:rPr lang="ja-JP" altLang="en-US" sz="1100" dirty="0"/>
              <a:t> </a:t>
            </a:r>
            <a:r>
              <a:rPr lang="en-US" altLang="ja-JP" sz="1100" dirty="0"/>
              <a:t>Let’s check others using South West and Alaska</a:t>
            </a:r>
            <a:r>
              <a:rPr lang="ja-JP" altLang="en-US" sz="1100" dirty="0"/>
              <a:t> </a:t>
            </a:r>
            <a:r>
              <a:rPr lang="en-US" altLang="ja-JP" sz="1100"/>
              <a:t>airline </a:t>
            </a:r>
            <a:r>
              <a:rPr lang="en-US" altLang="ja-JP" sz="1100" dirty="0"/>
              <a:t>sample that are major popular airline company.</a:t>
            </a:r>
          </a:p>
          <a:p>
            <a:pPr algn="l"/>
            <a:endParaRPr lang="en-US" sz="1100" dirty="0"/>
          </a:p>
          <a:p>
            <a:pPr algn="l"/>
            <a:r>
              <a:rPr lang="en-US" sz="1100" dirty="0"/>
              <a:t>According to the customer survey at their airlines, not only airlines fee but also their services such as mileage and baggage supports they provide to customers.</a:t>
            </a:r>
          </a:p>
          <a:p>
            <a:pPr algn="l"/>
            <a:endParaRPr lang="en-US" sz="1100" dirty="0"/>
          </a:p>
          <a:p>
            <a:pPr algn="l"/>
            <a:r>
              <a:rPr lang="en-US" sz="1100" dirty="0"/>
              <a:t>&lt;Graph&gt;Another factor at Southwest and JetBlue</a:t>
            </a:r>
            <a:br>
              <a:rPr lang="en-US" sz="1100" dirty="0"/>
            </a:br>
            <a:endParaRPr lang="en-US" sz="1100" dirty="0"/>
          </a:p>
        </p:txBody>
      </p:sp>
      <p:sp>
        <p:nvSpPr>
          <p:cNvPr id="5" name="矢印: 右 4">
            <a:extLst>
              <a:ext uri="{FF2B5EF4-FFF2-40B4-BE49-F238E27FC236}">
                <a16:creationId xmlns:a16="http://schemas.microsoft.com/office/drawing/2014/main" id="{946CF1BE-33B3-4783-B155-EEB1F7B37426}"/>
              </a:ext>
            </a:extLst>
          </p:cNvPr>
          <p:cNvSpPr/>
          <p:nvPr/>
        </p:nvSpPr>
        <p:spPr>
          <a:xfrm rot="5400000">
            <a:off x="1431063" y="283303"/>
            <a:ext cx="846307" cy="651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タイトル 1">
            <a:extLst>
              <a:ext uri="{FF2B5EF4-FFF2-40B4-BE49-F238E27FC236}">
                <a16:creationId xmlns:a16="http://schemas.microsoft.com/office/drawing/2014/main" id="{15AFD673-3B5B-469A-943F-BB9D6B41B7D2}"/>
              </a:ext>
            </a:extLst>
          </p:cNvPr>
          <p:cNvSpPr txBox="1">
            <a:spLocks/>
          </p:cNvSpPr>
          <p:nvPr/>
        </p:nvSpPr>
        <p:spPr>
          <a:xfrm>
            <a:off x="365359" y="4447944"/>
            <a:ext cx="2977713" cy="2028636"/>
          </a:xfrm>
          <a:prstGeom prst="rect">
            <a:avLst/>
          </a:prstGeom>
          <a:ln w="12700">
            <a:solidFill>
              <a:schemeClr val="tx1">
                <a:alpha val="89000"/>
              </a:schemeClr>
            </a:solidFill>
          </a:ln>
        </p:spPr>
        <p:txBody>
          <a:bodyPr vert="horz" lIns="91440" tIns="45720" rIns="91440" bIns="45720" rtlCol="0" anchor="t">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100" dirty="0"/>
              <a:t>“ Conclusion”</a:t>
            </a:r>
          </a:p>
          <a:p>
            <a:pPr algn="l"/>
            <a:r>
              <a:rPr lang="en-US" sz="1100" dirty="0"/>
              <a:t>At least, Airline customer satisfaction does not always reflect on the airlines’ passenger number, meaning that there is not exact correlation between passengers’ number and customer satisfaction ranking.</a:t>
            </a:r>
          </a:p>
          <a:p>
            <a:pPr algn="l"/>
            <a:r>
              <a:rPr lang="en-US" sz="1100" dirty="0"/>
              <a:t>From data visualization analysis point of view, only price does not reflect on popularities, combination of services are key factors that they are the top ranked airlines.</a:t>
            </a:r>
          </a:p>
          <a:p>
            <a:pPr algn="l"/>
            <a:r>
              <a:rPr lang="en-US" sz="1100" dirty="0"/>
              <a:t>Data visualization is important to show reader with correct information without any bias.</a:t>
            </a:r>
          </a:p>
          <a:p>
            <a:pPr algn="l"/>
            <a:r>
              <a:rPr lang="en-US" sz="1100" dirty="0"/>
              <a:t>In this case, most of airlines’ customer refer to airfare as the high priorities though actually it is airline’s services.</a:t>
            </a:r>
          </a:p>
          <a:p>
            <a:pPr algn="l"/>
            <a:br>
              <a:rPr lang="en-US" sz="1100" dirty="0"/>
            </a:br>
            <a:endParaRPr lang="en-US" sz="1100" dirty="0"/>
          </a:p>
        </p:txBody>
      </p:sp>
      <p:sp>
        <p:nvSpPr>
          <p:cNvPr id="7" name="矢印: 右 6">
            <a:extLst>
              <a:ext uri="{FF2B5EF4-FFF2-40B4-BE49-F238E27FC236}">
                <a16:creationId xmlns:a16="http://schemas.microsoft.com/office/drawing/2014/main" id="{3EC40745-D972-4A04-AA76-037E4E4B35DB}"/>
              </a:ext>
            </a:extLst>
          </p:cNvPr>
          <p:cNvSpPr/>
          <p:nvPr/>
        </p:nvSpPr>
        <p:spPr>
          <a:xfrm rot="5400000">
            <a:off x="1431061" y="3537807"/>
            <a:ext cx="846307" cy="651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矢印: 右 7">
            <a:extLst>
              <a:ext uri="{FF2B5EF4-FFF2-40B4-BE49-F238E27FC236}">
                <a16:creationId xmlns:a16="http://schemas.microsoft.com/office/drawing/2014/main" id="{5B389770-E675-4643-8ED6-25AF3ABB17AA}"/>
              </a:ext>
            </a:extLst>
          </p:cNvPr>
          <p:cNvSpPr/>
          <p:nvPr/>
        </p:nvSpPr>
        <p:spPr>
          <a:xfrm>
            <a:off x="3888915" y="5076772"/>
            <a:ext cx="846307" cy="651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タイトル 1">
            <a:extLst>
              <a:ext uri="{FF2B5EF4-FFF2-40B4-BE49-F238E27FC236}">
                <a16:creationId xmlns:a16="http://schemas.microsoft.com/office/drawing/2014/main" id="{7C560F50-550B-4F12-AAF4-206632B9A035}"/>
              </a:ext>
            </a:extLst>
          </p:cNvPr>
          <p:cNvSpPr txBox="1">
            <a:spLocks/>
          </p:cNvSpPr>
          <p:nvPr/>
        </p:nvSpPr>
        <p:spPr>
          <a:xfrm>
            <a:off x="5281065" y="4388331"/>
            <a:ext cx="6071113" cy="2028636"/>
          </a:xfrm>
          <a:prstGeom prst="rect">
            <a:avLst/>
          </a:prstGeom>
          <a:ln w="12700">
            <a:solidFill>
              <a:schemeClr val="tx1">
                <a:alpha val="89000"/>
              </a:schemeClr>
            </a:solidFill>
          </a:ln>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100" dirty="0"/>
              <a:t>“Takeaway  and action to reader”</a:t>
            </a:r>
          </a:p>
          <a:p>
            <a:pPr algn="l"/>
            <a:r>
              <a:rPr lang="en-US" sz="1100" dirty="0"/>
              <a:t>From data visualization point of view, sometimes it shows different images though they are using same data. There could be a possibility that people have different decision makings. Not just seeing the graph only, but checking correlation or any other source from comparison perspective will help us to think correct way.</a:t>
            </a:r>
          </a:p>
          <a:p>
            <a:pPr algn="l"/>
            <a:endParaRPr lang="en-US" sz="1100" dirty="0"/>
          </a:p>
          <a:p>
            <a:pPr algn="l"/>
            <a:endParaRPr lang="en-US" sz="1100" dirty="0"/>
          </a:p>
          <a:p>
            <a:pPr algn="l"/>
            <a:r>
              <a:rPr lang="en-US" sz="1100" dirty="0"/>
              <a:t>From topic perspective, People tend to stick to have same airline. But depending on your priority, you had better check and try to use the other airline. This could not only expand your knowledges but also airline can have a chance to grow by providing new good services for new customers.</a:t>
            </a:r>
          </a:p>
          <a:p>
            <a:pPr algn="l"/>
            <a:br>
              <a:rPr lang="en-US" sz="1100" dirty="0"/>
            </a:br>
            <a:endParaRPr lang="en-US" sz="1100" dirty="0"/>
          </a:p>
        </p:txBody>
      </p:sp>
    </p:spTree>
    <p:extLst>
      <p:ext uri="{BB962C8B-B14F-4D97-AF65-F5344CB8AC3E}">
        <p14:creationId xmlns:p14="http://schemas.microsoft.com/office/powerpoint/2010/main" val="28195156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843</Words>
  <Application>Microsoft Office PowerPoint</Application>
  <PresentationFormat>ワイド画面</PresentationFormat>
  <Paragraphs>67</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Arial</vt:lpstr>
      <vt:lpstr>Calibri</vt:lpstr>
      <vt:lpstr>Calibri Light</vt:lpstr>
      <vt:lpstr>Office テーマ</vt:lpstr>
      <vt:lpstr>“Overall Ranking” In 2018, there are 889 million people used airlines in the United States. There are more than 19 major airline company in the U.S.   Do you know which airline had the most passengers in 2018 ? That is Southwest airline. How did they get many passengers ? In other word, how customer select airlines?  At first let’s check airline ranking from customer point of view.  &lt;Graph&gt; Airline Ranking </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Takafumi Sudare</dc:creator>
  <cp:lastModifiedBy>Takafumi Sudare</cp:lastModifiedBy>
  <cp:revision>23</cp:revision>
  <dcterms:created xsi:type="dcterms:W3CDTF">2020-02-15T05:20:52Z</dcterms:created>
  <dcterms:modified xsi:type="dcterms:W3CDTF">2020-02-16T21:01:07Z</dcterms:modified>
</cp:coreProperties>
</file>