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AA8"/>
    <a:srgbClr val="66FF33"/>
    <a:srgbClr val="B3C648"/>
    <a:srgbClr val="35F51B"/>
    <a:srgbClr val="2FE72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480;\Documents\GitHub\Graduation-Design\Output\&#25968;&#25454;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480;\Documents\GitHub\Graduation-Design\Output\&#25968;&#25454;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电池容量随温度变化图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0.5C放电倍率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Sheet1!$Q$2:$Q$10</c:f>
              <c:numCache>
                <c:formatCode>0%</c:formatCode>
                <c:ptCount val="9"/>
                <c:pt idx="0">
                  <c:v>1</c:v>
                </c:pt>
                <c:pt idx="1">
                  <c:v>0.93110999999999999</c:v>
                </c:pt>
                <c:pt idx="2">
                  <c:v>0.86848000000000003</c:v>
                </c:pt>
                <c:pt idx="3">
                  <c:v>0.83718000000000004</c:v>
                </c:pt>
                <c:pt idx="4">
                  <c:v>0.80313999999999997</c:v>
                </c:pt>
                <c:pt idx="5">
                  <c:v>0.77488000000000001</c:v>
                </c:pt>
                <c:pt idx="6">
                  <c:v>0.74702000000000002</c:v>
                </c:pt>
                <c:pt idx="7">
                  <c:v>0.69060999999999995</c:v>
                </c:pt>
                <c:pt idx="8">
                  <c:v>0.56859999999999999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2-4FE2-80E9-001979AF96C5}"/>
            </c:ext>
          </c:extLst>
        </c:ser>
        <c:ser>
          <c:idx val="1"/>
          <c:order val="1"/>
          <c:tx>
            <c:strRef>
              <c:f>Sheet1!$R$1</c:f>
              <c:strCache>
                <c:ptCount val="1"/>
                <c:pt idx="0">
                  <c:v>1C放电倍率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Sheet1!$R$2:$R$10</c:f>
              <c:numCache>
                <c:formatCode>0%</c:formatCode>
                <c:ptCount val="9"/>
                <c:pt idx="0">
                  <c:v>0.98401000000000005</c:v>
                </c:pt>
                <c:pt idx="1">
                  <c:v>0.90610999999999997</c:v>
                </c:pt>
                <c:pt idx="2">
                  <c:v>0.84677999999999998</c:v>
                </c:pt>
                <c:pt idx="3">
                  <c:v>0.81564000000000003</c:v>
                </c:pt>
                <c:pt idx="4">
                  <c:v>0.77803999999999995</c:v>
                </c:pt>
                <c:pt idx="5">
                  <c:v>0.74988999999999995</c:v>
                </c:pt>
                <c:pt idx="6">
                  <c:v>0.71850000000000003</c:v>
                </c:pt>
                <c:pt idx="7">
                  <c:v>0.64080000000000004</c:v>
                </c:pt>
                <c:pt idx="8">
                  <c:v>0.52205000000000001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2-4FE2-80E9-001979AF96C5}"/>
            </c:ext>
          </c:extLst>
        </c:ser>
        <c:ser>
          <c:idx val="2"/>
          <c:order val="2"/>
          <c:tx>
            <c:strRef>
              <c:f>Sheet1!$S$1</c:f>
              <c:strCache>
                <c:ptCount val="1"/>
                <c:pt idx="0">
                  <c:v>2C放电倍率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Sheet1!$S$2:$S$10</c:f>
              <c:numCache>
                <c:formatCode>0%</c:formatCode>
                <c:ptCount val="9"/>
                <c:pt idx="0">
                  <c:v>0.97484999999999999</c:v>
                </c:pt>
                <c:pt idx="1">
                  <c:v>0.89988000000000001</c:v>
                </c:pt>
                <c:pt idx="2">
                  <c:v>0.84314999999999996</c:v>
                </c:pt>
                <c:pt idx="3">
                  <c:v>0.81267999999999996</c:v>
                </c:pt>
                <c:pt idx="4">
                  <c:v>0.77171000000000001</c:v>
                </c:pt>
                <c:pt idx="5">
                  <c:v>0.73740000000000006</c:v>
                </c:pt>
                <c:pt idx="6">
                  <c:v>0.70640000000000003</c:v>
                </c:pt>
                <c:pt idx="7">
                  <c:v>0.64100999999999997</c:v>
                </c:pt>
                <c:pt idx="8">
                  <c:v>0.50310999999999995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D2-4FE2-80E9-001979AF9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635400"/>
        <c:axId val="680635728"/>
      </c:barChart>
      <c:catAx>
        <c:axId val="68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0635728"/>
        <c:crosses val="autoZero"/>
        <c:auto val="1"/>
        <c:lblAlgn val="ctr"/>
        <c:lblOffset val="100"/>
        <c:noMultiLvlLbl val="0"/>
      </c:catAx>
      <c:valAx>
        <c:axId val="680635728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初始电压随温度变化图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0.5C放电倍率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Sheet1!$T$2:$T$10</c:f>
              <c:numCache>
                <c:formatCode>0%</c:formatCode>
                <c:ptCount val="9"/>
                <c:pt idx="0">
                  <c:v>1</c:v>
                </c:pt>
                <c:pt idx="1">
                  <c:v>0.99239999999999995</c:v>
                </c:pt>
                <c:pt idx="2">
                  <c:v>0.98199000000000003</c:v>
                </c:pt>
                <c:pt idx="3">
                  <c:v>0.97619999999999996</c:v>
                </c:pt>
                <c:pt idx="4">
                  <c:v>0.96987000000000001</c:v>
                </c:pt>
                <c:pt idx="5">
                  <c:v>0.96409</c:v>
                </c:pt>
                <c:pt idx="6">
                  <c:v>0.95979000000000003</c:v>
                </c:pt>
                <c:pt idx="7">
                  <c:v>0.94764999999999999</c:v>
                </c:pt>
                <c:pt idx="8">
                  <c:v>0.93125000000000002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1-4FC6-83DF-577B3EAA4E02}"/>
            </c:ext>
          </c:extLst>
        </c:ser>
        <c:ser>
          <c:idx val="1"/>
          <c:order val="1"/>
          <c:tx>
            <c:strRef>
              <c:f>Sheet1!$U$1</c:f>
              <c:strCache>
                <c:ptCount val="1"/>
                <c:pt idx="0">
                  <c:v>1C放电倍率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Sheet1!$U$2:$U$10</c:f>
              <c:numCache>
                <c:formatCode>0%</c:formatCode>
                <c:ptCount val="9"/>
                <c:pt idx="0">
                  <c:v>0.98455999999999999</c:v>
                </c:pt>
                <c:pt idx="1">
                  <c:v>0.97448999999999997</c:v>
                </c:pt>
                <c:pt idx="2">
                  <c:v>0.95713999999999999</c:v>
                </c:pt>
                <c:pt idx="3">
                  <c:v>0.94457000000000002</c:v>
                </c:pt>
                <c:pt idx="4">
                  <c:v>0.93144000000000005</c:v>
                </c:pt>
                <c:pt idx="5">
                  <c:v>0.91054999999999997</c:v>
                </c:pt>
                <c:pt idx="6">
                  <c:v>0.90281999999999996</c:v>
                </c:pt>
                <c:pt idx="7">
                  <c:v>0.89688999999999997</c:v>
                </c:pt>
                <c:pt idx="8">
                  <c:v>0.87314000000000003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31-4FC6-83DF-577B3EAA4E02}"/>
            </c:ext>
          </c:extLst>
        </c:ser>
        <c:ser>
          <c:idx val="2"/>
          <c:order val="2"/>
          <c:tx>
            <c:strRef>
              <c:f>Sheet1!$V$1</c:f>
              <c:strCache>
                <c:ptCount val="1"/>
                <c:pt idx="0">
                  <c:v>2C放电倍率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Sheet1!$V$2:$V$10</c:f>
              <c:numCache>
                <c:formatCode>0%</c:formatCode>
                <c:ptCount val="9"/>
                <c:pt idx="0">
                  <c:v>0.95972000000000002</c:v>
                </c:pt>
                <c:pt idx="1">
                  <c:v>0.93557000000000001</c:v>
                </c:pt>
                <c:pt idx="2">
                  <c:v>0.91307000000000005</c:v>
                </c:pt>
                <c:pt idx="3">
                  <c:v>0.89229999999999998</c:v>
                </c:pt>
                <c:pt idx="4">
                  <c:v>0.87924000000000002</c:v>
                </c:pt>
                <c:pt idx="5">
                  <c:v>0.86116000000000004</c:v>
                </c:pt>
                <c:pt idx="6">
                  <c:v>0.84202999999999995</c:v>
                </c:pt>
                <c:pt idx="7">
                  <c:v>0.83001999999999998</c:v>
                </c:pt>
                <c:pt idx="8">
                  <c:v>0.77151999999999998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1-4FC6-83DF-577B3EAA4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156112"/>
        <c:axId val="440154800"/>
      </c:barChart>
      <c:catAx>
        <c:axId val="44015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40154800"/>
        <c:crosses val="autoZero"/>
        <c:auto val="1"/>
        <c:lblAlgn val="ctr"/>
        <c:lblOffset val="100"/>
        <c:noMultiLvlLbl val="0"/>
      </c:catAx>
      <c:valAx>
        <c:axId val="440154800"/>
        <c:scaling>
          <c:orientation val="minMax"/>
          <c:max val="1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4015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BCFD-253C-4A4B-B53B-BB0F7B7C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CD6F4-6266-4F9C-BF5C-F950DCBF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C535D-F780-4E72-B7D9-11A0D0E5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A9BE0-805D-466F-BB51-3298759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CD9E9-2AD7-4833-9D28-D82D6C6C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ADCD3-519F-430C-9AC7-2E2A1AEB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2E8EC-2BB7-4F9A-90F6-35EF7812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C9D49-CDEB-452B-9D89-6DBE20C1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888C8-2EEB-4CAB-B47C-A83CCCCE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B93BB-2017-4EA1-AC42-229976DE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4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09957-1EB5-4444-B14D-794711BB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A009E-552D-4456-AF9D-C5C479D5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F5DC5-C12F-4F41-BFB1-686461C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002AB-C463-41EC-8723-53395526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2EA44-56DD-49CC-8C9C-ACF8F1FE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09CF-E320-4BFD-8648-D01A7687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8A13F-D5E9-47C1-A67E-02395DB6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A433-7287-4E97-994C-A08C634E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819CA-698D-4A92-993D-16CA0372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D39E8-8C37-412D-9079-80C8BC24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7E39C-C815-4243-94B1-A2B1214B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4B505-ACCE-40FE-AFAA-DCC36F1F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6A331-389F-4F01-AA90-18996680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EE0FD-8737-4E5B-8643-CC8D4605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3FC7-EC6C-4BF3-A120-8845C3ED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2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79EE7-C145-4267-B7E1-2CD077C4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50D3-0D3F-4EC6-8A1E-06FB5222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9CD06-6BD3-432B-91E8-8F139057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67558-C3FD-4A0D-95AF-90092691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C9877-BDBB-4F65-B899-4A3D7733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811A6-9325-4CDE-8EF0-E83F1A7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3DC6-2E57-42DE-BC59-804BFFEA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7E75-E845-4A10-ACBF-B4AD1A1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C34D0-361F-4CFD-A988-B505B7AC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E8E967-EDF8-45D9-8134-62F438D54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0005B-366E-4D0E-B52C-D2CFC0C34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B4F3C-DE8F-4251-85A3-52B7956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6FC3FE-31DC-4844-B7C1-61A61BCE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BE73E-3698-498A-BE18-9DF9BB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2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4ECA-AC51-427C-9D76-49B67FA3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E9CC7-2BA6-4F33-870C-7B9F617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1CF5C-52A5-4C48-896F-FD8B3EE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AE80A-FDC3-43FB-B846-EC0D085E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3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CFE8F-5824-464F-A5A6-03FE85B4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B2EB8-17A3-4927-99F0-6EBCD0C9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057BD-488A-4798-B97A-8993B713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D248-6E15-4B32-8AA4-C08BC232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6BB7-E045-4243-9EE9-C9F34128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4A76A-DA1A-4709-BC23-BD6649562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9746F-A1EA-47B1-B5A9-E8C0E803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8BE6F-5E18-46FE-904D-782AFD36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99224-77CC-4208-A989-88468167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8DB2-E59B-41B8-AC26-9A2F830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C158B4-EA41-4D2F-8576-FFF89D5B9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4E145-1017-444A-BBC2-D0712CD1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52189-16F6-4F53-9454-D3E428E2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AEAB0-2AC6-4723-B541-CE553F95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0AD7E-CDF2-47B9-A7D5-B4B74F1F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BD829-6DE4-4BB6-B468-35C668F0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C0B2C-EE57-453C-81A5-374AB5ED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38671-C46C-44EC-BFF7-7BCCFA08C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B940-8F22-4BD2-BAD9-FA07437ED37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858A-D09B-4DFA-B26C-0F0D57B2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9B745-B6FC-43A8-8F13-63F4337B6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3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1.jpg"/><Relationship Id="rId4" Type="http://schemas.openxmlformats.org/officeDocument/2006/relationships/image" Target="../media/image49.jp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7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0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png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1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image" Target="../media/image13.png"/><Relationship Id="rId17" Type="http://schemas.openxmlformats.org/officeDocument/2006/relationships/image" Target="../media/image5.wmf"/><Relationship Id="rId25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24" Type="http://schemas.openxmlformats.org/officeDocument/2006/relationships/image" Target="../media/image17.png"/><Relationship Id="rId5" Type="http://schemas.openxmlformats.org/officeDocument/2006/relationships/image" Target="../media/image2.wmf"/><Relationship Id="rId15" Type="http://schemas.openxmlformats.org/officeDocument/2006/relationships/image" Target="../media/image16.png"/><Relationship Id="rId23" Type="http://schemas.openxmlformats.org/officeDocument/2006/relationships/image" Target="../media/image8.wmf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6.wmf"/><Relationship Id="rId31" Type="http://schemas.openxmlformats.org/officeDocument/2006/relationships/image" Target="../media/image2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15.png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wmf"/><Relationship Id="rId30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7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1.png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A611E1-BE1C-49E5-B676-ECE54BFEFA14}"/>
              </a:ext>
            </a:extLst>
          </p:cNvPr>
          <p:cNvSpPr/>
          <p:nvPr/>
        </p:nvSpPr>
        <p:spPr>
          <a:xfrm>
            <a:off x="2644727" y="4961678"/>
            <a:ext cx="1547446" cy="623505"/>
          </a:xfrm>
          <a:prstGeom prst="round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58154C-B2A4-467C-B521-379ED140A014}"/>
              </a:ext>
            </a:extLst>
          </p:cNvPr>
          <p:cNvSpPr>
            <a:spLocks/>
          </p:cNvSpPr>
          <p:nvPr/>
        </p:nvSpPr>
        <p:spPr>
          <a:xfrm>
            <a:off x="0" y="1198261"/>
            <a:ext cx="12192001" cy="32400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86B0E4-6A60-47B1-9FC9-87D3397B77BB}"/>
              </a:ext>
            </a:extLst>
          </p:cNvPr>
          <p:cNvSpPr txBox="1"/>
          <p:nvPr/>
        </p:nvSpPr>
        <p:spPr>
          <a:xfrm>
            <a:off x="2354028" y="2033431"/>
            <a:ext cx="748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/Simulink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锂离子蓄电池低温模型</a:t>
            </a:r>
          </a:p>
        </p:txBody>
      </p:sp>
      <p:sp>
        <p:nvSpPr>
          <p:cNvPr id="10" name="Freeform 176">
            <a:extLst>
              <a:ext uri="{FF2B5EF4-FFF2-40B4-BE49-F238E27FC236}">
                <a16:creationId xmlns:a16="http://schemas.microsoft.com/office/drawing/2014/main" id="{2298DEE3-38B5-41D7-8BC1-66EE7A6E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64" y="5082138"/>
            <a:ext cx="258763" cy="382587"/>
          </a:xfrm>
          <a:custGeom>
            <a:avLst/>
            <a:gdLst>
              <a:gd name="T0" fmla="*/ 127887 w 428"/>
              <a:gd name="T1" fmla="*/ 116825 h 634"/>
              <a:gd name="T2" fmla="*/ 127887 w 428"/>
              <a:gd name="T3" fmla="*/ 116825 h 634"/>
              <a:gd name="T4" fmla="*/ 143783 w 428"/>
              <a:gd name="T5" fmla="*/ 68869 h 634"/>
              <a:gd name="T6" fmla="*/ 79839 w 428"/>
              <a:gd name="T7" fmla="*/ 0 h 634"/>
              <a:gd name="T8" fmla="*/ 16257 w 428"/>
              <a:gd name="T9" fmla="*/ 68869 h 634"/>
              <a:gd name="T10" fmla="*/ 26734 w 428"/>
              <a:gd name="T11" fmla="*/ 116825 h 634"/>
              <a:gd name="T12" fmla="*/ 0 w 428"/>
              <a:gd name="T13" fmla="*/ 153964 h 634"/>
              <a:gd name="T14" fmla="*/ 0 w 428"/>
              <a:gd name="T15" fmla="*/ 185694 h 634"/>
              <a:gd name="T16" fmla="*/ 42629 w 428"/>
              <a:gd name="T17" fmla="*/ 228241 h 634"/>
              <a:gd name="T18" fmla="*/ 111631 w 428"/>
              <a:gd name="T19" fmla="*/ 228241 h 634"/>
              <a:gd name="T20" fmla="*/ 154260 w 428"/>
              <a:gd name="T21" fmla="*/ 185694 h 634"/>
              <a:gd name="T22" fmla="*/ 154260 w 428"/>
              <a:gd name="T23" fmla="*/ 153964 h 634"/>
              <a:gd name="T24" fmla="*/ 127887 w 428"/>
              <a:gd name="T25" fmla="*/ 116825 h 634"/>
              <a:gd name="T26" fmla="*/ 26734 w 428"/>
              <a:gd name="T27" fmla="*/ 68869 h 634"/>
              <a:gd name="T28" fmla="*/ 26734 w 428"/>
              <a:gd name="T29" fmla="*/ 68869 h 634"/>
              <a:gd name="T30" fmla="*/ 79839 w 428"/>
              <a:gd name="T31" fmla="*/ 15865 h 634"/>
              <a:gd name="T32" fmla="*/ 127887 w 428"/>
              <a:gd name="T33" fmla="*/ 68869 h 634"/>
              <a:gd name="T34" fmla="*/ 79839 w 428"/>
              <a:gd name="T35" fmla="*/ 127282 h 634"/>
              <a:gd name="T36" fmla="*/ 26734 w 428"/>
              <a:gd name="T37" fmla="*/ 68869 h 634"/>
              <a:gd name="T38" fmla="*/ 143783 w 428"/>
              <a:gd name="T39" fmla="*/ 180646 h 634"/>
              <a:gd name="T40" fmla="*/ 143783 w 428"/>
              <a:gd name="T41" fmla="*/ 180646 h 634"/>
              <a:gd name="T42" fmla="*/ 106573 w 428"/>
              <a:gd name="T43" fmla="*/ 212376 h 634"/>
              <a:gd name="T44" fmla="*/ 48048 w 428"/>
              <a:gd name="T45" fmla="*/ 212376 h 634"/>
              <a:gd name="T46" fmla="*/ 16257 w 428"/>
              <a:gd name="T47" fmla="*/ 180646 h 634"/>
              <a:gd name="T48" fmla="*/ 16257 w 428"/>
              <a:gd name="T49" fmla="*/ 159372 h 634"/>
              <a:gd name="T50" fmla="*/ 42629 w 428"/>
              <a:gd name="T51" fmla="*/ 127282 h 634"/>
              <a:gd name="T52" fmla="*/ 79839 w 428"/>
              <a:gd name="T53" fmla="*/ 143507 h 634"/>
              <a:gd name="T54" fmla="*/ 117411 w 428"/>
              <a:gd name="T55" fmla="*/ 127282 h 634"/>
              <a:gd name="T56" fmla="*/ 143783 w 428"/>
              <a:gd name="T57" fmla="*/ 159372 h 634"/>
              <a:gd name="T58" fmla="*/ 143783 w 428"/>
              <a:gd name="T59" fmla="*/ 180646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01A72A-91BB-4804-B300-F0408D396D93}"/>
              </a:ext>
            </a:extLst>
          </p:cNvPr>
          <p:cNvSpPr txBox="1"/>
          <p:nvPr/>
        </p:nvSpPr>
        <p:spPr>
          <a:xfrm>
            <a:off x="3137166" y="5079470"/>
            <a:ext cx="105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28355C-E8E4-4805-B02D-70C03D5949DC}"/>
              </a:ext>
            </a:extLst>
          </p:cNvPr>
          <p:cNvSpPr txBox="1"/>
          <p:nvPr/>
        </p:nvSpPr>
        <p:spPr>
          <a:xfrm>
            <a:off x="4355510" y="5079470"/>
            <a:ext cx="73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赵杰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0D798A6-6ABF-4947-ADD9-C1557F3B6556}"/>
              </a:ext>
            </a:extLst>
          </p:cNvPr>
          <p:cNvSpPr/>
          <p:nvPr/>
        </p:nvSpPr>
        <p:spPr>
          <a:xfrm>
            <a:off x="6322010" y="4961678"/>
            <a:ext cx="1710783" cy="623505"/>
          </a:xfrm>
          <a:prstGeom prst="round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7C0C5AA5-DA92-4BE5-B619-28223A7C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348" y="5082138"/>
            <a:ext cx="258763" cy="382587"/>
          </a:xfrm>
          <a:custGeom>
            <a:avLst/>
            <a:gdLst>
              <a:gd name="T0" fmla="*/ 127887 w 428"/>
              <a:gd name="T1" fmla="*/ 116825 h 634"/>
              <a:gd name="T2" fmla="*/ 127887 w 428"/>
              <a:gd name="T3" fmla="*/ 116825 h 634"/>
              <a:gd name="T4" fmla="*/ 143783 w 428"/>
              <a:gd name="T5" fmla="*/ 68869 h 634"/>
              <a:gd name="T6" fmla="*/ 79839 w 428"/>
              <a:gd name="T7" fmla="*/ 0 h 634"/>
              <a:gd name="T8" fmla="*/ 16257 w 428"/>
              <a:gd name="T9" fmla="*/ 68869 h 634"/>
              <a:gd name="T10" fmla="*/ 26734 w 428"/>
              <a:gd name="T11" fmla="*/ 116825 h 634"/>
              <a:gd name="T12" fmla="*/ 0 w 428"/>
              <a:gd name="T13" fmla="*/ 153964 h 634"/>
              <a:gd name="T14" fmla="*/ 0 w 428"/>
              <a:gd name="T15" fmla="*/ 185694 h 634"/>
              <a:gd name="T16" fmla="*/ 42629 w 428"/>
              <a:gd name="T17" fmla="*/ 228241 h 634"/>
              <a:gd name="T18" fmla="*/ 111631 w 428"/>
              <a:gd name="T19" fmla="*/ 228241 h 634"/>
              <a:gd name="T20" fmla="*/ 154260 w 428"/>
              <a:gd name="T21" fmla="*/ 185694 h 634"/>
              <a:gd name="T22" fmla="*/ 154260 w 428"/>
              <a:gd name="T23" fmla="*/ 153964 h 634"/>
              <a:gd name="T24" fmla="*/ 127887 w 428"/>
              <a:gd name="T25" fmla="*/ 116825 h 634"/>
              <a:gd name="T26" fmla="*/ 26734 w 428"/>
              <a:gd name="T27" fmla="*/ 68869 h 634"/>
              <a:gd name="T28" fmla="*/ 26734 w 428"/>
              <a:gd name="T29" fmla="*/ 68869 h 634"/>
              <a:gd name="T30" fmla="*/ 79839 w 428"/>
              <a:gd name="T31" fmla="*/ 15865 h 634"/>
              <a:gd name="T32" fmla="*/ 127887 w 428"/>
              <a:gd name="T33" fmla="*/ 68869 h 634"/>
              <a:gd name="T34" fmla="*/ 79839 w 428"/>
              <a:gd name="T35" fmla="*/ 127282 h 634"/>
              <a:gd name="T36" fmla="*/ 26734 w 428"/>
              <a:gd name="T37" fmla="*/ 68869 h 634"/>
              <a:gd name="T38" fmla="*/ 143783 w 428"/>
              <a:gd name="T39" fmla="*/ 180646 h 634"/>
              <a:gd name="T40" fmla="*/ 143783 w 428"/>
              <a:gd name="T41" fmla="*/ 180646 h 634"/>
              <a:gd name="T42" fmla="*/ 106573 w 428"/>
              <a:gd name="T43" fmla="*/ 212376 h 634"/>
              <a:gd name="T44" fmla="*/ 48048 w 428"/>
              <a:gd name="T45" fmla="*/ 212376 h 634"/>
              <a:gd name="T46" fmla="*/ 16257 w 428"/>
              <a:gd name="T47" fmla="*/ 180646 h 634"/>
              <a:gd name="T48" fmla="*/ 16257 w 428"/>
              <a:gd name="T49" fmla="*/ 159372 h 634"/>
              <a:gd name="T50" fmla="*/ 42629 w 428"/>
              <a:gd name="T51" fmla="*/ 127282 h 634"/>
              <a:gd name="T52" fmla="*/ 79839 w 428"/>
              <a:gd name="T53" fmla="*/ 143507 h 634"/>
              <a:gd name="T54" fmla="*/ 117411 w 428"/>
              <a:gd name="T55" fmla="*/ 127282 h 634"/>
              <a:gd name="T56" fmla="*/ 143783 w 428"/>
              <a:gd name="T57" fmla="*/ 159372 h 634"/>
              <a:gd name="T58" fmla="*/ 143783 w 428"/>
              <a:gd name="T59" fmla="*/ 180646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E33D3C-3FAA-4F7F-9325-05C32524C598}"/>
              </a:ext>
            </a:extLst>
          </p:cNvPr>
          <p:cNvSpPr txBox="1"/>
          <p:nvPr/>
        </p:nvSpPr>
        <p:spPr>
          <a:xfrm>
            <a:off x="6814450" y="5079470"/>
            <a:ext cx="132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ABEB91-CE39-4A25-A88B-A0A1DF7EE670}"/>
              </a:ext>
            </a:extLst>
          </p:cNvPr>
          <p:cNvSpPr txBox="1"/>
          <p:nvPr/>
        </p:nvSpPr>
        <p:spPr>
          <a:xfrm>
            <a:off x="8206225" y="5064615"/>
            <a:ext cx="134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章桐教授</a:t>
            </a:r>
          </a:p>
        </p:txBody>
      </p:sp>
    </p:spTree>
    <p:extLst>
      <p:ext uri="{BB962C8B-B14F-4D97-AF65-F5344CB8AC3E}">
        <p14:creationId xmlns:p14="http://schemas.microsoft.com/office/powerpoint/2010/main" val="219509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562949" y="1300333"/>
            <a:ext cx="9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0B882EA-D2D3-4CBA-8DAB-DFEE4E8372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7" y="4108493"/>
            <a:ext cx="5313045" cy="228600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71977CF6-24C7-4452-ABF3-930F95659584}"/>
              </a:ext>
            </a:extLst>
          </p:cNvPr>
          <p:cNvSpPr/>
          <p:nvPr/>
        </p:nvSpPr>
        <p:spPr>
          <a:xfrm>
            <a:off x="6455160" y="2020484"/>
            <a:ext cx="4751112" cy="1753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B95CEFA-A079-41C9-AE02-4F3F2B0742C0}"/>
              </a:ext>
            </a:extLst>
          </p:cNvPr>
          <p:cNvSpPr txBox="1"/>
          <p:nvPr/>
        </p:nvSpPr>
        <p:spPr>
          <a:xfrm>
            <a:off x="6520942" y="2141830"/>
            <a:ext cx="123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开路状态：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FDE8D8E-37C4-4168-94EB-112B2C419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11696"/>
              </p:ext>
            </p:extLst>
          </p:nvPr>
        </p:nvGraphicFramePr>
        <p:xfrm>
          <a:off x="7806831" y="2347854"/>
          <a:ext cx="2047770" cy="50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5" imgW="1586811" imgH="393529" progId="Equation.DSMT4">
                  <p:embed/>
                </p:oleObj>
              </mc:Choice>
              <mc:Fallback>
                <p:oleObj name="Equation" r:id="rId5" imgW="1586811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6831" y="2347854"/>
                        <a:ext cx="2047770" cy="5027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6E9544C-0633-455B-B8B2-E1BC05100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5608"/>
              </p:ext>
            </p:extLst>
          </p:nvPr>
        </p:nvGraphicFramePr>
        <p:xfrm>
          <a:off x="7806831" y="2999606"/>
          <a:ext cx="2142399" cy="550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7" imgW="1663700" imgH="431800" progId="Equation.DSMT4">
                  <p:embed/>
                </p:oleObj>
              </mc:Choice>
              <mc:Fallback>
                <p:oleObj name="Equation" r:id="rId7" imgW="16637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6831" y="2999606"/>
                        <a:ext cx="2142399" cy="550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4888671F-63B2-412A-B77B-811A70246BF6}"/>
              </a:ext>
            </a:extLst>
          </p:cNvPr>
          <p:cNvSpPr txBox="1"/>
          <p:nvPr/>
        </p:nvSpPr>
        <p:spPr>
          <a:xfrm>
            <a:off x="6520942" y="2772312"/>
            <a:ext cx="17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求解微分方程：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8852EDC2-534D-481A-8BCF-6EACDC4C096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60" y="4036738"/>
            <a:ext cx="4618355" cy="242951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B506612-828F-47F9-AD6F-47A084260B89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935362"/>
            <a:ext cx="5323840" cy="2245995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E244879A-39A4-4293-BB26-D606A54BF88D}"/>
              </a:ext>
            </a:extLst>
          </p:cNvPr>
          <p:cNvSpPr txBox="1"/>
          <p:nvPr/>
        </p:nvSpPr>
        <p:spPr>
          <a:xfrm>
            <a:off x="2230422" y="6466248"/>
            <a:ext cx="191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温度随时间关系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AD26661-EEB8-4FD7-8530-9FD933C86EE3}"/>
              </a:ext>
            </a:extLst>
          </p:cNvPr>
          <p:cNvSpPr txBox="1"/>
          <p:nvPr/>
        </p:nvSpPr>
        <p:spPr>
          <a:xfrm>
            <a:off x="8381392" y="6466248"/>
            <a:ext cx="117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温熵系数</a:t>
            </a:r>
          </a:p>
        </p:txBody>
      </p:sp>
    </p:spTree>
    <p:extLst>
      <p:ext uri="{BB962C8B-B14F-4D97-AF65-F5344CB8AC3E}">
        <p14:creationId xmlns:p14="http://schemas.microsoft.com/office/powerpoint/2010/main" val="497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34051" y="1315176"/>
            <a:ext cx="210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FA70288-A127-4017-A155-C9CE3BAB79D5}"/>
              </a:ext>
            </a:extLst>
          </p:cNvPr>
          <p:cNvSpPr/>
          <p:nvPr/>
        </p:nvSpPr>
        <p:spPr>
          <a:xfrm>
            <a:off x="2236719" y="1924822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7CD72E-FFE8-4B27-AD0E-247E275FCD12}"/>
              </a:ext>
            </a:extLst>
          </p:cNvPr>
          <p:cNvSpPr txBox="1"/>
          <p:nvPr/>
        </p:nvSpPr>
        <p:spPr>
          <a:xfrm>
            <a:off x="2393818" y="1940044"/>
            <a:ext cx="12393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老化因素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48C3F6-4B3D-4D08-BFB1-31324E55FF4F}"/>
              </a:ext>
            </a:extLst>
          </p:cNvPr>
          <p:cNvCxnSpPr>
            <a:cxnSpLocks/>
          </p:cNvCxnSpPr>
          <p:nvPr/>
        </p:nvCxnSpPr>
        <p:spPr>
          <a:xfrm>
            <a:off x="2909445" y="2493370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D86B25-E501-4776-88DF-91C02A9F7CFC}"/>
              </a:ext>
            </a:extLst>
          </p:cNvPr>
          <p:cNvSpPr/>
          <p:nvPr/>
        </p:nvSpPr>
        <p:spPr>
          <a:xfrm>
            <a:off x="1084881" y="306169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F740E41-6B1D-49E0-B411-7CCDB0E1E60E}"/>
              </a:ext>
            </a:extLst>
          </p:cNvPr>
          <p:cNvSpPr txBox="1"/>
          <p:nvPr/>
        </p:nvSpPr>
        <p:spPr>
          <a:xfrm>
            <a:off x="1132412" y="3481470"/>
            <a:ext cx="461665" cy="6762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718FDE4-0E99-4EAE-BC31-6484D3763ED3}"/>
              </a:ext>
            </a:extLst>
          </p:cNvPr>
          <p:cNvSpPr/>
          <p:nvPr/>
        </p:nvSpPr>
        <p:spPr>
          <a:xfrm>
            <a:off x="2630445" y="306169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0F435E-FD53-4BA5-A507-66A352B47DB3}"/>
              </a:ext>
            </a:extLst>
          </p:cNvPr>
          <p:cNvSpPr txBox="1"/>
          <p:nvPr/>
        </p:nvSpPr>
        <p:spPr>
          <a:xfrm>
            <a:off x="2678611" y="3169363"/>
            <a:ext cx="461665" cy="14187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充放电倍率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6250DE-C0AD-490E-8ACB-FCDC04D2F187}"/>
              </a:ext>
            </a:extLst>
          </p:cNvPr>
          <p:cNvCxnSpPr>
            <a:cxnSpLocks/>
          </p:cNvCxnSpPr>
          <p:nvPr/>
        </p:nvCxnSpPr>
        <p:spPr>
          <a:xfrm>
            <a:off x="1364187" y="2723659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E392B0E-0AFE-476D-ACE4-AF7DBCE9355C}"/>
              </a:ext>
            </a:extLst>
          </p:cNvPr>
          <p:cNvCxnSpPr/>
          <p:nvPr/>
        </p:nvCxnSpPr>
        <p:spPr>
          <a:xfrm>
            <a:off x="1363245" y="2734227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D9843BF-D19B-4568-9C86-A999CD34FC61}"/>
              </a:ext>
            </a:extLst>
          </p:cNvPr>
          <p:cNvCxnSpPr/>
          <p:nvPr/>
        </p:nvCxnSpPr>
        <p:spPr>
          <a:xfrm>
            <a:off x="2909445" y="2734227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2DE1CD5-5925-4EE2-9387-39C3D0A5FF20}"/>
              </a:ext>
            </a:extLst>
          </p:cNvPr>
          <p:cNvSpPr/>
          <p:nvPr/>
        </p:nvSpPr>
        <p:spPr>
          <a:xfrm>
            <a:off x="4162051" y="306169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1B41E3-FF6E-4DD3-A40D-1E20AB91C2A8}"/>
              </a:ext>
            </a:extLst>
          </p:cNvPr>
          <p:cNvSpPr txBox="1"/>
          <p:nvPr/>
        </p:nvSpPr>
        <p:spPr>
          <a:xfrm>
            <a:off x="4210218" y="3251189"/>
            <a:ext cx="461665" cy="1039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循环次数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DC95C6-F1FB-427A-B9C3-8A9D2A37EEA6}"/>
              </a:ext>
            </a:extLst>
          </p:cNvPr>
          <p:cNvCxnSpPr/>
          <p:nvPr/>
        </p:nvCxnSpPr>
        <p:spPr>
          <a:xfrm>
            <a:off x="4477196" y="2723659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C4DDF0-2869-4BD5-80B9-4BF30FC2C1FA}"/>
              </a:ext>
            </a:extLst>
          </p:cNvPr>
          <p:cNvCxnSpPr>
            <a:cxnSpLocks/>
          </p:cNvCxnSpPr>
          <p:nvPr/>
        </p:nvCxnSpPr>
        <p:spPr>
          <a:xfrm>
            <a:off x="1345743" y="4472936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E665CA0-C542-4FB8-8749-378F0ADB147D}"/>
              </a:ext>
            </a:extLst>
          </p:cNvPr>
          <p:cNvCxnSpPr>
            <a:cxnSpLocks/>
          </p:cNvCxnSpPr>
          <p:nvPr/>
        </p:nvCxnSpPr>
        <p:spPr>
          <a:xfrm>
            <a:off x="945955" y="4703225"/>
            <a:ext cx="7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8708F34-0012-49BD-AA2B-8605EBEFDA98}"/>
              </a:ext>
            </a:extLst>
          </p:cNvPr>
          <p:cNvCxnSpPr/>
          <p:nvPr/>
        </p:nvCxnSpPr>
        <p:spPr>
          <a:xfrm>
            <a:off x="945955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76F87BF-D1F3-4372-A0B8-4E1B98176D42}"/>
              </a:ext>
            </a:extLst>
          </p:cNvPr>
          <p:cNvCxnSpPr/>
          <p:nvPr/>
        </p:nvCxnSpPr>
        <p:spPr>
          <a:xfrm>
            <a:off x="1735422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3FC038F-2F34-4890-ABA8-312D571848DB}"/>
              </a:ext>
            </a:extLst>
          </p:cNvPr>
          <p:cNvSpPr/>
          <p:nvPr/>
        </p:nvSpPr>
        <p:spPr>
          <a:xfrm>
            <a:off x="666955" y="5041261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760C4F2-993F-4FBB-B763-2A3638E35CEC}"/>
              </a:ext>
            </a:extLst>
          </p:cNvPr>
          <p:cNvSpPr txBox="1"/>
          <p:nvPr/>
        </p:nvSpPr>
        <p:spPr>
          <a:xfrm>
            <a:off x="715122" y="5122279"/>
            <a:ext cx="461665" cy="1337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反应物活性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A818D07-4936-480D-BDCB-07908885B291}"/>
              </a:ext>
            </a:extLst>
          </p:cNvPr>
          <p:cNvSpPr/>
          <p:nvPr/>
        </p:nvSpPr>
        <p:spPr>
          <a:xfrm>
            <a:off x="1440064" y="5041260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9FC9DA-45EC-4AA7-8C38-A966D77FD291}"/>
              </a:ext>
            </a:extLst>
          </p:cNvPr>
          <p:cNvSpPr txBox="1"/>
          <p:nvPr/>
        </p:nvSpPr>
        <p:spPr>
          <a:xfrm>
            <a:off x="1488230" y="5333852"/>
            <a:ext cx="461665" cy="906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副反应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E9CB69-D31A-4E5D-9D0A-E044743E028D}"/>
              </a:ext>
            </a:extLst>
          </p:cNvPr>
          <p:cNvCxnSpPr>
            <a:cxnSpLocks/>
          </p:cNvCxnSpPr>
          <p:nvPr/>
        </p:nvCxnSpPr>
        <p:spPr>
          <a:xfrm>
            <a:off x="2929849" y="4465695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04E8673-0B87-49CD-A583-8C0103C43672}"/>
              </a:ext>
            </a:extLst>
          </p:cNvPr>
          <p:cNvCxnSpPr>
            <a:cxnSpLocks/>
          </p:cNvCxnSpPr>
          <p:nvPr/>
        </p:nvCxnSpPr>
        <p:spPr>
          <a:xfrm>
            <a:off x="2530061" y="4695984"/>
            <a:ext cx="7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08CED6F-859F-4AD5-99F6-3BA1B48C42E9}"/>
              </a:ext>
            </a:extLst>
          </p:cNvPr>
          <p:cNvCxnSpPr/>
          <p:nvPr/>
        </p:nvCxnSpPr>
        <p:spPr>
          <a:xfrm>
            <a:off x="2530061" y="4695984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EF7D534-6D3B-4937-9F66-F70988321F56}"/>
              </a:ext>
            </a:extLst>
          </p:cNvPr>
          <p:cNvCxnSpPr/>
          <p:nvPr/>
        </p:nvCxnSpPr>
        <p:spPr>
          <a:xfrm>
            <a:off x="3319528" y="4695984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E4D3F9D-D4B0-40EC-889E-F39E4BDF74A6}"/>
              </a:ext>
            </a:extLst>
          </p:cNvPr>
          <p:cNvSpPr/>
          <p:nvPr/>
        </p:nvSpPr>
        <p:spPr>
          <a:xfrm>
            <a:off x="2251061" y="5034020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144C66-9F6C-4D06-8F05-673770C73498}"/>
              </a:ext>
            </a:extLst>
          </p:cNvPr>
          <p:cNvSpPr txBox="1"/>
          <p:nvPr/>
        </p:nvSpPr>
        <p:spPr>
          <a:xfrm>
            <a:off x="2299228" y="5220824"/>
            <a:ext cx="461665" cy="11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扩散速度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37DFD59-97F7-425F-8DBA-604B75CC4151}"/>
              </a:ext>
            </a:extLst>
          </p:cNvPr>
          <p:cNvSpPr/>
          <p:nvPr/>
        </p:nvSpPr>
        <p:spPr>
          <a:xfrm>
            <a:off x="3024170" y="5034019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5FFAA3C-5118-497C-8FC6-62C09BCEF0F2}"/>
              </a:ext>
            </a:extLst>
          </p:cNvPr>
          <p:cNvSpPr txBox="1"/>
          <p:nvPr/>
        </p:nvSpPr>
        <p:spPr>
          <a:xfrm>
            <a:off x="3072336" y="5220824"/>
            <a:ext cx="461665" cy="12418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极化现象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B0D89AD-33A7-4F98-8379-A025B46D8231}"/>
              </a:ext>
            </a:extLst>
          </p:cNvPr>
          <p:cNvCxnSpPr>
            <a:cxnSpLocks/>
          </p:cNvCxnSpPr>
          <p:nvPr/>
        </p:nvCxnSpPr>
        <p:spPr>
          <a:xfrm>
            <a:off x="4452078" y="4472936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7B01B4E-6190-41D0-9B1A-028861E43F44}"/>
              </a:ext>
            </a:extLst>
          </p:cNvPr>
          <p:cNvCxnSpPr>
            <a:cxnSpLocks/>
          </p:cNvCxnSpPr>
          <p:nvPr/>
        </p:nvCxnSpPr>
        <p:spPr>
          <a:xfrm>
            <a:off x="4052290" y="4703225"/>
            <a:ext cx="7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1EDB621-A98C-4AC0-909F-6552F766AAA2}"/>
              </a:ext>
            </a:extLst>
          </p:cNvPr>
          <p:cNvCxnSpPr/>
          <p:nvPr/>
        </p:nvCxnSpPr>
        <p:spPr>
          <a:xfrm>
            <a:off x="4052290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1B90F85-BE3B-4401-82B0-E52ABFA1FB3A}"/>
              </a:ext>
            </a:extLst>
          </p:cNvPr>
          <p:cNvCxnSpPr/>
          <p:nvPr/>
        </p:nvCxnSpPr>
        <p:spPr>
          <a:xfrm>
            <a:off x="4841757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ED093DF-BAC4-4409-B9C5-8ACC740D2028}"/>
              </a:ext>
            </a:extLst>
          </p:cNvPr>
          <p:cNvSpPr/>
          <p:nvPr/>
        </p:nvSpPr>
        <p:spPr>
          <a:xfrm>
            <a:off x="3773290" y="5041261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860AFDA-8C61-41BA-B4C9-9CCBD564ED0C}"/>
              </a:ext>
            </a:extLst>
          </p:cNvPr>
          <p:cNvSpPr txBox="1"/>
          <p:nvPr/>
        </p:nvSpPr>
        <p:spPr>
          <a:xfrm>
            <a:off x="3821457" y="5228065"/>
            <a:ext cx="461665" cy="11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活性材料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7EA25CE-E453-49BE-9684-259A148DE6D1}"/>
              </a:ext>
            </a:extLst>
          </p:cNvPr>
          <p:cNvSpPr/>
          <p:nvPr/>
        </p:nvSpPr>
        <p:spPr>
          <a:xfrm>
            <a:off x="4546399" y="5041260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299AAA-5480-4767-ABA2-87E9857C64CD}"/>
              </a:ext>
            </a:extLst>
          </p:cNvPr>
          <p:cNvSpPr txBox="1"/>
          <p:nvPr/>
        </p:nvSpPr>
        <p:spPr>
          <a:xfrm>
            <a:off x="4594565" y="5370922"/>
            <a:ext cx="461665" cy="8178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锂沉积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4E37772-12C9-4D38-8671-762825007C7A}"/>
              </a:ext>
            </a:extLst>
          </p:cNvPr>
          <p:cNvSpPr/>
          <p:nvPr/>
        </p:nvSpPr>
        <p:spPr>
          <a:xfrm>
            <a:off x="6341468" y="1940045"/>
            <a:ext cx="4938739" cy="2350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5FB306BD-2446-422A-ABA9-D6A8DB261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69474"/>
              </p:ext>
            </p:extLst>
          </p:nvPr>
        </p:nvGraphicFramePr>
        <p:xfrm>
          <a:off x="7909555" y="2850202"/>
          <a:ext cx="1802563" cy="55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555" y="2850202"/>
                        <a:ext cx="1802563" cy="555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>
            <a:extLst>
              <a:ext uri="{FF2B5EF4-FFF2-40B4-BE49-F238E27FC236}">
                <a16:creationId xmlns:a16="http://schemas.microsoft.com/office/drawing/2014/main" id="{DD98CE93-F152-43C3-B33E-0C6A21F34725}"/>
              </a:ext>
            </a:extLst>
          </p:cNvPr>
          <p:cNvSpPr txBox="1"/>
          <p:nvPr/>
        </p:nvSpPr>
        <p:spPr>
          <a:xfrm>
            <a:off x="7633337" y="2124038"/>
            <a:ext cx="30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循环容量衰减模型（半经验）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4884989-F38F-42E1-AA5A-FA301E5D3164}"/>
              </a:ext>
            </a:extLst>
          </p:cNvPr>
          <p:cNvSpPr txBox="1"/>
          <p:nvPr/>
        </p:nvSpPr>
        <p:spPr>
          <a:xfrm>
            <a:off x="6447538" y="2511752"/>
            <a:ext cx="1628692" cy="3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Arrhenius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351BE3D-8ABD-4EE1-BAEF-9C089FDAD6B7}"/>
              </a:ext>
            </a:extLst>
          </p:cNvPr>
          <p:cNvSpPr txBox="1"/>
          <p:nvPr/>
        </p:nvSpPr>
        <p:spPr>
          <a:xfrm>
            <a:off x="6447538" y="3405880"/>
            <a:ext cx="2150552" cy="3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替代放电时间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8BA9B38D-BEBF-4193-A636-63431078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56121"/>
              </p:ext>
            </p:extLst>
          </p:nvPr>
        </p:nvGraphicFramePr>
        <p:xfrm>
          <a:off x="7909555" y="3620410"/>
          <a:ext cx="1821568" cy="53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6" imgW="1320227" imgH="393529" progId="Equation.DSMT4">
                  <p:embed/>
                </p:oleObj>
              </mc:Choice>
              <mc:Fallback>
                <p:oleObj name="Equation" r:id="rId6" imgW="132022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555" y="3620410"/>
                        <a:ext cx="1821568" cy="537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8DD41694-D6FB-4F2E-A302-9AB891C83FA9}"/>
              </a:ext>
            </a:extLst>
          </p:cNvPr>
          <p:cNvSpPr/>
          <p:nvPr/>
        </p:nvSpPr>
        <p:spPr>
          <a:xfrm>
            <a:off x="6341457" y="4505451"/>
            <a:ext cx="4938739" cy="1947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48E3DB-3864-453B-BE01-12E45CB05842}"/>
              </a:ext>
            </a:extLst>
          </p:cNvPr>
          <p:cNvSpPr txBox="1"/>
          <p:nvPr/>
        </p:nvSpPr>
        <p:spPr>
          <a:xfrm>
            <a:off x="6558061" y="4723991"/>
            <a:ext cx="13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：指前因子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FE19B4C-CB7F-4ED8-9564-D354B8475E0A}"/>
              </a:ext>
            </a:extLst>
          </p:cNvPr>
          <p:cNvSpPr txBox="1"/>
          <p:nvPr/>
        </p:nvSpPr>
        <p:spPr>
          <a:xfrm>
            <a:off x="6564017" y="5126247"/>
            <a:ext cx="13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：活化能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19933C5-83CA-4C7B-A150-E9A73F54BFA8}"/>
              </a:ext>
            </a:extLst>
          </p:cNvPr>
          <p:cNvSpPr txBox="1"/>
          <p:nvPr/>
        </p:nvSpPr>
        <p:spPr>
          <a:xfrm>
            <a:off x="8310445" y="4724252"/>
            <a:ext cx="13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：幂指参数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81473FE-1BE3-4F09-AB55-418CC9CF74F9}"/>
                  </a:ext>
                </a:extLst>
              </p:cNvPr>
              <p:cNvSpPr txBox="1"/>
              <p:nvPr/>
            </p:nvSpPr>
            <p:spPr>
              <a:xfrm>
                <a:off x="6564017" y="5510054"/>
                <a:ext cx="17464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：循环使用容量</a:t>
                </a: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81473FE-1BE3-4F09-AB55-418CC9CF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17" y="5510054"/>
                <a:ext cx="1746427" cy="338554"/>
              </a:xfrm>
              <a:prstGeom prst="rect">
                <a:avLst/>
              </a:prstGeom>
              <a:blipFill>
                <a:blip r:embed="rId8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45AED56-BDC9-42BA-92A2-81A7C501A5C2}"/>
                  </a:ext>
                </a:extLst>
              </p:cNvPr>
              <p:cNvSpPr txBox="1"/>
              <p:nvPr/>
            </p:nvSpPr>
            <p:spPr>
              <a:xfrm>
                <a:off x="6564017" y="5907458"/>
                <a:ext cx="3109245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循环次数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放电深度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可用容量</a:t>
                </a: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45AED56-BDC9-42BA-92A2-81A7C501A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17" y="5907458"/>
                <a:ext cx="3109245" cy="332912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34051" y="1315176"/>
            <a:ext cx="210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5BF001-5277-4A1A-9B9F-B9856A0AED39}"/>
              </a:ext>
            </a:extLst>
          </p:cNvPr>
          <p:cNvSpPr/>
          <p:nvPr/>
        </p:nvSpPr>
        <p:spPr>
          <a:xfrm>
            <a:off x="7307502" y="1902818"/>
            <a:ext cx="4334040" cy="28085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14ED870-33B4-477F-A907-B0D6AC9B6581}"/>
              </a:ext>
            </a:extLst>
          </p:cNvPr>
          <p:cNvSpPr txBox="1"/>
          <p:nvPr/>
        </p:nvSpPr>
        <p:spPr>
          <a:xfrm>
            <a:off x="7954820" y="2024898"/>
            <a:ext cx="30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循环容量衰减模型（半经验）</a:t>
            </a:r>
          </a:p>
        </p:txBody>
      </p:sp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C39326BB-444D-4780-AADC-7D5F18AE5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70908"/>
              </p:ext>
            </p:extLst>
          </p:nvPr>
        </p:nvGraphicFramePr>
        <p:xfrm>
          <a:off x="8563738" y="2440711"/>
          <a:ext cx="1821568" cy="53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4" imgW="1320227" imgH="393529" progId="Equation.DSMT4">
                  <p:embed/>
                </p:oleObj>
              </mc:Choice>
              <mc:Fallback>
                <p:oleObj name="Equation" r:id="rId4" imgW="1320227" imgH="393529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8BA9B38D-BEBF-4193-A636-634310785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738" y="2440711"/>
                        <a:ext cx="1821568" cy="537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90EE5414-8CAD-4734-BCCF-727668F46209}"/>
              </a:ext>
            </a:extLst>
          </p:cNvPr>
          <p:cNvSpPr txBox="1"/>
          <p:nvPr/>
        </p:nvSpPr>
        <p:spPr>
          <a:xfrm>
            <a:off x="7457591" y="2909069"/>
            <a:ext cx="123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取自然对数：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9C0D26A-8E77-42B7-B137-764936821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23071"/>
              </p:ext>
            </p:extLst>
          </p:nvPr>
        </p:nvGraphicFramePr>
        <p:xfrm>
          <a:off x="8367453" y="3237529"/>
          <a:ext cx="2506342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6" imgW="2019300" imgH="393700" progId="Equation.DSMT4">
                  <p:embed/>
                </p:oleObj>
              </mc:Choice>
              <mc:Fallback>
                <p:oleObj name="Equation" r:id="rId6" imgW="2019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453" y="3237529"/>
                        <a:ext cx="2506342" cy="48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" name="图片 109">
            <a:extLst>
              <a:ext uri="{FF2B5EF4-FFF2-40B4-BE49-F238E27FC236}">
                <a16:creationId xmlns:a16="http://schemas.microsoft.com/office/drawing/2014/main" id="{2D7F72D4-4B16-45FB-9664-89CE995AC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59" y="3749921"/>
            <a:ext cx="3736739" cy="298062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2C69B50D-9388-4013-BFDE-93CB233B9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" y="1784685"/>
            <a:ext cx="3545840" cy="2926715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40BE594B-55CC-4B5D-BBF0-3BDC238CEA6D}"/>
              </a:ext>
            </a:extLst>
          </p:cNvPr>
          <p:cNvSpPr txBox="1"/>
          <p:nvPr/>
        </p:nvSpPr>
        <p:spPr>
          <a:xfrm>
            <a:off x="7457591" y="3739032"/>
            <a:ext cx="139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分离温度变量：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678649B-0979-4666-A2A8-952E68AFA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87267"/>
              </p:ext>
            </p:extLst>
          </p:nvPr>
        </p:nvGraphicFramePr>
        <p:xfrm>
          <a:off x="8367453" y="4060145"/>
          <a:ext cx="2378495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10" imgW="2005729" imgH="406224" progId="Equation.DSMT4">
                  <p:embed/>
                </p:oleObj>
              </mc:Choice>
              <mc:Fallback>
                <p:oleObj name="Equation" r:id="rId10" imgW="2005729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453" y="4060145"/>
                        <a:ext cx="2378495" cy="48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39A3DE2-2E51-4B82-B094-D68CE0327181}"/>
              </a:ext>
            </a:extLst>
          </p:cNvPr>
          <p:cNvSpPr txBox="1"/>
          <p:nvPr/>
        </p:nvSpPr>
        <p:spPr>
          <a:xfrm>
            <a:off x="1066858" y="5373001"/>
            <a:ext cx="1501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放电倍率循环容量损失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88CBB2C-622B-4905-8C61-969FEBC51964}"/>
              </a:ext>
            </a:extLst>
          </p:cNvPr>
          <p:cNvSpPr/>
          <p:nvPr/>
        </p:nvSpPr>
        <p:spPr>
          <a:xfrm>
            <a:off x="7307502" y="5049300"/>
            <a:ext cx="4334040" cy="1283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245C5C-532E-45B1-937C-43A503262DC4}"/>
              </a:ext>
            </a:extLst>
          </p:cNvPr>
          <p:cNvSpPr txBox="1"/>
          <p:nvPr/>
        </p:nvSpPr>
        <p:spPr>
          <a:xfrm>
            <a:off x="9055100" y="5179453"/>
            <a:ext cx="193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=31500 J/mol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7D8F4F8-7D1B-41EE-A3FE-65AD5C7B2F4F}"/>
              </a:ext>
            </a:extLst>
          </p:cNvPr>
          <p:cNvSpPr txBox="1"/>
          <p:nvPr/>
        </p:nvSpPr>
        <p:spPr>
          <a:xfrm>
            <a:off x="9055100" y="5540668"/>
            <a:ext cx="123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B=30330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C3EF860-36E8-42F1-A304-FE59DF2BFB15}"/>
              </a:ext>
            </a:extLst>
          </p:cNvPr>
          <p:cNvSpPr txBox="1"/>
          <p:nvPr/>
        </p:nvSpPr>
        <p:spPr>
          <a:xfrm>
            <a:off x="9055100" y="5901883"/>
            <a:ext cx="123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Z=0.552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9C62C0-A9FE-48D2-B8D7-150D3DE61E38}"/>
              </a:ext>
            </a:extLst>
          </p:cNvPr>
          <p:cNvSpPr txBox="1"/>
          <p:nvPr/>
        </p:nvSpPr>
        <p:spPr>
          <a:xfrm>
            <a:off x="7339590" y="5179453"/>
            <a:ext cx="151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放电倍率：</a:t>
            </a:r>
          </a:p>
        </p:txBody>
      </p:sp>
    </p:spTree>
    <p:extLst>
      <p:ext uri="{BB962C8B-B14F-4D97-AF65-F5344CB8AC3E}">
        <p14:creationId xmlns:p14="http://schemas.microsoft.com/office/powerpoint/2010/main" val="376484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34051" y="1315176"/>
            <a:ext cx="210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85319F84-E29C-4B3A-9BBC-3215C822E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19528"/>
                  </p:ext>
                </p:extLst>
              </p:nvPr>
            </p:nvGraphicFramePr>
            <p:xfrm>
              <a:off x="683829" y="2800174"/>
              <a:ext cx="5574030" cy="32327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1355479997"/>
                        </a:ext>
                      </a:extLst>
                    </a:gridCol>
                    <a:gridCol w="4226560">
                      <a:extLst>
                        <a:ext uri="{9D8B030D-6E8A-4147-A177-3AD203B41FA5}">
                          <a16:colId xmlns:a16="http://schemas.microsoft.com/office/drawing/2014/main" val="1415819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放电倍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率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循环容量衰减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84401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0.5C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=30330∙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−31500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57736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=19300∙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−31000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3231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=14900∙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−30230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37745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=12000∙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−29500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1026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=11500∙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−28000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29878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85319F84-E29C-4B3A-9BBC-3215C822E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19528"/>
                  </p:ext>
                </p:extLst>
              </p:nvPr>
            </p:nvGraphicFramePr>
            <p:xfrm>
              <a:off x="683829" y="2800174"/>
              <a:ext cx="5574030" cy="32327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1355479997"/>
                        </a:ext>
                      </a:extLst>
                    </a:gridCol>
                    <a:gridCol w="4226560">
                      <a:extLst>
                        <a:ext uri="{9D8B030D-6E8A-4147-A177-3AD203B41FA5}">
                          <a16:colId xmlns:a16="http://schemas.microsoft.com/office/drawing/2014/main" val="141581993"/>
                        </a:ext>
                      </a:extLst>
                    </a:gridCol>
                  </a:tblGrid>
                  <a:tr h="213741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放电倍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率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循环容量衰减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8440188"/>
                      </a:ext>
                    </a:extLst>
                  </a:tr>
                  <a:tr h="60769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0.5C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44000" r="-288" b="-3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773681"/>
                      </a:ext>
                    </a:extLst>
                  </a:tr>
                  <a:tr h="601218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145455" r="-288" b="-3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323134"/>
                      </a:ext>
                    </a:extLst>
                  </a:tr>
                  <a:tr h="601218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247959" r="-288" b="-205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774518"/>
                      </a:ext>
                    </a:extLst>
                  </a:tr>
                  <a:tr h="60769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341000" r="-288" b="-1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102669"/>
                      </a:ext>
                    </a:extLst>
                  </a:tr>
                  <a:tr h="601218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844" t="-445455" r="-288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9878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94A9C0E0-FC40-42D7-85C6-449CE2A7FFB1}"/>
              </a:ext>
            </a:extLst>
          </p:cNvPr>
          <p:cNvSpPr txBox="1"/>
          <p:nvPr/>
        </p:nvSpPr>
        <p:spPr>
          <a:xfrm>
            <a:off x="1844454" y="2341351"/>
            <a:ext cx="3252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不同放电倍率下循环容量损失模型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99AE31-8351-4709-8093-51080F946F55}"/>
              </a:ext>
            </a:extLst>
          </p:cNvPr>
          <p:cNvSpPr/>
          <p:nvPr/>
        </p:nvSpPr>
        <p:spPr>
          <a:xfrm>
            <a:off x="7023751" y="2965502"/>
            <a:ext cx="4484420" cy="3067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F9D3196-BB5A-4B6F-A43C-EDA4BCFE6E97}"/>
                  </a:ext>
                </a:extLst>
              </p:cNvPr>
              <p:cNvSpPr/>
              <p:nvPr/>
            </p:nvSpPr>
            <p:spPr>
              <a:xfrm>
                <a:off x="7320618" y="3190378"/>
                <a:ext cx="294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=31710−370.3∙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F9D3196-BB5A-4B6F-A43C-EDA4BCFE6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18" y="3190378"/>
                <a:ext cx="294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E4AF59-7A19-4C2D-8214-678C93F7362B}"/>
                  </a:ext>
                </a:extLst>
              </p:cNvPr>
              <p:cNvSpPr/>
              <p:nvPr/>
            </p:nvSpPr>
            <p:spPr>
              <a:xfrm>
                <a:off x="10006118" y="3594329"/>
                <a:ext cx="1499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=0.9998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E4AF59-7A19-4C2D-8214-678C93F7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118" y="3594329"/>
                <a:ext cx="1499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8785A6-9734-43A3-8662-E4D1C2A68E7B}"/>
                  </a:ext>
                </a:extLst>
              </p:cNvPr>
              <p:cNvSpPr/>
              <p:nvPr/>
            </p:nvSpPr>
            <p:spPr>
              <a:xfrm>
                <a:off x="7432144" y="3994457"/>
                <a:ext cx="2573974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=23960∙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−0.343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8785A6-9734-43A3-8662-E4D1C2A68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144" y="3994457"/>
                <a:ext cx="2573974" cy="387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B7AC8D-5899-4C41-9179-5B02C38B8511}"/>
                  </a:ext>
                </a:extLst>
              </p:cNvPr>
              <p:cNvSpPr/>
              <p:nvPr/>
            </p:nvSpPr>
            <p:spPr>
              <a:xfrm>
                <a:off x="10006118" y="4382255"/>
                <a:ext cx="1499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=0.9936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B7AC8D-5899-4C41-9179-5B02C38B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118" y="4382255"/>
                <a:ext cx="14993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CF45C34-95F9-40F3-871D-1CFEC2606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4311"/>
              </p:ext>
            </p:extLst>
          </p:nvPr>
        </p:nvGraphicFramePr>
        <p:xfrm>
          <a:off x="7427577" y="5170181"/>
          <a:ext cx="3845456" cy="46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9" imgW="3238500" imgH="393700" progId="Equation.DSMT4">
                  <p:embed/>
                </p:oleObj>
              </mc:Choice>
              <mc:Fallback>
                <p:oleObj name="Equation" r:id="rId9" imgW="32385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577" y="5170181"/>
                        <a:ext cx="3845456" cy="463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5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A7E20594-2261-4E04-B3C6-86DEA5E73770}"/>
              </a:ext>
            </a:extLst>
          </p:cNvPr>
          <p:cNvSpPr/>
          <p:nvPr/>
        </p:nvSpPr>
        <p:spPr>
          <a:xfrm>
            <a:off x="0" y="2599019"/>
            <a:ext cx="3470844" cy="2503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465DF1A6-FCEA-498F-B447-31159F6A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5" y="3891967"/>
            <a:ext cx="3670685" cy="2927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CAF726D-5863-465C-B43D-ADD136CF7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96" y="979197"/>
            <a:ext cx="3960477" cy="291277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C5857A3-894C-440F-9215-D68357433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5" y="953192"/>
            <a:ext cx="3663254" cy="29647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329771" y="1300333"/>
            <a:ext cx="1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热模型验证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2D72BFB7-3A68-4F94-AFB0-725D0093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6" y="3884537"/>
            <a:ext cx="3804435" cy="2935062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78CC1E83-A6B4-48B8-94B4-81538F2926AA}"/>
              </a:ext>
            </a:extLst>
          </p:cNvPr>
          <p:cNvSpPr txBox="1"/>
          <p:nvPr/>
        </p:nvSpPr>
        <p:spPr>
          <a:xfrm>
            <a:off x="295422" y="2802919"/>
            <a:ext cx="3099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不同放电倍率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不同温度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 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 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 ）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613E8CA-B157-4780-AA01-C74C1495E28A}"/>
              </a:ext>
            </a:extLst>
          </p:cNvPr>
          <p:cNvSpPr txBox="1"/>
          <p:nvPr/>
        </p:nvSpPr>
        <p:spPr>
          <a:xfrm>
            <a:off x="329771" y="4170995"/>
            <a:ext cx="309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恒流放电实验仿真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温度误差结果最大不超过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</a:t>
            </a:r>
          </a:p>
        </p:txBody>
      </p:sp>
    </p:spTree>
    <p:extLst>
      <p:ext uri="{BB962C8B-B14F-4D97-AF65-F5344CB8AC3E}">
        <p14:creationId xmlns:p14="http://schemas.microsoft.com/office/powerpoint/2010/main" val="107322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26193" y="1300333"/>
            <a:ext cx="20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循环衰减模型验证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4262F61-AF09-4B98-8622-1AEA8095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54" y="2939728"/>
            <a:ext cx="6198307" cy="314683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6344C15-E90E-40E2-BB81-6D09B3481892}"/>
              </a:ext>
            </a:extLst>
          </p:cNvPr>
          <p:cNvSpPr/>
          <p:nvPr/>
        </p:nvSpPr>
        <p:spPr>
          <a:xfrm>
            <a:off x="558800" y="2869017"/>
            <a:ext cx="3937000" cy="3093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D3847F-432A-42EA-A539-71D6693BD554}"/>
              </a:ext>
            </a:extLst>
          </p:cNvPr>
          <p:cNvSpPr txBox="1"/>
          <p:nvPr/>
        </p:nvSpPr>
        <p:spPr>
          <a:xfrm>
            <a:off x="749646" y="3079085"/>
            <a:ext cx="127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验证工况：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7961AB-389B-49CA-92CB-EB8FE7E243E3}"/>
              </a:ext>
            </a:extLst>
          </p:cNvPr>
          <p:cNvSpPr txBox="1"/>
          <p:nvPr/>
        </p:nvSpPr>
        <p:spPr>
          <a:xfrm>
            <a:off x="1135202" y="3481946"/>
            <a:ext cx="127779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522455-7795-4276-A945-DE52F563607E}"/>
              </a:ext>
            </a:extLst>
          </p:cNvPr>
          <p:cNvSpPr txBox="1"/>
          <p:nvPr/>
        </p:nvSpPr>
        <p:spPr>
          <a:xfrm>
            <a:off x="1135202" y="3868253"/>
            <a:ext cx="1925498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放电倍率：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566874-D8CC-4F63-A209-37625AE6A4EB}"/>
              </a:ext>
            </a:extLst>
          </p:cNvPr>
          <p:cNvSpPr txBox="1"/>
          <p:nvPr/>
        </p:nvSpPr>
        <p:spPr>
          <a:xfrm>
            <a:off x="1135202" y="4254562"/>
            <a:ext cx="156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7DEE0E-FAA4-465E-98DE-3FB15C6D5CE2}"/>
              </a:ext>
            </a:extLst>
          </p:cNvPr>
          <p:cNvSpPr txBox="1"/>
          <p:nvPr/>
        </p:nvSpPr>
        <p:spPr>
          <a:xfrm>
            <a:off x="1135202" y="4638670"/>
            <a:ext cx="127779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循环次数：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7FB4B3-54A0-467B-91E3-72FD52BD2F2F}"/>
              </a:ext>
            </a:extLst>
          </p:cNvPr>
          <p:cNvSpPr txBox="1"/>
          <p:nvPr/>
        </p:nvSpPr>
        <p:spPr>
          <a:xfrm>
            <a:off x="2275109" y="4638670"/>
            <a:ext cx="1277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359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1039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1885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3389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4223</a:t>
            </a:r>
          </a:p>
        </p:txBody>
      </p:sp>
    </p:spTree>
    <p:extLst>
      <p:ext uri="{BB962C8B-B14F-4D97-AF65-F5344CB8AC3E}">
        <p14:creationId xmlns:p14="http://schemas.microsoft.com/office/powerpoint/2010/main" val="168086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3FFD7103-F48F-4B29-8700-0DEA7D4F4294}"/>
              </a:ext>
            </a:extLst>
          </p:cNvPr>
          <p:cNvSpPr/>
          <p:nvPr/>
        </p:nvSpPr>
        <p:spPr>
          <a:xfrm>
            <a:off x="1048232" y="2239799"/>
            <a:ext cx="4154487" cy="1628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26193" y="1300333"/>
            <a:ext cx="20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等效电路模型验证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6491F88-58D6-4AF8-9F73-F2429CD9AF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9" y="4158246"/>
            <a:ext cx="4985385" cy="242951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DF6240D-667D-4899-8941-9ABDCD2B2C55}"/>
              </a:ext>
            </a:extLst>
          </p:cNvPr>
          <p:cNvSpPr txBox="1"/>
          <p:nvPr/>
        </p:nvSpPr>
        <p:spPr>
          <a:xfrm>
            <a:off x="1097421" y="2351881"/>
            <a:ext cx="127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验证工况：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627059-7000-4921-9855-CB469C9BB050}"/>
              </a:ext>
            </a:extLst>
          </p:cNvPr>
          <p:cNvSpPr txBox="1"/>
          <p:nvPr/>
        </p:nvSpPr>
        <p:spPr>
          <a:xfrm>
            <a:off x="1536742" y="2711953"/>
            <a:ext cx="127779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D377A4-135A-4C7F-B7FF-E5BE4AC770EF}"/>
              </a:ext>
            </a:extLst>
          </p:cNvPr>
          <p:cNvSpPr txBox="1"/>
          <p:nvPr/>
        </p:nvSpPr>
        <p:spPr>
          <a:xfrm>
            <a:off x="1536742" y="3050508"/>
            <a:ext cx="181552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AF046A-EC94-4BEE-B39C-627E73707FA2}"/>
              </a:ext>
            </a:extLst>
          </p:cNvPr>
          <p:cNvSpPr txBox="1"/>
          <p:nvPr/>
        </p:nvSpPr>
        <p:spPr>
          <a:xfrm>
            <a:off x="1536742" y="3439407"/>
            <a:ext cx="127779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工况电流：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3F01A5C-4D71-40EF-91AC-72FDBA46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4998"/>
            <a:ext cx="5737232" cy="284360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E0F716D-DDBE-4F2C-BE73-0694EF997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88" y="4058607"/>
            <a:ext cx="5357988" cy="26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9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78462" y="1284133"/>
            <a:ext cx="147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019E32-CCDF-4FBE-B0D1-814B8C37A342}"/>
              </a:ext>
            </a:extLst>
          </p:cNvPr>
          <p:cNvSpPr/>
          <p:nvPr/>
        </p:nvSpPr>
        <p:spPr>
          <a:xfrm rot="2700000">
            <a:off x="4985662" y="3288877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9" name="Group 30">
            <a:extLst>
              <a:ext uri="{FF2B5EF4-FFF2-40B4-BE49-F238E27FC236}">
                <a16:creationId xmlns:a16="http://schemas.microsoft.com/office/drawing/2014/main" id="{531DA395-E8D8-4E6D-B8A4-72B8A08329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58245" y="3465044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A3AAF5B5-6953-492C-8CF0-B238EB38D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ECD468B-BFDA-4450-BE96-5B7A6305A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3E5AE03F-E1EA-49CC-8557-154E6C5B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6D750B5-3C0A-4163-8752-EE7A77F1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DCE60262-5295-48E1-BB1A-44D14C059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8BC529-756E-4BAF-A730-4346BF36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BCA0E10-F39E-4B5A-BCDB-961C0B68E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4A2D080-69E3-4F74-A95B-8738F00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D5444C2-A18C-4E45-90BC-E4B53FCD5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3D410C-AA06-4014-A660-DA270141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16B40A38-DA3D-41FC-B4CB-203BC619F525}"/>
              </a:ext>
            </a:extLst>
          </p:cNvPr>
          <p:cNvSpPr/>
          <p:nvPr/>
        </p:nvSpPr>
        <p:spPr>
          <a:xfrm>
            <a:off x="468832" y="2043695"/>
            <a:ext cx="3701831" cy="1602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E56A268-C254-4EDA-A9FA-2CD18BA8F545}"/>
              </a:ext>
            </a:extLst>
          </p:cNvPr>
          <p:cNvSpPr txBox="1"/>
          <p:nvPr/>
        </p:nvSpPr>
        <p:spPr>
          <a:xfrm>
            <a:off x="868986" y="2272145"/>
            <a:ext cx="312218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探究了锂离子电池低温放电特性，从电化学角度定性分析了低温导致锂电池等效阻抗增大的原因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21CFD7-81E4-47F0-BBE7-71C22E303132}"/>
              </a:ext>
            </a:extLst>
          </p:cNvPr>
          <p:cNvSpPr txBox="1"/>
          <p:nvPr/>
        </p:nvSpPr>
        <p:spPr>
          <a:xfrm>
            <a:off x="566668" y="2058323"/>
            <a:ext cx="3773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F30DDF-05B5-48D1-BDDF-1B7B1FEC4A26}"/>
              </a:ext>
            </a:extLst>
          </p:cNvPr>
          <p:cNvSpPr/>
          <p:nvPr/>
        </p:nvSpPr>
        <p:spPr>
          <a:xfrm>
            <a:off x="7142707" y="2010916"/>
            <a:ext cx="3701831" cy="1602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601BCE-88A9-4F25-8594-1817DE601DAB}"/>
              </a:ext>
            </a:extLst>
          </p:cNvPr>
          <p:cNvSpPr txBox="1"/>
          <p:nvPr/>
        </p:nvSpPr>
        <p:spPr>
          <a:xfrm>
            <a:off x="7599282" y="2077750"/>
            <a:ext cx="312218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构建参数温变的等效电路模型，通过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等实验辨识等效电路模型的相应参数，并建立参数与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及温度的函数关系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D0AC52-F6E3-4772-B425-391F403DA551}"/>
              </a:ext>
            </a:extLst>
          </p:cNvPr>
          <p:cNvSpPr txBox="1"/>
          <p:nvPr/>
        </p:nvSpPr>
        <p:spPr>
          <a:xfrm>
            <a:off x="7221896" y="2058323"/>
            <a:ext cx="3773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21C507C-35F5-4C99-9117-8122DA94658E}"/>
              </a:ext>
            </a:extLst>
          </p:cNvPr>
          <p:cNvSpPr/>
          <p:nvPr/>
        </p:nvSpPr>
        <p:spPr>
          <a:xfrm>
            <a:off x="468832" y="4308534"/>
            <a:ext cx="3701831" cy="2079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995DD04-A7DC-4619-84B6-82F2669760ED}"/>
              </a:ext>
            </a:extLst>
          </p:cNvPr>
          <p:cNvSpPr txBox="1"/>
          <p:nvPr/>
        </p:nvSpPr>
        <p:spPr>
          <a:xfrm>
            <a:off x="925407" y="4375368"/>
            <a:ext cx="312218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建立热模型对等效电路模型中的输入温度进行修正，减小因电池温度变化而产生的误差；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建立低温容量衰减模型对电池容量进行修正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3CD9634-2752-47A1-80EC-46E664858499}"/>
              </a:ext>
            </a:extLst>
          </p:cNvPr>
          <p:cNvSpPr txBox="1"/>
          <p:nvPr/>
        </p:nvSpPr>
        <p:spPr>
          <a:xfrm>
            <a:off x="548021" y="4355941"/>
            <a:ext cx="3773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1CB10CE-9A69-4BEB-A93A-0DFA029DB794}"/>
              </a:ext>
            </a:extLst>
          </p:cNvPr>
          <p:cNvSpPr/>
          <p:nvPr/>
        </p:nvSpPr>
        <p:spPr>
          <a:xfrm>
            <a:off x="7144969" y="4308534"/>
            <a:ext cx="3701831" cy="2079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A8A9B-086C-4836-9BD0-6711F42098BB}"/>
              </a:ext>
            </a:extLst>
          </p:cNvPr>
          <p:cNvSpPr txBox="1"/>
          <p:nvPr/>
        </p:nvSpPr>
        <p:spPr>
          <a:xfrm>
            <a:off x="7351254" y="4336087"/>
            <a:ext cx="3370207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受试验条件限制，仅对模型不同模块进行了分别验证，未能设计新工况对模型进行综合验证；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对于更低温度下电池放电特性缺乏实验数据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3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F94168C-BEE5-4522-822D-9BFB8CB18C60}"/>
              </a:ext>
            </a:extLst>
          </p:cNvPr>
          <p:cNvGrpSpPr/>
          <p:nvPr/>
        </p:nvGrpSpPr>
        <p:grpSpPr>
          <a:xfrm>
            <a:off x="3848100" y="1841731"/>
            <a:ext cx="4495800" cy="3174538"/>
            <a:chOff x="3879959" y="2568507"/>
            <a:chExt cx="4495800" cy="317453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2D271C4-842A-4F76-8C18-0BB7DC46FFD7}"/>
                </a:ext>
              </a:extLst>
            </p:cNvPr>
            <p:cNvSpPr/>
            <p:nvPr/>
          </p:nvSpPr>
          <p:spPr>
            <a:xfrm>
              <a:off x="3879959" y="4804832"/>
              <a:ext cx="4495800" cy="938213"/>
            </a:xfrm>
            <a:prstGeom prst="rect">
              <a:avLst/>
            </a:prstGeom>
            <a:solidFill>
              <a:srgbClr val="0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HK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9301DACF-0122-40BF-A7AB-74720E107C6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72075" y="2568507"/>
              <a:ext cx="1847850" cy="1720986"/>
              <a:chOff x="1164" y="687"/>
              <a:chExt cx="3219" cy="2998"/>
            </a:xfrm>
            <a:solidFill>
              <a:srgbClr val="0B5AA8"/>
            </a:solidFill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DE6FD826-F9C8-4CA1-BCE8-B2FB3C0AB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940F3B52-6ACE-4145-BFD2-9BAF5D91B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0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CF1B224-DFC2-441A-97D3-D0DE0BBE7D7F}"/>
              </a:ext>
            </a:extLst>
          </p:cNvPr>
          <p:cNvSpPr/>
          <p:nvPr/>
        </p:nvSpPr>
        <p:spPr>
          <a:xfrm>
            <a:off x="7921101" y="1261659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5F8A51-27B9-4393-9B8D-B1B804BCC0CD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99" y="2169000"/>
            <a:ext cx="2520000" cy="2520000"/>
            <a:chOff x="1709739" y="2636838"/>
            <a:chExt cx="1590160" cy="1584325"/>
          </a:xfrm>
          <a:solidFill>
            <a:srgbClr val="0B5AA8"/>
          </a:solidFill>
          <a:effectLst/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847E91D-44C4-4C49-A1EB-FBCC75F0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61BDEEE-6232-47D6-A0A7-D2F8C1029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FA60C4F-41F7-4A54-94ED-8CB6323DB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25F517C-1046-4E5B-8228-EBE015E6F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3798D6D-1D7D-4681-9D66-C87F3B0EE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DD95344-6B28-4F69-8B18-CFCD7B26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106BB515-C6DB-4334-BD36-CA7B0BB89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049F407-0F86-4FA1-A856-31FCCE99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678CF42D-2683-4854-B85C-DB46D24DB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33DFA-FD81-4193-90D3-411AF3A5A710}"/>
              </a:ext>
            </a:extLst>
          </p:cNvPr>
          <p:cNvSpPr txBox="1"/>
          <p:nvPr/>
        </p:nvSpPr>
        <p:spPr>
          <a:xfrm>
            <a:off x="2441972" y="2156392"/>
            <a:ext cx="27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CONTANTS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1E7083-826A-4CD7-8658-AF1155FCAAA4}"/>
              </a:ext>
            </a:extLst>
          </p:cNvPr>
          <p:cNvCxnSpPr>
            <a:cxnSpLocks/>
          </p:cNvCxnSpPr>
          <p:nvPr/>
        </p:nvCxnSpPr>
        <p:spPr>
          <a:xfrm>
            <a:off x="6081932" y="1261659"/>
            <a:ext cx="0" cy="4284698"/>
          </a:xfrm>
          <a:prstGeom prst="line">
            <a:avLst/>
          </a:prstGeom>
          <a:ln w="25400" cap="flat" cmpd="sng">
            <a:solidFill>
              <a:srgbClr val="002060"/>
            </a:solidFill>
            <a:prstDash val="lgDash"/>
            <a:round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4A81D40-5660-4DF6-B1ED-16CEC4E84B2B}"/>
              </a:ext>
            </a:extLst>
          </p:cNvPr>
          <p:cNvSpPr txBox="1"/>
          <p:nvPr/>
        </p:nvSpPr>
        <p:spPr>
          <a:xfrm>
            <a:off x="8017983" y="1365271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62931F-D9E0-48D0-A34C-CEF2FB9C8F6B}"/>
              </a:ext>
            </a:extLst>
          </p:cNvPr>
          <p:cNvSpPr/>
          <p:nvPr/>
        </p:nvSpPr>
        <p:spPr>
          <a:xfrm>
            <a:off x="7921101" y="2451331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C76EDE-21A1-4597-A25D-08991DAC8A5C}"/>
              </a:ext>
            </a:extLst>
          </p:cNvPr>
          <p:cNvSpPr txBox="1"/>
          <p:nvPr/>
        </p:nvSpPr>
        <p:spPr>
          <a:xfrm>
            <a:off x="8017983" y="2554943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研究目标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85F68BB-DCDF-461A-B571-6FD400AA0FAC}"/>
              </a:ext>
            </a:extLst>
          </p:cNvPr>
          <p:cNvSpPr/>
          <p:nvPr/>
        </p:nvSpPr>
        <p:spPr>
          <a:xfrm>
            <a:off x="7921101" y="3580624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1A8472-7971-4CCC-A15A-F01B3463A5B2}"/>
              </a:ext>
            </a:extLst>
          </p:cNvPr>
          <p:cNvSpPr txBox="1"/>
          <p:nvPr/>
        </p:nvSpPr>
        <p:spPr>
          <a:xfrm>
            <a:off x="8017983" y="3684236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F4BF-E575-4704-B047-75C10650C375}"/>
              </a:ext>
            </a:extLst>
          </p:cNvPr>
          <p:cNvSpPr/>
          <p:nvPr/>
        </p:nvSpPr>
        <p:spPr>
          <a:xfrm>
            <a:off x="7921101" y="4754357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0D7C2C-8F04-4457-AC7A-844D5C0BFEAD}"/>
              </a:ext>
            </a:extLst>
          </p:cNvPr>
          <p:cNvSpPr txBox="1"/>
          <p:nvPr/>
        </p:nvSpPr>
        <p:spPr>
          <a:xfrm>
            <a:off x="8017983" y="4857969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结果展望</a:t>
            </a:r>
          </a:p>
        </p:txBody>
      </p:sp>
    </p:spTree>
    <p:extLst>
      <p:ext uri="{BB962C8B-B14F-4D97-AF65-F5344CB8AC3E}">
        <p14:creationId xmlns:p14="http://schemas.microsoft.com/office/powerpoint/2010/main" val="399824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C9C4A655-9F63-4D0B-90D5-A3D6DFE1B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09531"/>
              </p:ext>
            </p:extLst>
          </p:nvPr>
        </p:nvGraphicFramePr>
        <p:xfrm>
          <a:off x="407613" y="137687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9F76652-A3D1-4FBC-9E09-26606D798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161054"/>
              </p:ext>
            </p:extLst>
          </p:nvPr>
        </p:nvGraphicFramePr>
        <p:xfrm>
          <a:off x="6384387" y="137687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56CBC1-2024-413A-8E66-C07B3F248DE9}"/>
              </a:ext>
            </a:extLst>
          </p:cNvPr>
          <p:cNvSpPr/>
          <p:nvPr/>
        </p:nvSpPr>
        <p:spPr>
          <a:xfrm>
            <a:off x="3415366" y="4654550"/>
            <a:ext cx="1780007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E1845C-671A-4A77-9487-04842BAF83EB}"/>
              </a:ext>
            </a:extLst>
          </p:cNvPr>
          <p:cNvSpPr txBox="1"/>
          <p:nvPr/>
        </p:nvSpPr>
        <p:spPr>
          <a:xfrm>
            <a:off x="3542761" y="4666305"/>
            <a:ext cx="15568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循环容量损失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3FA9AB-F8A3-4A1F-934D-33FBAF2A7A84}"/>
              </a:ext>
            </a:extLst>
          </p:cNvPr>
          <p:cNvSpPr/>
          <p:nvPr/>
        </p:nvSpPr>
        <p:spPr>
          <a:xfrm>
            <a:off x="842890" y="4654550"/>
            <a:ext cx="1345451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93ABB6-4D49-4466-B2AB-3860C27435C8}"/>
              </a:ext>
            </a:extLst>
          </p:cNvPr>
          <p:cNvSpPr txBox="1"/>
          <p:nvPr/>
        </p:nvSpPr>
        <p:spPr>
          <a:xfrm>
            <a:off x="992428" y="4666305"/>
            <a:ext cx="116634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循环老化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43970D1-435B-4451-9B63-0C7A8FF9F487}"/>
              </a:ext>
            </a:extLst>
          </p:cNvPr>
          <p:cNvSpPr/>
          <p:nvPr/>
        </p:nvSpPr>
        <p:spPr>
          <a:xfrm>
            <a:off x="2455533" y="4782040"/>
            <a:ext cx="677930" cy="31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6A083F-A338-44C7-BFD2-B6713646EFF8}"/>
              </a:ext>
            </a:extLst>
          </p:cNvPr>
          <p:cNvSpPr/>
          <p:nvPr/>
        </p:nvSpPr>
        <p:spPr>
          <a:xfrm>
            <a:off x="9677488" y="4654550"/>
            <a:ext cx="1780006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8E44D4-DC82-4B0D-A651-5E4C0B5589B3}"/>
              </a:ext>
            </a:extLst>
          </p:cNvPr>
          <p:cNvSpPr txBox="1"/>
          <p:nvPr/>
        </p:nvSpPr>
        <p:spPr>
          <a:xfrm>
            <a:off x="9804882" y="4666305"/>
            <a:ext cx="15568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放电容量损失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55FCBB8-59FD-4B3A-8136-BF31B9B18EC6}"/>
              </a:ext>
            </a:extLst>
          </p:cNvPr>
          <p:cNvSpPr/>
          <p:nvPr/>
        </p:nvSpPr>
        <p:spPr>
          <a:xfrm>
            <a:off x="6633741" y="4654550"/>
            <a:ext cx="1780728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C52376-7425-489F-85DD-4F0D2AE3EFBF}"/>
              </a:ext>
            </a:extLst>
          </p:cNvPr>
          <p:cNvSpPr txBox="1"/>
          <p:nvPr/>
        </p:nvSpPr>
        <p:spPr>
          <a:xfrm>
            <a:off x="6761135" y="4666305"/>
            <a:ext cx="16533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等效阻抗增大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C805CF9-4A2D-4DF0-89E8-D3F806508D71}"/>
              </a:ext>
            </a:extLst>
          </p:cNvPr>
          <p:cNvSpPr/>
          <p:nvPr/>
        </p:nvSpPr>
        <p:spPr>
          <a:xfrm>
            <a:off x="8724290" y="4793795"/>
            <a:ext cx="677930" cy="31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14A541F-7DEA-40C2-8799-02568149DE13}"/>
              </a:ext>
            </a:extLst>
          </p:cNvPr>
          <p:cNvSpPr/>
          <p:nvPr/>
        </p:nvSpPr>
        <p:spPr>
          <a:xfrm rot="1759999">
            <a:off x="8698103" y="5370034"/>
            <a:ext cx="677930" cy="31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80889F3-6394-4059-9623-26A71D92EBD3}"/>
              </a:ext>
            </a:extLst>
          </p:cNvPr>
          <p:cNvSpPr/>
          <p:nvPr/>
        </p:nvSpPr>
        <p:spPr>
          <a:xfrm>
            <a:off x="9677488" y="5481125"/>
            <a:ext cx="1780006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A19B4D-B831-496B-A9C5-465866EF5119}"/>
              </a:ext>
            </a:extLst>
          </p:cNvPr>
          <p:cNvSpPr txBox="1"/>
          <p:nvPr/>
        </p:nvSpPr>
        <p:spPr>
          <a:xfrm>
            <a:off x="9804882" y="5492880"/>
            <a:ext cx="15568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放电电压下降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71E12C7-E414-45CF-910E-F6AA0FB23F21}"/>
              </a:ext>
            </a:extLst>
          </p:cNvPr>
          <p:cNvSpPr/>
          <p:nvPr/>
        </p:nvSpPr>
        <p:spPr>
          <a:xfrm rot="1759999">
            <a:off x="2434322" y="5358279"/>
            <a:ext cx="677930" cy="316772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61F209D-711D-4383-9095-D5AEDE9FBBF6}"/>
              </a:ext>
            </a:extLst>
          </p:cNvPr>
          <p:cNvSpPr/>
          <p:nvPr/>
        </p:nvSpPr>
        <p:spPr>
          <a:xfrm>
            <a:off x="3651381" y="5492880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A5FB6B-03D2-47EC-A42B-13CD8C7ABD10}"/>
              </a:ext>
            </a:extLst>
          </p:cNvPr>
          <p:cNvSpPr txBox="1"/>
          <p:nvPr/>
        </p:nvSpPr>
        <p:spPr>
          <a:xfrm>
            <a:off x="3884911" y="5508102"/>
            <a:ext cx="95437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锂沉积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98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95422" y="1300333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42B355-36B7-4615-BC70-7B2C9969DDF5}"/>
              </a:ext>
            </a:extLst>
          </p:cNvPr>
          <p:cNvSpPr/>
          <p:nvPr/>
        </p:nvSpPr>
        <p:spPr>
          <a:xfrm>
            <a:off x="647927" y="2084025"/>
            <a:ext cx="4853757" cy="32550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D6E4E2-C4C0-4603-86FE-AFAD828DD53F}"/>
              </a:ext>
            </a:extLst>
          </p:cNvPr>
          <p:cNvSpPr/>
          <p:nvPr/>
        </p:nvSpPr>
        <p:spPr>
          <a:xfrm>
            <a:off x="6234928" y="2082845"/>
            <a:ext cx="5395670" cy="32550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C49D4C-227B-4AFC-A37A-903D027B1D1F}"/>
              </a:ext>
            </a:extLst>
          </p:cNvPr>
          <p:cNvSpPr txBox="1"/>
          <p:nvPr/>
        </p:nvSpPr>
        <p:spPr>
          <a:xfrm>
            <a:off x="2490995" y="2193329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浓差极化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63B005-E01E-4D1A-9D73-E831A6F0D5A4}"/>
              </a:ext>
            </a:extLst>
          </p:cNvPr>
          <p:cNvSpPr txBox="1"/>
          <p:nvPr/>
        </p:nvSpPr>
        <p:spPr>
          <a:xfrm>
            <a:off x="703382" y="2567251"/>
            <a:ext cx="1415742" cy="3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第二定律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ACBB5C40-8502-492F-8474-6CFB40F4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10" y="3037771"/>
            <a:ext cx="2167540" cy="51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CAD6D03-47B6-4EAC-B49A-63CE44355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296552"/>
              </p:ext>
            </p:extLst>
          </p:nvPr>
        </p:nvGraphicFramePr>
        <p:xfrm>
          <a:off x="2211203" y="2974789"/>
          <a:ext cx="2519281" cy="58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4" imgW="1816100" imgH="419100" progId="Equation.DSMT4">
                  <p:embed/>
                </p:oleObj>
              </mc:Choice>
              <mc:Fallback>
                <p:oleObj name="Equation" r:id="rId4" imgW="1816100" imgH="4191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203" y="2974789"/>
                        <a:ext cx="2519281" cy="580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9">
            <a:extLst>
              <a:ext uri="{FF2B5EF4-FFF2-40B4-BE49-F238E27FC236}">
                <a16:creationId xmlns:a16="http://schemas.microsoft.com/office/drawing/2014/main" id="{9FB3818F-BBFC-4FB9-9BE2-E7960087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18" y="3625390"/>
            <a:ext cx="1988763" cy="61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8FA58679-A991-4FC4-96A2-B9FCA60C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0358"/>
              </p:ext>
            </p:extLst>
          </p:nvPr>
        </p:nvGraphicFramePr>
        <p:xfrm>
          <a:off x="2156330" y="3655936"/>
          <a:ext cx="1988764" cy="58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6" imgW="1333500" imgH="393700" progId="Equation.DSMT4">
                  <p:embed/>
                </p:oleObj>
              </mc:Choice>
              <mc:Fallback>
                <p:oleObj name="Equation" r:id="rId6" imgW="13335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30" y="3655936"/>
                        <a:ext cx="1988764" cy="582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0A58D046-B4A9-4347-839D-3161E05A7281}"/>
              </a:ext>
            </a:extLst>
          </p:cNvPr>
          <p:cNvSpPr txBox="1"/>
          <p:nvPr/>
        </p:nvSpPr>
        <p:spPr>
          <a:xfrm>
            <a:off x="962514" y="3112425"/>
            <a:ext cx="10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液相扩散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047259-02F7-47BF-B693-965E891E900F}"/>
              </a:ext>
            </a:extLst>
          </p:cNvPr>
          <p:cNvSpPr txBox="1"/>
          <p:nvPr/>
        </p:nvSpPr>
        <p:spPr>
          <a:xfrm>
            <a:off x="969714" y="3762597"/>
            <a:ext cx="10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固相扩散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0B1EA8-3A61-4B8D-9260-6BAB17C33284}"/>
              </a:ext>
            </a:extLst>
          </p:cNvPr>
          <p:cNvSpPr txBox="1"/>
          <p:nvPr/>
        </p:nvSpPr>
        <p:spPr>
          <a:xfrm>
            <a:off x="703382" y="4419643"/>
            <a:ext cx="1628692" cy="3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Arrhenius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162B5B02-3F90-40EB-9F6A-371502C3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482" y="4854606"/>
            <a:ext cx="2817043" cy="58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8BCE9D32-A03F-4271-8428-3A0316C39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88825"/>
              </p:ext>
            </p:extLst>
          </p:nvPr>
        </p:nvGraphicFramePr>
        <p:xfrm>
          <a:off x="2070000" y="4724896"/>
          <a:ext cx="2817044" cy="61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8" imgW="2057400" imgH="444500" progId="Equation.DSMT4">
                  <p:embed/>
                </p:oleObj>
              </mc:Choice>
              <mc:Fallback>
                <p:oleObj name="Equation" r:id="rId8" imgW="2057400" imgH="4445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00" y="4724896"/>
                        <a:ext cx="2817044" cy="612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>
            <a:extLst>
              <a:ext uri="{FF2B5EF4-FFF2-40B4-BE49-F238E27FC236}">
                <a16:creationId xmlns:a16="http://schemas.microsoft.com/office/drawing/2014/main" id="{A222C272-D1FD-4872-82FF-E28AB8872B79}"/>
              </a:ext>
            </a:extLst>
          </p:cNvPr>
          <p:cNvSpPr/>
          <p:nvPr/>
        </p:nvSpPr>
        <p:spPr>
          <a:xfrm>
            <a:off x="647928" y="5429253"/>
            <a:ext cx="4853759" cy="119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050445-4612-4225-AA95-4E1EE4AAAA57}"/>
                  </a:ext>
                </a:extLst>
              </p:cNvPr>
              <p:cNvSpPr txBox="1"/>
              <p:nvPr/>
            </p:nvSpPr>
            <p:spPr>
              <a:xfrm>
                <a:off x="703384" y="5505205"/>
                <a:ext cx="213712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锂离子液相浓度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050445-4612-4225-AA95-4E1EE4AA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4" y="5505205"/>
                <a:ext cx="2137129" cy="362984"/>
              </a:xfrm>
              <a:prstGeom prst="rect">
                <a:avLst/>
              </a:prstGeom>
              <a:blipFill>
                <a:blip r:embed="rId10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3AEB268-F812-49C2-B912-D112E48556A9}"/>
                  </a:ext>
                </a:extLst>
              </p:cNvPr>
              <p:cNvSpPr txBox="1"/>
              <p:nvPr/>
            </p:nvSpPr>
            <p:spPr>
              <a:xfrm>
                <a:off x="2896007" y="5525172"/>
                <a:ext cx="260568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锂离子液相扩散系数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3AEB268-F812-49C2-B912-D112E485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07" y="5525172"/>
                <a:ext cx="2605680" cy="362984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731EC88-BFF3-456A-820B-81F39AFB8015}"/>
                  </a:ext>
                </a:extLst>
              </p:cNvPr>
              <p:cNvSpPr txBox="1"/>
              <p:nvPr/>
            </p:nvSpPr>
            <p:spPr>
              <a:xfrm>
                <a:off x="703383" y="5840447"/>
                <a:ext cx="213712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锂离子固相浓度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731EC88-BFF3-456A-820B-81F39AFB8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840447"/>
                <a:ext cx="2137129" cy="362984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B1C9E88-E39A-488F-A5A4-BB11299908DA}"/>
                  </a:ext>
                </a:extLst>
              </p:cNvPr>
              <p:cNvSpPr txBox="1"/>
              <p:nvPr/>
            </p:nvSpPr>
            <p:spPr>
              <a:xfrm>
                <a:off x="2896006" y="5847089"/>
                <a:ext cx="260567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固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相扩散系数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B1C9E88-E39A-488F-A5A4-BB112999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06" y="5847089"/>
                <a:ext cx="2605679" cy="362984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FD016CE-F52B-4A89-89F0-8463DE8B3F6D}"/>
                  </a:ext>
                </a:extLst>
              </p:cNvPr>
              <p:cNvSpPr txBox="1"/>
              <p:nvPr/>
            </p:nvSpPr>
            <p:spPr>
              <a:xfrm>
                <a:off x="703382" y="6191954"/>
                <a:ext cx="2137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锂离子半径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FD016CE-F52B-4A89-89F0-8463DE8B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2" y="6191954"/>
                <a:ext cx="2137129" cy="369332"/>
              </a:xfrm>
              <a:prstGeom prst="rect">
                <a:avLst/>
              </a:prstGeom>
              <a:blipFill>
                <a:blip r:embed="rId14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042733-BD72-4C3E-AD24-BE1ADE2C9DB1}"/>
                  </a:ext>
                </a:extLst>
              </p:cNvPr>
              <p:cNvSpPr txBox="1"/>
              <p:nvPr/>
            </p:nvSpPr>
            <p:spPr>
              <a:xfrm>
                <a:off x="2896170" y="6179835"/>
                <a:ext cx="2605679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锂离子扩散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传递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042733-BD72-4C3E-AD24-BE1ADE2C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70" y="6179835"/>
                <a:ext cx="2605679" cy="381451"/>
              </a:xfrm>
              <a:prstGeom prst="rect">
                <a:avLst/>
              </a:prstGeom>
              <a:blipFill>
                <a:blip r:embed="rId1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56919F75-A068-48D4-98FA-0D06DD501C53}"/>
              </a:ext>
            </a:extLst>
          </p:cNvPr>
          <p:cNvSpPr txBox="1"/>
          <p:nvPr/>
        </p:nvSpPr>
        <p:spPr>
          <a:xfrm>
            <a:off x="8468414" y="2193329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欧姆极化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D6F3C3E-3365-4D91-9137-E70E1E85A804}"/>
              </a:ext>
            </a:extLst>
          </p:cNvPr>
          <p:cNvSpPr txBox="1"/>
          <p:nvPr/>
        </p:nvSpPr>
        <p:spPr>
          <a:xfrm>
            <a:off x="6345652" y="2570628"/>
            <a:ext cx="229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Bulter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-Volmer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372D3546-D187-4C86-BC0C-DDB2FB9C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045" y="2909265"/>
            <a:ext cx="3179880" cy="57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2FBC5426-5744-40F5-8156-227BF10E1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82626"/>
              </p:ext>
            </p:extLst>
          </p:nvPr>
        </p:nvGraphicFramePr>
        <p:xfrm>
          <a:off x="8021160" y="2898637"/>
          <a:ext cx="3179881" cy="57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6" imgW="2171700" imgH="393700" progId="Equation.DSMT4">
                  <p:embed/>
                </p:oleObj>
              </mc:Choice>
              <mc:Fallback>
                <p:oleObj name="Equation" r:id="rId16" imgW="2171700" imgH="3937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60" y="2898637"/>
                        <a:ext cx="3179881" cy="571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F6C4E96B-1DE8-4FAF-9587-7392B9344E66}"/>
              </a:ext>
            </a:extLst>
          </p:cNvPr>
          <p:cNvSpPr txBox="1"/>
          <p:nvPr/>
        </p:nvSpPr>
        <p:spPr>
          <a:xfrm>
            <a:off x="6584131" y="3019817"/>
            <a:ext cx="10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电流密度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914F8D2-4791-4DFA-9FF3-44EEC491F425}"/>
              </a:ext>
            </a:extLst>
          </p:cNvPr>
          <p:cNvSpPr txBox="1"/>
          <p:nvPr/>
        </p:nvSpPr>
        <p:spPr>
          <a:xfrm>
            <a:off x="6588945" y="3599509"/>
            <a:ext cx="129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表面过电势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9" name="Rectangle 87">
            <a:extLst>
              <a:ext uri="{FF2B5EF4-FFF2-40B4-BE49-F238E27FC236}">
                <a16:creationId xmlns:a16="http://schemas.microsoft.com/office/drawing/2014/main" id="{FBCA427A-4BD3-42C7-9E76-EB2B2D0F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309" y="3724829"/>
            <a:ext cx="1811991" cy="38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94722751-C53C-49D5-853A-D687E452D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04924"/>
              </p:ext>
            </p:extLst>
          </p:nvPr>
        </p:nvGraphicFramePr>
        <p:xfrm>
          <a:off x="8131900" y="3598160"/>
          <a:ext cx="1775672" cy="3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8" imgW="1091726" imgH="228501" progId="Equation.DSMT4">
                  <p:embed/>
                </p:oleObj>
              </mc:Choice>
              <mc:Fallback>
                <p:oleObj name="Equation" r:id="rId18" imgW="1091726" imgH="228501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900" y="3598160"/>
                        <a:ext cx="1775672" cy="37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E07F8A56-8B7E-474C-92F2-C6EC294400DB}"/>
              </a:ext>
            </a:extLst>
          </p:cNvPr>
          <p:cNvSpPr txBox="1"/>
          <p:nvPr/>
        </p:nvSpPr>
        <p:spPr>
          <a:xfrm>
            <a:off x="6580667" y="4113115"/>
            <a:ext cx="142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参考电流密度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2" name="Rectangle 104">
            <a:extLst>
              <a:ext uri="{FF2B5EF4-FFF2-40B4-BE49-F238E27FC236}">
                <a16:creationId xmlns:a16="http://schemas.microsoft.com/office/drawing/2014/main" id="{4B7432C4-BC15-4CF9-A8E2-192E4391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173" y="4080227"/>
            <a:ext cx="3247596" cy="43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2011915E-E495-485C-86C6-A5CA8FF1C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693271"/>
              </p:ext>
            </p:extLst>
          </p:nvPr>
        </p:nvGraphicFramePr>
        <p:xfrm>
          <a:off x="8073414" y="4080227"/>
          <a:ext cx="3369425" cy="40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20" imgW="2145369" imgH="253890" progId="Equation.DSMT4">
                  <p:embed/>
                </p:oleObj>
              </mc:Choice>
              <mc:Fallback>
                <p:oleObj name="Equation" r:id="rId20" imgW="2145369" imgH="25389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414" y="4080227"/>
                        <a:ext cx="3369425" cy="404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06C416C8-6C43-41EC-BFF8-A9B302B28248}"/>
              </a:ext>
            </a:extLst>
          </p:cNvPr>
          <p:cNvSpPr txBox="1"/>
          <p:nvPr/>
        </p:nvSpPr>
        <p:spPr>
          <a:xfrm>
            <a:off x="6594010" y="4626721"/>
            <a:ext cx="10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反应速率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6" name="Rectangle 106">
            <a:extLst>
              <a:ext uri="{FF2B5EF4-FFF2-40B4-BE49-F238E27FC236}">
                <a16:creationId xmlns:a16="http://schemas.microsoft.com/office/drawing/2014/main" id="{79955493-554C-4CDE-AA31-BC3D7B82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384" y="4518136"/>
            <a:ext cx="3057464" cy="6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43A7B278-E6FC-479B-89AC-105C07451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43808"/>
              </p:ext>
            </p:extLst>
          </p:nvPr>
        </p:nvGraphicFramePr>
        <p:xfrm>
          <a:off x="7793253" y="4520784"/>
          <a:ext cx="3057464" cy="6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22" imgW="2044700" imgH="444500" progId="Equation.DSMT4">
                  <p:embed/>
                </p:oleObj>
              </mc:Choice>
              <mc:Fallback>
                <p:oleObj name="Equation" r:id="rId22" imgW="2044700" imgH="4445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253" y="4520784"/>
                        <a:ext cx="3057464" cy="668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BF65063-B294-4F0A-BD51-7BDA8BE53960}"/>
              </a:ext>
            </a:extLst>
          </p:cNvPr>
          <p:cNvSpPr/>
          <p:nvPr/>
        </p:nvSpPr>
        <p:spPr>
          <a:xfrm>
            <a:off x="6234928" y="5423046"/>
            <a:ext cx="5395670" cy="119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2A3D669-0E0B-42BF-9E01-1213EA663765}"/>
                  </a:ext>
                </a:extLst>
              </p:cNvPr>
              <p:cNvSpPr txBox="1"/>
              <p:nvPr/>
            </p:nvSpPr>
            <p:spPr>
              <a:xfrm>
                <a:off x="6341468" y="5520399"/>
                <a:ext cx="2605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正负极转移系数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2A3D669-0E0B-42BF-9E01-1213EA66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468" y="5520399"/>
                <a:ext cx="2605584" cy="369332"/>
              </a:xfrm>
              <a:prstGeom prst="rect">
                <a:avLst/>
              </a:prstGeom>
              <a:blipFill>
                <a:blip r:embed="rId2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8562E36-7502-45B2-86E1-F8AB21DDF9FF}"/>
                  </a:ext>
                </a:extLst>
              </p:cNvPr>
              <p:cNvSpPr txBox="1"/>
              <p:nvPr/>
            </p:nvSpPr>
            <p:spPr>
              <a:xfrm>
                <a:off x="9549027" y="5525172"/>
                <a:ext cx="130169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固相电势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8562E36-7502-45B2-86E1-F8AB21DD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027" y="5525172"/>
                <a:ext cx="1301690" cy="362984"/>
              </a:xfrm>
              <a:prstGeom prst="rect">
                <a:avLst/>
              </a:prstGeom>
              <a:blipFill>
                <a:blip r:embed="rId2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143">
            <a:extLst>
              <a:ext uri="{FF2B5EF4-FFF2-40B4-BE49-F238E27FC236}">
                <a16:creationId xmlns:a16="http://schemas.microsoft.com/office/drawing/2014/main" id="{108DDA5D-0A74-45F7-AA33-2B34B318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C463446B-9A99-4F6D-A250-392FAEC7B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13799"/>
              </p:ext>
            </p:extLst>
          </p:nvPr>
        </p:nvGraphicFramePr>
        <p:xfrm>
          <a:off x="9486385" y="5548722"/>
          <a:ext cx="217144" cy="32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26" imgW="152334" imgH="228501" progId="Equation.DSMT4">
                  <p:embed/>
                </p:oleObj>
              </mc:Choice>
              <mc:Fallback>
                <p:oleObj name="Equation" r:id="rId26" imgW="152334" imgH="228501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385" y="5548722"/>
                        <a:ext cx="217144" cy="32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BF181BA-B617-4A01-90EB-1A40671A2A20}"/>
                  </a:ext>
                </a:extLst>
              </p:cNvPr>
              <p:cNvSpPr txBox="1"/>
              <p:nvPr/>
            </p:nvSpPr>
            <p:spPr>
              <a:xfrm>
                <a:off x="9549027" y="5927321"/>
                <a:ext cx="130169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：液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相电势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BF181BA-B617-4A01-90EB-1A40671A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027" y="5927321"/>
                <a:ext cx="1301690" cy="362984"/>
              </a:xfrm>
              <a:prstGeom prst="rect">
                <a:avLst/>
              </a:prstGeom>
              <a:blipFill>
                <a:blip r:embed="rId2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323B9ED7-0D80-4618-BA00-555E976B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21816"/>
              </p:ext>
            </p:extLst>
          </p:nvPr>
        </p:nvGraphicFramePr>
        <p:xfrm>
          <a:off x="9468467" y="5940133"/>
          <a:ext cx="217144" cy="32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29" imgW="152334" imgH="228501" progId="Equation.DSMT4">
                  <p:embed/>
                </p:oleObj>
              </mc:Choice>
              <mc:Fallback>
                <p:oleObj name="Equation" r:id="rId29" imgW="152334" imgH="228501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8467" y="5940133"/>
                        <a:ext cx="217144" cy="32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9B37B34-4B3A-4102-B86C-65D4BA909254}"/>
                  </a:ext>
                </a:extLst>
              </p:cNvPr>
              <p:cNvSpPr txBox="1"/>
              <p:nvPr/>
            </p:nvSpPr>
            <p:spPr>
              <a:xfrm>
                <a:off x="6341468" y="5966117"/>
                <a:ext cx="2605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法拉第常数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9B37B34-4B3A-4102-B86C-65D4BA90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468" y="5966117"/>
                <a:ext cx="2605584" cy="369332"/>
              </a:xfrm>
              <a:prstGeom prst="rect">
                <a:avLst/>
              </a:prstGeom>
              <a:blipFill>
                <a:blip r:embed="rId3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392544" y="129756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B3E8F1-F957-4BB4-BCDD-CA1614004B5C}"/>
              </a:ext>
            </a:extLst>
          </p:cNvPr>
          <p:cNvGrpSpPr/>
          <p:nvPr/>
        </p:nvGrpSpPr>
        <p:grpSpPr>
          <a:xfrm>
            <a:off x="1183624" y="1635099"/>
            <a:ext cx="9356791" cy="4417827"/>
            <a:chOff x="1183624" y="1635099"/>
            <a:chExt cx="9356791" cy="4417827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BAA7191-D07F-4D69-800A-92538C229043}"/>
                </a:ext>
              </a:extLst>
            </p:cNvPr>
            <p:cNvSpPr/>
            <p:nvPr/>
          </p:nvSpPr>
          <p:spPr>
            <a:xfrm>
              <a:off x="4011200" y="3265133"/>
              <a:ext cx="1780728" cy="5579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59601C3-2575-410B-933F-0C99C8C8BDDA}"/>
                </a:ext>
              </a:extLst>
            </p:cNvPr>
            <p:cNvSpPr txBox="1"/>
            <p:nvPr/>
          </p:nvSpPr>
          <p:spPr>
            <a:xfrm>
              <a:off x="4138594" y="3276888"/>
              <a:ext cx="1653333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等效电路模型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DAA26A-02A7-4D8E-B0D1-02617D3F5015}"/>
                </a:ext>
              </a:extLst>
            </p:cNvPr>
            <p:cNvSpPr/>
            <p:nvPr/>
          </p:nvSpPr>
          <p:spPr>
            <a:xfrm>
              <a:off x="7151008" y="2075602"/>
              <a:ext cx="1065397" cy="5579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F478465-5B6B-47A7-A5DC-F61D37A88ABF}"/>
                </a:ext>
              </a:extLst>
            </p:cNvPr>
            <p:cNvSpPr txBox="1"/>
            <p:nvPr/>
          </p:nvSpPr>
          <p:spPr>
            <a:xfrm>
              <a:off x="7278403" y="2087355"/>
              <a:ext cx="93800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热模型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6FB8B81-8246-40F8-A2BC-C512BB17A100}"/>
                </a:ext>
              </a:extLst>
            </p:cNvPr>
            <p:cNvSpPr/>
            <p:nvPr/>
          </p:nvSpPr>
          <p:spPr>
            <a:xfrm>
              <a:off x="7278403" y="4473847"/>
              <a:ext cx="2261151" cy="5579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88DD101-5381-4BD4-86E4-AB646771E64B}"/>
                </a:ext>
              </a:extLst>
            </p:cNvPr>
            <p:cNvSpPr txBox="1"/>
            <p:nvPr/>
          </p:nvSpPr>
          <p:spPr>
            <a:xfrm>
              <a:off x="7405798" y="4485603"/>
              <a:ext cx="213375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循环容量衰减模型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D75A0BC-AC92-4269-8124-5B4C7E05BABE}"/>
                </a:ext>
              </a:extLst>
            </p:cNvPr>
            <p:cNvSpPr/>
            <p:nvPr/>
          </p:nvSpPr>
          <p:spPr>
            <a:xfrm>
              <a:off x="2321505" y="3265132"/>
              <a:ext cx="1345451" cy="5579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9D1FA2A-8705-4B04-8BC1-7AE79615B290}"/>
                </a:ext>
              </a:extLst>
            </p:cNvPr>
            <p:cNvSpPr txBox="1"/>
            <p:nvPr/>
          </p:nvSpPr>
          <p:spPr>
            <a:xfrm>
              <a:off x="2478604" y="3280354"/>
              <a:ext cx="123931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温变参数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8A5F416-78FA-445D-82A5-CFE86683858E}"/>
                </a:ext>
              </a:extLst>
            </p:cNvPr>
            <p:cNvCxnSpPr/>
            <p:nvPr/>
          </p:nvCxnSpPr>
          <p:spPr>
            <a:xfrm flipH="1">
              <a:off x="5661054" y="2354683"/>
              <a:ext cx="1406769" cy="829994"/>
            </a:xfrm>
            <a:prstGeom prst="straightConnector1">
              <a:avLst/>
            </a:prstGeom>
            <a:ln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0B098-2F0D-4FC1-AC13-6BFCC0321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438" y="2656913"/>
              <a:ext cx="1311977" cy="79584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435298-FFF0-4DD7-A645-5E1FF60E617A}"/>
                </a:ext>
              </a:extLst>
            </p:cNvPr>
            <p:cNvSpPr txBox="1"/>
            <p:nvPr/>
          </p:nvSpPr>
          <p:spPr>
            <a:xfrm>
              <a:off x="5797438" y="2400348"/>
              <a:ext cx="81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温度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397E30A-1DEB-45A1-A87A-6ACAA53F713B}"/>
                </a:ext>
              </a:extLst>
            </p:cNvPr>
            <p:cNvSpPr txBox="1"/>
            <p:nvPr/>
          </p:nvSpPr>
          <p:spPr>
            <a:xfrm>
              <a:off x="6434961" y="2938716"/>
              <a:ext cx="77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电压电流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E2AFA61-0733-4DA3-82BF-D56B6DB3CC4A}"/>
                </a:ext>
              </a:extLst>
            </p:cNvPr>
            <p:cNvCxnSpPr>
              <a:cxnSpLocks/>
            </p:cNvCxnSpPr>
            <p:nvPr/>
          </p:nvCxnSpPr>
          <p:spPr>
            <a:xfrm>
              <a:off x="7513664" y="2640737"/>
              <a:ext cx="233740" cy="168646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7CE971B-8D6C-4CFA-82C9-EAEC7995C22A}"/>
                </a:ext>
              </a:extLst>
            </p:cNvPr>
            <p:cNvCxnSpPr>
              <a:cxnSpLocks/>
            </p:cNvCxnSpPr>
            <p:nvPr/>
          </p:nvCxnSpPr>
          <p:spPr>
            <a:xfrm>
              <a:off x="5780698" y="3823113"/>
              <a:ext cx="1391984" cy="8597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BA33624-84A3-43C3-AFF9-267DAA1EEA4C}"/>
                </a:ext>
              </a:extLst>
            </p:cNvPr>
            <p:cNvSpPr txBox="1"/>
            <p:nvPr/>
          </p:nvSpPr>
          <p:spPr>
            <a:xfrm>
              <a:off x="7663968" y="3413031"/>
              <a:ext cx="81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温度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D03E87E-E815-4BCD-A69A-B9C9C8705FDE}"/>
                </a:ext>
              </a:extLst>
            </p:cNvPr>
            <p:cNvSpPr txBox="1"/>
            <p:nvPr/>
          </p:nvSpPr>
          <p:spPr>
            <a:xfrm>
              <a:off x="6388066" y="3986327"/>
              <a:ext cx="81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电流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3D54E09-707D-40A9-A406-0CF467184214}"/>
                </a:ext>
              </a:extLst>
            </p:cNvPr>
            <p:cNvCxnSpPr>
              <a:cxnSpLocks/>
            </p:cNvCxnSpPr>
            <p:nvPr/>
          </p:nvCxnSpPr>
          <p:spPr>
            <a:xfrm>
              <a:off x="8216405" y="2354592"/>
              <a:ext cx="6040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B6EC593-4E92-49EB-B321-B2233F95EEDB}"/>
                </a:ext>
              </a:extLst>
            </p:cNvPr>
            <p:cNvCxnSpPr/>
            <p:nvPr/>
          </p:nvCxnSpPr>
          <p:spPr>
            <a:xfrm>
              <a:off x="8820443" y="1915867"/>
              <a:ext cx="32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ABA223F-E840-4F1C-81F7-65245DA81066}"/>
                </a:ext>
              </a:extLst>
            </p:cNvPr>
            <p:cNvCxnSpPr/>
            <p:nvPr/>
          </p:nvCxnSpPr>
          <p:spPr>
            <a:xfrm>
              <a:off x="8813903" y="2749945"/>
              <a:ext cx="32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EA96844-9A05-4C5F-B9C7-73F6C1887C3D}"/>
                </a:ext>
              </a:extLst>
            </p:cNvPr>
            <p:cNvSpPr/>
            <p:nvPr/>
          </p:nvSpPr>
          <p:spPr>
            <a:xfrm>
              <a:off x="9144000" y="1635099"/>
              <a:ext cx="1345451" cy="5579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4116C91-37DE-4C5A-A41F-671E48DACF9D}"/>
                </a:ext>
              </a:extLst>
            </p:cNvPr>
            <p:cNvSpPr txBox="1"/>
            <p:nvPr/>
          </p:nvSpPr>
          <p:spPr>
            <a:xfrm>
              <a:off x="9301099" y="1650321"/>
              <a:ext cx="123931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产热模型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90CCE1AA-2640-4869-81C4-575A92C556C5}"/>
                </a:ext>
              </a:extLst>
            </p:cNvPr>
            <p:cNvSpPr/>
            <p:nvPr/>
          </p:nvSpPr>
          <p:spPr>
            <a:xfrm>
              <a:off x="9137460" y="2468660"/>
              <a:ext cx="1345451" cy="5579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A305AC2-1353-4C93-9796-000CA9509619}"/>
                </a:ext>
              </a:extLst>
            </p:cNvPr>
            <p:cNvSpPr txBox="1"/>
            <p:nvPr/>
          </p:nvSpPr>
          <p:spPr>
            <a:xfrm>
              <a:off x="9294559" y="2483882"/>
              <a:ext cx="123931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散热模型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E61470E-10CF-4FC7-A6E0-84D5C570BAD8}"/>
                </a:ext>
              </a:extLst>
            </p:cNvPr>
            <p:cNvCxnSpPr/>
            <p:nvPr/>
          </p:nvCxnSpPr>
          <p:spPr>
            <a:xfrm flipV="1">
              <a:off x="8820443" y="1915867"/>
              <a:ext cx="0" cy="834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610A3D0-D8C4-4EE8-9367-25EA731E0CA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551" y="3544123"/>
              <a:ext cx="3436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3A13309-045D-4CB2-BD69-04FC572F94E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2994230" y="3823113"/>
              <a:ext cx="1" cy="471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311E320-A176-4797-9BA4-C4BBF835A280}"/>
                </a:ext>
              </a:extLst>
            </p:cNvPr>
            <p:cNvSpPr/>
            <p:nvPr/>
          </p:nvSpPr>
          <p:spPr>
            <a:xfrm>
              <a:off x="1949427" y="4632297"/>
              <a:ext cx="558000" cy="14187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0A66C1D-E446-49CB-A03D-8E9F5E9EB694}"/>
                </a:ext>
              </a:extLst>
            </p:cNvPr>
            <p:cNvSpPr txBox="1"/>
            <p:nvPr/>
          </p:nvSpPr>
          <p:spPr>
            <a:xfrm>
              <a:off x="1997594" y="4821791"/>
              <a:ext cx="461665" cy="10397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欧姆内阻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D14E6CB-0C7B-475B-8A55-7B71CE86C98E}"/>
                </a:ext>
              </a:extLst>
            </p:cNvPr>
            <p:cNvSpPr/>
            <p:nvPr/>
          </p:nvSpPr>
          <p:spPr>
            <a:xfrm>
              <a:off x="2715230" y="4632297"/>
              <a:ext cx="558000" cy="14187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B2001B3-21AF-4219-8AB1-1A1EDF115275}"/>
                </a:ext>
              </a:extLst>
            </p:cNvPr>
            <p:cNvSpPr txBox="1"/>
            <p:nvPr/>
          </p:nvSpPr>
          <p:spPr>
            <a:xfrm>
              <a:off x="2763397" y="4821791"/>
              <a:ext cx="461665" cy="10397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极化电容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142C7C8D-25C9-4ED3-9D8C-37FA276F1DAB}"/>
                </a:ext>
              </a:extLst>
            </p:cNvPr>
            <p:cNvSpPr/>
            <p:nvPr/>
          </p:nvSpPr>
          <p:spPr>
            <a:xfrm>
              <a:off x="4246836" y="4632297"/>
              <a:ext cx="558000" cy="14187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6BDDAE5-E809-4081-A1E4-E50B212358DC}"/>
                </a:ext>
              </a:extLst>
            </p:cNvPr>
            <p:cNvSpPr txBox="1"/>
            <p:nvPr/>
          </p:nvSpPr>
          <p:spPr>
            <a:xfrm>
              <a:off x="4295003" y="4821791"/>
              <a:ext cx="461665" cy="10397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放电容量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872F0BE-B3E5-41B3-8D62-64BE31EA23D3}"/>
                </a:ext>
              </a:extLst>
            </p:cNvPr>
            <p:cNvSpPr/>
            <p:nvPr/>
          </p:nvSpPr>
          <p:spPr>
            <a:xfrm>
              <a:off x="1183624" y="4620541"/>
              <a:ext cx="558000" cy="14187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0BA5217-3CFB-40FC-90CF-128B36BD65E1}"/>
                </a:ext>
              </a:extLst>
            </p:cNvPr>
            <p:cNvSpPr txBox="1"/>
            <p:nvPr/>
          </p:nvSpPr>
          <p:spPr>
            <a:xfrm>
              <a:off x="1231791" y="4810035"/>
              <a:ext cx="461665" cy="1240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开路电压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F10CF58-1E62-4825-BF55-B2B8BA5E93EA}"/>
                </a:ext>
              </a:extLst>
            </p:cNvPr>
            <p:cNvCxnSpPr/>
            <p:nvPr/>
          </p:nvCxnSpPr>
          <p:spPr>
            <a:xfrm>
              <a:off x="1448972" y="4294261"/>
              <a:ext cx="3108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917F222-5A4A-4416-8AC7-F4483532B0A8}"/>
                </a:ext>
              </a:extLst>
            </p:cNvPr>
            <p:cNvCxnSpPr/>
            <p:nvPr/>
          </p:nvCxnSpPr>
          <p:spPr>
            <a:xfrm>
              <a:off x="1448972" y="4294261"/>
              <a:ext cx="0" cy="338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5BECCD3-40D0-44F5-AE71-863890EA77C3}"/>
                </a:ext>
              </a:extLst>
            </p:cNvPr>
            <p:cNvCxnSpPr/>
            <p:nvPr/>
          </p:nvCxnSpPr>
          <p:spPr>
            <a:xfrm>
              <a:off x="2227791" y="4304829"/>
              <a:ext cx="0" cy="338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9C0A20F-B227-4353-9CE7-CB4A9084F266}"/>
                </a:ext>
              </a:extLst>
            </p:cNvPr>
            <p:cNvCxnSpPr/>
            <p:nvPr/>
          </p:nvCxnSpPr>
          <p:spPr>
            <a:xfrm>
              <a:off x="2994230" y="4304829"/>
              <a:ext cx="0" cy="338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453EB24-95BC-49B3-BDBF-99AF63DBC7E2}"/>
                </a:ext>
              </a:extLst>
            </p:cNvPr>
            <p:cNvCxnSpPr/>
            <p:nvPr/>
          </p:nvCxnSpPr>
          <p:spPr>
            <a:xfrm>
              <a:off x="4561981" y="4294261"/>
              <a:ext cx="0" cy="338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AF87838-79D5-4DBA-9E82-8FB5CC686A21}"/>
                </a:ext>
              </a:extLst>
            </p:cNvPr>
            <p:cNvSpPr/>
            <p:nvPr/>
          </p:nvSpPr>
          <p:spPr>
            <a:xfrm>
              <a:off x="3490465" y="4634206"/>
              <a:ext cx="558000" cy="14187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74D8CEA-CDD8-421C-A59C-358B1ED9A61F}"/>
                </a:ext>
              </a:extLst>
            </p:cNvPr>
            <p:cNvSpPr txBox="1"/>
            <p:nvPr/>
          </p:nvSpPr>
          <p:spPr>
            <a:xfrm>
              <a:off x="3538632" y="4823700"/>
              <a:ext cx="461665" cy="10397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极化电阻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FA0B8DC-838F-4064-973B-79E1454CFE23}"/>
                </a:ext>
              </a:extLst>
            </p:cNvPr>
            <p:cNvCxnSpPr/>
            <p:nvPr/>
          </p:nvCxnSpPr>
          <p:spPr>
            <a:xfrm>
              <a:off x="3805610" y="4296170"/>
              <a:ext cx="0" cy="338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0B6F2C46-3690-4B99-AD84-E036154321C7}"/>
                </a:ext>
              </a:extLst>
            </p:cNvPr>
            <p:cNvSpPr/>
            <p:nvPr/>
          </p:nvSpPr>
          <p:spPr>
            <a:xfrm>
              <a:off x="7571955" y="5385636"/>
              <a:ext cx="1801442" cy="5579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796DF33-7755-4C62-AECD-BBBB104F22A1}"/>
                </a:ext>
              </a:extLst>
            </p:cNvPr>
            <p:cNvSpPr txBox="1"/>
            <p:nvPr/>
          </p:nvSpPr>
          <p:spPr>
            <a:xfrm>
              <a:off x="7630534" y="5430526"/>
              <a:ext cx="200090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Arrhenius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6F9F3E0-4919-4D0A-9C4B-CBA0A323AEA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8408979" y="5031828"/>
              <a:ext cx="0" cy="353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7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A5B0AF8-CC0C-4C6C-9C1C-EDE29B0A2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" y="2175464"/>
            <a:ext cx="4680000" cy="22318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11257" y="130033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CC647-C9D8-4012-BA51-F195062C4B66}"/>
              </a:ext>
            </a:extLst>
          </p:cNvPr>
          <p:cNvSpPr/>
          <p:nvPr/>
        </p:nvSpPr>
        <p:spPr>
          <a:xfrm>
            <a:off x="812935" y="5097761"/>
            <a:ext cx="3673331" cy="7275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ECEE1C-2A6D-42D6-B0EA-F8AAC0C3F85F}"/>
              </a:ext>
            </a:extLst>
          </p:cNvPr>
          <p:cNvSpPr txBox="1"/>
          <p:nvPr/>
        </p:nvSpPr>
        <p:spPr>
          <a:xfrm>
            <a:off x="947937" y="5276863"/>
            <a:ext cx="351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电流符号：充电为正，放电为负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0FDA9D-F3CE-4B31-BEEE-EBBE57A014D6}"/>
              </a:ext>
            </a:extLst>
          </p:cNvPr>
          <p:cNvSpPr/>
          <p:nvPr/>
        </p:nvSpPr>
        <p:spPr>
          <a:xfrm>
            <a:off x="5551507" y="2175464"/>
            <a:ext cx="5692556" cy="4042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143F52-296C-4B99-A02E-D8FFF0FC32B9}"/>
              </a:ext>
            </a:extLst>
          </p:cNvPr>
          <p:cNvSpPr txBox="1"/>
          <p:nvPr/>
        </p:nvSpPr>
        <p:spPr>
          <a:xfrm>
            <a:off x="5677225" y="2333797"/>
            <a:ext cx="514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KCL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FEE5C84E-F52E-431B-AF68-79FA144A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877" y="2710390"/>
            <a:ext cx="1285875" cy="47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8D547F4-2ACD-48C7-A1C7-75444858A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7864" y="2702877"/>
          <a:ext cx="1979841" cy="71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Equation" r:id="rId5" imgW="1282700" imgH="469900" progId="Equation.DSMT4">
                  <p:embed/>
                </p:oleObj>
              </mc:Choice>
              <mc:Fallback>
                <p:oleObj name="Equation" r:id="rId5" imgW="1282700" imgH="4699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8D547F4-2ACD-48C7-A1C7-75444858A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864" y="2702877"/>
                        <a:ext cx="1979841" cy="718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>
            <a:extLst>
              <a:ext uri="{FF2B5EF4-FFF2-40B4-BE49-F238E27FC236}">
                <a16:creationId xmlns:a16="http://schemas.microsoft.com/office/drawing/2014/main" id="{4438255F-FDDC-4AC4-BADC-EA5D43FE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622" y="3799582"/>
            <a:ext cx="2459724" cy="103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B5078DE-0C75-4308-A9FE-9925435D1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9212" y="3409058"/>
          <a:ext cx="205714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Equation" r:id="rId7" imgW="1333500" imgH="469900" progId="Equation.DSMT4">
                  <p:embed/>
                </p:oleObj>
              </mc:Choice>
              <mc:Fallback>
                <p:oleObj name="Equation" r:id="rId7" imgW="1333500" imgH="4699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B5078DE-0C75-4308-A9FE-9925435D1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212" y="3409058"/>
                        <a:ext cx="2057143" cy="7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>
            <a:extLst>
              <a:ext uri="{FF2B5EF4-FFF2-40B4-BE49-F238E27FC236}">
                <a16:creationId xmlns:a16="http://schemas.microsoft.com/office/drawing/2014/main" id="{A038D501-D060-4E50-B06D-672C9108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800" y="4590387"/>
            <a:ext cx="2284164" cy="56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7FBC6690-6CF8-416B-B4DF-6C9445F45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7487" y="4507154"/>
          <a:ext cx="288078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Equation" r:id="rId9" imgW="1854200" imgH="241300" progId="Equation.DSMT4">
                  <p:embed/>
                </p:oleObj>
              </mc:Choice>
              <mc:Fallback>
                <p:oleObj name="Equation" r:id="rId9" imgW="1854200" imgH="2413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FBC6690-6CF8-416B-B4DF-6C9445F45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487" y="4507154"/>
                        <a:ext cx="288078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CC30A7B-3042-4782-A4F8-4D63DE8A6006}"/>
              </a:ext>
            </a:extLst>
          </p:cNvPr>
          <p:cNvSpPr txBox="1"/>
          <p:nvPr/>
        </p:nvSpPr>
        <p:spPr>
          <a:xfrm>
            <a:off x="5671081" y="4126710"/>
            <a:ext cx="90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端电压：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7AE31996-56B6-4158-A1EC-26E12C0D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59" y="5322974"/>
            <a:ext cx="2565806" cy="56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E8961FE-0001-4175-9AA4-851D8AAEC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6007" y="5254430"/>
          <a:ext cx="2456067" cy="57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Equation" r:id="rId11" imgW="1778000" imgH="419100" progId="Equation.DSMT4">
                  <p:embed/>
                </p:oleObj>
              </mc:Choice>
              <mc:Fallback>
                <p:oleObj name="Equation" r:id="rId11" imgW="1778000" imgH="4191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E8961FE-0001-4175-9AA4-851D8AAEC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007" y="5254430"/>
                        <a:ext cx="2456067" cy="577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6DB207E-BE17-45CE-94DE-60B35CAE2871}"/>
              </a:ext>
            </a:extLst>
          </p:cNvPr>
          <p:cNvSpPr txBox="1"/>
          <p:nvPr/>
        </p:nvSpPr>
        <p:spPr>
          <a:xfrm>
            <a:off x="5659185" y="5003038"/>
            <a:ext cx="126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</a:p>
        </p:txBody>
      </p:sp>
    </p:spTree>
    <p:extLst>
      <p:ext uri="{BB962C8B-B14F-4D97-AF65-F5344CB8AC3E}">
        <p14:creationId xmlns:p14="http://schemas.microsoft.com/office/powerpoint/2010/main" val="103711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11257" y="130033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9B9CD24-2D13-4C5D-B59B-FB1D5627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37" y="4511842"/>
            <a:ext cx="4153480" cy="229584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243F392-4643-4E55-9E0F-9C7D8DAD98FA}"/>
              </a:ext>
            </a:extLst>
          </p:cNvPr>
          <p:cNvSpPr txBox="1"/>
          <p:nvPr/>
        </p:nvSpPr>
        <p:spPr>
          <a:xfrm>
            <a:off x="2175776" y="2090360"/>
            <a:ext cx="2917141" cy="34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电池充放电容量实验数据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365BA53-5704-4F3F-8CA5-9C4CCB2E3B47}"/>
              </a:ext>
            </a:extLst>
          </p:cNvPr>
          <p:cNvSpPr/>
          <p:nvPr/>
        </p:nvSpPr>
        <p:spPr>
          <a:xfrm>
            <a:off x="452919" y="4511842"/>
            <a:ext cx="5809156" cy="1922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A7A25F-3B2E-4412-8DD8-D0F4EFDEF74A}"/>
              </a:ext>
            </a:extLst>
          </p:cNvPr>
          <p:cNvSpPr txBox="1"/>
          <p:nvPr/>
        </p:nvSpPr>
        <p:spPr>
          <a:xfrm>
            <a:off x="537478" y="4630825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拟合函数形式：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ED89722-C95C-4DBF-86AD-401A0DE2A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16879"/>
              </p:ext>
            </p:extLst>
          </p:nvPr>
        </p:nvGraphicFramePr>
        <p:xfrm>
          <a:off x="2277251" y="4630825"/>
          <a:ext cx="2821283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5" imgW="1905000" imgH="228600" progId="Equation.DSMT4">
                  <p:embed/>
                </p:oleObj>
              </mc:Choice>
              <mc:Fallback>
                <p:oleObj name="Equation" r:id="rId5" imgW="1905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251" y="4630825"/>
                        <a:ext cx="2821283" cy="338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0D71E0-940C-4E8B-9885-4DEA0D8538A6}"/>
                  </a:ext>
                </a:extLst>
              </p:cNvPr>
              <p:cNvSpPr/>
              <p:nvPr/>
            </p:nvSpPr>
            <p:spPr>
              <a:xfrm>
                <a:off x="2175778" y="5041083"/>
                <a:ext cx="10829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2949</a:t>
                </a: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0D71E0-940C-4E8B-9885-4DEA0D853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78" y="5041083"/>
                <a:ext cx="1082925" cy="338554"/>
              </a:xfrm>
              <a:prstGeom prst="rect">
                <a:avLst/>
              </a:prstGeom>
              <a:blipFill>
                <a:blip r:embed="rId8"/>
                <a:stretch>
                  <a:fillRect t="-5455" r="-562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FD8229E-A013-428E-8C64-A15E70739B47}"/>
                  </a:ext>
                </a:extLst>
              </p:cNvPr>
              <p:cNvSpPr/>
              <p:nvPr/>
            </p:nvSpPr>
            <p:spPr>
              <a:xfrm>
                <a:off x="2175778" y="5377903"/>
                <a:ext cx="14835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0.001464</a:t>
                </a: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FD8229E-A013-428E-8C64-A15E7073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78" y="5377903"/>
                <a:ext cx="1483548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51887DE-D21F-46D4-836F-962507BB1627}"/>
                  </a:ext>
                </a:extLst>
              </p:cNvPr>
              <p:cNvSpPr/>
              <p:nvPr/>
            </p:nvSpPr>
            <p:spPr>
              <a:xfrm>
                <a:off x="2187789" y="5696275"/>
                <a:ext cx="13272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-46.07</a:t>
                </a: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51887DE-D21F-46D4-836F-962507BB1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89" y="5696275"/>
                <a:ext cx="1327205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40ED9DC-E961-4D23-9882-AA436AD4CB76}"/>
                  </a:ext>
                </a:extLst>
              </p:cNvPr>
              <p:cNvSpPr/>
              <p:nvPr/>
            </p:nvSpPr>
            <p:spPr>
              <a:xfrm>
                <a:off x="2175778" y="6012913"/>
                <a:ext cx="1225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-0.146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40ED9DC-E961-4D23-9882-AA436AD4C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78" y="6012913"/>
                <a:ext cx="1225592" cy="338554"/>
              </a:xfrm>
              <a:prstGeom prst="rect">
                <a:avLst/>
              </a:prstGeom>
              <a:blipFill>
                <a:blip r:embed="rId11"/>
                <a:stretch>
                  <a:fillRect t="-5357" r="-498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624C456A-B11A-4BF4-A103-B2EC7344EDDC}"/>
              </a:ext>
            </a:extLst>
          </p:cNvPr>
          <p:cNvSpPr txBox="1"/>
          <p:nvPr/>
        </p:nvSpPr>
        <p:spPr>
          <a:xfrm>
            <a:off x="551021" y="5059530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拟合结果：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125BC76-223B-49A1-8EF1-70E13B77017E}"/>
                  </a:ext>
                </a:extLst>
              </p:cNvPr>
              <p:cNvSpPr/>
              <p:nvPr/>
            </p:nvSpPr>
            <p:spPr>
              <a:xfrm>
                <a:off x="3687892" y="6012913"/>
                <a:ext cx="1096903" cy="34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=0.987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125BC76-223B-49A1-8EF1-70E13B77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92" y="6012913"/>
                <a:ext cx="1096903" cy="344133"/>
              </a:xfrm>
              <a:prstGeom prst="rect">
                <a:avLst/>
              </a:prstGeom>
              <a:blipFill>
                <a:blip r:embed="rId12"/>
                <a:stretch>
                  <a:fillRect t="-5263" r="-556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>
            <a:extLst>
              <a:ext uri="{FF2B5EF4-FFF2-40B4-BE49-F238E27FC236}">
                <a16:creationId xmlns:a16="http://schemas.microsoft.com/office/drawing/2014/main" id="{5A41C510-2DA5-43B3-A767-41C1BC66594E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80" y="1480162"/>
            <a:ext cx="5497195" cy="2919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FFB709-5FEC-4F43-AEED-A608FDA79A29}"/>
              </a:ext>
            </a:extLst>
          </p:cNvPr>
          <p:cNvSpPr txBox="1"/>
          <p:nvPr/>
        </p:nvSpPr>
        <p:spPr>
          <a:xfrm>
            <a:off x="8232989" y="1262303"/>
            <a:ext cx="312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、温度的关系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73E3DC96-149C-4BAF-ACC0-3F548D6D7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93954"/>
                  </p:ext>
                </p:extLst>
              </p:nvPr>
            </p:nvGraphicFramePr>
            <p:xfrm>
              <a:off x="484420" y="2458506"/>
              <a:ext cx="5777655" cy="17112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89500">
                      <a:extLst>
                        <a:ext uri="{9D8B030D-6E8A-4147-A177-3AD203B41FA5}">
                          <a16:colId xmlns:a16="http://schemas.microsoft.com/office/drawing/2014/main" val="3002096165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3888784454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557915063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117370568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884885541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952327119"/>
                        </a:ext>
                      </a:extLst>
                    </a:gridCol>
                  </a:tblGrid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温度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337621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放电容量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2663.3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2982.9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3032.8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3184.4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128068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充电容量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2752.2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2987.4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3038.5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3156.2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3178.0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20919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平均容量 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2707.8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3035.6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3160.6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3181.2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94014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73E3DC96-149C-4BAF-ACC0-3F548D6D7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93954"/>
                  </p:ext>
                </p:extLst>
              </p:nvPr>
            </p:nvGraphicFramePr>
            <p:xfrm>
              <a:off x="484420" y="2458506"/>
              <a:ext cx="5777655" cy="17112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89500">
                      <a:extLst>
                        <a:ext uri="{9D8B030D-6E8A-4147-A177-3AD203B41FA5}">
                          <a16:colId xmlns:a16="http://schemas.microsoft.com/office/drawing/2014/main" val="3002096165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3888784454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557915063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117370568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884885541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952327119"/>
                        </a:ext>
                      </a:extLst>
                    </a:gridCol>
                  </a:tblGrid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温度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337621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14"/>
                          <a:stretch>
                            <a:fillRect t="-104286" r="-2877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2663.3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2982.9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3032.8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3184.4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128068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14"/>
                          <a:stretch>
                            <a:fillRect t="-201408" r="-28775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2752.2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2987.4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3038.5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3156.2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3178.0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20919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平均容量 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2707.8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3035.6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3160.6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3181.2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9401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599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11257" y="130033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9489B7E-F7ED-408C-B342-3C8F791D3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9" y="2449464"/>
            <a:ext cx="5281873" cy="24644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6873216-CB08-4BC9-A874-B57B88C2CBC0}"/>
              </a:ext>
            </a:extLst>
          </p:cNvPr>
          <p:cNvSpPr txBox="1"/>
          <p:nvPr/>
        </p:nvSpPr>
        <p:spPr>
          <a:xfrm>
            <a:off x="1785070" y="5165266"/>
            <a:ext cx="255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脉冲放电实验示意图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3C0DFD-13F2-4669-B8F1-F4696C7CE7C6}"/>
              </a:ext>
            </a:extLst>
          </p:cNvPr>
          <p:cNvSpPr/>
          <p:nvPr/>
        </p:nvSpPr>
        <p:spPr>
          <a:xfrm>
            <a:off x="5941593" y="1754999"/>
            <a:ext cx="5755624" cy="4659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8E2B4A-88AF-4E9E-A79A-812AF0B8B5AC}"/>
              </a:ext>
            </a:extLst>
          </p:cNvPr>
          <p:cNvSpPr txBox="1"/>
          <p:nvPr/>
        </p:nvSpPr>
        <p:spPr>
          <a:xfrm>
            <a:off x="8137122" y="1900851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激励响应法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4F3F63-1DB3-4745-92AB-E393D3CFCA6B}"/>
              </a:ext>
            </a:extLst>
          </p:cNvPr>
          <p:cNvSpPr txBox="1"/>
          <p:nvPr/>
        </p:nvSpPr>
        <p:spPr>
          <a:xfrm>
            <a:off x="6387070" y="2378636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欧姆内阻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E12319-FB74-417B-A9D7-31AB03973D30}"/>
              </a:ext>
            </a:extLst>
          </p:cNvPr>
          <p:cNvSpPr txBox="1"/>
          <p:nvPr/>
        </p:nvSpPr>
        <p:spPr>
          <a:xfrm>
            <a:off x="6387070" y="2951894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立即响应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F0ACF13-9FBE-41DF-8277-C683F57FE723}"/>
              </a:ext>
            </a:extLst>
          </p:cNvPr>
          <p:cNvSpPr/>
          <p:nvPr/>
        </p:nvSpPr>
        <p:spPr>
          <a:xfrm>
            <a:off x="6787999" y="2717190"/>
            <a:ext cx="154744" cy="2347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4B7E4DE-FE1B-460C-A273-8BAAB4E7E588}"/>
              </a:ext>
            </a:extLst>
          </p:cNvPr>
          <p:cNvSpPr txBox="1"/>
          <p:nvPr/>
        </p:nvSpPr>
        <p:spPr>
          <a:xfrm>
            <a:off x="6387070" y="3359393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极化阻容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553E838-84BA-4ED0-93D9-A5AA779928D3}"/>
              </a:ext>
            </a:extLst>
          </p:cNvPr>
          <p:cNvSpPr txBox="1"/>
          <p:nvPr/>
        </p:nvSpPr>
        <p:spPr>
          <a:xfrm>
            <a:off x="6387070" y="3932651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滞后响应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00D6FED7-9636-43EF-9E8B-1E755ECE4FD5}"/>
              </a:ext>
            </a:extLst>
          </p:cNvPr>
          <p:cNvSpPr/>
          <p:nvPr/>
        </p:nvSpPr>
        <p:spPr>
          <a:xfrm>
            <a:off x="6787999" y="3697947"/>
            <a:ext cx="154744" cy="2347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25F333C-713B-4606-B15B-B8A3E9E53C63}"/>
                  </a:ext>
                </a:extLst>
              </p:cNvPr>
              <p:cNvSpPr/>
              <p:nvPr/>
            </p:nvSpPr>
            <p:spPr>
              <a:xfrm>
                <a:off x="7833125" y="2418252"/>
                <a:ext cx="149880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𝑜h𝑚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△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25F333C-713B-4606-B15B-B8A3E9E53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125" y="2418252"/>
                <a:ext cx="1498808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5BC3CF-5CFB-4C9B-8E07-73EC4338F0C5}"/>
                  </a:ext>
                </a:extLst>
              </p:cNvPr>
              <p:cNvSpPr/>
              <p:nvPr/>
            </p:nvSpPr>
            <p:spPr>
              <a:xfrm>
                <a:off x="6580988" y="4264657"/>
                <a:ext cx="5032916" cy="543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𝑂𝐶𝑉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i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5BC3CF-5CFB-4C9B-8E07-73EC4338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88" y="4264657"/>
                <a:ext cx="5032916" cy="543675"/>
              </a:xfrm>
              <a:prstGeom prst="rect">
                <a:avLst/>
              </a:prstGeom>
              <a:blipFill>
                <a:blip r:embed="rId6"/>
                <a:stretch>
                  <a:fillRect r="-121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C1A2A33D-D7DB-4416-AEA4-1ECDAC56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02096"/>
              </p:ext>
            </p:extLst>
          </p:nvPr>
        </p:nvGraphicFramePr>
        <p:xfrm>
          <a:off x="7498417" y="3657694"/>
          <a:ext cx="3917615" cy="31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" name="Equation" r:id="rId7" imgW="2489200" imgH="203200" progId="Equation.DSMT4">
                  <p:embed/>
                </p:oleObj>
              </mc:Choice>
              <mc:Fallback>
                <p:oleObj name="Equation" r:id="rId7" imgW="24892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417" y="3657694"/>
                        <a:ext cx="3917615" cy="315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C6E77BD3-DE11-48C2-81F7-01DA5949F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24133"/>
              </p:ext>
            </p:extLst>
          </p:nvPr>
        </p:nvGraphicFramePr>
        <p:xfrm>
          <a:off x="7467847" y="4938316"/>
          <a:ext cx="756595" cy="57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" name="Equation" r:id="rId9" imgW="558558" imgH="431613" progId="Equation.DSMT4">
                  <p:embed/>
                </p:oleObj>
              </mc:Choice>
              <mc:Fallback>
                <p:oleObj name="Equation" r:id="rId9" imgW="55855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847" y="4938316"/>
                        <a:ext cx="756595" cy="577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EF8918C3-4A1C-493C-A05C-DBF6A25D3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41297"/>
              </p:ext>
            </p:extLst>
          </p:nvPr>
        </p:nvGraphicFramePr>
        <p:xfrm>
          <a:off x="7408969" y="5641771"/>
          <a:ext cx="881657" cy="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" name="Equation" r:id="rId11" imgW="634725" imgH="393529" progId="Equation.DSMT4">
                  <p:embed/>
                </p:oleObj>
              </mc:Choice>
              <mc:Fallback>
                <p:oleObj name="Equation" r:id="rId11" imgW="63472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969" y="5641771"/>
                        <a:ext cx="881657" cy="539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517E900-F4BA-4BB4-BFA3-C0C9A33B6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87267"/>
              </p:ext>
            </p:extLst>
          </p:nvPr>
        </p:nvGraphicFramePr>
        <p:xfrm>
          <a:off x="9264812" y="4936374"/>
          <a:ext cx="756595" cy="56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" name="Equation" r:id="rId13" imgW="571252" imgH="431613" progId="Equation.DSMT4">
                  <p:embed/>
                </p:oleObj>
              </mc:Choice>
              <mc:Fallback>
                <p:oleObj name="Equation" r:id="rId13" imgW="571252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812" y="4936374"/>
                        <a:ext cx="756595" cy="567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B81E3BB2-5489-4A50-9009-D1D8C49A6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2393"/>
              </p:ext>
            </p:extLst>
          </p:nvPr>
        </p:nvGraphicFramePr>
        <p:xfrm>
          <a:off x="9264812" y="5631862"/>
          <a:ext cx="907976" cy="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" name="Equation" r:id="rId15" imgW="660113" imgH="393529" progId="Equation.DSMT4">
                  <p:embed/>
                </p:oleObj>
              </mc:Choice>
              <mc:Fallback>
                <p:oleObj name="Equation" r:id="rId15" imgW="660113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812" y="5631862"/>
                        <a:ext cx="907976" cy="539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4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562949" y="1300333"/>
            <a:ext cx="9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309840-6099-4F47-BE4B-2180C78D9AFE}"/>
              </a:ext>
            </a:extLst>
          </p:cNvPr>
          <p:cNvSpPr/>
          <p:nvPr/>
        </p:nvSpPr>
        <p:spPr>
          <a:xfrm>
            <a:off x="836663" y="2032482"/>
            <a:ext cx="4938739" cy="4535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D11E5-F7D9-4DDA-826E-B6B24C8E6A8E}"/>
              </a:ext>
            </a:extLst>
          </p:cNvPr>
          <p:cNvSpPr txBox="1"/>
          <p:nvPr/>
        </p:nvSpPr>
        <p:spPr>
          <a:xfrm>
            <a:off x="2834885" y="2168651"/>
            <a:ext cx="9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可逆热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B6AB4B-E066-4A01-8A27-5A90C867E5C6}"/>
              </a:ext>
            </a:extLst>
          </p:cNvPr>
          <p:cNvSpPr txBox="1"/>
          <p:nvPr/>
        </p:nvSpPr>
        <p:spPr>
          <a:xfrm>
            <a:off x="946478" y="2553671"/>
            <a:ext cx="153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吉布斯自由能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2524023-62AC-4B96-BCEF-5B654546F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87433"/>
              </p:ext>
            </p:extLst>
          </p:nvPr>
        </p:nvGraphicFramePr>
        <p:xfrm>
          <a:off x="2713937" y="2887429"/>
          <a:ext cx="942294" cy="25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" name="Equation" r:id="rId4" imgW="672516" imgH="177646" progId="Equation.DSMT4">
                  <p:embed/>
                </p:oleObj>
              </mc:Choice>
              <mc:Fallback>
                <p:oleObj name="Equation" r:id="rId4" imgW="672516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937" y="2887429"/>
                        <a:ext cx="942294" cy="252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5AB740E-1C1B-4351-B313-3FF7448E8C80}"/>
              </a:ext>
            </a:extLst>
          </p:cNvPr>
          <p:cNvSpPr txBox="1"/>
          <p:nvPr/>
        </p:nvSpPr>
        <p:spPr>
          <a:xfrm>
            <a:off x="946478" y="3189371"/>
            <a:ext cx="206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微分并用摩尔量改写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C4B5E45-0128-4052-AB63-1DE9D8287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7783"/>
              </p:ext>
            </p:extLst>
          </p:nvPr>
        </p:nvGraphicFramePr>
        <p:xfrm>
          <a:off x="2568725" y="3472687"/>
          <a:ext cx="1335225" cy="35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" name="Equation" r:id="rId6" imgW="888614" imgH="241195" progId="Equation.DSMT4">
                  <p:embed/>
                </p:oleObj>
              </mc:Choice>
              <mc:Fallback>
                <p:oleObj name="Equation" r:id="rId6" imgW="888614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725" y="3472687"/>
                        <a:ext cx="1335225" cy="358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F5D5A041-F64A-411B-87E4-EF6C2E214734}"/>
              </a:ext>
            </a:extLst>
          </p:cNvPr>
          <p:cNvSpPr txBox="1"/>
          <p:nvPr/>
        </p:nvSpPr>
        <p:spPr>
          <a:xfrm>
            <a:off x="946478" y="3826006"/>
            <a:ext cx="153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求偏导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FA81BD6-38E9-4013-882E-21F88BE39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21852"/>
              </p:ext>
            </p:extLst>
          </p:nvPr>
        </p:nvGraphicFramePr>
        <p:xfrm>
          <a:off x="2649246" y="3954770"/>
          <a:ext cx="990182" cy="52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" name="Equation" r:id="rId8" imgW="736280" imgH="393529" progId="Equation.DSMT4">
                  <p:embed/>
                </p:oleObj>
              </mc:Choice>
              <mc:Fallback>
                <p:oleObj name="Equation" r:id="rId8" imgW="736280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46" y="3954770"/>
                        <a:ext cx="990182" cy="52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3068A664-336A-432F-84F9-FE817B079A64}"/>
              </a:ext>
            </a:extLst>
          </p:cNvPr>
          <p:cNvSpPr txBox="1"/>
          <p:nvPr/>
        </p:nvSpPr>
        <p:spPr>
          <a:xfrm>
            <a:off x="946478" y="4448872"/>
            <a:ext cx="218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每摩尔吉布斯自由能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E5D67E0-DD9C-484D-9FB8-10DC2C74F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96988"/>
              </p:ext>
            </p:extLst>
          </p:nvPr>
        </p:nvGraphicFramePr>
        <p:xfrm>
          <a:off x="2594497" y="4766322"/>
          <a:ext cx="1073431" cy="29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" name="Equation" r:id="rId10" imgW="736560" imgH="203040" progId="Equation.DSMT4">
                  <p:embed/>
                </p:oleObj>
              </mc:Choice>
              <mc:Fallback>
                <p:oleObj name="Equation" r:id="rId10" imgW="7365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97" y="4766322"/>
                        <a:ext cx="1073431" cy="292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2C074692-E8D3-4BE5-97E2-ED6C9FB50CBA}"/>
              </a:ext>
            </a:extLst>
          </p:cNvPr>
          <p:cNvSpPr txBox="1"/>
          <p:nvPr/>
        </p:nvSpPr>
        <p:spPr>
          <a:xfrm>
            <a:off x="946478" y="5085303"/>
            <a:ext cx="106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求解熵变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667AA65-44C6-4774-8903-163D5CFF1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0780"/>
              </p:ext>
            </p:extLst>
          </p:nvPr>
        </p:nvGraphicFramePr>
        <p:xfrm>
          <a:off x="2652027" y="5199429"/>
          <a:ext cx="1015901" cy="52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" name="Equation" r:id="rId12" imgW="748975" imgH="393529" progId="Equation.DSMT4">
                  <p:embed/>
                </p:oleObj>
              </mc:Choice>
              <mc:Fallback>
                <p:oleObj name="Equation" r:id="rId12" imgW="748975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027" y="5199429"/>
                        <a:ext cx="1015901" cy="52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9EC6B3BF-B3FF-46FA-9768-C04851BF61EC}"/>
              </a:ext>
            </a:extLst>
          </p:cNvPr>
          <p:cNvSpPr txBox="1"/>
          <p:nvPr/>
        </p:nvSpPr>
        <p:spPr>
          <a:xfrm>
            <a:off x="951573" y="5643001"/>
            <a:ext cx="1642923" cy="35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反应热放热速率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7A2F3D2D-B6F9-49D4-8882-76FD46929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99567"/>
              </p:ext>
            </p:extLst>
          </p:nvPr>
        </p:nvGraphicFramePr>
        <p:xfrm>
          <a:off x="2269901" y="5945813"/>
          <a:ext cx="1780152" cy="49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" name="Equation" r:id="rId14" imgW="1396394" imgH="393529" progId="Equation.DSMT4">
                  <p:embed/>
                </p:oleObj>
              </mc:Choice>
              <mc:Fallback>
                <p:oleObj name="Equation" r:id="rId14" imgW="1396394" imgH="39352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01" y="5945813"/>
                        <a:ext cx="1780152" cy="496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E620AEBC-79C1-45BA-8F68-F34BABA07AFF}"/>
              </a:ext>
            </a:extLst>
          </p:cNvPr>
          <p:cNvSpPr/>
          <p:nvPr/>
        </p:nvSpPr>
        <p:spPr>
          <a:xfrm>
            <a:off x="6569298" y="2032482"/>
            <a:ext cx="4751112" cy="107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4F1757-58FF-4D76-8771-0381D24FF8A4}"/>
              </a:ext>
            </a:extLst>
          </p:cNvPr>
          <p:cNvSpPr txBox="1"/>
          <p:nvPr/>
        </p:nvSpPr>
        <p:spPr>
          <a:xfrm>
            <a:off x="8328353" y="2168651"/>
            <a:ext cx="12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不可逆热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CBC00E6-635B-455E-8E65-9004684A5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91506"/>
              </p:ext>
            </p:extLst>
          </p:nvPr>
        </p:nvGraphicFramePr>
        <p:xfrm>
          <a:off x="7331801" y="2604568"/>
          <a:ext cx="3226103" cy="40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" name="Equation" r:id="rId16" imgW="2031840" imgH="253800" progId="Equation.DSMT4">
                  <p:embed/>
                </p:oleObj>
              </mc:Choice>
              <mc:Fallback>
                <p:oleObj name="Equation" r:id="rId16" imgW="2031840" imgH="2538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801" y="2604568"/>
                        <a:ext cx="3226103" cy="408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>
            <a:extLst>
              <a:ext uri="{FF2B5EF4-FFF2-40B4-BE49-F238E27FC236}">
                <a16:creationId xmlns:a16="http://schemas.microsoft.com/office/drawing/2014/main" id="{7D01DC4A-3BBA-4491-A842-B3E9DFC199E4}"/>
              </a:ext>
            </a:extLst>
          </p:cNvPr>
          <p:cNvSpPr/>
          <p:nvPr/>
        </p:nvSpPr>
        <p:spPr>
          <a:xfrm>
            <a:off x="6569298" y="3303952"/>
            <a:ext cx="4751112" cy="1156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E36859-DCD6-4E10-9096-B3CE0FC24104}"/>
              </a:ext>
            </a:extLst>
          </p:cNvPr>
          <p:cNvSpPr txBox="1"/>
          <p:nvPr/>
        </p:nvSpPr>
        <p:spPr>
          <a:xfrm>
            <a:off x="8607753" y="3412648"/>
            <a:ext cx="66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散热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9B68B0B-B31A-4CAB-B650-0637BC47780F}"/>
              </a:ext>
            </a:extLst>
          </p:cNvPr>
          <p:cNvSpPr/>
          <p:nvPr/>
        </p:nvSpPr>
        <p:spPr>
          <a:xfrm>
            <a:off x="6564203" y="4687155"/>
            <a:ext cx="4751112" cy="1881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88E6C7-FDD0-4FFD-B511-5EBDC51530AD}"/>
              </a:ext>
            </a:extLst>
          </p:cNvPr>
          <p:cNvSpPr txBox="1"/>
          <p:nvPr/>
        </p:nvSpPr>
        <p:spPr>
          <a:xfrm>
            <a:off x="8462958" y="4823325"/>
            <a:ext cx="94264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44548CC-0D77-4B0E-BD43-9B48C1EB1AB5}"/>
              </a:ext>
            </a:extLst>
          </p:cNvPr>
          <p:cNvSpPr txBox="1"/>
          <p:nvPr/>
        </p:nvSpPr>
        <p:spPr>
          <a:xfrm>
            <a:off x="6615246" y="3682896"/>
            <a:ext cx="1534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牛顿冷却公式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05EE7504-F025-4953-BB63-97C877DB2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71980"/>
              </p:ext>
            </p:extLst>
          </p:nvPr>
        </p:nvGraphicFramePr>
        <p:xfrm>
          <a:off x="8144332" y="4034874"/>
          <a:ext cx="1590088" cy="32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" name="Equation" r:id="rId18" imgW="1130300" imgH="228600" progId="Equation.DSMT4">
                  <p:embed/>
                </p:oleObj>
              </mc:Choice>
              <mc:Fallback>
                <p:oleObj name="Equation" r:id="rId18" imgW="113030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332" y="4034874"/>
                        <a:ext cx="1590088" cy="320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9B3D1E20-0B6A-4638-A753-14F8595FF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92124"/>
              </p:ext>
            </p:extLst>
          </p:nvPr>
        </p:nvGraphicFramePr>
        <p:xfrm>
          <a:off x="6730218" y="5231013"/>
          <a:ext cx="4508006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" name="Equation" r:id="rId20" imgW="3365500" imgH="431800" progId="Equation.DSMT4">
                  <p:embed/>
                </p:oleObj>
              </mc:Choice>
              <mc:Fallback>
                <p:oleObj name="Equation" r:id="rId20" imgW="3365500" imgH="4318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218" y="5231013"/>
                        <a:ext cx="4508006" cy="574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FFE97C-A240-42F2-A679-9DBE6E7ED162}"/>
              </a:ext>
            </a:extLst>
          </p:cNvPr>
          <p:cNvSpPr txBox="1"/>
          <p:nvPr/>
        </p:nvSpPr>
        <p:spPr>
          <a:xfrm>
            <a:off x="6721810" y="5988086"/>
            <a:ext cx="142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：换热系数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A73E87A-CD11-4064-BEB2-E131556258DB}"/>
              </a:ext>
            </a:extLst>
          </p:cNvPr>
          <p:cNvSpPr txBox="1"/>
          <p:nvPr/>
        </p:nvSpPr>
        <p:spPr>
          <a:xfrm>
            <a:off x="8233936" y="5978804"/>
            <a:ext cx="14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：换热面积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8CD2B2-4466-4CA1-9222-35583F336310}"/>
                  </a:ext>
                </a:extLst>
              </p:cNvPr>
              <p:cNvSpPr txBox="1"/>
              <p:nvPr/>
            </p:nvSpPr>
            <p:spPr>
              <a:xfrm>
                <a:off x="9724697" y="5949705"/>
                <a:ext cx="1579662" cy="36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：比热容</a:t>
                </a: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8CD2B2-4466-4CA1-9222-35583F33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697" y="5949705"/>
                <a:ext cx="1579662" cy="367653"/>
              </a:xfrm>
              <a:prstGeom prst="rect">
                <a:avLst/>
              </a:prstGeom>
              <a:blipFill>
                <a:blip r:embed="rId2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916</Words>
  <Application>Microsoft Office PowerPoint</Application>
  <PresentationFormat>宽屏</PresentationFormat>
  <Paragraphs>266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微软雅黑</vt:lpstr>
      <vt:lpstr>微软雅黑 Light</vt:lpstr>
      <vt:lpstr>Arial</vt:lpstr>
      <vt:lpstr>Cambria Math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杰</dc:creator>
  <cp:lastModifiedBy>赵 杰</cp:lastModifiedBy>
  <cp:revision>155</cp:revision>
  <dcterms:created xsi:type="dcterms:W3CDTF">2019-06-05T13:01:10Z</dcterms:created>
  <dcterms:modified xsi:type="dcterms:W3CDTF">2019-06-08T12:58:57Z</dcterms:modified>
</cp:coreProperties>
</file>