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5" d="100"/>
          <a:sy n="65" d="100"/>
        </p:scale>
        <p:origin x="83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7430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033939"/>
            <a:ext cx="7477601" cy="958215"/>
          </a:xfrm>
          <a:prstGeom prst="rect">
            <a:avLst/>
          </a:prstGeom>
          <a:noFill/>
          <a:ln/>
        </p:spPr>
        <p:txBody>
          <a:bodyPr wrap="none" rtlCol="0" anchor="t"/>
          <a:lstStyle/>
          <a:p>
            <a:pPr marL="0" indent="0">
              <a:lnSpc>
                <a:spcPts val="7545"/>
              </a:lnSpc>
              <a:buNone/>
            </a:pPr>
            <a:r>
              <a:rPr lang="en-US" sz="6036" dirty="0">
                <a:solidFill>
                  <a:srgbClr val="5B5F72"/>
                </a:solidFill>
                <a:latin typeface="Instrument Sans" pitchFamily="34" charset="0"/>
                <a:ea typeface="Instrument Sans" pitchFamily="34" charset="-122"/>
                <a:cs typeface="Instrument Sans" pitchFamily="34" charset="-120"/>
              </a:rPr>
              <a:t>Introduction</a:t>
            </a:r>
            <a:endParaRPr lang="en-US" sz="6036" dirty="0"/>
          </a:p>
        </p:txBody>
      </p:sp>
      <p:sp>
        <p:nvSpPr>
          <p:cNvPr id="6" name="Text 2"/>
          <p:cNvSpPr/>
          <p:nvPr/>
        </p:nvSpPr>
        <p:spPr>
          <a:xfrm>
            <a:off x="833199" y="2325410"/>
            <a:ext cx="7477601" cy="2132409"/>
          </a:xfrm>
          <a:prstGeom prst="rect">
            <a:avLst/>
          </a:prstGeom>
          <a:noFill/>
          <a:ln/>
        </p:spPr>
        <p:txBody>
          <a:bodyPr wrap="square" rtlCol="0" anchor="t"/>
          <a:lstStyle/>
          <a:p>
            <a:pPr marL="0" indent="0">
              <a:lnSpc>
                <a:spcPts val="2799"/>
              </a:lnSpc>
              <a:buNone/>
            </a:pPr>
            <a:r>
              <a:rPr lang="en-US" sz="1750" dirty="0">
                <a:solidFill>
                  <a:srgbClr val="5B5F71"/>
                </a:solidFill>
                <a:latin typeface="Times New Roman" panose="02020603050405020304" pitchFamily="18" charset="0"/>
                <a:ea typeface="Instrument Sans" pitchFamily="34" charset="-122"/>
                <a:cs typeface="Times New Roman" panose="02020603050405020304" pitchFamily="18" charset="0"/>
              </a:rPr>
              <a:t>Welcome to our comprehensive documentation on "Book a Doctor using MERN". This guide will provide you with a thorough understanding of the key components and features of this innovative web application. Whether you are a developer, a healthcare professional, or an individual seeking to streamline the process of booking medical appointments, this introduction will set the foundation for your journey.</a:t>
            </a:r>
            <a:endParaRPr lang="en-US" sz="1750" dirty="0">
              <a:latin typeface="Times New Roman" panose="02020603050405020304" pitchFamily="18" charset="0"/>
              <a:cs typeface="Times New Roman" panose="02020603050405020304" pitchFamily="18" charset="0"/>
            </a:endParaRPr>
          </a:p>
        </p:txBody>
      </p:sp>
      <p:sp>
        <p:nvSpPr>
          <p:cNvPr id="7" name="Text 3"/>
          <p:cNvSpPr/>
          <p:nvPr/>
        </p:nvSpPr>
        <p:spPr>
          <a:xfrm>
            <a:off x="833199" y="4707731"/>
            <a:ext cx="7477601" cy="2487811"/>
          </a:xfrm>
          <a:prstGeom prst="rect">
            <a:avLst/>
          </a:prstGeom>
          <a:noFill/>
          <a:ln/>
        </p:spPr>
        <p:txBody>
          <a:bodyPr wrap="square" rtlCol="0" anchor="t"/>
          <a:lstStyle/>
          <a:p>
            <a:pPr marL="0" indent="0">
              <a:lnSpc>
                <a:spcPts val="2799"/>
              </a:lnSpc>
              <a:buNone/>
            </a:pPr>
            <a:r>
              <a:rPr lang="en-US" sz="1750" dirty="0">
                <a:solidFill>
                  <a:srgbClr val="5B5F71"/>
                </a:solidFill>
                <a:latin typeface="Times New Roman" panose="02020603050405020304" pitchFamily="18" charset="0"/>
                <a:ea typeface="Instrument Sans" pitchFamily="34" charset="-122"/>
                <a:cs typeface="Times New Roman" panose="02020603050405020304" pitchFamily="18" charset="0"/>
              </a:rPr>
              <a:t>At its core, "Book a Doctor using MERN" is a web-based platform that leverages the power of the MERN (MongoDB, Express.js, React.js, and Node.js) stack to create a seamless and user-friendly experience for patients and healthcare providers alike. By combining cutting-edge technologies, this application aims to revolutionize the way people access and manage their medical care, making it more convenient, efficient, and accessible than ever before.</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11411" y="768429"/>
            <a:ext cx="7465338" cy="933093"/>
          </a:xfrm>
          <a:prstGeom prst="rect">
            <a:avLst/>
          </a:prstGeom>
          <a:noFill/>
          <a:ln/>
        </p:spPr>
        <p:txBody>
          <a:bodyPr wrap="none" rtlCol="0" anchor="t"/>
          <a:lstStyle/>
          <a:p>
            <a:pPr marL="0" indent="0">
              <a:lnSpc>
                <a:spcPts val="7348"/>
              </a:lnSpc>
              <a:buNone/>
            </a:pPr>
            <a:r>
              <a:rPr lang="en-US" sz="5878" dirty="0">
                <a:solidFill>
                  <a:srgbClr val="5B5F72"/>
                </a:solidFill>
                <a:latin typeface="Instrument Sans" pitchFamily="34" charset="0"/>
                <a:ea typeface="Instrument Sans" pitchFamily="34" charset="-122"/>
                <a:cs typeface="Instrument Sans" pitchFamily="34" charset="-120"/>
              </a:rPr>
              <a:t>Conclusion</a:t>
            </a:r>
            <a:endParaRPr lang="en-US" sz="5878" dirty="0"/>
          </a:p>
        </p:txBody>
      </p:sp>
      <p:sp>
        <p:nvSpPr>
          <p:cNvPr id="6" name="Text 2"/>
          <p:cNvSpPr/>
          <p:nvPr/>
        </p:nvSpPr>
        <p:spPr>
          <a:xfrm>
            <a:off x="811411" y="2026087"/>
            <a:ext cx="7521178" cy="2768918"/>
          </a:xfrm>
          <a:prstGeom prst="rect">
            <a:avLst/>
          </a:prstGeom>
          <a:noFill/>
          <a:ln/>
        </p:spPr>
        <p:txBody>
          <a:bodyPr wrap="square" rtlCol="0" anchor="t"/>
          <a:lstStyle/>
          <a:p>
            <a:pPr marL="0" indent="0">
              <a:lnSpc>
                <a:spcPts val="2726"/>
              </a:lnSpc>
              <a:buNone/>
            </a:pPr>
            <a:r>
              <a:rPr lang="en-US" sz="1704" dirty="0">
                <a:solidFill>
                  <a:srgbClr val="5B5F71"/>
                </a:solidFill>
                <a:latin typeface="Times New Roman" panose="02020603050405020304" pitchFamily="18" charset="0"/>
                <a:ea typeface="Instrument Sans" pitchFamily="34" charset="-122"/>
                <a:cs typeface="Times New Roman" panose="02020603050405020304" pitchFamily="18" charset="0"/>
              </a:rPr>
              <a:t>In conclusion, the "Book a Doctor Using MERN" project represents a comprehensive and innovative solution for patients to easily access healthcare services. By leveraging the power of the MERN (MongoDB, Express.js, React, and Node.js) stack, this application streamlines the process of finding and booking appointments with qualified medical practitioners. The combination of robust software requirements, cutting-edge hardware capabilities, and the utilization of industry-leading programming languages ensures a seamless and efficient user experience.</a:t>
            </a:r>
            <a:endParaRPr lang="en-US" sz="1704" dirty="0">
              <a:latin typeface="Times New Roman" panose="02020603050405020304" pitchFamily="18" charset="0"/>
              <a:cs typeface="Times New Roman" panose="02020603050405020304" pitchFamily="18" charset="0"/>
            </a:endParaRPr>
          </a:p>
        </p:txBody>
      </p:sp>
      <p:sp>
        <p:nvSpPr>
          <p:cNvPr id="7" name="Text 3"/>
          <p:cNvSpPr/>
          <p:nvPr/>
        </p:nvSpPr>
        <p:spPr>
          <a:xfrm>
            <a:off x="811411" y="5038368"/>
            <a:ext cx="7521178" cy="2422803"/>
          </a:xfrm>
          <a:prstGeom prst="rect">
            <a:avLst/>
          </a:prstGeom>
          <a:noFill/>
          <a:ln/>
        </p:spPr>
        <p:txBody>
          <a:bodyPr wrap="square" rtlCol="0" anchor="t"/>
          <a:lstStyle/>
          <a:p>
            <a:pPr marL="0" indent="0">
              <a:lnSpc>
                <a:spcPts val="2726"/>
              </a:lnSpc>
              <a:buNone/>
            </a:pPr>
            <a:r>
              <a:rPr lang="en-US" sz="1704" dirty="0">
                <a:solidFill>
                  <a:srgbClr val="5B5F71"/>
                </a:solidFill>
                <a:latin typeface="Times New Roman" panose="02020603050405020304" pitchFamily="18" charset="0"/>
                <a:ea typeface="Instrument Sans" pitchFamily="34" charset="-122"/>
                <a:cs typeface="Times New Roman" panose="02020603050405020304" pitchFamily="18" charset="0"/>
              </a:rPr>
              <a:t>As we reach the end of this detailed documentation, it is clear that the "Book a Doctor Using MERN" project offers a wealth of advantages, from improved accessibility and convenience for patients to enhanced data management and analytical capabilities for healthcare providers. While there are also some potential drawbacks to consider, the overall benefits of this solution make it a valuable asset in the ever-evolving landscape of digital healthcare solutions.</a:t>
            </a:r>
            <a:endParaRPr lang="en-US" sz="1704"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284809" y="582454"/>
            <a:ext cx="5295067" cy="661749"/>
          </a:xfrm>
          <a:prstGeom prst="rect">
            <a:avLst/>
          </a:prstGeom>
          <a:noFill/>
          <a:ln/>
        </p:spPr>
        <p:txBody>
          <a:bodyPr wrap="none" rtlCol="0" anchor="t"/>
          <a:lstStyle/>
          <a:p>
            <a:pPr marL="0" indent="0">
              <a:lnSpc>
                <a:spcPts val="5212"/>
              </a:lnSpc>
              <a:buNone/>
            </a:pPr>
            <a:r>
              <a:rPr lang="en-US" sz="4169" dirty="0">
                <a:solidFill>
                  <a:srgbClr val="5B5F72"/>
                </a:solidFill>
                <a:latin typeface="Instrument Sans" pitchFamily="34" charset="0"/>
                <a:ea typeface="Instrument Sans" pitchFamily="34" charset="-122"/>
                <a:cs typeface="Instrument Sans" pitchFamily="34" charset="-120"/>
              </a:rPr>
              <a:t>Abstract</a:t>
            </a:r>
            <a:endParaRPr lang="en-US" sz="4169" dirty="0"/>
          </a:p>
        </p:txBody>
      </p:sp>
      <p:sp>
        <p:nvSpPr>
          <p:cNvPr id="5" name="Shape 2"/>
          <p:cNvSpPr/>
          <p:nvPr/>
        </p:nvSpPr>
        <p:spPr>
          <a:xfrm>
            <a:off x="2284809" y="1667708"/>
            <a:ext cx="3212425" cy="5979438"/>
          </a:xfrm>
          <a:prstGeom prst="roundRect">
            <a:avLst>
              <a:gd name="adj" fmla="val 2967"/>
            </a:avLst>
          </a:prstGeom>
          <a:noFill/>
          <a:ln w="7620">
            <a:solidFill>
              <a:srgbClr val="C9CACE"/>
            </a:solidFill>
            <a:prstDash val="solid"/>
          </a:ln>
        </p:spPr>
      </p:sp>
      <p:sp>
        <p:nvSpPr>
          <p:cNvPr id="6" name="Text 3"/>
          <p:cNvSpPr/>
          <p:nvPr/>
        </p:nvSpPr>
        <p:spPr>
          <a:xfrm>
            <a:off x="2504123" y="1887022"/>
            <a:ext cx="2647474" cy="330994"/>
          </a:xfrm>
          <a:prstGeom prst="rect">
            <a:avLst/>
          </a:prstGeom>
          <a:noFill/>
          <a:ln/>
        </p:spPr>
        <p:txBody>
          <a:bodyPr wrap="none" rtlCol="0" anchor="t"/>
          <a:lstStyle/>
          <a:p>
            <a:pPr marL="0" indent="0">
              <a:lnSpc>
                <a:spcPts val="2606"/>
              </a:lnSpc>
              <a:buNone/>
            </a:pPr>
            <a:r>
              <a:rPr lang="en-US" sz="2085" b="1" dirty="0">
                <a:solidFill>
                  <a:srgbClr val="5B5F71"/>
                </a:solidFill>
                <a:latin typeface="Instrument Sans" pitchFamily="34" charset="0"/>
                <a:ea typeface="Instrument Sans" pitchFamily="34" charset="-122"/>
                <a:cs typeface="Instrument Sans" pitchFamily="34" charset="-120"/>
              </a:rPr>
              <a:t>Innovative Approach</a:t>
            </a:r>
            <a:endParaRPr lang="en-US" sz="2085" dirty="0"/>
          </a:p>
        </p:txBody>
      </p:sp>
      <p:sp>
        <p:nvSpPr>
          <p:cNvPr id="7" name="Text 4"/>
          <p:cNvSpPr/>
          <p:nvPr/>
        </p:nvSpPr>
        <p:spPr>
          <a:xfrm>
            <a:off x="2504123" y="2345055"/>
            <a:ext cx="2773799" cy="5082778"/>
          </a:xfrm>
          <a:prstGeom prst="rect">
            <a:avLst/>
          </a:prstGeom>
          <a:noFill/>
          <a:ln/>
        </p:spPr>
        <p:txBody>
          <a:bodyPr wrap="square" rtlCol="0" anchor="t"/>
          <a:lstStyle/>
          <a:p>
            <a:pPr marL="0" indent="0">
              <a:lnSpc>
                <a:spcPts val="2668"/>
              </a:lnSpc>
              <a:buNone/>
            </a:pPr>
            <a:r>
              <a:rPr lang="en-US" sz="1668" dirty="0">
                <a:solidFill>
                  <a:srgbClr val="5B5F71"/>
                </a:solidFill>
                <a:latin typeface="Times New Roman" panose="02020603050405020304" pitchFamily="18" charset="0"/>
                <a:ea typeface="Instrument Sans" pitchFamily="34" charset="-122"/>
                <a:cs typeface="Times New Roman" panose="02020603050405020304" pitchFamily="18" charset="0"/>
              </a:rPr>
              <a:t>Book a Doctor using MERN is an innovative web application that revolutionizes the way patients access healthcare. By leveraging the power of the MERN stack (MongoDB, Express.js, React.js, and Node.js), the platform offers a seamless and user-friendly experience, connecting patients with qualified healthcare providers at their convenience.</a:t>
            </a:r>
            <a:endParaRPr lang="en-US" sz="1668" dirty="0">
              <a:latin typeface="Times New Roman" panose="02020603050405020304" pitchFamily="18" charset="0"/>
              <a:cs typeface="Times New Roman" panose="02020603050405020304" pitchFamily="18" charset="0"/>
            </a:endParaRPr>
          </a:p>
        </p:txBody>
      </p:sp>
      <p:sp>
        <p:nvSpPr>
          <p:cNvPr id="8" name="Shape 5"/>
          <p:cNvSpPr/>
          <p:nvPr/>
        </p:nvSpPr>
        <p:spPr>
          <a:xfrm>
            <a:off x="5708928" y="1667708"/>
            <a:ext cx="3212425" cy="5979438"/>
          </a:xfrm>
          <a:prstGeom prst="roundRect">
            <a:avLst>
              <a:gd name="adj" fmla="val 2967"/>
            </a:avLst>
          </a:prstGeom>
          <a:noFill/>
          <a:ln w="7620">
            <a:solidFill>
              <a:srgbClr val="C9CACE"/>
            </a:solidFill>
            <a:prstDash val="solid"/>
          </a:ln>
        </p:spPr>
      </p:sp>
      <p:sp>
        <p:nvSpPr>
          <p:cNvPr id="9" name="Text 6"/>
          <p:cNvSpPr/>
          <p:nvPr/>
        </p:nvSpPr>
        <p:spPr>
          <a:xfrm>
            <a:off x="5928241" y="1887022"/>
            <a:ext cx="2647474" cy="330994"/>
          </a:xfrm>
          <a:prstGeom prst="rect">
            <a:avLst/>
          </a:prstGeom>
          <a:noFill/>
          <a:ln/>
        </p:spPr>
        <p:txBody>
          <a:bodyPr wrap="none" rtlCol="0" anchor="t"/>
          <a:lstStyle/>
          <a:p>
            <a:pPr marL="0" indent="0">
              <a:lnSpc>
                <a:spcPts val="2606"/>
              </a:lnSpc>
              <a:buNone/>
            </a:pPr>
            <a:r>
              <a:rPr lang="en-US" sz="2085" b="1" dirty="0">
                <a:solidFill>
                  <a:srgbClr val="5B5F71"/>
                </a:solidFill>
                <a:latin typeface="Instrument Sans" pitchFamily="34" charset="0"/>
                <a:ea typeface="Instrument Sans" pitchFamily="34" charset="-122"/>
                <a:cs typeface="Instrument Sans" pitchFamily="34" charset="-120"/>
              </a:rPr>
              <a:t>Efficient Workflow</a:t>
            </a:r>
            <a:endParaRPr lang="en-US" sz="2085" dirty="0"/>
          </a:p>
        </p:txBody>
      </p:sp>
      <p:sp>
        <p:nvSpPr>
          <p:cNvPr id="10" name="Text 7"/>
          <p:cNvSpPr/>
          <p:nvPr/>
        </p:nvSpPr>
        <p:spPr>
          <a:xfrm>
            <a:off x="5928241" y="2345055"/>
            <a:ext cx="2773799" cy="5082778"/>
          </a:xfrm>
          <a:prstGeom prst="rect">
            <a:avLst/>
          </a:prstGeom>
          <a:noFill/>
          <a:ln/>
        </p:spPr>
        <p:txBody>
          <a:bodyPr wrap="square" rtlCol="0" anchor="t"/>
          <a:lstStyle/>
          <a:p>
            <a:pPr marL="0" indent="0">
              <a:lnSpc>
                <a:spcPts val="2668"/>
              </a:lnSpc>
              <a:buNone/>
            </a:pPr>
            <a:r>
              <a:rPr lang="en-US" sz="1668" dirty="0">
                <a:solidFill>
                  <a:srgbClr val="5B5F71"/>
                </a:solidFill>
                <a:latin typeface="Times New Roman" panose="02020603050405020304" pitchFamily="18" charset="0"/>
                <a:ea typeface="Instrument Sans" pitchFamily="34" charset="-122"/>
                <a:cs typeface="Times New Roman" panose="02020603050405020304" pitchFamily="18" charset="0"/>
              </a:rPr>
              <a:t>The application streamlines the appointment booking process, allowing patients to easily search for doctors, view their availability, and schedule appointments with just a few clicks. This efficient workflow not only saves time for patients but also optimizes the scheduling process for healthcare providers, ultimately improving the overall healthcare experience.</a:t>
            </a:r>
            <a:endParaRPr lang="en-US" sz="1668" dirty="0">
              <a:latin typeface="Times New Roman" panose="02020603050405020304" pitchFamily="18" charset="0"/>
              <a:cs typeface="Times New Roman" panose="02020603050405020304" pitchFamily="18" charset="0"/>
            </a:endParaRPr>
          </a:p>
        </p:txBody>
      </p:sp>
      <p:sp>
        <p:nvSpPr>
          <p:cNvPr id="11" name="Shape 8"/>
          <p:cNvSpPr/>
          <p:nvPr/>
        </p:nvSpPr>
        <p:spPr>
          <a:xfrm>
            <a:off x="9133046" y="1667708"/>
            <a:ext cx="3212425" cy="5979438"/>
          </a:xfrm>
          <a:prstGeom prst="roundRect">
            <a:avLst>
              <a:gd name="adj" fmla="val 2967"/>
            </a:avLst>
          </a:prstGeom>
          <a:noFill/>
          <a:ln w="7620">
            <a:solidFill>
              <a:srgbClr val="C9CACE"/>
            </a:solidFill>
            <a:prstDash val="solid"/>
          </a:ln>
        </p:spPr>
      </p:sp>
      <p:sp>
        <p:nvSpPr>
          <p:cNvPr id="12" name="Text 9"/>
          <p:cNvSpPr/>
          <p:nvPr/>
        </p:nvSpPr>
        <p:spPr>
          <a:xfrm>
            <a:off x="9352359" y="1887022"/>
            <a:ext cx="2773799" cy="661988"/>
          </a:xfrm>
          <a:prstGeom prst="rect">
            <a:avLst/>
          </a:prstGeom>
          <a:noFill/>
          <a:ln/>
        </p:spPr>
        <p:txBody>
          <a:bodyPr wrap="square" rtlCol="0" anchor="t"/>
          <a:lstStyle/>
          <a:p>
            <a:pPr marL="0" indent="0">
              <a:lnSpc>
                <a:spcPts val="2606"/>
              </a:lnSpc>
              <a:buNone/>
            </a:pPr>
            <a:r>
              <a:rPr lang="en-US" sz="2085" b="1" dirty="0">
                <a:solidFill>
                  <a:srgbClr val="5B5F71"/>
                </a:solidFill>
                <a:latin typeface="Instrument Sans" pitchFamily="34" charset="0"/>
                <a:ea typeface="Instrument Sans" pitchFamily="34" charset="-122"/>
                <a:cs typeface="Instrument Sans" pitchFamily="34" charset="-120"/>
              </a:rPr>
              <a:t>Personalized Experience</a:t>
            </a:r>
            <a:endParaRPr lang="en-US" sz="2085" dirty="0"/>
          </a:p>
        </p:txBody>
      </p:sp>
      <p:sp>
        <p:nvSpPr>
          <p:cNvPr id="13" name="Text 10"/>
          <p:cNvSpPr/>
          <p:nvPr/>
        </p:nvSpPr>
        <p:spPr>
          <a:xfrm>
            <a:off x="9352359" y="2676049"/>
            <a:ext cx="2773799" cy="4404689"/>
          </a:xfrm>
          <a:prstGeom prst="rect">
            <a:avLst/>
          </a:prstGeom>
          <a:noFill/>
          <a:ln/>
        </p:spPr>
        <p:txBody>
          <a:bodyPr wrap="square" rtlCol="0" anchor="t"/>
          <a:lstStyle/>
          <a:p>
            <a:pPr marL="0" indent="0">
              <a:lnSpc>
                <a:spcPts val="2668"/>
              </a:lnSpc>
              <a:buNone/>
            </a:pPr>
            <a:r>
              <a:rPr lang="en-US" sz="1668" dirty="0">
                <a:solidFill>
                  <a:srgbClr val="5B5F71"/>
                </a:solidFill>
                <a:latin typeface="Times New Roman" panose="02020603050405020304" pitchFamily="18" charset="0"/>
                <a:ea typeface="Tahoma" panose="020B0604030504040204" pitchFamily="34" charset="0"/>
                <a:cs typeface="Times New Roman" panose="02020603050405020304" pitchFamily="18" charset="0"/>
              </a:rPr>
              <a:t>Book a Doctor using MERN prioritizes personalization, ensuring that each patient's unique needs and preferences are taken into account. The platform's intelligent algorithms match patients with healthcare providers based on factors such as specialty, location, and reviews, providing a tailored experience that caters to the individual's healthcare requirements</a:t>
            </a:r>
            <a:r>
              <a:rPr lang="en-US" sz="1668" dirty="0">
                <a:solidFill>
                  <a:srgbClr val="5B5F71"/>
                </a:solidFill>
                <a:latin typeface="Instrument Sans" pitchFamily="34" charset="0"/>
                <a:ea typeface="Instrument Sans" pitchFamily="34" charset="-122"/>
                <a:cs typeface="Instrument Sans" pitchFamily="34" charset="-120"/>
              </a:rPr>
              <a:t>.</a:t>
            </a:r>
            <a:endParaRPr lang="en-US" sz="166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3590092" y="432316"/>
            <a:ext cx="4356259" cy="490061"/>
          </a:xfrm>
          <a:prstGeom prst="rect">
            <a:avLst/>
          </a:prstGeom>
          <a:noFill/>
          <a:ln/>
        </p:spPr>
        <p:txBody>
          <a:bodyPr wrap="none" rtlCol="0" anchor="t"/>
          <a:lstStyle/>
          <a:p>
            <a:pPr marL="0" indent="0">
              <a:lnSpc>
                <a:spcPts val="3859"/>
              </a:lnSpc>
              <a:buNone/>
            </a:pPr>
            <a:r>
              <a:rPr lang="en-US" sz="3088" dirty="0">
                <a:solidFill>
                  <a:srgbClr val="5B5F72"/>
                </a:solidFill>
                <a:latin typeface="Instrument Sans" pitchFamily="34" charset="0"/>
                <a:ea typeface="Instrument Sans" pitchFamily="34" charset="-122"/>
                <a:cs typeface="Instrument Sans" pitchFamily="34" charset="-120"/>
              </a:rPr>
              <a:t>Software Requirements</a:t>
            </a:r>
            <a:endParaRPr lang="en-US" sz="3088" dirty="0"/>
          </a:p>
        </p:txBody>
      </p:sp>
      <p:sp>
        <p:nvSpPr>
          <p:cNvPr id="5" name="Text 2"/>
          <p:cNvSpPr/>
          <p:nvPr/>
        </p:nvSpPr>
        <p:spPr>
          <a:xfrm>
            <a:off x="3590092" y="1235988"/>
            <a:ext cx="7450098" cy="501729"/>
          </a:xfrm>
          <a:prstGeom prst="rect">
            <a:avLst/>
          </a:prstGeom>
          <a:noFill/>
          <a:ln/>
        </p:spPr>
        <p:txBody>
          <a:bodyPr wrap="square" rtlCol="0" anchor="t"/>
          <a:lstStyle/>
          <a:p>
            <a:pPr marL="0" indent="0">
              <a:lnSpc>
                <a:spcPts val="1976"/>
              </a:lnSpc>
              <a:buNone/>
            </a:pPr>
            <a:r>
              <a:rPr lang="en-US" sz="1600" dirty="0">
                <a:solidFill>
                  <a:srgbClr val="5B5F71"/>
                </a:solidFill>
                <a:latin typeface="Times New Roman" panose="02020603050405020304" pitchFamily="18" charset="0"/>
                <a:ea typeface="Instrument Sans" pitchFamily="34" charset="-122"/>
                <a:cs typeface="Times New Roman" panose="02020603050405020304" pitchFamily="18" charset="0"/>
              </a:rPr>
              <a:t>To successfully build a "Book a Doctor" application using the MERN (MongoDB, Express.js, React.js, and Node.js) stack, the following software requirements must be met:</a:t>
            </a:r>
            <a:endParaRPr lang="en-US" sz="1600" dirty="0">
              <a:latin typeface="Times New Roman" panose="02020603050405020304" pitchFamily="18" charset="0"/>
              <a:cs typeface="Times New Roman" panose="02020603050405020304" pitchFamily="18" charset="0"/>
            </a:endParaRPr>
          </a:p>
        </p:txBody>
      </p:sp>
      <p:sp>
        <p:nvSpPr>
          <p:cNvPr id="6" name="Text 3"/>
          <p:cNvSpPr/>
          <p:nvPr/>
        </p:nvSpPr>
        <p:spPr>
          <a:xfrm>
            <a:off x="3840956" y="1914168"/>
            <a:ext cx="7199233" cy="501729"/>
          </a:xfrm>
          <a:prstGeom prst="rect">
            <a:avLst/>
          </a:prstGeom>
          <a:noFill/>
          <a:ln/>
        </p:spPr>
        <p:txBody>
          <a:bodyPr wrap="square" rtlCol="0" anchor="t"/>
          <a:lstStyle/>
          <a:p>
            <a:pPr marL="342900" indent="-342900" algn="l">
              <a:lnSpc>
                <a:spcPts val="1976"/>
              </a:lnSpc>
              <a:buSzPct val="100000"/>
              <a:buFont typeface="+mj-lt"/>
              <a:buAutoNum type="arabicPeriod"/>
            </a:pPr>
            <a:r>
              <a:rPr lang="en-US" sz="1235" b="1" dirty="0">
                <a:solidFill>
                  <a:srgbClr val="5B5F71"/>
                </a:solidFill>
                <a:latin typeface="Times New Roman" panose="02020603050405020304" pitchFamily="18" charset="0"/>
                <a:ea typeface="Instrument Sans" pitchFamily="34" charset="-122"/>
                <a:cs typeface="Times New Roman" panose="02020603050405020304" pitchFamily="18" charset="0"/>
              </a:rPr>
              <a:t>Operating System:</a:t>
            </a:r>
            <a:r>
              <a:rPr lang="en-US" sz="1235" dirty="0">
                <a:solidFill>
                  <a:srgbClr val="5B5F71"/>
                </a:solidFill>
                <a:latin typeface="Times New Roman" panose="02020603050405020304" pitchFamily="18" charset="0"/>
                <a:ea typeface="Instrument Sans" pitchFamily="34" charset="-122"/>
                <a:cs typeface="Times New Roman" panose="02020603050405020304" pitchFamily="18" charset="0"/>
              </a:rPr>
              <a:t> The development and deployment environments should be compatible with Windows, macOS, or Linux operating systems.</a:t>
            </a:r>
            <a:endParaRPr lang="en-US" sz="1235" dirty="0">
              <a:latin typeface="Times New Roman" panose="02020603050405020304" pitchFamily="18" charset="0"/>
              <a:cs typeface="Times New Roman" panose="02020603050405020304" pitchFamily="18" charset="0"/>
            </a:endParaRPr>
          </a:p>
        </p:txBody>
      </p:sp>
      <p:sp>
        <p:nvSpPr>
          <p:cNvPr id="7" name="Text 4"/>
          <p:cNvSpPr/>
          <p:nvPr/>
        </p:nvSpPr>
        <p:spPr>
          <a:xfrm>
            <a:off x="3840956" y="2478524"/>
            <a:ext cx="7199233" cy="501729"/>
          </a:xfrm>
          <a:prstGeom prst="rect">
            <a:avLst/>
          </a:prstGeom>
          <a:noFill/>
          <a:ln/>
        </p:spPr>
        <p:txBody>
          <a:bodyPr wrap="square" rtlCol="0" anchor="t"/>
          <a:lstStyle/>
          <a:p>
            <a:pPr marL="342900" indent="-342900" algn="l">
              <a:lnSpc>
                <a:spcPts val="1976"/>
              </a:lnSpc>
              <a:buSzPct val="100000"/>
              <a:buFont typeface="+mj-lt"/>
              <a:buAutoNum type="arabicPeriod" startAt="2"/>
            </a:pPr>
            <a:r>
              <a:rPr lang="en-US" sz="1235" b="1" dirty="0">
                <a:solidFill>
                  <a:srgbClr val="5B5F71"/>
                </a:solidFill>
                <a:latin typeface="Instrument Sans" pitchFamily="34" charset="0"/>
                <a:ea typeface="Instrument Sans" pitchFamily="34" charset="-122"/>
                <a:cs typeface="Instrument Sans" pitchFamily="34" charset="-120"/>
              </a:rPr>
              <a:t>Node.js and npm:</a:t>
            </a:r>
            <a:r>
              <a:rPr lang="en-US" sz="1235" dirty="0">
                <a:solidFill>
                  <a:srgbClr val="5B5F71"/>
                </a:solidFill>
                <a:latin typeface="Instrument Sans" pitchFamily="34" charset="0"/>
                <a:ea typeface="Instrument Sans" pitchFamily="34" charset="-122"/>
                <a:cs typeface="Instrument Sans" pitchFamily="34" charset="-120"/>
              </a:rPr>
              <a:t> The latest long-term support (LTS) version of Node.js and the accompanying npm package manager must be installed to run the backend server and manage dependencies.</a:t>
            </a:r>
            <a:endParaRPr lang="en-US" sz="1235" dirty="0"/>
          </a:p>
        </p:txBody>
      </p:sp>
      <p:sp>
        <p:nvSpPr>
          <p:cNvPr id="8" name="Text 5"/>
          <p:cNvSpPr/>
          <p:nvPr/>
        </p:nvSpPr>
        <p:spPr>
          <a:xfrm>
            <a:off x="3840956" y="3042880"/>
            <a:ext cx="7199233" cy="752594"/>
          </a:xfrm>
          <a:prstGeom prst="rect">
            <a:avLst/>
          </a:prstGeom>
          <a:noFill/>
          <a:ln/>
        </p:spPr>
        <p:txBody>
          <a:bodyPr wrap="square" rtlCol="0" anchor="t"/>
          <a:lstStyle/>
          <a:p>
            <a:pPr marL="342900" indent="-342900" algn="l">
              <a:lnSpc>
                <a:spcPts val="1976"/>
              </a:lnSpc>
              <a:buSzPct val="100000"/>
              <a:buFont typeface="+mj-lt"/>
              <a:buAutoNum type="arabicPeriod" startAt="3"/>
            </a:pPr>
            <a:r>
              <a:rPr lang="en-US" sz="1235" b="1" dirty="0">
                <a:solidFill>
                  <a:srgbClr val="5B5F71"/>
                </a:solidFill>
                <a:latin typeface="Instrument Sans" pitchFamily="34" charset="0"/>
                <a:ea typeface="Instrument Sans" pitchFamily="34" charset="-122"/>
                <a:cs typeface="Instrument Sans" pitchFamily="34" charset="-120"/>
              </a:rPr>
              <a:t>MongoDB:</a:t>
            </a:r>
            <a:r>
              <a:rPr lang="en-US" sz="1235" dirty="0">
                <a:solidFill>
                  <a:srgbClr val="5B5F71"/>
                </a:solidFill>
                <a:latin typeface="Instrument Sans" pitchFamily="34" charset="0"/>
                <a:ea typeface="Instrument Sans" pitchFamily="34" charset="-122"/>
                <a:cs typeface="Instrument Sans" pitchFamily="34" charset="-120"/>
              </a:rPr>
              <a:t> A MongoDB database, either self-hosted or using a cloud-based service like MongoDB Atlas, is required to store patient and doctor information, appointment details, and other relevant data.</a:t>
            </a:r>
            <a:endParaRPr lang="en-US" sz="1235" dirty="0"/>
          </a:p>
        </p:txBody>
      </p:sp>
      <p:sp>
        <p:nvSpPr>
          <p:cNvPr id="9" name="Text 6"/>
          <p:cNvSpPr/>
          <p:nvPr/>
        </p:nvSpPr>
        <p:spPr>
          <a:xfrm>
            <a:off x="3840956" y="3858101"/>
            <a:ext cx="7199233" cy="501729"/>
          </a:xfrm>
          <a:prstGeom prst="rect">
            <a:avLst/>
          </a:prstGeom>
          <a:noFill/>
          <a:ln/>
        </p:spPr>
        <p:txBody>
          <a:bodyPr wrap="square" rtlCol="0" anchor="t"/>
          <a:lstStyle/>
          <a:p>
            <a:pPr marL="342900" indent="-342900" algn="l">
              <a:lnSpc>
                <a:spcPts val="1976"/>
              </a:lnSpc>
              <a:buSzPct val="100000"/>
              <a:buFont typeface="+mj-lt"/>
              <a:buAutoNum type="arabicPeriod" startAt="4"/>
            </a:pPr>
            <a:r>
              <a:rPr lang="en-US" sz="1235" b="1" dirty="0">
                <a:solidFill>
                  <a:srgbClr val="5B5F71"/>
                </a:solidFill>
                <a:latin typeface="Instrument Sans" pitchFamily="34" charset="0"/>
                <a:ea typeface="Instrument Sans" pitchFamily="34" charset="-122"/>
                <a:cs typeface="Instrument Sans" pitchFamily="34" charset="-120"/>
              </a:rPr>
              <a:t>React.js:</a:t>
            </a:r>
            <a:r>
              <a:rPr lang="en-US" sz="1235" dirty="0">
                <a:solidFill>
                  <a:srgbClr val="5B5F71"/>
                </a:solidFill>
                <a:latin typeface="Instrument Sans" pitchFamily="34" charset="0"/>
                <a:ea typeface="Instrument Sans" pitchFamily="34" charset="-122"/>
                <a:cs typeface="Instrument Sans" pitchFamily="34" charset="-120"/>
              </a:rPr>
              <a:t> The React.js library, along with the necessary supporting libraries and tools (e.g., React Router, Redux, Axios), is needed to build the user interface and handle client-side functionality.</a:t>
            </a:r>
            <a:endParaRPr lang="en-US" sz="1235" dirty="0"/>
          </a:p>
        </p:txBody>
      </p:sp>
      <p:sp>
        <p:nvSpPr>
          <p:cNvPr id="10" name="Text 7"/>
          <p:cNvSpPr/>
          <p:nvPr/>
        </p:nvSpPr>
        <p:spPr>
          <a:xfrm>
            <a:off x="3840956" y="4422458"/>
            <a:ext cx="7199233" cy="501729"/>
          </a:xfrm>
          <a:prstGeom prst="rect">
            <a:avLst/>
          </a:prstGeom>
          <a:noFill/>
          <a:ln/>
        </p:spPr>
        <p:txBody>
          <a:bodyPr wrap="square" rtlCol="0" anchor="t"/>
          <a:lstStyle/>
          <a:p>
            <a:pPr marL="342900" indent="-342900" algn="l">
              <a:lnSpc>
                <a:spcPts val="1976"/>
              </a:lnSpc>
              <a:buSzPct val="100000"/>
              <a:buFont typeface="+mj-lt"/>
              <a:buAutoNum type="arabicPeriod" startAt="5"/>
            </a:pPr>
            <a:r>
              <a:rPr lang="en-US" sz="1235" b="1" dirty="0">
                <a:solidFill>
                  <a:srgbClr val="5B5F71"/>
                </a:solidFill>
                <a:latin typeface="Instrument Sans" pitchFamily="34" charset="0"/>
                <a:ea typeface="Instrument Sans" pitchFamily="34" charset="-122"/>
                <a:cs typeface="Instrument Sans" pitchFamily="34" charset="-120"/>
              </a:rPr>
              <a:t>Express.js:</a:t>
            </a:r>
            <a:r>
              <a:rPr lang="en-US" sz="1235" dirty="0">
                <a:solidFill>
                  <a:srgbClr val="5B5F71"/>
                </a:solidFill>
                <a:latin typeface="Instrument Sans" pitchFamily="34" charset="0"/>
                <a:ea typeface="Instrument Sans" pitchFamily="34" charset="-122"/>
                <a:cs typeface="Instrument Sans" pitchFamily="34" charset="-120"/>
              </a:rPr>
              <a:t> The Express.js web application framework is required to set up the backend API, handle routing, and manage server-side logic.</a:t>
            </a:r>
            <a:endParaRPr lang="en-US" sz="1235" dirty="0"/>
          </a:p>
        </p:txBody>
      </p:sp>
      <p:sp>
        <p:nvSpPr>
          <p:cNvPr id="11" name="Text 8"/>
          <p:cNvSpPr/>
          <p:nvPr/>
        </p:nvSpPr>
        <p:spPr>
          <a:xfrm>
            <a:off x="3840956" y="4986814"/>
            <a:ext cx="7199233" cy="752594"/>
          </a:xfrm>
          <a:prstGeom prst="rect">
            <a:avLst/>
          </a:prstGeom>
          <a:noFill/>
          <a:ln/>
        </p:spPr>
        <p:txBody>
          <a:bodyPr wrap="square" rtlCol="0" anchor="t"/>
          <a:lstStyle/>
          <a:p>
            <a:pPr marL="342900" indent="-342900" algn="l">
              <a:lnSpc>
                <a:spcPts val="1976"/>
              </a:lnSpc>
              <a:buSzPct val="100000"/>
              <a:buFont typeface="+mj-lt"/>
              <a:buAutoNum type="arabicPeriod" startAt="6"/>
            </a:pPr>
            <a:r>
              <a:rPr lang="en-US" sz="1235" b="1" dirty="0">
                <a:solidFill>
                  <a:srgbClr val="5B5F71"/>
                </a:solidFill>
                <a:latin typeface="Instrument Sans" pitchFamily="34" charset="0"/>
                <a:ea typeface="Instrument Sans" pitchFamily="34" charset="-122"/>
                <a:cs typeface="Instrument Sans" pitchFamily="34" charset="-120"/>
              </a:rPr>
              <a:t>IDE or Text Editor:</a:t>
            </a:r>
            <a:r>
              <a:rPr lang="en-US" sz="1235" dirty="0">
                <a:solidFill>
                  <a:srgbClr val="5B5F71"/>
                </a:solidFill>
                <a:latin typeface="Instrument Sans" pitchFamily="34" charset="0"/>
                <a:ea typeface="Instrument Sans" pitchFamily="34" charset="-122"/>
                <a:cs typeface="Instrument Sans" pitchFamily="34" charset="-120"/>
              </a:rPr>
              <a:t> A suitable Integrated Development Environment (IDE) or text editor, such as Visual Studio Code, IntelliJ IDEA, or Sublime Text, should be used for writing and managing the codebase.</a:t>
            </a:r>
            <a:endParaRPr lang="en-US" sz="1235" dirty="0"/>
          </a:p>
        </p:txBody>
      </p:sp>
      <p:sp>
        <p:nvSpPr>
          <p:cNvPr id="12" name="Text 9"/>
          <p:cNvSpPr/>
          <p:nvPr/>
        </p:nvSpPr>
        <p:spPr>
          <a:xfrm>
            <a:off x="3840956" y="5802035"/>
            <a:ext cx="7199233" cy="501729"/>
          </a:xfrm>
          <a:prstGeom prst="rect">
            <a:avLst/>
          </a:prstGeom>
          <a:noFill/>
          <a:ln/>
        </p:spPr>
        <p:txBody>
          <a:bodyPr wrap="square" rtlCol="0" anchor="t"/>
          <a:lstStyle/>
          <a:p>
            <a:pPr marL="342900" indent="-342900" algn="l">
              <a:lnSpc>
                <a:spcPts val="1976"/>
              </a:lnSpc>
              <a:buSzPct val="100000"/>
              <a:buFont typeface="+mj-lt"/>
              <a:buAutoNum type="arabicPeriod" startAt="7"/>
            </a:pPr>
            <a:r>
              <a:rPr lang="en-US" sz="1235" b="1" dirty="0">
                <a:solidFill>
                  <a:srgbClr val="5B5F71"/>
                </a:solidFill>
                <a:latin typeface="Instrument Sans" pitchFamily="34" charset="0"/>
                <a:ea typeface="Instrument Sans" pitchFamily="34" charset="-122"/>
                <a:cs typeface="Instrument Sans" pitchFamily="34" charset="-120"/>
              </a:rPr>
              <a:t>Version Control:</a:t>
            </a:r>
            <a:r>
              <a:rPr lang="en-US" sz="1235" dirty="0">
                <a:solidFill>
                  <a:srgbClr val="5B5F71"/>
                </a:solidFill>
                <a:latin typeface="Instrument Sans" pitchFamily="34" charset="0"/>
                <a:ea typeface="Instrument Sans" pitchFamily="34" charset="-122"/>
                <a:cs typeface="Instrument Sans" pitchFamily="34" charset="-120"/>
              </a:rPr>
              <a:t> A version control system, such as Git, is essential for collaborative development, code management, and deployment.</a:t>
            </a:r>
            <a:endParaRPr lang="en-US" sz="1235" dirty="0"/>
          </a:p>
        </p:txBody>
      </p:sp>
      <p:sp>
        <p:nvSpPr>
          <p:cNvPr id="13" name="Text 10"/>
          <p:cNvSpPr/>
          <p:nvPr/>
        </p:nvSpPr>
        <p:spPr>
          <a:xfrm>
            <a:off x="3840956" y="6366391"/>
            <a:ext cx="7199233" cy="501729"/>
          </a:xfrm>
          <a:prstGeom prst="rect">
            <a:avLst/>
          </a:prstGeom>
          <a:noFill/>
          <a:ln/>
        </p:spPr>
        <p:txBody>
          <a:bodyPr wrap="square" rtlCol="0" anchor="t"/>
          <a:lstStyle/>
          <a:p>
            <a:pPr marL="342900" indent="-342900" algn="l">
              <a:lnSpc>
                <a:spcPts val="1976"/>
              </a:lnSpc>
              <a:buSzPct val="100000"/>
              <a:buFont typeface="+mj-lt"/>
              <a:buAutoNum type="arabicPeriod" startAt="8"/>
            </a:pPr>
            <a:r>
              <a:rPr lang="en-US" sz="1235" b="1" dirty="0">
                <a:solidFill>
                  <a:srgbClr val="5B5F71"/>
                </a:solidFill>
                <a:latin typeface="Instrument Sans" pitchFamily="34" charset="0"/>
                <a:ea typeface="Instrument Sans" pitchFamily="34" charset="-122"/>
                <a:cs typeface="Instrument Sans" pitchFamily="34" charset="-120"/>
              </a:rPr>
              <a:t>Deployment Platform:</a:t>
            </a:r>
            <a:r>
              <a:rPr lang="en-US" sz="1235" dirty="0">
                <a:solidFill>
                  <a:srgbClr val="5B5F71"/>
                </a:solidFill>
                <a:latin typeface="Instrument Sans" pitchFamily="34" charset="0"/>
                <a:ea typeface="Instrument Sans" pitchFamily="34" charset="-122"/>
                <a:cs typeface="Instrument Sans" pitchFamily="34" charset="-120"/>
              </a:rPr>
              <a:t> The application will need to be deployed to a hosting platform, such as Heroku, AWS, or DigitalOcean, to make it accessible to end-users.</a:t>
            </a:r>
            <a:endParaRPr lang="en-US" sz="1235" dirty="0"/>
          </a:p>
        </p:txBody>
      </p:sp>
      <p:sp>
        <p:nvSpPr>
          <p:cNvPr id="14" name="Text 11"/>
          <p:cNvSpPr/>
          <p:nvPr/>
        </p:nvSpPr>
        <p:spPr>
          <a:xfrm>
            <a:off x="3590092" y="7044571"/>
            <a:ext cx="7450098" cy="752594"/>
          </a:xfrm>
          <a:prstGeom prst="rect">
            <a:avLst/>
          </a:prstGeom>
          <a:noFill/>
          <a:ln/>
        </p:spPr>
        <p:txBody>
          <a:bodyPr wrap="square" rtlCol="0" anchor="t"/>
          <a:lstStyle/>
          <a:p>
            <a:pPr marL="0" indent="0">
              <a:lnSpc>
                <a:spcPts val="1976"/>
              </a:lnSpc>
              <a:buNone/>
            </a:pPr>
            <a:r>
              <a:rPr lang="en-US" sz="1235" dirty="0">
                <a:solidFill>
                  <a:srgbClr val="5B5F71"/>
                </a:solidFill>
                <a:latin typeface="Instrument Sans" pitchFamily="34" charset="0"/>
                <a:ea typeface="Instrument Sans" pitchFamily="34" charset="-122"/>
                <a:cs typeface="Instrument Sans" pitchFamily="34" charset="-120"/>
              </a:rPr>
              <a:t>By ensuring that these software requirements are met, the development team can efficiently build and deploy the "Book a Doctor" application using the MERN stack, providing a seamless experience for both patients and healthcare providers.</a:t>
            </a:r>
            <a:endParaRPr lang="en-US" sz="123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3502938" y="442674"/>
            <a:ext cx="4570214" cy="501491"/>
          </a:xfrm>
          <a:prstGeom prst="rect">
            <a:avLst/>
          </a:prstGeom>
          <a:noFill/>
          <a:ln/>
        </p:spPr>
        <p:txBody>
          <a:bodyPr wrap="none" rtlCol="0" anchor="t"/>
          <a:lstStyle/>
          <a:p>
            <a:pPr marL="0" indent="0">
              <a:lnSpc>
                <a:spcPts val="3950"/>
              </a:lnSpc>
              <a:buNone/>
            </a:pPr>
            <a:r>
              <a:rPr lang="en-US" sz="3160" dirty="0">
                <a:solidFill>
                  <a:srgbClr val="5B5F72"/>
                </a:solidFill>
                <a:latin typeface="Instrument Sans" pitchFamily="34" charset="0"/>
                <a:ea typeface="Instrument Sans" pitchFamily="34" charset="-122"/>
                <a:cs typeface="Instrument Sans" pitchFamily="34" charset="-120"/>
              </a:rPr>
              <a:t>Hardware Requirements</a:t>
            </a:r>
            <a:endParaRPr lang="en-US" sz="3160" dirty="0"/>
          </a:p>
        </p:txBody>
      </p:sp>
      <p:sp>
        <p:nvSpPr>
          <p:cNvPr id="5" name="Text 2"/>
          <p:cNvSpPr/>
          <p:nvPr/>
        </p:nvSpPr>
        <p:spPr>
          <a:xfrm>
            <a:off x="3502938" y="1265158"/>
            <a:ext cx="7624524" cy="1283494"/>
          </a:xfrm>
          <a:prstGeom prst="rect">
            <a:avLst/>
          </a:prstGeom>
          <a:noFill/>
          <a:ln/>
        </p:spPr>
        <p:txBody>
          <a:bodyPr wrap="square" rtlCol="0" anchor="t"/>
          <a:lstStyle/>
          <a:p>
            <a:pPr marL="0" indent="0">
              <a:lnSpc>
                <a:spcPts val="2022"/>
              </a:lnSpc>
              <a:buNone/>
            </a:pPr>
            <a:r>
              <a:rPr lang="en-US" sz="1264" dirty="0">
                <a:solidFill>
                  <a:srgbClr val="5B5F71"/>
                </a:solidFill>
                <a:latin typeface="Instrument Sans" pitchFamily="34" charset="0"/>
                <a:ea typeface="Instrument Sans" pitchFamily="34" charset="-122"/>
                <a:cs typeface="Instrument Sans" pitchFamily="34" charset="-120"/>
              </a:rPr>
              <a:t>To successfully implement the "Book a Doctor" application using the MERN (MongoDB, Express, React, Node.js) stack, there are several hardware requirements that need to be considered. At the minimum, the application requires a modern computer or server with a decent amount of processing power, memory, and storage capacity to handle the back-end operations, database management, and front-end rendering.</a:t>
            </a:r>
            <a:endParaRPr lang="en-US" sz="1264" dirty="0"/>
          </a:p>
        </p:txBody>
      </p:sp>
      <p:sp>
        <p:nvSpPr>
          <p:cNvPr id="6" name="Text 3"/>
          <p:cNvSpPr/>
          <p:nvPr/>
        </p:nvSpPr>
        <p:spPr>
          <a:xfrm>
            <a:off x="3759756" y="2729151"/>
            <a:ext cx="7367707" cy="513398"/>
          </a:xfrm>
          <a:prstGeom prst="rect">
            <a:avLst/>
          </a:prstGeom>
          <a:noFill/>
          <a:ln/>
        </p:spPr>
        <p:txBody>
          <a:bodyPr wrap="square" rtlCol="0" anchor="t"/>
          <a:lstStyle/>
          <a:p>
            <a:pPr marL="342900" indent="-342900" algn="l">
              <a:lnSpc>
                <a:spcPts val="2022"/>
              </a:lnSpc>
              <a:buSzPct val="100000"/>
              <a:buFont typeface="+mj-lt"/>
              <a:buAutoNum type="arabicPeriod"/>
            </a:pPr>
            <a:r>
              <a:rPr lang="en-US" sz="1264" dirty="0">
                <a:solidFill>
                  <a:srgbClr val="5B5F71"/>
                </a:solidFill>
                <a:latin typeface="Instrument Sans" pitchFamily="34" charset="0"/>
                <a:ea typeface="Instrument Sans" pitchFamily="34" charset="-122"/>
                <a:cs typeface="Instrument Sans" pitchFamily="34" charset="-120"/>
              </a:rPr>
              <a:t>Processor: A multi-core processor, such as an Intel Core i5 or higher, or an AMD Ryzen 5 or higher, to ensure smooth performance and the ability to handle concurrent user requests.</a:t>
            </a:r>
            <a:endParaRPr lang="en-US" sz="1264" dirty="0"/>
          </a:p>
        </p:txBody>
      </p:sp>
      <p:sp>
        <p:nvSpPr>
          <p:cNvPr id="7" name="Text 4"/>
          <p:cNvSpPr/>
          <p:nvPr/>
        </p:nvSpPr>
        <p:spPr>
          <a:xfrm>
            <a:off x="3759756" y="3306723"/>
            <a:ext cx="7367707" cy="770096"/>
          </a:xfrm>
          <a:prstGeom prst="rect">
            <a:avLst/>
          </a:prstGeom>
          <a:noFill/>
          <a:ln/>
        </p:spPr>
        <p:txBody>
          <a:bodyPr wrap="square" rtlCol="0" anchor="t"/>
          <a:lstStyle/>
          <a:p>
            <a:pPr marL="342900" indent="-342900" algn="l">
              <a:lnSpc>
                <a:spcPts val="2022"/>
              </a:lnSpc>
              <a:buSzPct val="100000"/>
              <a:buFont typeface="+mj-lt"/>
              <a:buAutoNum type="arabicPeriod" startAt="2"/>
            </a:pPr>
            <a:r>
              <a:rPr lang="en-US" sz="1264" dirty="0">
                <a:solidFill>
                  <a:srgbClr val="5B5F71"/>
                </a:solidFill>
                <a:latin typeface="Instrument Sans" pitchFamily="34" charset="0"/>
                <a:ea typeface="Instrument Sans" pitchFamily="34" charset="-122"/>
                <a:cs typeface="Instrument Sans" pitchFamily="34" charset="-120"/>
              </a:rPr>
              <a:t>RAM: At least 8GB of RAM, but preferably 16GB or more, to support the memory-intensive tasks of the MERN stack, such as running the Node.js server, managing the MongoDB database, and rendering the React-based user interface.</a:t>
            </a:r>
            <a:endParaRPr lang="en-US" sz="1264" dirty="0"/>
          </a:p>
        </p:txBody>
      </p:sp>
      <p:sp>
        <p:nvSpPr>
          <p:cNvPr id="8" name="Text 5"/>
          <p:cNvSpPr/>
          <p:nvPr/>
        </p:nvSpPr>
        <p:spPr>
          <a:xfrm>
            <a:off x="3759756" y="4140994"/>
            <a:ext cx="7367707" cy="770096"/>
          </a:xfrm>
          <a:prstGeom prst="rect">
            <a:avLst/>
          </a:prstGeom>
          <a:noFill/>
          <a:ln/>
        </p:spPr>
        <p:txBody>
          <a:bodyPr wrap="square" rtlCol="0" anchor="t"/>
          <a:lstStyle/>
          <a:p>
            <a:pPr marL="342900" indent="-342900" algn="l">
              <a:lnSpc>
                <a:spcPts val="2022"/>
              </a:lnSpc>
              <a:buSzPct val="100000"/>
              <a:buFont typeface="+mj-lt"/>
              <a:buAutoNum type="arabicPeriod" startAt="3"/>
            </a:pPr>
            <a:r>
              <a:rPr lang="en-US" sz="1264" dirty="0">
                <a:solidFill>
                  <a:srgbClr val="5B5F71"/>
                </a:solidFill>
                <a:latin typeface="Instrument Sans" pitchFamily="34" charset="0"/>
                <a:ea typeface="Instrument Sans" pitchFamily="34" charset="-122"/>
                <a:cs typeface="Instrument Sans" pitchFamily="34" charset="-120"/>
              </a:rPr>
              <a:t>Storage: A solid-state drive (SSD) with a capacity of at least 256GB, or a combination of SSD and traditional hard disk drive (HDD) storage, to provide fast access to the application files, database, and other system resources.</a:t>
            </a:r>
            <a:endParaRPr lang="en-US" sz="1264" dirty="0"/>
          </a:p>
        </p:txBody>
      </p:sp>
      <p:sp>
        <p:nvSpPr>
          <p:cNvPr id="9" name="Text 6"/>
          <p:cNvSpPr/>
          <p:nvPr/>
        </p:nvSpPr>
        <p:spPr>
          <a:xfrm>
            <a:off x="3759756" y="4975265"/>
            <a:ext cx="7367707" cy="770096"/>
          </a:xfrm>
          <a:prstGeom prst="rect">
            <a:avLst/>
          </a:prstGeom>
          <a:noFill/>
          <a:ln/>
        </p:spPr>
        <p:txBody>
          <a:bodyPr wrap="square" rtlCol="0" anchor="t"/>
          <a:lstStyle/>
          <a:p>
            <a:pPr marL="342900" indent="-342900" algn="l">
              <a:lnSpc>
                <a:spcPts val="2022"/>
              </a:lnSpc>
              <a:buSzPct val="100000"/>
              <a:buFont typeface="+mj-lt"/>
              <a:buAutoNum type="arabicPeriod" startAt="4"/>
            </a:pPr>
            <a:r>
              <a:rPr lang="en-US" sz="1264" dirty="0">
                <a:solidFill>
                  <a:srgbClr val="5B5F71"/>
                </a:solidFill>
                <a:latin typeface="Instrument Sans" pitchFamily="34" charset="0"/>
                <a:ea typeface="Instrument Sans" pitchFamily="34" charset="-122"/>
                <a:cs typeface="Instrument Sans" pitchFamily="34" charset="-120"/>
              </a:rPr>
              <a:t>Graphics: While not a strict requirement, a dedicated graphics card can be beneficial for displaying complex visualizations or interactive elements within the application, especially if the "Book a Doctor" app includes features like virtual consultations or medical imaging.</a:t>
            </a:r>
            <a:endParaRPr lang="en-US" sz="1264" dirty="0"/>
          </a:p>
        </p:txBody>
      </p:sp>
      <p:sp>
        <p:nvSpPr>
          <p:cNvPr id="10" name="Text 7"/>
          <p:cNvSpPr/>
          <p:nvPr/>
        </p:nvSpPr>
        <p:spPr>
          <a:xfrm>
            <a:off x="3759756" y="5809536"/>
            <a:ext cx="7367707" cy="770096"/>
          </a:xfrm>
          <a:prstGeom prst="rect">
            <a:avLst/>
          </a:prstGeom>
          <a:noFill/>
          <a:ln/>
        </p:spPr>
        <p:txBody>
          <a:bodyPr wrap="square" rtlCol="0" anchor="t"/>
          <a:lstStyle/>
          <a:p>
            <a:pPr marL="342900" indent="-342900" algn="l">
              <a:lnSpc>
                <a:spcPts val="2022"/>
              </a:lnSpc>
              <a:buSzPct val="100000"/>
              <a:buFont typeface="+mj-lt"/>
              <a:buAutoNum type="arabicPeriod" startAt="5"/>
            </a:pPr>
            <a:r>
              <a:rPr lang="en-US" sz="1264" dirty="0">
                <a:solidFill>
                  <a:srgbClr val="5B5F71"/>
                </a:solidFill>
                <a:latin typeface="Instrument Sans" pitchFamily="34" charset="0"/>
                <a:ea typeface="Instrument Sans" pitchFamily="34" charset="-122"/>
                <a:cs typeface="Instrument Sans" pitchFamily="34" charset="-120"/>
              </a:rPr>
              <a:t>Network Connectivity: A stable and high-speed internet connection, preferably with a minimum of 50 Mbps download and 20 Mbps upload speeds, to ensure smooth data transfer between the client, server, and database components of the MERN stack application.</a:t>
            </a:r>
            <a:endParaRPr lang="en-US" sz="1264" dirty="0"/>
          </a:p>
        </p:txBody>
      </p:sp>
      <p:sp>
        <p:nvSpPr>
          <p:cNvPr id="11" name="Text 8"/>
          <p:cNvSpPr/>
          <p:nvPr/>
        </p:nvSpPr>
        <p:spPr>
          <a:xfrm>
            <a:off x="3502938" y="6760131"/>
            <a:ext cx="7624524" cy="1026795"/>
          </a:xfrm>
          <a:prstGeom prst="rect">
            <a:avLst/>
          </a:prstGeom>
          <a:noFill/>
          <a:ln/>
        </p:spPr>
        <p:txBody>
          <a:bodyPr wrap="square" rtlCol="0" anchor="t"/>
          <a:lstStyle/>
          <a:p>
            <a:pPr marL="0" indent="0">
              <a:lnSpc>
                <a:spcPts val="2022"/>
              </a:lnSpc>
              <a:buNone/>
            </a:pPr>
            <a:r>
              <a:rPr lang="en-US" sz="1264" dirty="0">
                <a:solidFill>
                  <a:srgbClr val="5B5F71"/>
                </a:solidFill>
                <a:latin typeface="Instrument Sans" pitchFamily="34" charset="0"/>
                <a:ea typeface="Instrument Sans" pitchFamily="34" charset="-122"/>
                <a:cs typeface="Instrument Sans" pitchFamily="34" charset="-120"/>
              </a:rPr>
              <a:t>It's important to note that the specific hardware requirements may vary depending on the scale and complexity of the "Book a Doctor" application, the number of concurrent users, and the expected growth in user base and data. It's recommended to consult with a technical expert or refer to industry benchmarks to determine the optimal hardware configuration for your project.</a:t>
            </a:r>
            <a:endParaRPr lang="en-US" sz="126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635913" y="1417201"/>
            <a:ext cx="5066109" cy="529947"/>
          </a:xfrm>
          <a:prstGeom prst="rect">
            <a:avLst/>
          </a:prstGeom>
          <a:noFill/>
          <a:ln/>
        </p:spPr>
        <p:txBody>
          <a:bodyPr wrap="none" rtlCol="0" anchor="t"/>
          <a:lstStyle/>
          <a:p>
            <a:pPr marL="0" indent="0">
              <a:lnSpc>
                <a:spcPts val="4173"/>
              </a:lnSpc>
              <a:buNone/>
            </a:pPr>
            <a:r>
              <a:rPr lang="en-US" sz="3338" dirty="0">
                <a:solidFill>
                  <a:srgbClr val="5B5F72"/>
                </a:solidFill>
                <a:latin typeface="Instrument Sans" pitchFamily="34" charset="0"/>
                <a:ea typeface="Instrument Sans" pitchFamily="34" charset="-122"/>
                <a:cs typeface="Instrument Sans" pitchFamily="34" charset="-120"/>
              </a:rPr>
              <a:t>Programming Languages</a:t>
            </a:r>
            <a:endParaRPr lang="en-US" sz="3338" dirty="0"/>
          </a:p>
        </p:txBody>
      </p:sp>
      <p:sp>
        <p:nvSpPr>
          <p:cNvPr id="6" name="Text 2"/>
          <p:cNvSpPr/>
          <p:nvPr/>
        </p:nvSpPr>
        <p:spPr>
          <a:xfrm>
            <a:off x="635913" y="2201466"/>
            <a:ext cx="7872174" cy="4610814"/>
          </a:xfrm>
          <a:prstGeom prst="rect">
            <a:avLst/>
          </a:prstGeom>
          <a:noFill/>
          <a:ln/>
        </p:spPr>
        <p:txBody>
          <a:bodyPr wrap="square" rtlCol="0" anchor="t"/>
          <a:lstStyle/>
          <a:p>
            <a:pPr marL="0" indent="0">
              <a:lnSpc>
                <a:spcPts val="2137"/>
              </a:lnSpc>
              <a:buNone/>
            </a:pPr>
            <a:r>
              <a:rPr lang="en-US" sz="1335" dirty="0">
                <a:solidFill>
                  <a:srgbClr val="5B5F71"/>
                </a:solidFill>
                <a:latin typeface="Instrument Sans" pitchFamily="34" charset="0"/>
                <a:ea typeface="Instrument Sans" pitchFamily="34" charset="-122"/>
                <a:cs typeface="Instrument Sans" pitchFamily="34" charset="-120"/>
              </a:rPr>
              <a:t> The project "Book a doctor using MERN" utilizes a variety of programming languages to build a robust and efficient web application. The core of the application is built using the MERN stack, which stands for MongoDB, Express.js, React.js, and Node.js. MongoDB, a NoSQL database, is used to store and manage the application's data, including information about doctors, patients, and appointments. Express.js, a minimalist web application framework for Node.js, is used to handle the server-side logic and API endpoints. React.js, a powerful JavaScript library for building user interfaces, is used to create the client-side components and manage the application's state. Finally, Node.js, a JavaScript runtime environment, is used to execute the server-side code and handle the application's overall functionality. Additionally, the project may utilize other programming languages and frameworks to enhance its features and functionality. For example, JavaScript, the primary language for both the front-end and back-end components, is used extensively throughout the application. CSS is used for styling the user interface, ensuring a visually appealing and responsive design. HTML is used to structure the web pages, and SQL may be used for more complex data operations or integrations. The use of these diverse programming languages and technologies allows the development team to create a comprehensive and feature-rich web application that meets the needs of both doctors and patients. By leveraging the strengths of each language and framework, the project can achieve a high level of performance, scalability, and user experience.</a:t>
            </a:r>
            <a:endParaRPr lang="en-US" sz="133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62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64367" y="1217414"/>
            <a:ext cx="3888462" cy="486013"/>
          </a:xfrm>
          <a:prstGeom prst="rect">
            <a:avLst/>
          </a:prstGeom>
          <a:noFill/>
          <a:ln/>
        </p:spPr>
        <p:txBody>
          <a:bodyPr wrap="none" rtlCol="0" anchor="t"/>
          <a:lstStyle/>
          <a:p>
            <a:pPr marL="0" indent="0">
              <a:lnSpc>
                <a:spcPts val="3827"/>
              </a:lnSpc>
              <a:buNone/>
            </a:pPr>
            <a:r>
              <a:rPr lang="en-US" sz="3062" dirty="0">
                <a:solidFill>
                  <a:srgbClr val="5B5F72"/>
                </a:solidFill>
                <a:latin typeface="Instrument Sans" pitchFamily="34" charset="0"/>
                <a:ea typeface="Instrument Sans" pitchFamily="34" charset="-122"/>
                <a:cs typeface="Instrument Sans" pitchFamily="34" charset="-120"/>
              </a:rPr>
              <a:t>Technologies Used</a:t>
            </a:r>
            <a:endParaRPr lang="en-US" sz="3062" dirty="0"/>
          </a:p>
        </p:txBody>
      </p:sp>
      <p:sp>
        <p:nvSpPr>
          <p:cNvPr id="6" name="Text 2"/>
          <p:cNvSpPr/>
          <p:nvPr/>
        </p:nvSpPr>
        <p:spPr>
          <a:xfrm>
            <a:off x="6364367" y="1936671"/>
            <a:ext cx="7388066" cy="1989773"/>
          </a:xfrm>
          <a:prstGeom prst="rect">
            <a:avLst/>
          </a:prstGeom>
          <a:noFill/>
          <a:ln/>
        </p:spPr>
        <p:txBody>
          <a:bodyPr wrap="square" rtlCol="0" anchor="t"/>
          <a:lstStyle/>
          <a:p>
            <a:pPr marL="0" indent="0">
              <a:lnSpc>
                <a:spcPts val="1960"/>
              </a:lnSpc>
              <a:buNone/>
            </a:pPr>
            <a:r>
              <a:rPr lang="en-US" sz="1670" dirty="0">
                <a:solidFill>
                  <a:srgbClr val="5B5F71"/>
                </a:solidFill>
                <a:latin typeface="Times New Roman" panose="02020603050405020304" pitchFamily="18" charset="0"/>
                <a:ea typeface="Instrument Sans" pitchFamily="34" charset="-122"/>
                <a:cs typeface="Times New Roman" panose="02020603050405020304" pitchFamily="18" charset="0"/>
              </a:rPr>
              <a:t>The "Book a Doctor" project utilizes a MERN (MongoDB, Express.js, React.js, Node.js) stack, a powerful combination of technologies that together provide a robust and scalable solution for building web applications. MongoDB, a NoSQL database, is used to store and manage the application's data, including patient and doctor information. Express.js, a Node.js web application framework, is used to handle the server-side logic and API endpoints. React.js, a popular JavaScript library for building user interfaces, is employed to create the project's responsive and interactive front-end. Node.js, a JavaScript runtime environment, is the foundation that enables the server-side execution of the application's code.</a:t>
            </a:r>
            <a:endParaRPr lang="en-US" sz="1670" dirty="0">
              <a:latin typeface="Times New Roman" panose="02020603050405020304" pitchFamily="18" charset="0"/>
              <a:cs typeface="Times New Roman" panose="02020603050405020304" pitchFamily="18" charset="0"/>
            </a:endParaRPr>
          </a:p>
        </p:txBody>
      </p:sp>
      <p:sp>
        <p:nvSpPr>
          <p:cNvPr id="7" name="Text 3"/>
          <p:cNvSpPr/>
          <p:nvPr/>
        </p:nvSpPr>
        <p:spPr>
          <a:xfrm>
            <a:off x="6364367" y="4303157"/>
            <a:ext cx="7388066" cy="1290518"/>
          </a:xfrm>
          <a:prstGeom prst="rect">
            <a:avLst/>
          </a:prstGeom>
          <a:noFill/>
          <a:ln/>
        </p:spPr>
        <p:txBody>
          <a:bodyPr wrap="square" rtlCol="0" anchor="t"/>
          <a:lstStyle/>
          <a:p>
            <a:pPr marL="0" indent="0">
              <a:lnSpc>
                <a:spcPts val="1960"/>
              </a:lnSpc>
              <a:buNone/>
            </a:pPr>
            <a:r>
              <a:rPr lang="en-US" sz="1670" dirty="0">
                <a:solidFill>
                  <a:srgbClr val="5B5F71"/>
                </a:solidFill>
                <a:latin typeface="Times New Roman" panose="02020603050405020304" pitchFamily="18" charset="0"/>
                <a:ea typeface="Instrument Sans" pitchFamily="34" charset="-122"/>
                <a:cs typeface="Times New Roman" panose="02020603050405020304" pitchFamily="18" charset="0"/>
              </a:rPr>
              <a:t>In addition to the core MERN stack, the project also leverages other cutting-edge technologies and tools. For state management, the application uses Redux, a predictable state container for JavaScript applications. To ensure seamless communication between the front-end and back-end, the project utilizes WebSockets, allowing for real-time updates and notifications. Furthermore, the project incorporates Firebase Authentication for secure user authentication and authorization, ensuring the protection of sensitive patient data.</a:t>
            </a:r>
            <a:endParaRPr lang="en-US" sz="1670" dirty="0">
              <a:latin typeface="Times New Roman" panose="02020603050405020304" pitchFamily="18" charset="0"/>
              <a:cs typeface="Times New Roman" panose="02020603050405020304" pitchFamily="18" charset="0"/>
            </a:endParaRPr>
          </a:p>
        </p:txBody>
      </p:sp>
      <p:sp>
        <p:nvSpPr>
          <p:cNvPr id="8" name="Text 4"/>
          <p:cNvSpPr/>
          <p:nvPr/>
        </p:nvSpPr>
        <p:spPr>
          <a:xfrm>
            <a:off x="6364367" y="5768578"/>
            <a:ext cx="7388066" cy="1243608"/>
          </a:xfrm>
          <a:prstGeom prst="rect">
            <a:avLst/>
          </a:prstGeom>
          <a:noFill/>
          <a:ln/>
        </p:spPr>
        <p:txBody>
          <a:bodyPr wrap="square" rtlCol="0" anchor="t"/>
          <a:lstStyle/>
          <a:p>
            <a:pPr marL="0" indent="0">
              <a:lnSpc>
                <a:spcPts val="1960"/>
              </a:lnSpc>
              <a:buNone/>
            </a:pPr>
            <a:endParaRPr lang="en-US" sz="12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545598"/>
          </a:xfrm>
          <a:prstGeom prst="rect">
            <a:avLst/>
          </a:prstGeom>
          <a:solidFill>
            <a:srgbClr val="FFFFFF">
              <a:alpha val="75000"/>
            </a:srgbClr>
          </a:solidFill>
          <a:ln/>
        </p:spPr>
      </p:sp>
      <p:sp>
        <p:nvSpPr>
          <p:cNvPr id="4" name="Text 1"/>
          <p:cNvSpPr/>
          <p:nvPr/>
        </p:nvSpPr>
        <p:spPr>
          <a:xfrm>
            <a:off x="3621167" y="427673"/>
            <a:ext cx="3888462" cy="486013"/>
          </a:xfrm>
          <a:prstGeom prst="rect">
            <a:avLst/>
          </a:prstGeom>
          <a:noFill/>
          <a:ln/>
        </p:spPr>
        <p:txBody>
          <a:bodyPr wrap="none" rtlCol="0" anchor="t"/>
          <a:lstStyle/>
          <a:p>
            <a:pPr marL="0" indent="0">
              <a:lnSpc>
                <a:spcPts val="3827"/>
              </a:lnSpc>
              <a:buNone/>
            </a:pPr>
            <a:r>
              <a:rPr lang="en-US" sz="3062" dirty="0">
                <a:solidFill>
                  <a:srgbClr val="5B5F72"/>
                </a:solidFill>
                <a:latin typeface="Instrument Sans" pitchFamily="34" charset="0"/>
                <a:ea typeface="Instrument Sans" pitchFamily="34" charset="-122"/>
                <a:cs typeface="Instrument Sans" pitchFamily="34" charset="-120"/>
              </a:rPr>
              <a:t>Advantages</a:t>
            </a:r>
            <a:endParaRPr lang="en-US" sz="3062" dirty="0"/>
          </a:p>
        </p:txBody>
      </p:sp>
      <p:sp>
        <p:nvSpPr>
          <p:cNvPr id="5" name="Shape 2"/>
          <p:cNvSpPr/>
          <p:nvPr/>
        </p:nvSpPr>
        <p:spPr>
          <a:xfrm>
            <a:off x="3621167" y="1385054"/>
            <a:ext cx="272177" cy="272177"/>
          </a:xfrm>
          <a:prstGeom prst="roundRect">
            <a:avLst>
              <a:gd name="adj" fmla="val 25716"/>
            </a:avLst>
          </a:prstGeom>
          <a:noFill/>
          <a:ln w="7620">
            <a:solidFill>
              <a:srgbClr val="C9CACE"/>
            </a:solidFill>
            <a:prstDash val="solid"/>
          </a:ln>
        </p:spPr>
      </p:sp>
      <p:sp>
        <p:nvSpPr>
          <p:cNvPr id="6" name="Text 3"/>
          <p:cNvSpPr/>
          <p:nvPr/>
        </p:nvSpPr>
        <p:spPr>
          <a:xfrm>
            <a:off x="4048839" y="1399580"/>
            <a:ext cx="2072759" cy="243007"/>
          </a:xfrm>
          <a:prstGeom prst="rect">
            <a:avLst/>
          </a:prstGeom>
          <a:noFill/>
          <a:ln/>
        </p:spPr>
        <p:txBody>
          <a:bodyPr wrap="none" rtlCol="0" anchor="t"/>
          <a:lstStyle/>
          <a:p>
            <a:pPr marL="0" indent="0">
              <a:lnSpc>
                <a:spcPts val="1914"/>
              </a:lnSpc>
              <a:buNone/>
            </a:pPr>
            <a:r>
              <a:rPr lang="en-US" sz="1531" b="1" dirty="0">
                <a:solidFill>
                  <a:srgbClr val="5B5F71"/>
                </a:solidFill>
                <a:latin typeface="Instrument Sans" pitchFamily="34" charset="0"/>
                <a:ea typeface="Instrument Sans" pitchFamily="34" charset="-122"/>
                <a:cs typeface="Instrument Sans" pitchFamily="34" charset="-120"/>
              </a:rPr>
              <a:t>Improved Accessibility</a:t>
            </a:r>
            <a:endParaRPr lang="en-US" sz="1531" dirty="0"/>
          </a:p>
        </p:txBody>
      </p:sp>
      <p:sp>
        <p:nvSpPr>
          <p:cNvPr id="7" name="Text 4"/>
          <p:cNvSpPr/>
          <p:nvPr/>
        </p:nvSpPr>
        <p:spPr>
          <a:xfrm>
            <a:off x="4048839" y="1735812"/>
            <a:ext cx="3188613" cy="2984659"/>
          </a:xfrm>
          <a:prstGeom prst="rect">
            <a:avLst/>
          </a:prstGeom>
          <a:noFill/>
          <a:ln/>
        </p:spPr>
        <p:txBody>
          <a:bodyPr wrap="squar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One of the key advantages of using a MERN stack for a doctor booking application is the improved accessibility it provides. By leveraging the power of the web, patients can easily access the booking system from any device with an internet connection, whether it's a desktop computer, a tablet, or a smartphone. This increased accessibility ensures that patients, regardless of their technological familiarity or location, can conveniently book appointments with their healthcare providers.</a:t>
            </a:r>
            <a:endParaRPr lang="en-US" sz="1225" dirty="0"/>
          </a:p>
        </p:txBody>
      </p:sp>
      <p:sp>
        <p:nvSpPr>
          <p:cNvPr id="8" name="Shape 5"/>
          <p:cNvSpPr/>
          <p:nvPr/>
        </p:nvSpPr>
        <p:spPr>
          <a:xfrm>
            <a:off x="7392948" y="1385054"/>
            <a:ext cx="272177" cy="272177"/>
          </a:xfrm>
          <a:prstGeom prst="roundRect">
            <a:avLst>
              <a:gd name="adj" fmla="val 25716"/>
            </a:avLst>
          </a:prstGeom>
          <a:noFill/>
          <a:ln w="7620">
            <a:solidFill>
              <a:srgbClr val="C9CACE"/>
            </a:solidFill>
            <a:prstDash val="solid"/>
          </a:ln>
        </p:spPr>
      </p:sp>
      <p:sp>
        <p:nvSpPr>
          <p:cNvPr id="9" name="Text 6"/>
          <p:cNvSpPr/>
          <p:nvPr/>
        </p:nvSpPr>
        <p:spPr>
          <a:xfrm>
            <a:off x="7820620" y="1399580"/>
            <a:ext cx="2458641" cy="243007"/>
          </a:xfrm>
          <a:prstGeom prst="rect">
            <a:avLst/>
          </a:prstGeom>
          <a:noFill/>
          <a:ln/>
        </p:spPr>
        <p:txBody>
          <a:bodyPr wrap="none" rtlCol="0" anchor="t"/>
          <a:lstStyle/>
          <a:p>
            <a:pPr marL="0" indent="0">
              <a:lnSpc>
                <a:spcPts val="1914"/>
              </a:lnSpc>
              <a:buNone/>
            </a:pPr>
            <a:r>
              <a:rPr lang="en-US" sz="1531" b="1" dirty="0">
                <a:solidFill>
                  <a:srgbClr val="5B5F71"/>
                </a:solidFill>
                <a:latin typeface="Instrument Sans" pitchFamily="34" charset="0"/>
                <a:ea typeface="Instrument Sans" pitchFamily="34" charset="-122"/>
                <a:cs typeface="Instrument Sans" pitchFamily="34" charset="-120"/>
              </a:rPr>
              <a:t>Enhanced User Experience</a:t>
            </a:r>
            <a:endParaRPr lang="en-US" sz="1531" dirty="0"/>
          </a:p>
        </p:txBody>
      </p:sp>
      <p:sp>
        <p:nvSpPr>
          <p:cNvPr id="10" name="Text 7"/>
          <p:cNvSpPr/>
          <p:nvPr/>
        </p:nvSpPr>
        <p:spPr>
          <a:xfrm>
            <a:off x="7820620" y="1735812"/>
            <a:ext cx="3188613" cy="2984659"/>
          </a:xfrm>
          <a:prstGeom prst="rect">
            <a:avLst/>
          </a:prstGeom>
          <a:noFill/>
          <a:ln/>
        </p:spPr>
        <p:txBody>
          <a:bodyPr wrap="squar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The MERN stack, with its seamless integration of technologies, enables the development of a highly responsive and intuitive user interface. Patients can navigate the booking system with ease, making the process of finding available appointments, selecting preferred doctors, and completing the booking a smooth and enjoyable experience. This user-centric approach can lead to increased patient satisfaction and loyalty, as well as a higher likelihood of repeat visits and referrals.</a:t>
            </a:r>
            <a:endParaRPr lang="en-US" sz="1225" dirty="0"/>
          </a:p>
        </p:txBody>
      </p:sp>
      <p:sp>
        <p:nvSpPr>
          <p:cNvPr id="11" name="Shape 8"/>
          <p:cNvSpPr/>
          <p:nvPr/>
        </p:nvSpPr>
        <p:spPr>
          <a:xfrm>
            <a:off x="3621167" y="5036344"/>
            <a:ext cx="272177" cy="272177"/>
          </a:xfrm>
          <a:prstGeom prst="roundRect">
            <a:avLst>
              <a:gd name="adj" fmla="val 25716"/>
            </a:avLst>
          </a:prstGeom>
          <a:noFill/>
          <a:ln w="7620">
            <a:solidFill>
              <a:srgbClr val="C9CACE"/>
            </a:solidFill>
            <a:prstDash val="solid"/>
          </a:ln>
        </p:spPr>
      </p:sp>
      <p:sp>
        <p:nvSpPr>
          <p:cNvPr id="12" name="Text 9"/>
          <p:cNvSpPr/>
          <p:nvPr/>
        </p:nvSpPr>
        <p:spPr>
          <a:xfrm>
            <a:off x="4048839" y="5050869"/>
            <a:ext cx="2633782" cy="243007"/>
          </a:xfrm>
          <a:prstGeom prst="rect">
            <a:avLst/>
          </a:prstGeom>
          <a:noFill/>
          <a:ln/>
        </p:spPr>
        <p:txBody>
          <a:bodyPr wrap="none" rtlCol="0" anchor="t"/>
          <a:lstStyle/>
          <a:p>
            <a:pPr marL="0" indent="0">
              <a:lnSpc>
                <a:spcPts val="1914"/>
              </a:lnSpc>
              <a:buNone/>
            </a:pPr>
            <a:r>
              <a:rPr lang="en-US" sz="1531" b="1" dirty="0">
                <a:solidFill>
                  <a:srgbClr val="5B5F71"/>
                </a:solidFill>
                <a:latin typeface="Instrument Sans" pitchFamily="34" charset="0"/>
                <a:ea typeface="Instrument Sans" pitchFamily="34" charset="-122"/>
                <a:cs typeface="Instrument Sans" pitchFamily="34" charset="-120"/>
              </a:rPr>
              <a:t>Real-time Data Management</a:t>
            </a:r>
            <a:endParaRPr lang="en-US" sz="1531" dirty="0"/>
          </a:p>
        </p:txBody>
      </p:sp>
      <p:sp>
        <p:nvSpPr>
          <p:cNvPr id="13" name="Text 10"/>
          <p:cNvSpPr/>
          <p:nvPr/>
        </p:nvSpPr>
        <p:spPr>
          <a:xfrm>
            <a:off x="4048839" y="5387102"/>
            <a:ext cx="3188613" cy="3233380"/>
          </a:xfrm>
          <a:prstGeom prst="rect">
            <a:avLst/>
          </a:prstGeom>
          <a:noFill/>
          <a:ln/>
        </p:spPr>
        <p:txBody>
          <a:bodyPr wrap="squar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The MERN stack's capabilities in real-time data management and synchronization can greatly benefit a doctor booking application. Patients can view up-to-date availability of doctors and appointments, ensuring they can make informed decisions. Similarly, healthcare providers can instantly see the latest bookings and make adjustments to their schedules accordingly. This real-time data management enhances the overall efficiency of the system and reduces the risk of overbooking or double-booking appointments.</a:t>
            </a:r>
            <a:endParaRPr lang="en-US" sz="1225" dirty="0"/>
          </a:p>
        </p:txBody>
      </p:sp>
      <p:sp>
        <p:nvSpPr>
          <p:cNvPr id="14" name="Shape 11"/>
          <p:cNvSpPr/>
          <p:nvPr/>
        </p:nvSpPr>
        <p:spPr>
          <a:xfrm>
            <a:off x="7392948" y="5036344"/>
            <a:ext cx="272177" cy="272177"/>
          </a:xfrm>
          <a:prstGeom prst="roundRect">
            <a:avLst>
              <a:gd name="adj" fmla="val 25716"/>
            </a:avLst>
          </a:prstGeom>
          <a:noFill/>
          <a:ln w="7620">
            <a:solidFill>
              <a:srgbClr val="C9CACE"/>
            </a:solidFill>
            <a:prstDash val="solid"/>
          </a:ln>
        </p:spPr>
      </p:sp>
      <p:sp>
        <p:nvSpPr>
          <p:cNvPr id="15" name="Text 12"/>
          <p:cNvSpPr/>
          <p:nvPr/>
        </p:nvSpPr>
        <p:spPr>
          <a:xfrm>
            <a:off x="7820620" y="5050869"/>
            <a:ext cx="2257544" cy="243007"/>
          </a:xfrm>
          <a:prstGeom prst="rect">
            <a:avLst/>
          </a:prstGeom>
          <a:noFill/>
          <a:ln/>
        </p:spPr>
        <p:txBody>
          <a:bodyPr wrap="none" rtlCol="0" anchor="t"/>
          <a:lstStyle/>
          <a:p>
            <a:pPr marL="0" indent="0">
              <a:lnSpc>
                <a:spcPts val="1914"/>
              </a:lnSpc>
              <a:buNone/>
            </a:pPr>
            <a:r>
              <a:rPr lang="en-US" sz="1531" b="1" dirty="0">
                <a:solidFill>
                  <a:srgbClr val="5B5F71"/>
                </a:solidFill>
                <a:latin typeface="Instrument Sans" pitchFamily="34" charset="0"/>
                <a:ea typeface="Instrument Sans" pitchFamily="34" charset="-122"/>
                <a:cs typeface="Instrument Sans" pitchFamily="34" charset="-120"/>
              </a:rPr>
              <a:t>Scalability and Flexibility</a:t>
            </a:r>
            <a:endParaRPr lang="en-US" sz="1531" dirty="0"/>
          </a:p>
        </p:txBody>
      </p:sp>
      <p:sp>
        <p:nvSpPr>
          <p:cNvPr id="16" name="Text 13"/>
          <p:cNvSpPr/>
          <p:nvPr/>
        </p:nvSpPr>
        <p:spPr>
          <a:xfrm>
            <a:off x="7820620" y="5387102"/>
            <a:ext cx="3188613" cy="3730823"/>
          </a:xfrm>
          <a:prstGeom prst="rect">
            <a:avLst/>
          </a:prstGeom>
          <a:noFill/>
          <a:ln/>
        </p:spPr>
        <p:txBody>
          <a:bodyPr wrap="squar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The MERN stack is known for its scalability and flexibility, making it an excellent choice for a doctor booking application. As the user base grows and the demand for the service increases, the MERN stack can easily accommodate the additional traffic and data requirements. This scalability ensures that the application can continue to perform optimally, even as the number of patients and healthcare providers using the system expands over time. Additionally, the flexibility of the MERN stack allows for easy integration with other healthcare systems, ensuring seamless data exchange and a more comprehensive patient experience.</a:t>
            </a:r>
            <a:endParaRPr lang="en-US" sz="12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3172"/>
          </a:xfrm>
          <a:prstGeom prst="rect">
            <a:avLst/>
          </a:prstGeom>
          <a:solidFill>
            <a:srgbClr val="FFFFFF">
              <a:alpha val="75000"/>
            </a:srgbClr>
          </a:solidFill>
          <a:ln/>
        </p:spPr>
      </p:sp>
      <p:sp>
        <p:nvSpPr>
          <p:cNvPr id="4" name="Text 1"/>
          <p:cNvSpPr/>
          <p:nvPr/>
        </p:nvSpPr>
        <p:spPr>
          <a:xfrm>
            <a:off x="2681526" y="536496"/>
            <a:ext cx="4877514" cy="609719"/>
          </a:xfrm>
          <a:prstGeom prst="rect">
            <a:avLst/>
          </a:prstGeom>
          <a:noFill/>
          <a:ln/>
        </p:spPr>
        <p:txBody>
          <a:bodyPr wrap="none" rtlCol="0" anchor="t"/>
          <a:lstStyle/>
          <a:p>
            <a:pPr marL="0" indent="0">
              <a:lnSpc>
                <a:spcPts val="4801"/>
              </a:lnSpc>
              <a:buNone/>
            </a:pPr>
            <a:r>
              <a:rPr lang="en-US" sz="3841" dirty="0">
                <a:solidFill>
                  <a:srgbClr val="5B5F72"/>
                </a:solidFill>
                <a:latin typeface="Instrument Sans" pitchFamily="34" charset="0"/>
                <a:ea typeface="Instrument Sans" pitchFamily="34" charset="-122"/>
                <a:cs typeface="Instrument Sans" pitchFamily="34" charset="-120"/>
              </a:rPr>
              <a:t>Disadvantages</a:t>
            </a:r>
            <a:endParaRPr lang="en-US" sz="3841" dirty="0"/>
          </a:p>
        </p:txBody>
      </p:sp>
      <p:sp>
        <p:nvSpPr>
          <p:cNvPr id="5" name="Shape 2"/>
          <p:cNvSpPr/>
          <p:nvPr/>
        </p:nvSpPr>
        <p:spPr>
          <a:xfrm>
            <a:off x="2681526" y="1737598"/>
            <a:ext cx="341352" cy="341352"/>
          </a:xfrm>
          <a:prstGeom prst="roundRect">
            <a:avLst>
              <a:gd name="adj" fmla="val 25720"/>
            </a:avLst>
          </a:prstGeom>
          <a:noFill/>
          <a:ln w="7620">
            <a:solidFill>
              <a:srgbClr val="C9CACE"/>
            </a:solidFill>
            <a:prstDash val="solid"/>
          </a:ln>
        </p:spPr>
      </p:sp>
      <p:sp>
        <p:nvSpPr>
          <p:cNvPr id="6" name="Text 3"/>
          <p:cNvSpPr/>
          <p:nvPr/>
        </p:nvSpPr>
        <p:spPr>
          <a:xfrm>
            <a:off x="3217902" y="1755815"/>
            <a:ext cx="2438757" cy="304800"/>
          </a:xfrm>
          <a:prstGeom prst="rect">
            <a:avLst/>
          </a:prstGeom>
          <a:noFill/>
          <a:ln/>
        </p:spPr>
        <p:txBody>
          <a:bodyPr wrap="none" rtlCol="0" anchor="t"/>
          <a:lstStyle/>
          <a:p>
            <a:pPr marL="0" indent="0">
              <a:lnSpc>
                <a:spcPts val="2400"/>
              </a:lnSpc>
              <a:buNone/>
            </a:pPr>
            <a:r>
              <a:rPr lang="en-US" sz="1920" b="1" dirty="0">
                <a:solidFill>
                  <a:srgbClr val="5B5F71"/>
                </a:solidFill>
                <a:latin typeface="Instrument Sans" pitchFamily="34" charset="0"/>
                <a:ea typeface="Instrument Sans" pitchFamily="34" charset="-122"/>
                <a:cs typeface="Instrument Sans" pitchFamily="34" charset="-120"/>
              </a:rPr>
              <a:t>Complexity</a:t>
            </a:r>
            <a:endParaRPr lang="en-US" sz="1920" dirty="0"/>
          </a:p>
        </p:txBody>
      </p:sp>
      <p:sp>
        <p:nvSpPr>
          <p:cNvPr id="7" name="Text 4"/>
          <p:cNvSpPr/>
          <p:nvPr/>
        </p:nvSpPr>
        <p:spPr>
          <a:xfrm>
            <a:off x="3217902" y="2177653"/>
            <a:ext cx="3999786" cy="2185273"/>
          </a:xfrm>
          <a:prstGeom prst="rect">
            <a:avLst/>
          </a:prstGeom>
          <a:noFill/>
          <a:ln/>
        </p:spPr>
        <p:txBody>
          <a:bodyPr wrap="square" rtlCol="0" anchor="t"/>
          <a:lstStyle/>
          <a:p>
            <a:pPr marL="0" indent="0">
              <a:lnSpc>
                <a:spcPts val="2458"/>
              </a:lnSpc>
              <a:buNone/>
            </a:pPr>
            <a:r>
              <a:rPr lang="en-US" sz="1536" dirty="0">
                <a:solidFill>
                  <a:srgbClr val="5B5F71"/>
                </a:solidFill>
                <a:latin typeface="Instrument Sans" pitchFamily="34" charset="0"/>
                <a:ea typeface="Instrument Sans" pitchFamily="34" charset="-122"/>
                <a:cs typeface="Instrument Sans" pitchFamily="34" charset="-120"/>
              </a:rPr>
              <a:t>Developing a MERN stack application can be more complex than using a single-language framework. Developers need to be proficient in multiple technologies, including React, Node.js, Express, and MongoDB, which can increase the learning curve and development time.</a:t>
            </a:r>
            <a:endParaRPr lang="en-US" sz="1536" dirty="0"/>
          </a:p>
        </p:txBody>
      </p:sp>
      <p:sp>
        <p:nvSpPr>
          <p:cNvPr id="8" name="Shape 5"/>
          <p:cNvSpPr/>
          <p:nvPr/>
        </p:nvSpPr>
        <p:spPr>
          <a:xfrm>
            <a:off x="7412712" y="1737598"/>
            <a:ext cx="341352" cy="341352"/>
          </a:xfrm>
          <a:prstGeom prst="roundRect">
            <a:avLst>
              <a:gd name="adj" fmla="val 25720"/>
            </a:avLst>
          </a:prstGeom>
          <a:noFill/>
          <a:ln w="7620">
            <a:solidFill>
              <a:srgbClr val="C9CACE"/>
            </a:solidFill>
            <a:prstDash val="solid"/>
          </a:ln>
        </p:spPr>
      </p:sp>
      <p:sp>
        <p:nvSpPr>
          <p:cNvPr id="9" name="Text 6"/>
          <p:cNvSpPr/>
          <p:nvPr/>
        </p:nvSpPr>
        <p:spPr>
          <a:xfrm>
            <a:off x="7949089" y="1755815"/>
            <a:ext cx="3051691" cy="304800"/>
          </a:xfrm>
          <a:prstGeom prst="rect">
            <a:avLst/>
          </a:prstGeom>
          <a:noFill/>
          <a:ln/>
        </p:spPr>
        <p:txBody>
          <a:bodyPr wrap="none" rtlCol="0" anchor="t"/>
          <a:lstStyle/>
          <a:p>
            <a:pPr marL="0" indent="0">
              <a:lnSpc>
                <a:spcPts val="2400"/>
              </a:lnSpc>
              <a:buNone/>
            </a:pPr>
            <a:r>
              <a:rPr lang="en-US" sz="1920" b="1" dirty="0">
                <a:solidFill>
                  <a:srgbClr val="5B5F71"/>
                </a:solidFill>
                <a:latin typeface="Instrument Sans" pitchFamily="34" charset="0"/>
                <a:ea typeface="Instrument Sans" pitchFamily="34" charset="-122"/>
                <a:cs typeface="Instrument Sans" pitchFamily="34" charset="-120"/>
              </a:rPr>
              <a:t>Dependency Management</a:t>
            </a:r>
            <a:endParaRPr lang="en-US" sz="1920" dirty="0"/>
          </a:p>
        </p:txBody>
      </p:sp>
      <p:sp>
        <p:nvSpPr>
          <p:cNvPr id="10" name="Text 7"/>
          <p:cNvSpPr/>
          <p:nvPr/>
        </p:nvSpPr>
        <p:spPr>
          <a:xfrm>
            <a:off x="7949089" y="2177653"/>
            <a:ext cx="3999786" cy="2185273"/>
          </a:xfrm>
          <a:prstGeom prst="rect">
            <a:avLst/>
          </a:prstGeom>
          <a:noFill/>
          <a:ln/>
        </p:spPr>
        <p:txBody>
          <a:bodyPr wrap="square" rtlCol="0" anchor="t"/>
          <a:lstStyle/>
          <a:p>
            <a:pPr marL="0" indent="0">
              <a:lnSpc>
                <a:spcPts val="2458"/>
              </a:lnSpc>
              <a:buNone/>
            </a:pPr>
            <a:r>
              <a:rPr lang="en-US" sz="1536" dirty="0">
                <a:solidFill>
                  <a:srgbClr val="5B5F71"/>
                </a:solidFill>
                <a:latin typeface="Instrument Sans" pitchFamily="34" charset="0"/>
                <a:ea typeface="Instrument Sans" pitchFamily="34" charset="-122"/>
                <a:cs typeface="Instrument Sans" pitchFamily="34" charset="-120"/>
              </a:rPr>
              <a:t>The MERN stack relies on a large number of dependencies, which can make it challenging to manage and keep the application up-to-date. Dependency conflicts and updates can cause compatibility issues and require significant debugging efforts.</a:t>
            </a:r>
            <a:endParaRPr lang="en-US" sz="1536" dirty="0"/>
          </a:p>
        </p:txBody>
      </p:sp>
      <p:sp>
        <p:nvSpPr>
          <p:cNvPr id="11" name="Shape 8"/>
          <p:cNvSpPr/>
          <p:nvPr/>
        </p:nvSpPr>
        <p:spPr>
          <a:xfrm>
            <a:off x="2681526" y="4759166"/>
            <a:ext cx="341352" cy="341352"/>
          </a:xfrm>
          <a:prstGeom prst="roundRect">
            <a:avLst>
              <a:gd name="adj" fmla="val 25720"/>
            </a:avLst>
          </a:prstGeom>
          <a:noFill/>
          <a:ln w="7620">
            <a:solidFill>
              <a:srgbClr val="C9CACE"/>
            </a:solidFill>
            <a:prstDash val="solid"/>
          </a:ln>
        </p:spPr>
      </p:sp>
      <p:sp>
        <p:nvSpPr>
          <p:cNvPr id="12" name="Text 9"/>
          <p:cNvSpPr/>
          <p:nvPr/>
        </p:nvSpPr>
        <p:spPr>
          <a:xfrm>
            <a:off x="3217902" y="4777383"/>
            <a:ext cx="2438757" cy="304800"/>
          </a:xfrm>
          <a:prstGeom prst="rect">
            <a:avLst/>
          </a:prstGeom>
          <a:noFill/>
          <a:ln/>
        </p:spPr>
        <p:txBody>
          <a:bodyPr wrap="none" rtlCol="0" anchor="t"/>
          <a:lstStyle/>
          <a:p>
            <a:pPr marL="0" indent="0">
              <a:lnSpc>
                <a:spcPts val="2400"/>
              </a:lnSpc>
              <a:buNone/>
            </a:pPr>
            <a:r>
              <a:rPr lang="en-US" sz="1920" b="1" dirty="0">
                <a:solidFill>
                  <a:srgbClr val="5B5F71"/>
                </a:solidFill>
                <a:latin typeface="Instrument Sans" pitchFamily="34" charset="0"/>
                <a:ea typeface="Instrument Sans" pitchFamily="34" charset="-122"/>
                <a:cs typeface="Instrument Sans" pitchFamily="34" charset="-120"/>
              </a:rPr>
              <a:t>Scalability Concerns</a:t>
            </a:r>
            <a:endParaRPr lang="en-US" sz="1920" dirty="0"/>
          </a:p>
        </p:txBody>
      </p:sp>
      <p:sp>
        <p:nvSpPr>
          <p:cNvPr id="13" name="Text 10"/>
          <p:cNvSpPr/>
          <p:nvPr/>
        </p:nvSpPr>
        <p:spPr>
          <a:xfrm>
            <a:off x="3217902" y="5199221"/>
            <a:ext cx="3999786" cy="2185273"/>
          </a:xfrm>
          <a:prstGeom prst="rect">
            <a:avLst/>
          </a:prstGeom>
          <a:noFill/>
          <a:ln/>
        </p:spPr>
        <p:txBody>
          <a:bodyPr wrap="square" rtlCol="0" anchor="t"/>
          <a:lstStyle/>
          <a:p>
            <a:pPr marL="0" indent="0">
              <a:lnSpc>
                <a:spcPts val="2458"/>
              </a:lnSpc>
              <a:buNone/>
            </a:pPr>
            <a:r>
              <a:rPr lang="en-US" sz="1536" dirty="0">
                <a:solidFill>
                  <a:srgbClr val="5B5F71"/>
                </a:solidFill>
                <a:latin typeface="Instrument Sans" pitchFamily="34" charset="0"/>
                <a:ea typeface="Instrument Sans" pitchFamily="34" charset="-122"/>
                <a:cs typeface="Instrument Sans" pitchFamily="34" charset="-120"/>
              </a:rPr>
              <a:t>While the MERN stack is scalable, it may require more resources and infrastructure to handle high-traffic applications. Scaling the individual components, such as the database or the server, can be more complex and may require additional expertise.</a:t>
            </a:r>
            <a:endParaRPr lang="en-US" sz="1536" dirty="0"/>
          </a:p>
        </p:txBody>
      </p:sp>
      <p:sp>
        <p:nvSpPr>
          <p:cNvPr id="14" name="Shape 11"/>
          <p:cNvSpPr/>
          <p:nvPr/>
        </p:nvSpPr>
        <p:spPr>
          <a:xfrm>
            <a:off x="7412712" y="4759166"/>
            <a:ext cx="341352" cy="341352"/>
          </a:xfrm>
          <a:prstGeom prst="roundRect">
            <a:avLst>
              <a:gd name="adj" fmla="val 25720"/>
            </a:avLst>
          </a:prstGeom>
          <a:noFill/>
          <a:ln w="7620">
            <a:solidFill>
              <a:srgbClr val="C9CACE"/>
            </a:solidFill>
            <a:prstDash val="solid"/>
          </a:ln>
        </p:spPr>
      </p:sp>
      <p:sp>
        <p:nvSpPr>
          <p:cNvPr id="15" name="Text 12"/>
          <p:cNvSpPr/>
          <p:nvPr/>
        </p:nvSpPr>
        <p:spPr>
          <a:xfrm>
            <a:off x="7949089" y="4777383"/>
            <a:ext cx="2480429" cy="304800"/>
          </a:xfrm>
          <a:prstGeom prst="rect">
            <a:avLst/>
          </a:prstGeom>
          <a:noFill/>
          <a:ln/>
        </p:spPr>
        <p:txBody>
          <a:bodyPr wrap="none" rtlCol="0" anchor="t"/>
          <a:lstStyle/>
          <a:p>
            <a:pPr marL="0" indent="0">
              <a:lnSpc>
                <a:spcPts val="2400"/>
              </a:lnSpc>
              <a:buNone/>
            </a:pPr>
            <a:r>
              <a:rPr lang="en-US" sz="1920" b="1" dirty="0">
                <a:solidFill>
                  <a:srgbClr val="5B5F71"/>
                </a:solidFill>
                <a:latin typeface="Instrument Sans" pitchFamily="34" charset="0"/>
                <a:ea typeface="Instrument Sans" pitchFamily="34" charset="-122"/>
                <a:cs typeface="Instrument Sans" pitchFamily="34" charset="-120"/>
              </a:rPr>
              <a:t>Steep Learning Curve</a:t>
            </a:r>
            <a:endParaRPr lang="en-US" sz="1920" dirty="0"/>
          </a:p>
        </p:txBody>
      </p:sp>
      <p:sp>
        <p:nvSpPr>
          <p:cNvPr id="16" name="Text 13"/>
          <p:cNvSpPr/>
          <p:nvPr/>
        </p:nvSpPr>
        <p:spPr>
          <a:xfrm>
            <a:off x="7949089" y="5199221"/>
            <a:ext cx="3999786" cy="2497455"/>
          </a:xfrm>
          <a:prstGeom prst="rect">
            <a:avLst/>
          </a:prstGeom>
          <a:noFill/>
          <a:ln/>
        </p:spPr>
        <p:txBody>
          <a:bodyPr wrap="square" rtlCol="0" anchor="t"/>
          <a:lstStyle/>
          <a:p>
            <a:pPr marL="0" indent="0">
              <a:lnSpc>
                <a:spcPts val="2458"/>
              </a:lnSpc>
              <a:buNone/>
            </a:pPr>
            <a:r>
              <a:rPr lang="en-US" sz="1536" dirty="0">
                <a:solidFill>
                  <a:srgbClr val="5B5F71"/>
                </a:solidFill>
                <a:latin typeface="Instrument Sans" pitchFamily="34" charset="0"/>
                <a:ea typeface="Instrument Sans" pitchFamily="34" charset="-122"/>
                <a:cs typeface="Instrument Sans" pitchFamily="34" charset="-120"/>
              </a:rPr>
              <a:t>Developers new to the MERN stack may face a steep learning curve, as they need to become proficient in a variety of technologies and tools. This can make it more difficult to onboard new team members and can slow down the development process, especially in the early stages of a project.</a:t>
            </a:r>
            <a:endParaRPr lang="en-US" sz="153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59305" y="0"/>
            <a:ext cx="14630400" cy="10805517"/>
          </a:xfrm>
          <a:prstGeom prst="rect">
            <a:avLst/>
          </a:prstGeom>
          <a:solidFill>
            <a:srgbClr val="FFFFFF">
              <a:alpha val="75000"/>
            </a:srgbClr>
          </a:solidFill>
          <a:ln/>
        </p:spPr>
      </p:sp>
      <p:sp>
        <p:nvSpPr>
          <p:cNvPr id="4" name="Text 1"/>
          <p:cNvSpPr/>
          <p:nvPr/>
        </p:nvSpPr>
        <p:spPr>
          <a:xfrm>
            <a:off x="3628787" y="427673"/>
            <a:ext cx="3880842" cy="486013"/>
          </a:xfrm>
          <a:prstGeom prst="rect">
            <a:avLst/>
          </a:prstGeom>
          <a:noFill/>
          <a:ln/>
        </p:spPr>
        <p:txBody>
          <a:bodyPr wrap="none" rtlCol="0" anchor="t"/>
          <a:lstStyle/>
          <a:p>
            <a:pPr marL="0" indent="0">
              <a:lnSpc>
                <a:spcPts val="3827"/>
              </a:lnSpc>
              <a:buNone/>
            </a:pPr>
            <a:r>
              <a:rPr lang="en-US" sz="3062" dirty="0">
                <a:solidFill>
                  <a:srgbClr val="5B5F72"/>
                </a:solidFill>
                <a:latin typeface="Instrument Sans" pitchFamily="34" charset="0"/>
                <a:ea typeface="Instrument Sans" pitchFamily="34" charset="-122"/>
                <a:cs typeface="Instrument Sans" pitchFamily="34" charset="-120"/>
              </a:rPr>
              <a:t>Inputs and Outputs</a:t>
            </a:r>
            <a:endParaRPr lang="en-US" sz="3062" dirty="0"/>
          </a:p>
        </p:txBody>
      </p:sp>
      <p:sp>
        <p:nvSpPr>
          <p:cNvPr id="5" name="Text 2"/>
          <p:cNvSpPr/>
          <p:nvPr/>
        </p:nvSpPr>
        <p:spPr>
          <a:xfrm>
            <a:off x="3621167" y="1224677"/>
            <a:ext cx="7388066" cy="497443"/>
          </a:xfrm>
          <a:prstGeom prst="rect">
            <a:avLst/>
          </a:prstGeom>
          <a:noFill/>
          <a:ln/>
        </p:spPr>
        <p:txBody>
          <a:bodyPr wrap="squar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The "Book a Doctor" application built using the MERN stack takes in a variety of user inputs to facilitate the booking process. The primary inputs include:</a:t>
            </a:r>
            <a:endParaRPr lang="en-US" sz="1225" dirty="0"/>
          </a:p>
        </p:txBody>
      </p:sp>
      <p:sp>
        <p:nvSpPr>
          <p:cNvPr id="6" name="Shape 3"/>
          <p:cNvSpPr/>
          <p:nvPr/>
        </p:nvSpPr>
        <p:spPr>
          <a:xfrm>
            <a:off x="3621167" y="1897023"/>
            <a:ext cx="7388066" cy="3356253"/>
          </a:xfrm>
          <a:prstGeom prst="roundRect">
            <a:avLst>
              <a:gd name="adj" fmla="val 2085"/>
            </a:avLst>
          </a:prstGeom>
          <a:noFill/>
          <a:ln w="7620">
            <a:solidFill>
              <a:srgbClr val="000000">
                <a:alpha val="8000"/>
              </a:srgbClr>
            </a:solidFill>
            <a:prstDash val="solid"/>
          </a:ln>
        </p:spPr>
      </p:sp>
      <p:sp>
        <p:nvSpPr>
          <p:cNvPr id="7" name="Shape 4"/>
          <p:cNvSpPr/>
          <p:nvPr/>
        </p:nvSpPr>
        <p:spPr>
          <a:xfrm>
            <a:off x="3628787" y="1904643"/>
            <a:ext cx="7372826" cy="947857"/>
          </a:xfrm>
          <a:prstGeom prst="rect">
            <a:avLst/>
          </a:prstGeom>
          <a:solidFill>
            <a:srgbClr val="FFFFFF">
              <a:alpha val="4000"/>
            </a:srgbClr>
          </a:solidFill>
          <a:ln/>
        </p:spPr>
      </p:sp>
      <p:sp>
        <p:nvSpPr>
          <p:cNvPr id="8" name="Text 5"/>
          <p:cNvSpPr/>
          <p:nvPr/>
        </p:nvSpPr>
        <p:spPr>
          <a:xfrm>
            <a:off x="3784283" y="2005489"/>
            <a:ext cx="3371612" cy="248722"/>
          </a:xfrm>
          <a:prstGeom prst="rect">
            <a:avLst/>
          </a:prstGeom>
          <a:noFill/>
          <a:ln/>
        </p:spPr>
        <p:txBody>
          <a:bodyPr wrap="non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User Information</a:t>
            </a:r>
            <a:endParaRPr lang="en-US" sz="1225" dirty="0"/>
          </a:p>
        </p:txBody>
      </p:sp>
      <p:sp>
        <p:nvSpPr>
          <p:cNvPr id="9" name="Text 6"/>
          <p:cNvSpPr/>
          <p:nvPr/>
        </p:nvSpPr>
        <p:spPr>
          <a:xfrm>
            <a:off x="7474506" y="2005489"/>
            <a:ext cx="3371612" cy="746165"/>
          </a:xfrm>
          <a:prstGeom prst="rect">
            <a:avLst/>
          </a:prstGeom>
          <a:noFill/>
          <a:ln/>
        </p:spPr>
        <p:txBody>
          <a:bodyPr wrap="squar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This includes the user's name, contact details, and any relevant medical history or preferences.</a:t>
            </a:r>
            <a:endParaRPr lang="en-US" sz="1225" dirty="0"/>
          </a:p>
        </p:txBody>
      </p:sp>
      <p:sp>
        <p:nvSpPr>
          <p:cNvPr id="10" name="Shape 7"/>
          <p:cNvSpPr/>
          <p:nvPr/>
        </p:nvSpPr>
        <p:spPr>
          <a:xfrm>
            <a:off x="3628787" y="2852499"/>
            <a:ext cx="7372826" cy="1196578"/>
          </a:xfrm>
          <a:prstGeom prst="rect">
            <a:avLst/>
          </a:prstGeom>
          <a:solidFill>
            <a:srgbClr val="000000">
              <a:alpha val="4000"/>
            </a:srgbClr>
          </a:solidFill>
          <a:ln/>
        </p:spPr>
      </p:sp>
      <p:sp>
        <p:nvSpPr>
          <p:cNvPr id="11" name="Text 8"/>
          <p:cNvSpPr/>
          <p:nvPr/>
        </p:nvSpPr>
        <p:spPr>
          <a:xfrm>
            <a:off x="3784283" y="2953345"/>
            <a:ext cx="3371612" cy="248722"/>
          </a:xfrm>
          <a:prstGeom prst="rect">
            <a:avLst/>
          </a:prstGeom>
          <a:noFill/>
          <a:ln/>
        </p:spPr>
        <p:txBody>
          <a:bodyPr wrap="non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Doctor Selection</a:t>
            </a:r>
            <a:endParaRPr lang="en-US" sz="1225" dirty="0"/>
          </a:p>
        </p:txBody>
      </p:sp>
      <p:sp>
        <p:nvSpPr>
          <p:cNvPr id="12" name="Text 9"/>
          <p:cNvSpPr/>
          <p:nvPr/>
        </p:nvSpPr>
        <p:spPr>
          <a:xfrm>
            <a:off x="7474506" y="2953345"/>
            <a:ext cx="3371612" cy="994886"/>
          </a:xfrm>
          <a:prstGeom prst="rect">
            <a:avLst/>
          </a:prstGeom>
          <a:noFill/>
          <a:ln/>
        </p:spPr>
        <p:txBody>
          <a:bodyPr wrap="squar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Users can browse through a list of available doctors, filter by specialty, location, or availability, and select the one they wish to book an appointment with.</a:t>
            </a:r>
            <a:endParaRPr lang="en-US" sz="1225" dirty="0"/>
          </a:p>
        </p:txBody>
      </p:sp>
      <p:sp>
        <p:nvSpPr>
          <p:cNvPr id="13" name="Shape 10"/>
          <p:cNvSpPr/>
          <p:nvPr/>
        </p:nvSpPr>
        <p:spPr>
          <a:xfrm>
            <a:off x="3628787" y="4049078"/>
            <a:ext cx="7372826" cy="1196578"/>
          </a:xfrm>
          <a:prstGeom prst="rect">
            <a:avLst/>
          </a:prstGeom>
          <a:solidFill>
            <a:srgbClr val="FFFFFF">
              <a:alpha val="4000"/>
            </a:srgbClr>
          </a:solidFill>
          <a:ln/>
        </p:spPr>
      </p:sp>
      <p:sp>
        <p:nvSpPr>
          <p:cNvPr id="14" name="Text 11"/>
          <p:cNvSpPr/>
          <p:nvPr/>
        </p:nvSpPr>
        <p:spPr>
          <a:xfrm>
            <a:off x="3784283" y="4149923"/>
            <a:ext cx="3371612" cy="248722"/>
          </a:xfrm>
          <a:prstGeom prst="rect">
            <a:avLst/>
          </a:prstGeom>
          <a:noFill/>
          <a:ln/>
        </p:spPr>
        <p:txBody>
          <a:bodyPr wrap="non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Appointment Details</a:t>
            </a:r>
            <a:endParaRPr lang="en-US" sz="1225" dirty="0"/>
          </a:p>
        </p:txBody>
      </p:sp>
      <p:sp>
        <p:nvSpPr>
          <p:cNvPr id="15" name="Text 12"/>
          <p:cNvSpPr/>
          <p:nvPr/>
        </p:nvSpPr>
        <p:spPr>
          <a:xfrm>
            <a:off x="7474506" y="4149923"/>
            <a:ext cx="3371612" cy="994886"/>
          </a:xfrm>
          <a:prstGeom prst="rect">
            <a:avLst/>
          </a:prstGeom>
          <a:noFill/>
          <a:ln/>
        </p:spPr>
        <p:txBody>
          <a:bodyPr wrap="squar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Users specify the date and time they would like to book the appointment, as well as any specific requests or notes they have for the doctor.</a:t>
            </a:r>
            <a:endParaRPr lang="en-US" sz="1225" dirty="0"/>
          </a:p>
        </p:txBody>
      </p:sp>
      <p:sp>
        <p:nvSpPr>
          <p:cNvPr id="16" name="Text 13"/>
          <p:cNvSpPr/>
          <p:nvPr/>
        </p:nvSpPr>
        <p:spPr>
          <a:xfrm>
            <a:off x="3621167" y="5428178"/>
            <a:ext cx="7388066" cy="497443"/>
          </a:xfrm>
          <a:prstGeom prst="rect">
            <a:avLst/>
          </a:prstGeom>
          <a:noFill/>
          <a:ln/>
        </p:spPr>
        <p:txBody>
          <a:bodyPr wrap="squar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Once the user submits the booking request, the application processes the input data and generates the necessary outputs, which include:</a:t>
            </a:r>
            <a:endParaRPr lang="en-US" sz="1225" dirty="0"/>
          </a:p>
        </p:txBody>
      </p:sp>
      <p:sp>
        <p:nvSpPr>
          <p:cNvPr id="17" name="Shape 14"/>
          <p:cNvSpPr/>
          <p:nvPr/>
        </p:nvSpPr>
        <p:spPr>
          <a:xfrm>
            <a:off x="3621167" y="6100524"/>
            <a:ext cx="7388066" cy="3107531"/>
          </a:xfrm>
          <a:prstGeom prst="roundRect">
            <a:avLst>
              <a:gd name="adj" fmla="val 2252"/>
            </a:avLst>
          </a:prstGeom>
          <a:noFill/>
          <a:ln w="7620">
            <a:solidFill>
              <a:srgbClr val="000000">
                <a:alpha val="8000"/>
              </a:srgbClr>
            </a:solidFill>
            <a:prstDash val="solid"/>
          </a:ln>
        </p:spPr>
      </p:sp>
      <p:sp>
        <p:nvSpPr>
          <p:cNvPr id="18" name="Shape 15"/>
          <p:cNvSpPr/>
          <p:nvPr/>
        </p:nvSpPr>
        <p:spPr>
          <a:xfrm>
            <a:off x="3628787" y="6108144"/>
            <a:ext cx="7372826" cy="1196578"/>
          </a:xfrm>
          <a:prstGeom prst="rect">
            <a:avLst/>
          </a:prstGeom>
          <a:solidFill>
            <a:srgbClr val="FFFFFF">
              <a:alpha val="4000"/>
            </a:srgbClr>
          </a:solidFill>
          <a:ln/>
        </p:spPr>
      </p:sp>
      <p:sp>
        <p:nvSpPr>
          <p:cNvPr id="19" name="Text 16"/>
          <p:cNvSpPr/>
          <p:nvPr/>
        </p:nvSpPr>
        <p:spPr>
          <a:xfrm>
            <a:off x="3784283" y="6208990"/>
            <a:ext cx="3371612" cy="248722"/>
          </a:xfrm>
          <a:prstGeom prst="rect">
            <a:avLst/>
          </a:prstGeom>
          <a:noFill/>
          <a:ln/>
        </p:spPr>
        <p:txBody>
          <a:bodyPr wrap="non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Booking Confirmation</a:t>
            </a:r>
            <a:endParaRPr lang="en-US" sz="1225" dirty="0"/>
          </a:p>
        </p:txBody>
      </p:sp>
      <p:sp>
        <p:nvSpPr>
          <p:cNvPr id="20" name="Text 17"/>
          <p:cNvSpPr/>
          <p:nvPr/>
        </p:nvSpPr>
        <p:spPr>
          <a:xfrm>
            <a:off x="7474506" y="6208990"/>
            <a:ext cx="3371612" cy="994886"/>
          </a:xfrm>
          <a:prstGeom prst="rect">
            <a:avLst/>
          </a:prstGeom>
          <a:noFill/>
          <a:ln/>
        </p:spPr>
        <p:txBody>
          <a:bodyPr wrap="squar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The user receives a confirmation of their appointment, including the details they provided and a unique booking reference number.</a:t>
            </a:r>
            <a:endParaRPr lang="en-US" sz="1225" dirty="0"/>
          </a:p>
        </p:txBody>
      </p:sp>
      <p:sp>
        <p:nvSpPr>
          <p:cNvPr id="21" name="Shape 18"/>
          <p:cNvSpPr/>
          <p:nvPr/>
        </p:nvSpPr>
        <p:spPr>
          <a:xfrm>
            <a:off x="3628787" y="7304723"/>
            <a:ext cx="7372826" cy="947857"/>
          </a:xfrm>
          <a:prstGeom prst="rect">
            <a:avLst/>
          </a:prstGeom>
          <a:solidFill>
            <a:srgbClr val="000000">
              <a:alpha val="4000"/>
            </a:srgbClr>
          </a:solidFill>
          <a:ln/>
        </p:spPr>
      </p:sp>
      <p:sp>
        <p:nvSpPr>
          <p:cNvPr id="22" name="Text 19"/>
          <p:cNvSpPr/>
          <p:nvPr/>
        </p:nvSpPr>
        <p:spPr>
          <a:xfrm>
            <a:off x="3784283" y="7405568"/>
            <a:ext cx="3371612" cy="248722"/>
          </a:xfrm>
          <a:prstGeom prst="rect">
            <a:avLst/>
          </a:prstGeom>
          <a:noFill/>
          <a:ln/>
        </p:spPr>
        <p:txBody>
          <a:bodyPr wrap="non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Doctor Notification</a:t>
            </a:r>
            <a:endParaRPr lang="en-US" sz="1225" dirty="0"/>
          </a:p>
        </p:txBody>
      </p:sp>
      <p:sp>
        <p:nvSpPr>
          <p:cNvPr id="23" name="Text 20"/>
          <p:cNvSpPr/>
          <p:nvPr/>
        </p:nvSpPr>
        <p:spPr>
          <a:xfrm>
            <a:off x="7474506" y="7405568"/>
            <a:ext cx="3371612" cy="746165"/>
          </a:xfrm>
          <a:prstGeom prst="rect">
            <a:avLst/>
          </a:prstGeom>
          <a:noFill/>
          <a:ln/>
        </p:spPr>
        <p:txBody>
          <a:bodyPr wrap="squar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The selected doctor is notified of the new appointment, with all the relevant details about the patient and the requested time slot.</a:t>
            </a:r>
            <a:endParaRPr lang="en-US" sz="1225" dirty="0"/>
          </a:p>
        </p:txBody>
      </p:sp>
      <p:sp>
        <p:nvSpPr>
          <p:cNvPr id="24" name="Shape 21"/>
          <p:cNvSpPr/>
          <p:nvPr/>
        </p:nvSpPr>
        <p:spPr>
          <a:xfrm>
            <a:off x="3628787" y="8252579"/>
            <a:ext cx="7372826" cy="947857"/>
          </a:xfrm>
          <a:prstGeom prst="rect">
            <a:avLst/>
          </a:prstGeom>
          <a:solidFill>
            <a:srgbClr val="FFFFFF">
              <a:alpha val="4000"/>
            </a:srgbClr>
          </a:solidFill>
          <a:ln/>
        </p:spPr>
      </p:sp>
      <p:sp>
        <p:nvSpPr>
          <p:cNvPr id="25" name="Text 22"/>
          <p:cNvSpPr/>
          <p:nvPr/>
        </p:nvSpPr>
        <p:spPr>
          <a:xfrm>
            <a:off x="3784283" y="8353425"/>
            <a:ext cx="3371612" cy="248722"/>
          </a:xfrm>
          <a:prstGeom prst="rect">
            <a:avLst/>
          </a:prstGeom>
          <a:noFill/>
          <a:ln/>
        </p:spPr>
        <p:txBody>
          <a:bodyPr wrap="non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Calendar Integration</a:t>
            </a:r>
            <a:endParaRPr lang="en-US" sz="1225" dirty="0"/>
          </a:p>
        </p:txBody>
      </p:sp>
      <p:sp>
        <p:nvSpPr>
          <p:cNvPr id="26" name="Text 23"/>
          <p:cNvSpPr/>
          <p:nvPr/>
        </p:nvSpPr>
        <p:spPr>
          <a:xfrm>
            <a:off x="7474506" y="8353425"/>
            <a:ext cx="3371612" cy="746165"/>
          </a:xfrm>
          <a:prstGeom prst="rect">
            <a:avLst/>
          </a:prstGeom>
          <a:noFill/>
          <a:ln/>
        </p:spPr>
        <p:txBody>
          <a:bodyPr wrap="squar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The user's appointment is automatically added to their calendar, allowing them to easily manage their schedule and receive reminders.</a:t>
            </a:r>
            <a:endParaRPr lang="en-US" sz="1225" dirty="0"/>
          </a:p>
        </p:txBody>
      </p:sp>
      <p:sp>
        <p:nvSpPr>
          <p:cNvPr id="27" name="Text 24"/>
          <p:cNvSpPr/>
          <p:nvPr/>
        </p:nvSpPr>
        <p:spPr>
          <a:xfrm>
            <a:off x="3621167" y="9382958"/>
            <a:ext cx="7388066" cy="994886"/>
          </a:xfrm>
          <a:prstGeom prst="rect">
            <a:avLst/>
          </a:prstGeom>
          <a:noFill/>
          <a:ln/>
        </p:spPr>
        <p:txBody>
          <a:bodyPr wrap="square" rtlCol="0" anchor="t"/>
          <a:lstStyle/>
          <a:p>
            <a:pPr marL="0" indent="0">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The application also generates various reports and analytics based on the collected data, such as doctor availability, patient trends, and overall booking patterns. This information can be used to optimize the booking process, improve customer satisfaction, and support the overall growth and success of the "Book a Doctor" service.</a:t>
            </a:r>
            <a:endParaRPr lang="en-US" sz="12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2525</Words>
  <Application>Microsoft Office PowerPoint</Application>
  <PresentationFormat>Custom</PresentationFormat>
  <Paragraphs>81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Instrument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Amulya Praise Ch</cp:lastModifiedBy>
  <cp:revision>2</cp:revision>
  <dcterms:created xsi:type="dcterms:W3CDTF">2024-04-22T14:54:49Z</dcterms:created>
  <dcterms:modified xsi:type="dcterms:W3CDTF">2024-04-22T15:09:00Z</dcterms:modified>
</cp:coreProperties>
</file>