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0"/>
  </p:notesMasterIdLst>
  <p:handoutMasterIdLst>
    <p:handoutMasterId r:id="rId21"/>
  </p:handoutMasterIdLst>
  <p:sldIdLst>
    <p:sldId id="322" r:id="rId5"/>
    <p:sldId id="323" r:id="rId6"/>
    <p:sldId id="311" r:id="rId7"/>
    <p:sldId id="313" r:id="rId8"/>
    <p:sldId id="312" r:id="rId9"/>
    <p:sldId id="324" r:id="rId10"/>
    <p:sldId id="325" r:id="rId11"/>
    <p:sldId id="333" r:id="rId12"/>
    <p:sldId id="326" r:id="rId13"/>
    <p:sldId id="327" r:id="rId14"/>
    <p:sldId id="328" r:id="rId15"/>
    <p:sldId id="329" r:id="rId16"/>
    <p:sldId id="331" r:id="rId17"/>
    <p:sldId id="330" r:id="rId18"/>
    <p:sldId id="332" r:id="rId19"/>
  </p:sldIdLst>
  <p:sldSz cx="12188825"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nezh" initials="S" lastIdx="1" clrIdx="0">
    <p:extLst>
      <p:ext uri="{19B8F6BF-5375-455C-9EA6-DF929625EA0E}">
        <p15:presenceInfo xmlns:p15="http://schemas.microsoft.com/office/powerpoint/2012/main" userId="Snez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81" autoAdjust="0"/>
  </p:normalViewPr>
  <p:slideViewPr>
    <p:cSldViewPr showGuides="1">
      <p:cViewPr varScale="1">
        <p:scale>
          <a:sx n="71" d="100"/>
          <a:sy n="71" d="100"/>
        </p:scale>
        <p:origin x="660" y="96"/>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6-14T22:34:10.038" idx="1">
    <p:pos x="3095" y="1690"/>
    <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6/15/2023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6/15/2023</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b="1" cap="none" spc="0">
                <a:ln w="9525">
                  <a:noFill/>
                  <a:prstDash val="solid"/>
                </a:ln>
                <a:solidFill>
                  <a:schemeClr val="tx1"/>
                </a:solidFill>
                <a:effectLst/>
              </a:defRPr>
            </a:lvl1pPr>
          </a:lstStyle>
          <a:p>
            <a:r>
              <a:rPr lang="en-US"/>
              <a:t>Click to edit Master title style</a:t>
            </a:r>
            <a:endParaRPr dirty="0"/>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7" name="Date Placeholder 6"/>
          <p:cNvSpPr>
            <a:spLocks noGrp="1"/>
          </p:cNvSpPr>
          <p:nvPr>
            <p:ph type="dt" sz="half" idx="10"/>
          </p:nvPr>
        </p:nvSpPr>
        <p:spPr/>
        <p:txBody>
          <a:bodyPr/>
          <a:lstStyle>
            <a:lvl1pPr>
              <a:defRPr sz="1100"/>
            </a:lvl1pPr>
          </a:lstStyle>
          <a:p>
            <a:fld id="{1D2498CD-A622-4ACC-98D8-8365C1B868F0}" type="datetime1">
              <a:rPr lang="en-US" smtClean="0"/>
              <a:pPr/>
              <a:t>6/15/2023</a:t>
            </a:fld>
            <a:endParaRPr lang="en-US" dirty="0"/>
          </a:p>
        </p:txBody>
      </p:sp>
      <p:sp>
        <p:nvSpPr>
          <p:cNvPr id="8" name="Footer Placeholder 7"/>
          <p:cNvSpPr>
            <a:spLocks noGrp="1"/>
          </p:cNvSpPr>
          <p:nvPr>
            <p:ph type="ftr" sz="quarter" idx="11"/>
          </p:nvPr>
        </p:nvSpPr>
        <p:spPr/>
        <p:txBody>
          <a:bodyPr/>
          <a:lstStyle>
            <a:lvl1pPr>
              <a:defRPr sz="1100"/>
            </a:lvl1pPr>
          </a:lstStyle>
          <a:p>
            <a:r>
              <a:rPr lang="en-US" dirty="0"/>
              <a:t>Add a footer</a:t>
            </a:r>
          </a:p>
        </p:txBody>
      </p:sp>
      <p:sp>
        <p:nvSpPr>
          <p:cNvPr id="9" name="Slide Number Placeholder 8"/>
          <p:cNvSpPr>
            <a:spLocks noGrp="1"/>
          </p:cNvSpPr>
          <p:nvPr>
            <p:ph type="sldNum" sz="quarter" idx="12"/>
          </p:nvPr>
        </p:nvSpPr>
        <p:spPr/>
        <p:txBody>
          <a:bodyPr/>
          <a:lstStyle>
            <a:lvl1pPr>
              <a:defRPr sz="1100"/>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6EB2CF6B-193C-4CEB-9860-F1C5F0818FA3}" type="datetime1">
              <a:rPr lang="en-US" smtClean="0"/>
              <a:t>6/15/2023</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856CBC3-4EDC-4C84-BDD0-15F2AD890B92}" type="datetime1">
              <a:rPr lang="en-US" smtClean="0"/>
              <a:t>6/15/2023</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CEBF3DB-CE40-42F4-BAF4-5D73D1160093}" type="datetime1">
              <a:rPr lang="en-US" smtClean="0"/>
              <a:t>6/15/2023</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effectLst/>
              </a:defRPr>
            </a:lvl1pPr>
          </a:lstStyle>
          <a:p>
            <a:r>
              <a:rPr lang="en-US"/>
              <a:t>Click to edit Master title style</a:t>
            </a:r>
            <a:endParaRPr dirty="0"/>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23ECA6E5-33C6-44C3-9324-1BC5DF93F43F}" type="datetime1">
              <a:rPr lang="en-US" smtClean="0"/>
              <a:t>6/15/2023</a:t>
            </a:fld>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9C9C1D9-07E1-4387-AF34-89EE2802766D}" type="datetime1">
              <a:rPr lang="en-US" smtClean="0"/>
              <a:t>6/15/2023</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2" y="381000"/>
            <a:ext cx="9144002" cy="13716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769E85B-B39A-43E9-82DE-E3279D984288}" type="datetime1">
              <a:rPr lang="en-US" smtClean="0"/>
              <a:t>6/15/2023</a:t>
            </a:fld>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D0270C95-D35D-47FC-816D-E56328637043}" type="datetime1">
              <a:rPr lang="en-US" smtClean="0"/>
              <a:t>6/15/2023</a:t>
            </a:fld>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51163A7-695C-4C09-B334-6924060F5B71}" type="datetime1">
              <a:rPr lang="en-US" smtClean="0"/>
              <a:t>6/15/2023</a:t>
            </a:fld>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C5B6D02-49B3-41C1-9893-391F698AE757}" type="datetime1">
              <a:rPr lang="en-US" smtClean="0"/>
              <a:t>6/15/2023</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D91AC91-90B4-40B7-917F-BAE86E369F96}" type="datetime1">
              <a:rPr lang="en-US" smtClean="0"/>
              <a:t>6/15/2023</a:t>
            </a:fld>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dirty="0"/>
              <a:t>Add a footer</a:t>
            </a:r>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BB4AB525-F3F4-481A-B8D5-B732FA9EB082}" type="datetime1">
              <a:rPr lang="en-US" smtClean="0"/>
              <a:pPr/>
              <a:t>6/15/2023</a:t>
            </a:fld>
            <a:endParaRPr lang="en-US"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112" y="2438400"/>
            <a:ext cx="11658600" cy="1981200"/>
          </a:xfrm>
        </p:spPr>
        <p:txBody>
          <a:bodyPr>
            <a:noAutofit/>
          </a:bodyPr>
          <a:lstStyle/>
          <a:p>
            <a:pPr algn="ctr"/>
            <a:r>
              <a:rPr lang="en-US" sz="4400" dirty="0"/>
              <a:t>THE EFFECTS OF DIGITAL TECHNOLOGY ON COGNITIVE SKILLS OF GRADE 11 – ICT STUDENTS IN ST. CECILIA’S COLLEGE INC.</a:t>
            </a:r>
          </a:p>
        </p:txBody>
      </p:sp>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C24E030-4510-F775-0F15-C62573047323}"/>
              </a:ext>
            </a:extLst>
          </p:cNvPr>
          <p:cNvGraphicFramePr>
            <a:graphicFrameLocks noGrp="1"/>
          </p:cNvGraphicFramePr>
          <p:nvPr>
            <p:extLst>
              <p:ext uri="{D42A27DB-BD31-4B8C-83A1-F6EECF244321}">
                <p14:modId xmlns:p14="http://schemas.microsoft.com/office/powerpoint/2010/main" val="1104428442"/>
              </p:ext>
            </p:extLst>
          </p:nvPr>
        </p:nvGraphicFramePr>
        <p:xfrm>
          <a:off x="265112" y="609600"/>
          <a:ext cx="11658600" cy="6107851"/>
        </p:xfrm>
        <a:graphic>
          <a:graphicData uri="http://schemas.openxmlformats.org/drawingml/2006/table">
            <a:tbl>
              <a:tblPr>
                <a:tableStyleId>{5C22544A-7EE6-4342-B048-85BDC9FD1C3A}</a:tableStyleId>
              </a:tblPr>
              <a:tblGrid>
                <a:gridCol w="4504548">
                  <a:extLst>
                    <a:ext uri="{9D8B030D-6E8A-4147-A177-3AD203B41FA5}">
                      <a16:colId xmlns:a16="http://schemas.microsoft.com/office/drawing/2014/main" val="3016496892"/>
                    </a:ext>
                  </a:extLst>
                </a:gridCol>
                <a:gridCol w="3577026">
                  <a:extLst>
                    <a:ext uri="{9D8B030D-6E8A-4147-A177-3AD203B41FA5}">
                      <a16:colId xmlns:a16="http://schemas.microsoft.com/office/drawing/2014/main" val="373980311"/>
                    </a:ext>
                  </a:extLst>
                </a:gridCol>
                <a:gridCol w="3577026">
                  <a:extLst>
                    <a:ext uri="{9D8B030D-6E8A-4147-A177-3AD203B41FA5}">
                      <a16:colId xmlns:a16="http://schemas.microsoft.com/office/drawing/2014/main" val="1093287816"/>
                    </a:ext>
                  </a:extLst>
                </a:gridCol>
              </a:tblGrid>
              <a:tr h="239442">
                <a:tc>
                  <a:txBody>
                    <a:bodyPr/>
                    <a:lstStyle/>
                    <a:p>
                      <a:pPr>
                        <a:lnSpc>
                          <a:spcPct val="107000"/>
                        </a:lnSpc>
                        <a:spcAft>
                          <a:spcPts val="800"/>
                        </a:spcAft>
                      </a:pPr>
                      <a:r>
                        <a:rPr lang="en-US" sz="1200">
                          <a:effectLst/>
                        </a:rPr>
                        <a:t>Statement</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tc>
                  <a:txBody>
                    <a:bodyPr/>
                    <a:lstStyle/>
                    <a:p>
                      <a:pPr>
                        <a:lnSpc>
                          <a:spcPct val="107000"/>
                        </a:lnSpc>
                        <a:spcAft>
                          <a:spcPts val="800"/>
                        </a:spcAft>
                      </a:pPr>
                      <a:r>
                        <a:rPr lang="en-US" sz="1200">
                          <a:effectLst/>
                        </a:rPr>
                        <a:t>Range</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tc>
                  <a:txBody>
                    <a:bodyPr/>
                    <a:lstStyle/>
                    <a:p>
                      <a:pPr>
                        <a:lnSpc>
                          <a:spcPct val="107000"/>
                        </a:lnSpc>
                        <a:spcAft>
                          <a:spcPts val="800"/>
                        </a:spcAft>
                      </a:pPr>
                      <a:r>
                        <a:rPr lang="en-US" sz="1200">
                          <a:effectLst/>
                        </a:rPr>
                        <a:t>Interpretation</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extLst>
                  <a:ext uri="{0D108BD9-81ED-4DB2-BD59-A6C34878D82A}">
                    <a16:rowId xmlns:a16="http://schemas.microsoft.com/office/drawing/2014/main" val="3983011473"/>
                  </a:ext>
                </a:extLst>
              </a:tr>
              <a:tr h="1138107">
                <a:tc>
                  <a:txBody>
                    <a:bodyPr/>
                    <a:lstStyle/>
                    <a:p>
                      <a:pPr marL="171450" lvl="0" indent="-171450">
                        <a:lnSpc>
                          <a:spcPct val="107000"/>
                        </a:lnSpc>
                        <a:spcAft>
                          <a:spcPts val="800"/>
                        </a:spcAft>
                        <a:buFont typeface="Arial" panose="020B0604020202020204" pitchFamily="34" charset="0"/>
                        <a:buChar char="•"/>
                      </a:pPr>
                      <a:r>
                        <a:rPr lang="en-US" sz="1200" u="none" strike="noStrike" dirty="0">
                          <a:effectLst/>
                        </a:rPr>
                        <a:t>The use of digital technology in my studies often leads to frequent difficulties</a:t>
                      </a:r>
                      <a:r>
                        <a:rPr lang="en-US" sz="1200" u="none" strike="noStrike" spc="-75" dirty="0">
                          <a:effectLst/>
                        </a:rPr>
                        <a:t> </a:t>
                      </a:r>
                      <a:r>
                        <a:rPr lang="en-US" sz="1200" u="none" strike="noStrike" dirty="0">
                          <a:effectLst/>
                        </a:rPr>
                        <a:t>in</a:t>
                      </a:r>
                      <a:r>
                        <a:rPr lang="en-US" sz="1200" u="none" strike="noStrike" spc="-75" dirty="0">
                          <a:effectLst/>
                        </a:rPr>
                        <a:t> </a:t>
                      </a:r>
                      <a:r>
                        <a:rPr lang="en-US" sz="1200" u="none" strike="noStrike" dirty="0">
                          <a:effectLst/>
                        </a:rPr>
                        <a:t>remembering information compared to traditional learning </a:t>
                      </a:r>
                      <a:r>
                        <a:rPr lang="en-US" sz="1200" u="none" strike="noStrike" spc="-10" dirty="0">
                          <a:effectLst/>
                        </a:rPr>
                        <a:t>methods.</a:t>
                      </a:r>
                      <a:endParaRPr lang="en-PH" sz="1200" u="none" strike="noStrike" dirty="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tc>
                  <a:txBody>
                    <a:bodyPr/>
                    <a:lstStyle/>
                    <a:p>
                      <a:pPr>
                        <a:lnSpc>
                          <a:spcPct val="107000"/>
                        </a:lnSpc>
                        <a:spcAft>
                          <a:spcPts val="800"/>
                        </a:spcAft>
                      </a:pPr>
                      <a:r>
                        <a:rPr lang="en-US" sz="1200">
                          <a:effectLst/>
                        </a:rPr>
                        <a:t> </a:t>
                      </a:r>
                      <a:endParaRPr lang="en-PH" sz="1200">
                        <a:effectLst/>
                      </a:endParaRPr>
                    </a:p>
                    <a:p>
                      <a:pPr algn="ctr">
                        <a:lnSpc>
                          <a:spcPct val="107000"/>
                        </a:lnSpc>
                        <a:spcAft>
                          <a:spcPts val="800"/>
                        </a:spcAft>
                      </a:pPr>
                      <a:r>
                        <a:rPr lang="en-US" sz="1200">
                          <a:effectLst/>
                        </a:rPr>
                        <a:t> </a:t>
                      </a:r>
                      <a:endParaRPr lang="en-PH" sz="1200">
                        <a:effectLst/>
                      </a:endParaRPr>
                    </a:p>
                    <a:p>
                      <a:pPr algn="ctr">
                        <a:lnSpc>
                          <a:spcPct val="107000"/>
                        </a:lnSpc>
                        <a:spcAft>
                          <a:spcPts val="800"/>
                        </a:spcAft>
                      </a:pPr>
                      <a:r>
                        <a:rPr lang="en-US" sz="1200">
                          <a:effectLst/>
                        </a:rPr>
                        <a:t>3.53</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tc>
                  <a:txBody>
                    <a:bodyPr/>
                    <a:lstStyle/>
                    <a:p>
                      <a:pPr algn="ctr">
                        <a:lnSpc>
                          <a:spcPct val="107000"/>
                        </a:lnSpc>
                        <a:spcAft>
                          <a:spcPts val="800"/>
                        </a:spcAft>
                      </a:pPr>
                      <a:r>
                        <a:rPr lang="en-US" sz="1200">
                          <a:effectLst/>
                        </a:rPr>
                        <a:t>The Effects of Digital Technology on Cognitive Skills of Grade 11 – ICT Students perceived at 52.2% - 68% (NEUTRAL)</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extLst>
                  <a:ext uri="{0D108BD9-81ED-4DB2-BD59-A6C34878D82A}">
                    <a16:rowId xmlns:a16="http://schemas.microsoft.com/office/drawing/2014/main" val="2905711236"/>
                  </a:ext>
                </a:extLst>
              </a:tr>
              <a:tr h="987723">
                <a:tc>
                  <a:txBody>
                    <a:bodyPr/>
                    <a:lstStyle/>
                    <a:p>
                      <a:pPr marL="171450" marR="40640" lvl="0" indent="-171450">
                        <a:lnSpc>
                          <a:spcPct val="97000"/>
                        </a:lnSpc>
                        <a:spcBef>
                          <a:spcPts val="165"/>
                        </a:spcBef>
                        <a:spcAft>
                          <a:spcPts val="0"/>
                        </a:spcAft>
                        <a:buFont typeface="Arial" panose="020B0604020202020204" pitchFamily="34" charset="0"/>
                        <a:buChar char="•"/>
                      </a:pPr>
                      <a:r>
                        <a:rPr lang="en-US" sz="1200" u="none" strike="noStrike" dirty="0">
                          <a:effectLst/>
                        </a:rPr>
                        <a:t>The use of digital technology</a:t>
                      </a:r>
                      <a:r>
                        <a:rPr lang="en-US" sz="1200" u="none" strike="noStrike" spc="-75" dirty="0">
                          <a:effectLst/>
                        </a:rPr>
                        <a:t> </a:t>
                      </a:r>
                      <a:r>
                        <a:rPr lang="en-US" sz="1200" u="none" strike="noStrike" dirty="0">
                          <a:effectLst/>
                        </a:rPr>
                        <a:t>has</a:t>
                      </a:r>
                      <a:r>
                        <a:rPr lang="en-US" sz="1200" u="none" strike="noStrike" spc="-75" dirty="0">
                          <a:effectLst/>
                        </a:rPr>
                        <a:t> </a:t>
                      </a:r>
                      <a:r>
                        <a:rPr lang="en-US" sz="1200" u="none" strike="noStrike" dirty="0">
                          <a:effectLst/>
                        </a:rPr>
                        <a:t>significantly improved my memory</a:t>
                      </a:r>
                      <a:r>
                        <a:rPr lang="en-US" sz="1200" u="none" strike="noStrike" spc="200" dirty="0">
                          <a:effectLst/>
                        </a:rPr>
                        <a:t> </a:t>
                      </a:r>
                      <a:r>
                        <a:rPr lang="en-US" sz="1200" u="none" strike="noStrike" dirty="0">
                          <a:effectLst/>
                        </a:rPr>
                        <a:t>recall information and</a:t>
                      </a:r>
                      <a:r>
                        <a:rPr lang="en-PH" sz="1200" u="none" strike="noStrike" spc="0" dirty="0">
                          <a:effectLst/>
                        </a:rPr>
                        <a:t> </a:t>
                      </a:r>
                      <a:r>
                        <a:rPr lang="en-US" sz="1200" spc="-10" dirty="0">
                          <a:effectLst/>
                        </a:rPr>
                        <a:t>Concepts.</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tc>
                  <a:txBody>
                    <a:bodyPr/>
                    <a:lstStyle/>
                    <a:p>
                      <a:pPr>
                        <a:lnSpc>
                          <a:spcPct val="107000"/>
                        </a:lnSpc>
                        <a:spcAft>
                          <a:spcPts val="800"/>
                        </a:spcAft>
                      </a:pPr>
                      <a:r>
                        <a:rPr lang="en-US" sz="1200">
                          <a:effectLst/>
                        </a:rPr>
                        <a:t> </a:t>
                      </a:r>
                      <a:endParaRPr lang="en-PH" sz="1200">
                        <a:effectLst/>
                      </a:endParaRPr>
                    </a:p>
                    <a:p>
                      <a:pPr algn="ctr">
                        <a:lnSpc>
                          <a:spcPct val="107000"/>
                        </a:lnSpc>
                        <a:spcAft>
                          <a:spcPts val="800"/>
                        </a:spcAft>
                      </a:pPr>
                      <a:r>
                        <a:rPr lang="en-US" sz="1200">
                          <a:effectLst/>
                        </a:rPr>
                        <a:t>3.4</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tc>
                  <a:txBody>
                    <a:bodyPr/>
                    <a:lstStyle/>
                    <a:p>
                      <a:pPr algn="ctr">
                        <a:lnSpc>
                          <a:spcPct val="107000"/>
                        </a:lnSpc>
                        <a:spcAft>
                          <a:spcPts val="800"/>
                        </a:spcAft>
                      </a:pPr>
                      <a:r>
                        <a:rPr lang="en-US" sz="1200">
                          <a:effectLst/>
                        </a:rPr>
                        <a:t>The Effects of Digital Technology on Cognitive Skills of Grade 11 – ICT Students perceived at 52.2% - 68% (NEUTRAL)</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extLst>
                  <a:ext uri="{0D108BD9-81ED-4DB2-BD59-A6C34878D82A}">
                    <a16:rowId xmlns:a16="http://schemas.microsoft.com/office/drawing/2014/main" val="1132006757"/>
                  </a:ext>
                </a:extLst>
              </a:tr>
              <a:tr h="987723">
                <a:tc>
                  <a:txBody>
                    <a:bodyPr/>
                    <a:lstStyle/>
                    <a:p>
                      <a:pPr marL="171450" lvl="0" indent="-171450">
                        <a:lnSpc>
                          <a:spcPct val="107000"/>
                        </a:lnSpc>
                        <a:spcAft>
                          <a:spcPts val="800"/>
                        </a:spcAft>
                        <a:buFont typeface="Arial" panose="020B0604020202020204" pitchFamily="34" charset="0"/>
                        <a:buChar char="•"/>
                      </a:pPr>
                      <a:r>
                        <a:rPr lang="en-US" sz="1200" u="none" strike="noStrike" dirty="0">
                          <a:effectLst/>
                        </a:rPr>
                        <a:t>Regular use of digital tools</a:t>
                      </a:r>
                      <a:r>
                        <a:rPr lang="en-US" sz="1200" u="none" strike="noStrike" spc="-65" dirty="0">
                          <a:effectLst/>
                        </a:rPr>
                        <a:t> </a:t>
                      </a:r>
                      <a:r>
                        <a:rPr lang="en-US" sz="1200" u="none" strike="noStrike" dirty="0">
                          <a:effectLst/>
                        </a:rPr>
                        <a:t>and</a:t>
                      </a:r>
                      <a:r>
                        <a:rPr lang="en-US" sz="1200" u="none" strike="noStrike" spc="-65" dirty="0">
                          <a:effectLst/>
                        </a:rPr>
                        <a:t> </a:t>
                      </a:r>
                      <a:r>
                        <a:rPr lang="en-US" sz="1200" u="none" strike="noStrike" dirty="0">
                          <a:effectLst/>
                        </a:rPr>
                        <a:t>applications</a:t>
                      </a:r>
                      <a:r>
                        <a:rPr lang="en-US" sz="1200" u="none" strike="noStrike" spc="-65" dirty="0">
                          <a:effectLst/>
                        </a:rPr>
                        <a:t> </a:t>
                      </a:r>
                      <a:r>
                        <a:rPr lang="en-US" sz="1200" u="none" strike="noStrike" dirty="0">
                          <a:effectLst/>
                        </a:rPr>
                        <a:t>has positively impacted my memory recall abilities.</a:t>
                      </a:r>
                      <a:endParaRPr lang="en-PH" sz="1200" u="none" strike="noStrike" dirty="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tc>
                  <a:txBody>
                    <a:bodyPr/>
                    <a:lstStyle/>
                    <a:p>
                      <a:pPr algn="ctr">
                        <a:lnSpc>
                          <a:spcPct val="107000"/>
                        </a:lnSpc>
                        <a:spcAft>
                          <a:spcPts val="800"/>
                        </a:spcAft>
                      </a:pPr>
                      <a:r>
                        <a:rPr lang="en-US" sz="1200">
                          <a:effectLst/>
                        </a:rPr>
                        <a:t> </a:t>
                      </a:r>
                      <a:endParaRPr lang="en-PH" sz="1200">
                        <a:effectLst/>
                      </a:endParaRPr>
                    </a:p>
                    <a:p>
                      <a:pPr algn="ctr">
                        <a:lnSpc>
                          <a:spcPct val="107000"/>
                        </a:lnSpc>
                        <a:spcAft>
                          <a:spcPts val="800"/>
                        </a:spcAft>
                      </a:pPr>
                      <a:r>
                        <a:rPr lang="en-US" sz="1200">
                          <a:effectLst/>
                        </a:rPr>
                        <a:t>3.52</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tc>
                  <a:txBody>
                    <a:bodyPr/>
                    <a:lstStyle/>
                    <a:p>
                      <a:pPr algn="ctr">
                        <a:lnSpc>
                          <a:spcPct val="107000"/>
                        </a:lnSpc>
                        <a:spcAft>
                          <a:spcPts val="800"/>
                        </a:spcAft>
                      </a:pPr>
                      <a:r>
                        <a:rPr lang="en-US" sz="1200">
                          <a:effectLst/>
                        </a:rPr>
                        <a:t>The Effects of Digital Technology on Cognitive Skills of Grade 11 – ICT Students perceived at 52.2% - 68% (NEUTRAL)</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extLst>
                  <a:ext uri="{0D108BD9-81ED-4DB2-BD59-A6C34878D82A}">
                    <a16:rowId xmlns:a16="http://schemas.microsoft.com/office/drawing/2014/main" val="1419956718"/>
                  </a:ext>
                </a:extLst>
              </a:tr>
              <a:tr h="838795">
                <a:tc>
                  <a:txBody>
                    <a:bodyPr/>
                    <a:lstStyle/>
                    <a:p>
                      <a:pPr marL="171450" lvl="0" indent="-171450">
                        <a:lnSpc>
                          <a:spcPct val="107000"/>
                        </a:lnSpc>
                        <a:spcAft>
                          <a:spcPts val="800"/>
                        </a:spcAft>
                        <a:buFont typeface="Arial" panose="020B0604020202020204" pitchFamily="34" charset="0"/>
                        <a:buChar char="•"/>
                      </a:pPr>
                      <a:r>
                        <a:rPr lang="en-US" sz="1200" u="none" strike="noStrike" dirty="0">
                          <a:effectLst/>
                        </a:rPr>
                        <a:t>Digital</a:t>
                      </a:r>
                      <a:r>
                        <a:rPr lang="en-US" sz="1200" u="none" strike="noStrike" spc="-75" dirty="0">
                          <a:effectLst/>
                        </a:rPr>
                        <a:t> </a:t>
                      </a:r>
                      <a:r>
                        <a:rPr lang="en-US" sz="1200" u="none" strike="noStrike" dirty="0">
                          <a:effectLst/>
                        </a:rPr>
                        <a:t>technology</a:t>
                      </a:r>
                      <a:r>
                        <a:rPr lang="en-US" sz="1200" u="none" strike="noStrike" spc="-75" dirty="0">
                          <a:effectLst/>
                        </a:rPr>
                        <a:t> </a:t>
                      </a:r>
                      <a:r>
                        <a:rPr lang="en-US" sz="1200" u="none" strike="noStrike" dirty="0">
                          <a:effectLst/>
                        </a:rPr>
                        <a:t>has negatively affected my ability to remember information due to information overload.</a:t>
                      </a:r>
                      <a:endParaRPr lang="en-PH" sz="1200" u="none" strike="noStrike" dirty="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tc>
                  <a:txBody>
                    <a:bodyPr/>
                    <a:lstStyle/>
                    <a:p>
                      <a:pPr>
                        <a:lnSpc>
                          <a:spcPct val="107000"/>
                        </a:lnSpc>
                        <a:spcAft>
                          <a:spcPts val="800"/>
                        </a:spcAft>
                      </a:pPr>
                      <a:r>
                        <a:rPr lang="en-US" sz="1200">
                          <a:effectLst/>
                        </a:rPr>
                        <a:t> </a:t>
                      </a:r>
                      <a:endParaRPr lang="en-PH" sz="1200">
                        <a:effectLst/>
                      </a:endParaRPr>
                    </a:p>
                    <a:p>
                      <a:pPr algn="ctr">
                        <a:lnSpc>
                          <a:spcPct val="107000"/>
                        </a:lnSpc>
                        <a:spcAft>
                          <a:spcPts val="800"/>
                        </a:spcAft>
                      </a:pPr>
                      <a:r>
                        <a:rPr lang="en-US" sz="1200">
                          <a:effectLst/>
                        </a:rPr>
                        <a:t>3.8</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tc>
                  <a:txBody>
                    <a:bodyPr/>
                    <a:lstStyle/>
                    <a:p>
                      <a:pPr algn="ctr">
                        <a:lnSpc>
                          <a:spcPct val="107000"/>
                        </a:lnSpc>
                        <a:spcAft>
                          <a:spcPts val="800"/>
                        </a:spcAft>
                      </a:pPr>
                      <a:r>
                        <a:rPr lang="en-US" sz="1200">
                          <a:effectLst/>
                        </a:rPr>
                        <a:t>The Effects of Digital Technology on Cognitive Skills of Grade 11 – ICT Students perceived at 68.2% - 84% (HIGH)</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extLst>
                  <a:ext uri="{0D108BD9-81ED-4DB2-BD59-A6C34878D82A}">
                    <a16:rowId xmlns:a16="http://schemas.microsoft.com/office/drawing/2014/main" val="2777876657"/>
                  </a:ext>
                </a:extLst>
              </a:tr>
              <a:tr h="916488">
                <a:tc>
                  <a:txBody>
                    <a:bodyPr/>
                    <a:lstStyle/>
                    <a:p>
                      <a:pPr marL="171450" lvl="0" indent="-171450" algn="l">
                        <a:lnSpc>
                          <a:spcPct val="107000"/>
                        </a:lnSpc>
                        <a:spcAft>
                          <a:spcPts val="800"/>
                        </a:spcAft>
                        <a:buFont typeface="Arial" panose="020B0604020202020204" pitchFamily="34" charset="0"/>
                        <a:buChar char="•"/>
                      </a:pPr>
                      <a:r>
                        <a:rPr lang="en-US" sz="1200" u="none" strike="noStrike" dirty="0">
                          <a:effectLst/>
                        </a:rPr>
                        <a:t>The</a:t>
                      </a:r>
                      <a:r>
                        <a:rPr lang="en-US" sz="1200" u="none" strike="noStrike" spc="-65" dirty="0">
                          <a:effectLst/>
                        </a:rPr>
                        <a:t> </a:t>
                      </a:r>
                      <a:r>
                        <a:rPr lang="en-US" sz="1200" u="none" strike="noStrike" dirty="0">
                          <a:effectLst/>
                        </a:rPr>
                        <a:t>constant</a:t>
                      </a:r>
                      <a:r>
                        <a:rPr lang="en-US" sz="1200" u="none" strike="noStrike" spc="-65" dirty="0">
                          <a:effectLst/>
                        </a:rPr>
                        <a:t> </a:t>
                      </a:r>
                      <a:r>
                        <a:rPr lang="en-US" sz="1200" u="none" strike="noStrike" dirty="0">
                          <a:effectLst/>
                        </a:rPr>
                        <a:t>exposure</a:t>
                      </a:r>
                      <a:r>
                        <a:rPr lang="en-US" sz="1200" u="none" strike="noStrike" spc="-65" dirty="0">
                          <a:effectLst/>
                        </a:rPr>
                        <a:t> </a:t>
                      </a:r>
                      <a:r>
                        <a:rPr lang="en-US" sz="1200" u="none" strike="noStrike" dirty="0">
                          <a:effectLst/>
                        </a:rPr>
                        <a:t>to </a:t>
                      </a:r>
                      <a:r>
                        <a:rPr lang="en-US" sz="1200" dirty="0">
                          <a:effectLst/>
                        </a:rPr>
                        <a:t>digital distractions has       negatively impacted my ability to focus and retain information</a:t>
                      </a:r>
                      <a:r>
                        <a:rPr lang="en-US" sz="1200" spc="-75" dirty="0">
                          <a:effectLst/>
                        </a:rPr>
                        <a:t> </a:t>
                      </a:r>
                      <a:r>
                        <a:rPr lang="en-US" sz="1200" dirty="0">
                          <a:effectLst/>
                        </a:rPr>
                        <a:t>in</a:t>
                      </a:r>
                      <a:r>
                        <a:rPr lang="en-US" sz="1200" spc="-75" dirty="0">
                          <a:effectLst/>
                        </a:rPr>
                        <a:t> </a:t>
                      </a:r>
                      <a:r>
                        <a:rPr lang="en-US" sz="1200" dirty="0">
                          <a:effectLst/>
                        </a:rPr>
                        <a:t>my</a:t>
                      </a:r>
                      <a:r>
                        <a:rPr lang="en-US" sz="1200" spc="-75" dirty="0">
                          <a:effectLst/>
                        </a:rPr>
                        <a:t> </a:t>
                      </a:r>
                      <a:r>
                        <a:rPr lang="en-US" sz="1200" dirty="0">
                          <a:effectLst/>
                        </a:rPr>
                        <a:t>memory.</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tc>
                  <a:txBody>
                    <a:bodyPr/>
                    <a:lstStyle/>
                    <a:p>
                      <a:pPr algn="ctr">
                        <a:lnSpc>
                          <a:spcPct val="107000"/>
                        </a:lnSpc>
                        <a:spcAft>
                          <a:spcPts val="800"/>
                        </a:spcAft>
                      </a:pPr>
                      <a:r>
                        <a:rPr lang="en-US" sz="1200" dirty="0">
                          <a:effectLst/>
                        </a:rPr>
                        <a:t> </a:t>
                      </a:r>
                      <a:endParaRPr lang="en-PH" sz="1200" dirty="0">
                        <a:effectLst/>
                      </a:endParaRPr>
                    </a:p>
                    <a:p>
                      <a:pPr algn="ctr">
                        <a:lnSpc>
                          <a:spcPct val="107000"/>
                        </a:lnSpc>
                        <a:spcAft>
                          <a:spcPts val="800"/>
                        </a:spcAft>
                      </a:pPr>
                      <a:r>
                        <a:rPr lang="en-US" sz="1200" dirty="0">
                          <a:effectLst/>
                        </a:rPr>
                        <a:t>3.83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tc>
                  <a:txBody>
                    <a:bodyPr/>
                    <a:lstStyle/>
                    <a:p>
                      <a:pPr algn="ctr">
                        <a:lnSpc>
                          <a:spcPct val="107000"/>
                        </a:lnSpc>
                        <a:spcAft>
                          <a:spcPts val="800"/>
                        </a:spcAft>
                      </a:pPr>
                      <a:r>
                        <a:rPr lang="en-US" sz="1200">
                          <a:effectLst/>
                        </a:rPr>
                        <a:t>The Effects of Digital Technology on Cognitive Skills of Grade 11 – ICT Students perceived at 68.2% - 84% (HIGH)</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extLst>
                  <a:ext uri="{0D108BD9-81ED-4DB2-BD59-A6C34878D82A}">
                    <a16:rowId xmlns:a16="http://schemas.microsoft.com/office/drawing/2014/main" val="1509270205"/>
                  </a:ext>
                </a:extLst>
              </a:tr>
              <a:tr h="987723">
                <a:tc>
                  <a:txBody>
                    <a:bodyPr/>
                    <a:lstStyle/>
                    <a:p>
                      <a:pPr algn="ctr">
                        <a:lnSpc>
                          <a:spcPct val="97000"/>
                        </a:lnSpc>
                        <a:spcBef>
                          <a:spcPts val="240"/>
                        </a:spcBef>
                      </a:pPr>
                      <a:r>
                        <a:rPr lang="en-US" sz="1200" dirty="0">
                          <a:effectLst/>
                        </a:rPr>
                        <a:t>AVERAGE MEAN</a:t>
                      </a:r>
                      <a:endParaRPr lang="en-PH"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777" marR="32777" marT="32777" marB="32777"/>
                </a:tc>
                <a:tc>
                  <a:txBody>
                    <a:bodyPr/>
                    <a:lstStyle/>
                    <a:p>
                      <a:pPr algn="ctr">
                        <a:lnSpc>
                          <a:spcPct val="107000"/>
                        </a:lnSpc>
                        <a:spcAft>
                          <a:spcPts val="800"/>
                        </a:spcAft>
                      </a:pPr>
                      <a:r>
                        <a:rPr lang="en-US" sz="1200">
                          <a:effectLst/>
                        </a:rPr>
                        <a:t> </a:t>
                      </a:r>
                      <a:endParaRPr lang="en-PH" sz="1200">
                        <a:effectLst/>
                      </a:endParaRPr>
                    </a:p>
                    <a:p>
                      <a:pPr algn="ctr">
                        <a:lnSpc>
                          <a:spcPct val="107000"/>
                        </a:lnSpc>
                        <a:spcAft>
                          <a:spcPts val="800"/>
                        </a:spcAft>
                      </a:pPr>
                      <a:r>
                        <a:rPr lang="en-US" sz="1200">
                          <a:effectLst/>
                        </a:rPr>
                        <a:t>3.6</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tc>
                  <a:txBody>
                    <a:bodyPr/>
                    <a:lstStyle/>
                    <a:p>
                      <a:pPr algn="ctr">
                        <a:lnSpc>
                          <a:spcPct val="107000"/>
                        </a:lnSpc>
                        <a:spcAft>
                          <a:spcPts val="800"/>
                        </a:spcAft>
                      </a:pPr>
                      <a:r>
                        <a:rPr lang="en-US" sz="1200" dirty="0">
                          <a:effectLst/>
                        </a:rPr>
                        <a:t>The Effects of Digital Technology on Cognitive Skills of Grade 11 – ICT Students perceived at 52.2% - 68% (NEUTRAL)</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32777" marR="32777" marT="32777" marB="32777"/>
                </a:tc>
                <a:extLst>
                  <a:ext uri="{0D108BD9-81ED-4DB2-BD59-A6C34878D82A}">
                    <a16:rowId xmlns:a16="http://schemas.microsoft.com/office/drawing/2014/main" val="1740023271"/>
                  </a:ext>
                </a:extLst>
              </a:tr>
            </a:tbl>
          </a:graphicData>
        </a:graphic>
      </p:graphicFrame>
      <p:sp>
        <p:nvSpPr>
          <p:cNvPr id="5" name="TextBox 4">
            <a:extLst>
              <a:ext uri="{FF2B5EF4-FFF2-40B4-BE49-F238E27FC236}">
                <a16:creationId xmlns:a16="http://schemas.microsoft.com/office/drawing/2014/main" id="{7FD50E92-19A2-2432-AB76-E885720B0A93}"/>
              </a:ext>
            </a:extLst>
          </p:cNvPr>
          <p:cNvSpPr txBox="1"/>
          <p:nvPr/>
        </p:nvSpPr>
        <p:spPr>
          <a:xfrm>
            <a:off x="4075112" y="234434"/>
            <a:ext cx="4038600" cy="369332"/>
          </a:xfrm>
          <a:prstGeom prst="rect">
            <a:avLst/>
          </a:prstGeom>
          <a:noFill/>
          <a:ln>
            <a:solidFill>
              <a:schemeClr val="bg2"/>
            </a:solidFill>
          </a:ln>
        </p:spPr>
        <p:txBody>
          <a:bodyPr wrap="square" rtlCol="0" anchor="ctr" anchorCtr="1">
            <a:spAutoFit/>
          </a:bodyPr>
          <a:lstStyle/>
          <a:p>
            <a:r>
              <a:rPr lang="en-PH" dirty="0"/>
              <a:t>MEMORY</a:t>
            </a:r>
          </a:p>
        </p:txBody>
      </p:sp>
    </p:spTree>
    <p:extLst>
      <p:ext uri="{BB962C8B-B14F-4D97-AF65-F5344CB8AC3E}">
        <p14:creationId xmlns:p14="http://schemas.microsoft.com/office/powerpoint/2010/main" val="31220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EEDBBF3-A68E-F366-71F5-359F61CEC4DB}"/>
              </a:ext>
            </a:extLst>
          </p:cNvPr>
          <p:cNvGraphicFramePr>
            <a:graphicFrameLocks noGrp="1"/>
          </p:cNvGraphicFramePr>
          <p:nvPr>
            <p:extLst>
              <p:ext uri="{D42A27DB-BD31-4B8C-83A1-F6EECF244321}">
                <p14:modId xmlns:p14="http://schemas.microsoft.com/office/powerpoint/2010/main" val="1970306041"/>
              </p:ext>
            </p:extLst>
          </p:nvPr>
        </p:nvGraphicFramePr>
        <p:xfrm>
          <a:off x="303212" y="595280"/>
          <a:ext cx="11353799" cy="6161170"/>
        </p:xfrm>
        <a:graphic>
          <a:graphicData uri="http://schemas.openxmlformats.org/drawingml/2006/table">
            <a:tbl>
              <a:tblPr>
                <a:tableStyleId>{5C22544A-7EE6-4342-B048-85BDC9FD1C3A}</a:tableStyleId>
              </a:tblPr>
              <a:tblGrid>
                <a:gridCol w="4386783">
                  <a:extLst>
                    <a:ext uri="{9D8B030D-6E8A-4147-A177-3AD203B41FA5}">
                      <a16:colId xmlns:a16="http://schemas.microsoft.com/office/drawing/2014/main" val="3927316748"/>
                    </a:ext>
                  </a:extLst>
                </a:gridCol>
                <a:gridCol w="3483508">
                  <a:extLst>
                    <a:ext uri="{9D8B030D-6E8A-4147-A177-3AD203B41FA5}">
                      <a16:colId xmlns:a16="http://schemas.microsoft.com/office/drawing/2014/main" val="2245581118"/>
                    </a:ext>
                  </a:extLst>
                </a:gridCol>
                <a:gridCol w="3483508">
                  <a:extLst>
                    <a:ext uri="{9D8B030D-6E8A-4147-A177-3AD203B41FA5}">
                      <a16:colId xmlns:a16="http://schemas.microsoft.com/office/drawing/2014/main" val="238057913"/>
                    </a:ext>
                  </a:extLst>
                </a:gridCol>
              </a:tblGrid>
              <a:tr h="318682">
                <a:tc>
                  <a:txBody>
                    <a:bodyPr/>
                    <a:lstStyle/>
                    <a:p>
                      <a:pPr>
                        <a:lnSpc>
                          <a:spcPct val="107000"/>
                        </a:lnSpc>
                        <a:spcAft>
                          <a:spcPts val="800"/>
                        </a:spcAft>
                      </a:pPr>
                      <a:r>
                        <a:rPr lang="en-US" sz="1400">
                          <a:effectLst/>
                        </a:rPr>
                        <a:t>Statement</a:t>
                      </a:r>
                      <a:endParaRPr lang="en-PH" sz="140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tc>
                  <a:txBody>
                    <a:bodyPr/>
                    <a:lstStyle/>
                    <a:p>
                      <a:pPr algn="ctr">
                        <a:lnSpc>
                          <a:spcPct val="107000"/>
                        </a:lnSpc>
                        <a:spcAft>
                          <a:spcPts val="800"/>
                        </a:spcAft>
                      </a:pPr>
                      <a:r>
                        <a:rPr lang="en-US" sz="1400" dirty="0">
                          <a:effectLst/>
                        </a:rPr>
                        <a:t>Range</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tc>
                  <a:txBody>
                    <a:bodyPr/>
                    <a:lstStyle/>
                    <a:p>
                      <a:pPr>
                        <a:lnSpc>
                          <a:spcPct val="107000"/>
                        </a:lnSpc>
                        <a:spcAft>
                          <a:spcPts val="800"/>
                        </a:spcAft>
                      </a:pPr>
                      <a:r>
                        <a:rPr lang="en-US" sz="1400">
                          <a:effectLst/>
                        </a:rPr>
                        <a:t>Interpretation</a:t>
                      </a:r>
                      <a:endParaRPr lang="en-PH" sz="140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extLst>
                  <a:ext uri="{0D108BD9-81ED-4DB2-BD59-A6C34878D82A}">
                    <a16:rowId xmlns:a16="http://schemas.microsoft.com/office/drawing/2014/main" val="4013079379"/>
                  </a:ext>
                </a:extLst>
              </a:tr>
              <a:tr h="913870">
                <a:tc>
                  <a:txBody>
                    <a:bodyPr/>
                    <a:lstStyle/>
                    <a:p>
                      <a:pPr marL="171450" lvl="0" indent="-171450">
                        <a:lnSpc>
                          <a:spcPct val="107000"/>
                        </a:lnSpc>
                        <a:spcAft>
                          <a:spcPts val="800"/>
                        </a:spcAft>
                        <a:buFont typeface="Arial" panose="020B0604020202020204" pitchFamily="34" charset="0"/>
                        <a:buChar char="•"/>
                      </a:pPr>
                      <a:r>
                        <a:rPr lang="en-US" sz="1400" u="none" strike="noStrike" dirty="0">
                          <a:effectLst/>
                        </a:rPr>
                        <a:t>I easily get distracted from</a:t>
                      </a:r>
                      <a:r>
                        <a:rPr lang="en-US" sz="1400" u="none" strike="noStrike" spc="-65" dirty="0">
                          <a:effectLst/>
                        </a:rPr>
                        <a:t> </a:t>
                      </a:r>
                      <a:r>
                        <a:rPr lang="en-US" sz="1400" u="none" strike="noStrike" dirty="0">
                          <a:effectLst/>
                        </a:rPr>
                        <a:t>the</a:t>
                      </a:r>
                      <a:r>
                        <a:rPr lang="en-US" sz="1400" u="none" strike="noStrike" spc="-65" dirty="0">
                          <a:effectLst/>
                        </a:rPr>
                        <a:t> </a:t>
                      </a:r>
                      <a:r>
                        <a:rPr lang="en-US" sz="1400" u="none" strike="noStrike" dirty="0">
                          <a:effectLst/>
                        </a:rPr>
                        <a:t>main</a:t>
                      </a:r>
                      <a:r>
                        <a:rPr lang="en-US" sz="1400" u="none" strike="noStrike" spc="-65" dirty="0">
                          <a:effectLst/>
                        </a:rPr>
                        <a:t> </a:t>
                      </a:r>
                      <a:r>
                        <a:rPr lang="en-US" sz="1400" u="none" strike="noStrike" dirty="0">
                          <a:effectLst/>
                        </a:rPr>
                        <a:t>objective when using digital </a:t>
                      </a:r>
                      <a:r>
                        <a:rPr lang="en-US" sz="1400" u="none" strike="noStrike" spc="-10" dirty="0">
                          <a:effectLst/>
                        </a:rPr>
                        <a:t>technology.</a:t>
                      </a:r>
                      <a:endParaRPr lang="en-PH" sz="1400" u="none" strike="noStrike" dirty="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tc>
                  <a:txBody>
                    <a:bodyPr/>
                    <a:lstStyle/>
                    <a:p>
                      <a:pPr>
                        <a:lnSpc>
                          <a:spcPct val="107000"/>
                        </a:lnSpc>
                        <a:spcAft>
                          <a:spcPts val="800"/>
                        </a:spcAft>
                      </a:pPr>
                      <a:r>
                        <a:rPr lang="en-US" sz="1400">
                          <a:effectLst/>
                        </a:rPr>
                        <a:t> </a:t>
                      </a:r>
                      <a:endParaRPr lang="en-PH" sz="1400">
                        <a:effectLst/>
                      </a:endParaRPr>
                    </a:p>
                    <a:p>
                      <a:pPr algn="ctr">
                        <a:lnSpc>
                          <a:spcPct val="107000"/>
                        </a:lnSpc>
                        <a:spcAft>
                          <a:spcPts val="800"/>
                        </a:spcAft>
                      </a:pPr>
                      <a:r>
                        <a:rPr lang="en-US" sz="1400">
                          <a:effectLst/>
                        </a:rPr>
                        <a:t> </a:t>
                      </a:r>
                      <a:endParaRPr lang="en-PH" sz="1400">
                        <a:effectLst/>
                      </a:endParaRPr>
                    </a:p>
                    <a:p>
                      <a:pPr algn="ctr">
                        <a:lnSpc>
                          <a:spcPct val="107000"/>
                        </a:lnSpc>
                        <a:spcAft>
                          <a:spcPts val="800"/>
                        </a:spcAft>
                      </a:pPr>
                      <a:r>
                        <a:rPr lang="en-US" sz="1400">
                          <a:effectLst/>
                        </a:rPr>
                        <a:t>3.73</a:t>
                      </a:r>
                      <a:endParaRPr lang="en-PH" sz="140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tc>
                  <a:txBody>
                    <a:bodyPr/>
                    <a:lstStyle/>
                    <a:p>
                      <a:pPr algn="ctr">
                        <a:lnSpc>
                          <a:spcPct val="107000"/>
                        </a:lnSpc>
                        <a:spcAft>
                          <a:spcPts val="800"/>
                        </a:spcAft>
                      </a:pPr>
                      <a:r>
                        <a:rPr lang="en-US" sz="1400">
                          <a:effectLst/>
                        </a:rPr>
                        <a:t>The Effects of Digital Technology on Cognitive Skills of Grade 11 – ICT Students perceived at 68.2% - 84% (HIGH)</a:t>
                      </a:r>
                      <a:endParaRPr lang="en-PH" sz="140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extLst>
                  <a:ext uri="{0D108BD9-81ED-4DB2-BD59-A6C34878D82A}">
                    <a16:rowId xmlns:a16="http://schemas.microsoft.com/office/drawing/2014/main" val="2115467854"/>
                  </a:ext>
                </a:extLst>
              </a:tr>
              <a:tr h="976259">
                <a:tc>
                  <a:txBody>
                    <a:bodyPr/>
                    <a:lstStyle/>
                    <a:p>
                      <a:pPr marL="171450" lvl="0" indent="-171450">
                        <a:lnSpc>
                          <a:spcPct val="107000"/>
                        </a:lnSpc>
                        <a:spcAft>
                          <a:spcPts val="800"/>
                        </a:spcAft>
                        <a:buFont typeface="Arial" panose="020B0604020202020204" pitchFamily="34" charset="0"/>
                        <a:buChar char="•"/>
                      </a:pPr>
                      <a:r>
                        <a:rPr lang="en-US" sz="1400" u="none" strike="noStrike" dirty="0">
                          <a:effectLst/>
                        </a:rPr>
                        <a:t>I am able to sustain my attention</a:t>
                      </a:r>
                      <a:r>
                        <a:rPr lang="en-US" sz="1400" u="none" strike="noStrike" spc="-65" dirty="0">
                          <a:effectLst/>
                        </a:rPr>
                        <a:t> </a:t>
                      </a:r>
                      <a:r>
                        <a:rPr lang="en-US" sz="1400" u="none" strike="noStrike" dirty="0">
                          <a:effectLst/>
                        </a:rPr>
                        <a:t>and</a:t>
                      </a:r>
                      <a:r>
                        <a:rPr lang="en-US" sz="1400" u="none" strike="noStrike" spc="-65" dirty="0">
                          <a:effectLst/>
                        </a:rPr>
                        <a:t> </a:t>
                      </a:r>
                      <a:r>
                        <a:rPr lang="en-US" sz="1400" u="none" strike="noStrike" dirty="0">
                          <a:effectLst/>
                        </a:rPr>
                        <a:t>stay</a:t>
                      </a:r>
                      <a:r>
                        <a:rPr lang="en-US" sz="1400" u="none" strike="noStrike" spc="-65" dirty="0">
                          <a:effectLst/>
                        </a:rPr>
                        <a:t> </a:t>
                      </a:r>
                      <a:r>
                        <a:rPr lang="en-US" sz="1400" u="none" strike="noStrike" dirty="0">
                          <a:effectLst/>
                        </a:rPr>
                        <a:t>focused while using digital technology during my school </a:t>
                      </a:r>
                      <a:r>
                        <a:rPr lang="en-US" sz="1400" u="none" strike="noStrike" spc="-10" dirty="0">
                          <a:effectLst/>
                        </a:rPr>
                        <a:t>works.</a:t>
                      </a:r>
                      <a:endParaRPr lang="en-PH" sz="1400" u="none" strike="noStrike" dirty="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tc>
                  <a:txBody>
                    <a:bodyPr/>
                    <a:lstStyle/>
                    <a:p>
                      <a:pPr>
                        <a:lnSpc>
                          <a:spcPct val="107000"/>
                        </a:lnSpc>
                        <a:spcAft>
                          <a:spcPts val="800"/>
                        </a:spcAft>
                      </a:pPr>
                      <a:r>
                        <a:rPr lang="en-US" sz="1400" dirty="0">
                          <a:effectLst/>
                        </a:rPr>
                        <a:t> </a:t>
                      </a:r>
                      <a:endParaRPr lang="en-PH" sz="1400" dirty="0">
                        <a:effectLst/>
                      </a:endParaRPr>
                    </a:p>
                    <a:p>
                      <a:pPr algn="ctr">
                        <a:lnSpc>
                          <a:spcPct val="107000"/>
                        </a:lnSpc>
                        <a:spcAft>
                          <a:spcPts val="800"/>
                        </a:spcAft>
                      </a:pPr>
                      <a:r>
                        <a:rPr lang="en-US" sz="1400" dirty="0">
                          <a:effectLst/>
                        </a:rPr>
                        <a:t>3.35</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tc>
                  <a:txBody>
                    <a:bodyPr/>
                    <a:lstStyle/>
                    <a:p>
                      <a:pPr algn="ctr">
                        <a:lnSpc>
                          <a:spcPct val="107000"/>
                        </a:lnSpc>
                        <a:spcAft>
                          <a:spcPts val="800"/>
                        </a:spcAft>
                      </a:pPr>
                      <a:r>
                        <a:rPr lang="en-US" sz="1400">
                          <a:effectLst/>
                        </a:rPr>
                        <a:t>The Effects of Digital Technology on Cognitive Skills of Grade 11 – ICT Students perceived at 52.2% - 68% (NEUTRAL)</a:t>
                      </a:r>
                      <a:endParaRPr lang="en-PH" sz="140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extLst>
                  <a:ext uri="{0D108BD9-81ED-4DB2-BD59-A6C34878D82A}">
                    <a16:rowId xmlns:a16="http://schemas.microsoft.com/office/drawing/2014/main" val="3860313635"/>
                  </a:ext>
                </a:extLst>
              </a:tr>
              <a:tr h="900570">
                <a:tc>
                  <a:txBody>
                    <a:bodyPr/>
                    <a:lstStyle/>
                    <a:p>
                      <a:pPr marL="171450" marR="276860" lvl="0" indent="-171450">
                        <a:lnSpc>
                          <a:spcPct val="97000"/>
                        </a:lnSpc>
                        <a:spcBef>
                          <a:spcPts val="175"/>
                        </a:spcBef>
                        <a:spcAft>
                          <a:spcPts val="0"/>
                        </a:spcAft>
                        <a:buFont typeface="Arial" panose="020B0604020202020204" pitchFamily="34" charset="0"/>
                        <a:buChar char="•"/>
                      </a:pPr>
                      <a:r>
                        <a:rPr lang="en-US" sz="1400" u="none" strike="noStrike" dirty="0">
                          <a:effectLst/>
                        </a:rPr>
                        <a:t>I</a:t>
                      </a:r>
                      <a:r>
                        <a:rPr lang="en-US" sz="1400" u="none" strike="noStrike" spc="-50" dirty="0">
                          <a:effectLst/>
                        </a:rPr>
                        <a:t> </a:t>
                      </a:r>
                      <a:r>
                        <a:rPr lang="en-US" sz="1400" u="none" strike="noStrike" dirty="0">
                          <a:effectLst/>
                        </a:rPr>
                        <a:t>find</a:t>
                      </a:r>
                      <a:r>
                        <a:rPr lang="en-US" sz="1400" u="none" strike="noStrike" spc="-50" dirty="0">
                          <a:effectLst/>
                        </a:rPr>
                        <a:t> </a:t>
                      </a:r>
                      <a:r>
                        <a:rPr lang="en-US" sz="1400" u="none" strike="noStrike" dirty="0">
                          <a:effectLst/>
                        </a:rPr>
                        <a:t>it</a:t>
                      </a:r>
                      <a:r>
                        <a:rPr lang="en-US" sz="1400" u="none" strike="noStrike" spc="-50" dirty="0">
                          <a:effectLst/>
                        </a:rPr>
                        <a:t> </a:t>
                      </a:r>
                      <a:r>
                        <a:rPr lang="en-US" sz="1400" u="none" strike="noStrike" dirty="0">
                          <a:effectLst/>
                        </a:rPr>
                        <a:t>challenging</a:t>
                      </a:r>
                      <a:r>
                        <a:rPr lang="en-US" sz="1400" u="none" strike="noStrike" spc="-50" dirty="0">
                          <a:effectLst/>
                        </a:rPr>
                        <a:t> </a:t>
                      </a:r>
                      <a:r>
                        <a:rPr lang="en-US" sz="1400" u="none" strike="noStrike" dirty="0">
                          <a:effectLst/>
                        </a:rPr>
                        <a:t>to resist the temptation of checking</a:t>
                      </a:r>
                      <a:r>
                        <a:rPr lang="en-US" sz="1400" u="none" strike="noStrike" spc="-65" dirty="0">
                          <a:effectLst/>
                        </a:rPr>
                        <a:t> </a:t>
                      </a:r>
                      <a:r>
                        <a:rPr lang="en-US" sz="1400" u="none" strike="noStrike" dirty="0">
                          <a:effectLst/>
                        </a:rPr>
                        <a:t>social</a:t>
                      </a:r>
                      <a:r>
                        <a:rPr lang="en-US" sz="1400" u="none" strike="noStrike" spc="-65" dirty="0">
                          <a:effectLst/>
                        </a:rPr>
                        <a:t>  </a:t>
                      </a:r>
                      <a:r>
                        <a:rPr lang="en-US" sz="1400" u="none" strike="noStrike" dirty="0">
                          <a:effectLst/>
                        </a:rPr>
                        <a:t>media</a:t>
                      </a:r>
                      <a:r>
                        <a:rPr lang="en-US" sz="1400" u="none" strike="noStrike" spc="-65" dirty="0">
                          <a:effectLst/>
                        </a:rPr>
                        <a:t> </a:t>
                      </a:r>
                      <a:r>
                        <a:rPr lang="en-US" sz="1400" u="none" strike="noStrike" dirty="0">
                          <a:effectLst/>
                        </a:rPr>
                        <a:t>or unrelated</a:t>
                      </a:r>
                      <a:r>
                        <a:rPr lang="en-US" sz="1400" u="none" strike="noStrike" spc="-45" dirty="0">
                          <a:effectLst/>
                        </a:rPr>
                        <a:t> </a:t>
                      </a:r>
                      <a:r>
                        <a:rPr lang="en-US" sz="1400" u="none" strike="noStrike" dirty="0">
                          <a:effectLst/>
                        </a:rPr>
                        <a:t>websites</a:t>
                      </a:r>
                      <a:r>
                        <a:rPr lang="en-US" sz="1400" u="none" strike="noStrike" spc="-45" dirty="0">
                          <a:effectLst/>
                        </a:rPr>
                        <a:t> </a:t>
                      </a:r>
                      <a:r>
                        <a:rPr lang="en-US" sz="1400" u="none" strike="noStrike" dirty="0">
                          <a:effectLst/>
                        </a:rPr>
                        <a:t>while doing tasks.</a:t>
                      </a:r>
                      <a:endParaRPr lang="en-PH" sz="14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640" marR="33640" marT="33640" marB="33640"/>
                </a:tc>
                <a:tc>
                  <a:txBody>
                    <a:bodyPr/>
                    <a:lstStyle/>
                    <a:p>
                      <a:pPr algn="ctr">
                        <a:lnSpc>
                          <a:spcPct val="107000"/>
                        </a:lnSpc>
                        <a:spcAft>
                          <a:spcPts val="800"/>
                        </a:spcAft>
                      </a:pPr>
                      <a:r>
                        <a:rPr lang="en-US" sz="1400">
                          <a:effectLst/>
                        </a:rPr>
                        <a:t> </a:t>
                      </a:r>
                      <a:endParaRPr lang="en-PH" sz="1400">
                        <a:effectLst/>
                      </a:endParaRPr>
                    </a:p>
                    <a:p>
                      <a:pPr algn="ctr">
                        <a:lnSpc>
                          <a:spcPct val="107000"/>
                        </a:lnSpc>
                        <a:spcAft>
                          <a:spcPts val="800"/>
                        </a:spcAft>
                      </a:pPr>
                      <a:r>
                        <a:rPr lang="en-US" sz="1400">
                          <a:effectLst/>
                        </a:rPr>
                        <a:t>3.72</a:t>
                      </a:r>
                      <a:endParaRPr lang="en-PH" sz="140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tc>
                  <a:txBody>
                    <a:bodyPr/>
                    <a:lstStyle/>
                    <a:p>
                      <a:pPr algn="ctr">
                        <a:lnSpc>
                          <a:spcPct val="107000"/>
                        </a:lnSpc>
                        <a:spcAft>
                          <a:spcPts val="800"/>
                        </a:spcAft>
                      </a:pPr>
                      <a:r>
                        <a:rPr lang="en-US" sz="1400">
                          <a:effectLst/>
                        </a:rPr>
                        <a:t>The Effects of Digital Technology on Cognitive Skills of Grade 11 – ICT Students perceived at 68.2% - 84% (HIGH)</a:t>
                      </a:r>
                      <a:endParaRPr lang="en-PH" sz="140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extLst>
                  <a:ext uri="{0D108BD9-81ED-4DB2-BD59-A6C34878D82A}">
                    <a16:rowId xmlns:a16="http://schemas.microsoft.com/office/drawing/2014/main" val="2512429314"/>
                  </a:ext>
                </a:extLst>
              </a:tr>
              <a:tr h="976259">
                <a:tc>
                  <a:txBody>
                    <a:bodyPr/>
                    <a:lstStyle/>
                    <a:p>
                      <a:pPr marL="171450" lvl="0" indent="-171450">
                        <a:lnSpc>
                          <a:spcPct val="107000"/>
                        </a:lnSpc>
                        <a:spcAft>
                          <a:spcPts val="800"/>
                        </a:spcAft>
                        <a:buFont typeface="Arial" panose="020B0604020202020204" pitchFamily="34" charset="0"/>
                        <a:buChar char="•"/>
                      </a:pPr>
                      <a:r>
                        <a:rPr lang="en-US" sz="1400" u="none" strike="noStrike" dirty="0">
                          <a:effectLst/>
                        </a:rPr>
                        <a:t>I effectively manage distractions caused by notifications</a:t>
                      </a:r>
                      <a:r>
                        <a:rPr lang="en-US" sz="1400" u="none" strike="noStrike" spc="-65" dirty="0">
                          <a:effectLst/>
                        </a:rPr>
                        <a:t> </a:t>
                      </a:r>
                      <a:r>
                        <a:rPr lang="en-US" sz="1400" u="none" strike="noStrike" dirty="0">
                          <a:effectLst/>
                        </a:rPr>
                        <a:t>or</a:t>
                      </a:r>
                      <a:r>
                        <a:rPr lang="en-US" sz="1400" u="none" strike="noStrike" spc="-65" dirty="0">
                          <a:effectLst/>
                        </a:rPr>
                        <a:t> </a:t>
                      </a:r>
                      <a:r>
                        <a:rPr lang="en-US" sz="1400" u="none" strike="noStrike" dirty="0">
                          <a:effectLst/>
                        </a:rPr>
                        <a:t>alerts</a:t>
                      </a:r>
                      <a:r>
                        <a:rPr lang="en-US" sz="1400" u="none" strike="noStrike" spc="-65" dirty="0">
                          <a:effectLst/>
                        </a:rPr>
                        <a:t> </a:t>
                      </a:r>
                      <a:r>
                        <a:rPr lang="en-US" sz="1400" u="none" strike="noStrike" dirty="0">
                          <a:effectLst/>
                        </a:rPr>
                        <a:t>while doing tasks.</a:t>
                      </a:r>
                      <a:endParaRPr lang="en-PH" sz="1400" u="none" strike="noStrike" dirty="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tc>
                  <a:txBody>
                    <a:bodyPr/>
                    <a:lstStyle/>
                    <a:p>
                      <a:pPr>
                        <a:lnSpc>
                          <a:spcPct val="107000"/>
                        </a:lnSpc>
                        <a:spcAft>
                          <a:spcPts val="800"/>
                        </a:spcAft>
                      </a:pPr>
                      <a:r>
                        <a:rPr lang="en-US" sz="1400">
                          <a:effectLst/>
                        </a:rPr>
                        <a:t> </a:t>
                      </a:r>
                      <a:endParaRPr lang="en-PH" sz="1400">
                        <a:effectLst/>
                      </a:endParaRPr>
                    </a:p>
                    <a:p>
                      <a:pPr algn="ctr">
                        <a:lnSpc>
                          <a:spcPct val="107000"/>
                        </a:lnSpc>
                        <a:spcAft>
                          <a:spcPts val="800"/>
                        </a:spcAft>
                      </a:pPr>
                      <a:r>
                        <a:rPr lang="en-US" sz="1400">
                          <a:effectLst/>
                        </a:rPr>
                        <a:t>3.4</a:t>
                      </a:r>
                      <a:endParaRPr lang="en-PH" sz="140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tc>
                  <a:txBody>
                    <a:bodyPr/>
                    <a:lstStyle/>
                    <a:p>
                      <a:pPr algn="ctr">
                        <a:lnSpc>
                          <a:spcPct val="107000"/>
                        </a:lnSpc>
                        <a:spcAft>
                          <a:spcPts val="800"/>
                        </a:spcAft>
                      </a:pPr>
                      <a:r>
                        <a:rPr lang="en-US" sz="1400">
                          <a:effectLst/>
                        </a:rPr>
                        <a:t>The Effects of Digital Technology on Cognitive Skills of Grade 11 – ICT Students perceived at 52.2% - 68% (NEUTRAL)</a:t>
                      </a:r>
                      <a:endParaRPr lang="en-PH" sz="140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extLst>
                  <a:ext uri="{0D108BD9-81ED-4DB2-BD59-A6C34878D82A}">
                    <a16:rowId xmlns:a16="http://schemas.microsoft.com/office/drawing/2014/main" val="1988328915"/>
                  </a:ext>
                </a:extLst>
              </a:tr>
              <a:tr h="976259">
                <a:tc>
                  <a:txBody>
                    <a:bodyPr/>
                    <a:lstStyle/>
                    <a:p>
                      <a:pPr marL="171450" lvl="0" indent="-171450">
                        <a:lnSpc>
                          <a:spcPct val="97000"/>
                        </a:lnSpc>
                        <a:spcBef>
                          <a:spcPts val="250"/>
                        </a:spcBef>
                        <a:spcAft>
                          <a:spcPts val="0"/>
                        </a:spcAft>
                        <a:buFont typeface="Arial" panose="020B0604020202020204" pitchFamily="34" charset="0"/>
                        <a:buChar char="•"/>
                      </a:pPr>
                      <a:r>
                        <a:rPr lang="en-US" sz="1400" u="none" strike="noStrike" dirty="0">
                          <a:effectLst/>
                        </a:rPr>
                        <a:t>I</a:t>
                      </a:r>
                      <a:r>
                        <a:rPr lang="en-US" sz="1400" u="none" strike="noStrike" spc="-65" dirty="0">
                          <a:effectLst/>
                        </a:rPr>
                        <a:t> </a:t>
                      </a:r>
                      <a:r>
                        <a:rPr lang="en-US" sz="1400" u="none" strike="noStrike" dirty="0">
                          <a:effectLst/>
                        </a:rPr>
                        <a:t>noticed</a:t>
                      </a:r>
                      <a:r>
                        <a:rPr lang="en-US" sz="1400" u="none" strike="noStrike" spc="-65" dirty="0">
                          <a:effectLst/>
                        </a:rPr>
                        <a:t> </a:t>
                      </a:r>
                      <a:r>
                        <a:rPr lang="en-US" sz="1400" u="none" strike="noStrike" dirty="0">
                          <a:effectLst/>
                        </a:rPr>
                        <a:t>improvements</a:t>
                      </a:r>
                      <a:r>
                        <a:rPr lang="en-US" sz="1400" u="none" strike="noStrike" spc="-65" dirty="0">
                          <a:effectLst/>
                        </a:rPr>
                        <a:t> </a:t>
                      </a:r>
                      <a:r>
                        <a:rPr lang="en-US" sz="1400" u="none" strike="noStrike" dirty="0">
                          <a:effectLst/>
                        </a:rPr>
                        <a:t>in my ability to concentrate</a:t>
                      </a:r>
                      <a:r>
                        <a:rPr lang="en-PH" sz="1400" u="none" strike="noStrike" dirty="0">
                          <a:effectLst/>
                        </a:rPr>
                        <a:t> </a:t>
                      </a:r>
                      <a:r>
                        <a:rPr lang="en-US" sz="1400" dirty="0">
                          <a:effectLst/>
                        </a:rPr>
                        <a:t>and maintain focus </a:t>
                      </a:r>
                      <a:r>
                        <a:rPr lang="en-US" sz="1400" spc="-25" dirty="0">
                          <a:effectLst/>
                        </a:rPr>
                        <a:t>in</a:t>
                      </a:r>
                      <a:r>
                        <a:rPr lang="en-PH" sz="1400" spc="-25" dirty="0">
                          <a:effectLst/>
                        </a:rPr>
                        <a:t> </a:t>
                      </a:r>
                      <a:r>
                        <a:rPr lang="en-US" sz="1400" dirty="0">
                          <a:effectLst/>
                        </a:rPr>
                        <a:t>school</a:t>
                      </a:r>
                      <a:r>
                        <a:rPr lang="en-US" sz="1400" spc="-65" dirty="0">
                          <a:effectLst/>
                        </a:rPr>
                        <a:t> </a:t>
                      </a:r>
                      <a:r>
                        <a:rPr lang="en-US" sz="1400" dirty="0">
                          <a:effectLst/>
                        </a:rPr>
                        <a:t>works</a:t>
                      </a:r>
                      <a:r>
                        <a:rPr lang="en-US" sz="1400" spc="-65" dirty="0">
                          <a:effectLst/>
                        </a:rPr>
                        <a:t> </a:t>
                      </a:r>
                      <a:r>
                        <a:rPr lang="en-US" sz="1400" dirty="0">
                          <a:effectLst/>
                        </a:rPr>
                        <a:t>with</a:t>
                      </a:r>
                      <a:r>
                        <a:rPr lang="en-US" sz="1400" spc="-65" dirty="0">
                          <a:effectLst/>
                        </a:rPr>
                        <a:t> </a:t>
                      </a:r>
                      <a:r>
                        <a:rPr lang="en-US" sz="1400" dirty="0">
                          <a:effectLst/>
                        </a:rPr>
                        <a:t>digital </a:t>
                      </a:r>
                      <a:r>
                        <a:rPr lang="en-US" sz="1400" spc="-10" dirty="0">
                          <a:effectLst/>
                        </a:rPr>
                        <a:t>technology.</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tc>
                  <a:txBody>
                    <a:bodyPr/>
                    <a:lstStyle/>
                    <a:p>
                      <a:pPr algn="ctr">
                        <a:lnSpc>
                          <a:spcPct val="107000"/>
                        </a:lnSpc>
                        <a:spcAft>
                          <a:spcPts val="800"/>
                        </a:spcAft>
                      </a:pPr>
                      <a:r>
                        <a:rPr lang="en-US" sz="1400">
                          <a:effectLst/>
                        </a:rPr>
                        <a:t> </a:t>
                      </a:r>
                      <a:endParaRPr lang="en-PH" sz="1400">
                        <a:effectLst/>
                      </a:endParaRPr>
                    </a:p>
                    <a:p>
                      <a:pPr algn="ctr">
                        <a:lnSpc>
                          <a:spcPct val="107000"/>
                        </a:lnSpc>
                        <a:spcAft>
                          <a:spcPts val="800"/>
                        </a:spcAft>
                      </a:pPr>
                      <a:r>
                        <a:rPr lang="en-US" sz="1400">
                          <a:effectLst/>
                        </a:rPr>
                        <a:t>3.33</a:t>
                      </a:r>
                      <a:endParaRPr lang="en-PH" sz="140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tc>
                  <a:txBody>
                    <a:bodyPr/>
                    <a:lstStyle/>
                    <a:p>
                      <a:pPr algn="ctr">
                        <a:lnSpc>
                          <a:spcPct val="107000"/>
                        </a:lnSpc>
                        <a:spcAft>
                          <a:spcPts val="800"/>
                        </a:spcAft>
                      </a:pPr>
                      <a:r>
                        <a:rPr lang="en-US" sz="1400">
                          <a:effectLst/>
                        </a:rPr>
                        <a:t>The Effects of Digital Technology on Cognitive Skills of Grade 11 – ICT Students perceived at 52.2% - 68% (NEUTRAL)</a:t>
                      </a:r>
                      <a:endParaRPr lang="en-PH" sz="140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extLst>
                  <a:ext uri="{0D108BD9-81ED-4DB2-BD59-A6C34878D82A}">
                    <a16:rowId xmlns:a16="http://schemas.microsoft.com/office/drawing/2014/main" val="1228647933"/>
                  </a:ext>
                </a:extLst>
              </a:tr>
              <a:tr h="976259">
                <a:tc>
                  <a:txBody>
                    <a:bodyPr/>
                    <a:lstStyle/>
                    <a:p>
                      <a:pPr algn="ctr">
                        <a:lnSpc>
                          <a:spcPct val="97000"/>
                        </a:lnSpc>
                        <a:spcBef>
                          <a:spcPts val="240"/>
                        </a:spcBef>
                      </a:pPr>
                      <a:r>
                        <a:rPr lang="en-US" sz="1400">
                          <a:effectLst/>
                        </a:rPr>
                        <a:t>AVERAGE MEAN</a:t>
                      </a:r>
                      <a:endParaRPr lang="en-PH"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640" marR="33640" marT="33640" marB="33640"/>
                </a:tc>
                <a:tc>
                  <a:txBody>
                    <a:bodyPr/>
                    <a:lstStyle/>
                    <a:p>
                      <a:pPr algn="ctr">
                        <a:lnSpc>
                          <a:spcPct val="107000"/>
                        </a:lnSpc>
                        <a:spcAft>
                          <a:spcPts val="800"/>
                        </a:spcAft>
                      </a:pPr>
                      <a:r>
                        <a:rPr lang="en-US" sz="1400">
                          <a:effectLst/>
                        </a:rPr>
                        <a:t> </a:t>
                      </a:r>
                      <a:endParaRPr lang="en-PH" sz="1400">
                        <a:effectLst/>
                      </a:endParaRPr>
                    </a:p>
                    <a:p>
                      <a:pPr algn="ctr">
                        <a:lnSpc>
                          <a:spcPct val="107000"/>
                        </a:lnSpc>
                        <a:spcAft>
                          <a:spcPts val="800"/>
                        </a:spcAft>
                      </a:pPr>
                      <a:r>
                        <a:rPr lang="en-US" sz="1400">
                          <a:effectLst/>
                        </a:rPr>
                        <a:t>3.5</a:t>
                      </a:r>
                      <a:endParaRPr lang="en-PH" sz="140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tc>
                  <a:txBody>
                    <a:bodyPr/>
                    <a:lstStyle/>
                    <a:p>
                      <a:pPr algn="ctr">
                        <a:lnSpc>
                          <a:spcPct val="107000"/>
                        </a:lnSpc>
                        <a:spcAft>
                          <a:spcPts val="800"/>
                        </a:spcAft>
                      </a:pPr>
                      <a:r>
                        <a:rPr lang="en-US" sz="1400" dirty="0">
                          <a:effectLst/>
                        </a:rPr>
                        <a:t>The Effects of Digital Technology on Cognitive Skills of Grade 11 – ICT Students perceived at 52.2% - 68% (NEUTRAL)</a:t>
                      </a:r>
                      <a:endParaRPr lang="en-PH"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33640" marR="33640" marT="33640" marB="33640"/>
                </a:tc>
                <a:extLst>
                  <a:ext uri="{0D108BD9-81ED-4DB2-BD59-A6C34878D82A}">
                    <a16:rowId xmlns:a16="http://schemas.microsoft.com/office/drawing/2014/main" val="31901565"/>
                  </a:ext>
                </a:extLst>
              </a:tr>
            </a:tbl>
          </a:graphicData>
        </a:graphic>
      </p:graphicFrame>
      <p:sp>
        <p:nvSpPr>
          <p:cNvPr id="4" name="TextBox 3">
            <a:extLst>
              <a:ext uri="{FF2B5EF4-FFF2-40B4-BE49-F238E27FC236}">
                <a16:creationId xmlns:a16="http://schemas.microsoft.com/office/drawing/2014/main" id="{30B6CE55-3DAA-DDCA-7FAF-B6666082FA9E}"/>
              </a:ext>
            </a:extLst>
          </p:cNvPr>
          <p:cNvSpPr txBox="1"/>
          <p:nvPr/>
        </p:nvSpPr>
        <p:spPr>
          <a:xfrm>
            <a:off x="3960811" y="225948"/>
            <a:ext cx="4038600" cy="369332"/>
          </a:xfrm>
          <a:prstGeom prst="rect">
            <a:avLst/>
          </a:prstGeom>
          <a:noFill/>
          <a:ln>
            <a:solidFill>
              <a:schemeClr val="bg2"/>
            </a:solidFill>
          </a:ln>
        </p:spPr>
        <p:txBody>
          <a:bodyPr wrap="square" rtlCol="0" anchor="ctr" anchorCtr="1">
            <a:spAutoFit/>
          </a:bodyPr>
          <a:lstStyle/>
          <a:p>
            <a:r>
              <a:rPr lang="en-PH" dirty="0"/>
              <a:t>Attention</a:t>
            </a:r>
          </a:p>
        </p:txBody>
      </p:sp>
    </p:spTree>
    <p:extLst>
      <p:ext uri="{BB962C8B-B14F-4D97-AF65-F5344CB8AC3E}">
        <p14:creationId xmlns:p14="http://schemas.microsoft.com/office/powerpoint/2010/main" val="344259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7E2004C0-13EA-C58B-7D9A-AF99964F99D5}"/>
              </a:ext>
            </a:extLst>
          </p:cNvPr>
          <p:cNvGraphicFramePr>
            <a:graphicFrameLocks noGrp="1"/>
          </p:cNvGraphicFramePr>
          <p:nvPr>
            <p:extLst>
              <p:ext uri="{D42A27DB-BD31-4B8C-83A1-F6EECF244321}">
                <p14:modId xmlns:p14="http://schemas.microsoft.com/office/powerpoint/2010/main" val="2240374332"/>
              </p:ext>
            </p:extLst>
          </p:nvPr>
        </p:nvGraphicFramePr>
        <p:xfrm>
          <a:off x="379412" y="533400"/>
          <a:ext cx="11125199" cy="6142963"/>
        </p:xfrm>
        <a:graphic>
          <a:graphicData uri="http://schemas.openxmlformats.org/drawingml/2006/table">
            <a:tbl>
              <a:tblPr>
                <a:tableStyleId>{5C22544A-7EE6-4342-B048-85BDC9FD1C3A}</a:tableStyleId>
              </a:tblPr>
              <a:tblGrid>
                <a:gridCol w="4298457">
                  <a:extLst>
                    <a:ext uri="{9D8B030D-6E8A-4147-A177-3AD203B41FA5}">
                      <a16:colId xmlns:a16="http://schemas.microsoft.com/office/drawing/2014/main" val="1396974669"/>
                    </a:ext>
                  </a:extLst>
                </a:gridCol>
                <a:gridCol w="3413371">
                  <a:extLst>
                    <a:ext uri="{9D8B030D-6E8A-4147-A177-3AD203B41FA5}">
                      <a16:colId xmlns:a16="http://schemas.microsoft.com/office/drawing/2014/main" val="996586187"/>
                    </a:ext>
                  </a:extLst>
                </a:gridCol>
                <a:gridCol w="3413371">
                  <a:extLst>
                    <a:ext uri="{9D8B030D-6E8A-4147-A177-3AD203B41FA5}">
                      <a16:colId xmlns:a16="http://schemas.microsoft.com/office/drawing/2014/main" val="1138961010"/>
                    </a:ext>
                  </a:extLst>
                </a:gridCol>
              </a:tblGrid>
              <a:tr h="245135">
                <a:tc>
                  <a:txBody>
                    <a:bodyPr/>
                    <a:lstStyle/>
                    <a:p>
                      <a:pPr>
                        <a:lnSpc>
                          <a:spcPct val="107000"/>
                        </a:lnSpc>
                        <a:spcAft>
                          <a:spcPts val="800"/>
                        </a:spcAft>
                      </a:pPr>
                      <a:r>
                        <a:rPr lang="en-US" sz="1400">
                          <a:effectLst/>
                        </a:rPr>
                        <a:t>Statement</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tc>
                  <a:txBody>
                    <a:bodyPr/>
                    <a:lstStyle/>
                    <a:p>
                      <a:pPr algn="ctr">
                        <a:lnSpc>
                          <a:spcPct val="107000"/>
                        </a:lnSpc>
                        <a:spcAft>
                          <a:spcPts val="800"/>
                        </a:spcAft>
                      </a:pPr>
                      <a:r>
                        <a:rPr lang="en-US" sz="1400" dirty="0">
                          <a:effectLst/>
                        </a:rPr>
                        <a:t>Range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tc>
                  <a:txBody>
                    <a:bodyPr/>
                    <a:lstStyle/>
                    <a:p>
                      <a:pPr>
                        <a:lnSpc>
                          <a:spcPct val="107000"/>
                        </a:lnSpc>
                        <a:spcAft>
                          <a:spcPts val="800"/>
                        </a:spcAft>
                      </a:pPr>
                      <a:r>
                        <a:rPr lang="en-US" sz="1400">
                          <a:effectLst/>
                        </a:rPr>
                        <a:t>Interpretation</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extLst>
                  <a:ext uri="{0D108BD9-81ED-4DB2-BD59-A6C34878D82A}">
                    <a16:rowId xmlns:a16="http://schemas.microsoft.com/office/drawing/2014/main" val="4047917462"/>
                  </a:ext>
                </a:extLst>
              </a:tr>
              <a:tr h="983770">
                <a:tc>
                  <a:txBody>
                    <a:bodyPr/>
                    <a:lstStyle/>
                    <a:p>
                      <a:pPr marL="285750" lvl="0" indent="-285750">
                        <a:lnSpc>
                          <a:spcPct val="107000"/>
                        </a:lnSpc>
                        <a:spcAft>
                          <a:spcPts val="800"/>
                        </a:spcAft>
                        <a:buFont typeface="Arial" panose="020B0604020202020204" pitchFamily="34" charset="0"/>
                        <a:buChar char="•"/>
                      </a:pPr>
                      <a:r>
                        <a:rPr lang="en-US" sz="1400" u="none" strike="noStrike" spc="-10" dirty="0">
                          <a:effectLst/>
                        </a:rPr>
                        <a:t>I</a:t>
                      </a:r>
                      <a:r>
                        <a:rPr lang="en-US" sz="1400" u="none" strike="noStrike" spc="-70" dirty="0">
                          <a:effectLst/>
                        </a:rPr>
                        <a:t> </a:t>
                      </a:r>
                      <a:r>
                        <a:rPr lang="en-US" sz="1400" u="none" strike="noStrike" spc="-10" dirty="0">
                          <a:effectLst/>
                        </a:rPr>
                        <a:t>effectively</a:t>
                      </a:r>
                      <a:r>
                        <a:rPr lang="en-US" sz="1400" u="none" strike="noStrike" spc="-70" dirty="0">
                          <a:effectLst/>
                        </a:rPr>
                        <a:t> </a:t>
                      </a:r>
                      <a:r>
                        <a:rPr lang="en-US" sz="1400" u="none" strike="noStrike" spc="-10" dirty="0">
                          <a:effectLst/>
                        </a:rPr>
                        <a:t>apply</a:t>
                      </a:r>
                      <a:r>
                        <a:rPr lang="en-US" sz="1400" u="none" strike="noStrike" spc="-70" dirty="0">
                          <a:effectLst/>
                        </a:rPr>
                        <a:t> </a:t>
                      </a:r>
                      <a:r>
                        <a:rPr lang="en-US" sz="1400" u="none" strike="noStrike" spc="-10" dirty="0">
                          <a:effectLst/>
                        </a:rPr>
                        <a:t>critical thinking skills when using digital technology for problem – solving.</a:t>
                      </a:r>
                      <a:endParaRPr lang="en-PH" sz="1200" u="none" strike="noStrike" dirty="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tc>
                  <a:txBody>
                    <a:bodyPr/>
                    <a:lstStyle/>
                    <a:p>
                      <a:pPr>
                        <a:lnSpc>
                          <a:spcPct val="107000"/>
                        </a:lnSpc>
                        <a:spcAft>
                          <a:spcPts val="800"/>
                        </a:spcAft>
                      </a:pPr>
                      <a:r>
                        <a:rPr lang="en-US" sz="1400">
                          <a:effectLst/>
                        </a:rPr>
                        <a:t> </a:t>
                      </a:r>
                      <a:endParaRPr lang="en-PH" sz="1200">
                        <a:effectLst/>
                      </a:endParaRPr>
                    </a:p>
                    <a:p>
                      <a:pPr algn="ctr">
                        <a:lnSpc>
                          <a:spcPct val="107000"/>
                        </a:lnSpc>
                        <a:spcAft>
                          <a:spcPts val="800"/>
                        </a:spcAft>
                      </a:pPr>
                      <a:r>
                        <a:rPr lang="en-US" sz="1400">
                          <a:effectLst/>
                        </a:rPr>
                        <a:t>3.63</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tc>
                  <a:txBody>
                    <a:bodyPr/>
                    <a:lstStyle/>
                    <a:p>
                      <a:pPr algn="ctr">
                        <a:lnSpc>
                          <a:spcPct val="107000"/>
                        </a:lnSpc>
                        <a:spcAft>
                          <a:spcPts val="800"/>
                        </a:spcAft>
                      </a:pPr>
                      <a:r>
                        <a:rPr lang="en-US" sz="1400">
                          <a:effectLst/>
                        </a:rPr>
                        <a:t>The Effects of Digital Technology on Cognitive Skills of Grade 11 – ICT Students perceived at 52.2% - 68% (NEUTRAL)</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extLst>
                  <a:ext uri="{0D108BD9-81ED-4DB2-BD59-A6C34878D82A}">
                    <a16:rowId xmlns:a16="http://schemas.microsoft.com/office/drawing/2014/main" val="3898768309"/>
                  </a:ext>
                </a:extLst>
              </a:tr>
              <a:tr h="834712">
                <a:tc>
                  <a:txBody>
                    <a:bodyPr/>
                    <a:lstStyle/>
                    <a:p>
                      <a:pPr marL="285750" lvl="0" indent="-285750">
                        <a:lnSpc>
                          <a:spcPct val="107000"/>
                        </a:lnSpc>
                        <a:spcAft>
                          <a:spcPts val="800"/>
                        </a:spcAft>
                        <a:buFont typeface="Arial" panose="020B0604020202020204" pitchFamily="34" charset="0"/>
                        <a:buChar char="•"/>
                      </a:pPr>
                      <a:r>
                        <a:rPr lang="en-US" sz="1400" u="none" strike="noStrike" spc="-10" dirty="0">
                          <a:effectLst/>
                        </a:rPr>
                        <a:t>I observed improvements</a:t>
                      </a:r>
                      <a:r>
                        <a:rPr lang="en-US" sz="1400" u="none" strike="noStrike" spc="-60" dirty="0">
                          <a:effectLst/>
                        </a:rPr>
                        <a:t> </a:t>
                      </a:r>
                      <a:r>
                        <a:rPr lang="en-US" sz="1400" u="none" strike="noStrike" spc="-10" dirty="0">
                          <a:effectLst/>
                        </a:rPr>
                        <a:t>in</a:t>
                      </a:r>
                      <a:r>
                        <a:rPr lang="en-US" sz="1400" u="none" strike="noStrike" spc="-60" dirty="0">
                          <a:effectLst/>
                        </a:rPr>
                        <a:t> </a:t>
                      </a:r>
                      <a:r>
                        <a:rPr lang="en-US" sz="1400" u="none" strike="noStrike" spc="-10" dirty="0">
                          <a:effectLst/>
                        </a:rPr>
                        <a:t>my</a:t>
                      </a:r>
                      <a:r>
                        <a:rPr lang="en-US" sz="1400" u="none" strike="noStrike" spc="-60" dirty="0">
                          <a:effectLst/>
                        </a:rPr>
                        <a:t> </a:t>
                      </a:r>
                      <a:r>
                        <a:rPr lang="en-US" sz="1400" u="none" strike="noStrike" spc="-10" dirty="0">
                          <a:effectLst/>
                        </a:rPr>
                        <a:t>ability to analyze and evaluate information critically with digital technology.</a:t>
                      </a:r>
                      <a:endParaRPr lang="en-PH" sz="1200" u="none" strike="noStrike" dirty="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tc>
                  <a:txBody>
                    <a:bodyPr/>
                    <a:lstStyle/>
                    <a:p>
                      <a:pPr>
                        <a:lnSpc>
                          <a:spcPct val="107000"/>
                        </a:lnSpc>
                        <a:spcAft>
                          <a:spcPts val="800"/>
                        </a:spcAft>
                      </a:pPr>
                      <a:r>
                        <a:rPr lang="en-US" sz="1400">
                          <a:effectLst/>
                        </a:rPr>
                        <a:t> </a:t>
                      </a:r>
                      <a:endParaRPr lang="en-PH" sz="1200">
                        <a:effectLst/>
                      </a:endParaRPr>
                    </a:p>
                    <a:p>
                      <a:pPr algn="ctr">
                        <a:lnSpc>
                          <a:spcPct val="107000"/>
                        </a:lnSpc>
                        <a:spcAft>
                          <a:spcPts val="800"/>
                        </a:spcAft>
                      </a:pPr>
                      <a:r>
                        <a:rPr lang="en-US" sz="1400">
                          <a:effectLst/>
                        </a:rPr>
                        <a:t>3.8</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tc>
                  <a:txBody>
                    <a:bodyPr/>
                    <a:lstStyle/>
                    <a:p>
                      <a:pPr algn="ctr">
                        <a:lnSpc>
                          <a:spcPct val="107000"/>
                        </a:lnSpc>
                        <a:spcAft>
                          <a:spcPts val="800"/>
                        </a:spcAft>
                      </a:pPr>
                      <a:r>
                        <a:rPr lang="en-US" sz="1400">
                          <a:effectLst/>
                        </a:rPr>
                        <a:t>The Effects of Digital Technology on Cognitive Skills of Grade 11 – ICT Students perceived at 68.2% - 84% (HIGH)</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extLst>
                  <a:ext uri="{0D108BD9-81ED-4DB2-BD59-A6C34878D82A}">
                    <a16:rowId xmlns:a16="http://schemas.microsoft.com/office/drawing/2014/main" val="873051555"/>
                  </a:ext>
                </a:extLst>
              </a:tr>
              <a:tr h="926845">
                <a:tc>
                  <a:txBody>
                    <a:bodyPr/>
                    <a:lstStyle/>
                    <a:p>
                      <a:pPr marL="285750" marR="276860" lvl="0" indent="-285750">
                        <a:lnSpc>
                          <a:spcPct val="97000"/>
                        </a:lnSpc>
                        <a:spcBef>
                          <a:spcPts val="175"/>
                        </a:spcBef>
                        <a:spcAft>
                          <a:spcPts val="0"/>
                        </a:spcAft>
                        <a:buFont typeface="Arial" panose="020B0604020202020204" pitchFamily="34" charset="0"/>
                        <a:buChar char="•"/>
                      </a:pPr>
                      <a:r>
                        <a:rPr lang="en-US" sz="1400" u="none" strike="noStrike" dirty="0">
                          <a:effectLst/>
                        </a:rPr>
                        <a:t>Digital technology tools are helpful in developing my</a:t>
                      </a:r>
                      <a:r>
                        <a:rPr lang="en-US" sz="1400" u="none" strike="noStrike" spc="-65" dirty="0">
                          <a:effectLst/>
                        </a:rPr>
                        <a:t> </a:t>
                      </a:r>
                      <a:r>
                        <a:rPr lang="en-US" sz="1400" u="none" strike="noStrike" dirty="0">
                          <a:effectLst/>
                        </a:rPr>
                        <a:t>logical</a:t>
                      </a:r>
                      <a:r>
                        <a:rPr lang="en-US" sz="1400" u="none" strike="noStrike" spc="-65" dirty="0">
                          <a:effectLst/>
                        </a:rPr>
                        <a:t> </a:t>
                      </a:r>
                      <a:r>
                        <a:rPr lang="en-US" sz="1400" u="none" strike="noStrike" dirty="0">
                          <a:effectLst/>
                        </a:rPr>
                        <a:t>reasoning</a:t>
                      </a:r>
                      <a:r>
                        <a:rPr lang="en-US" sz="1400" u="none" strike="noStrike" spc="-65" dirty="0">
                          <a:effectLst/>
                        </a:rPr>
                        <a:t> </a:t>
                      </a:r>
                      <a:r>
                        <a:rPr lang="en-US" sz="1400" u="none" strike="noStrike" dirty="0">
                          <a:effectLst/>
                        </a:rPr>
                        <a:t>skills for school projects or</a:t>
                      </a:r>
                      <a:r>
                        <a:rPr lang="en-PH" sz="1200" u="none" strike="noStrike" spc="0" dirty="0">
                          <a:effectLst/>
                        </a:rPr>
                        <a:t> </a:t>
                      </a:r>
                      <a:r>
                        <a:rPr lang="en-US" sz="1400" spc="-10" dirty="0">
                          <a:effectLst/>
                        </a:rPr>
                        <a:t>assignments.</a:t>
                      </a:r>
                      <a:endParaRPr lang="en-PH"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4" marR="35304" marT="35304" marB="35304"/>
                </a:tc>
                <a:tc>
                  <a:txBody>
                    <a:bodyPr/>
                    <a:lstStyle/>
                    <a:p>
                      <a:pPr algn="ctr">
                        <a:lnSpc>
                          <a:spcPct val="107000"/>
                        </a:lnSpc>
                        <a:spcAft>
                          <a:spcPts val="800"/>
                        </a:spcAft>
                      </a:pPr>
                      <a:r>
                        <a:rPr lang="en-US" sz="1400">
                          <a:effectLst/>
                        </a:rPr>
                        <a:t> </a:t>
                      </a:r>
                      <a:endParaRPr lang="en-PH" sz="1200">
                        <a:effectLst/>
                      </a:endParaRPr>
                    </a:p>
                    <a:p>
                      <a:pPr algn="ctr">
                        <a:lnSpc>
                          <a:spcPct val="107000"/>
                        </a:lnSpc>
                        <a:spcAft>
                          <a:spcPts val="800"/>
                        </a:spcAft>
                      </a:pPr>
                      <a:r>
                        <a:rPr lang="en-US" sz="1400">
                          <a:effectLst/>
                        </a:rPr>
                        <a:t>3.88</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tc>
                  <a:txBody>
                    <a:bodyPr/>
                    <a:lstStyle/>
                    <a:p>
                      <a:pPr algn="ctr">
                        <a:lnSpc>
                          <a:spcPct val="107000"/>
                        </a:lnSpc>
                        <a:spcAft>
                          <a:spcPts val="800"/>
                        </a:spcAft>
                      </a:pPr>
                      <a:r>
                        <a:rPr lang="en-US" sz="1400">
                          <a:effectLst/>
                        </a:rPr>
                        <a:t>The Effects of Digital Technology on Cognitive Skills of Grade 11 – ICT Students perceived at 68.2% - 84% (HIGH)</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extLst>
                  <a:ext uri="{0D108BD9-81ED-4DB2-BD59-A6C34878D82A}">
                    <a16:rowId xmlns:a16="http://schemas.microsoft.com/office/drawing/2014/main" val="671739435"/>
                  </a:ext>
                </a:extLst>
              </a:tr>
              <a:tr h="983770">
                <a:tc>
                  <a:txBody>
                    <a:bodyPr/>
                    <a:lstStyle/>
                    <a:p>
                      <a:pPr marL="285750" lvl="0" indent="-285750">
                        <a:lnSpc>
                          <a:spcPct val="107000"/>
                        </a:lnSpc>
                        <a:spcAft>
                          <a:spcPts val="800"/>
                        </a:spcAft>
                        <a:buFont typeface="Arial" panose="020B0604020202020204" pitchFamily="34" charset="0"/>
                        <a:buChar char="•"/>
                      </a:pPr>
                      <a:r>
                        <a:rPr lang="en-US" sz="1400" u="none" strike="noStrike" dirty="0">
                          <a:effectLst/>
                        </a:rPr>
                        <a:t>Using</a:t>
                      </a:r>
                      <a:r>
                        <a:rPr lang="en-US" sz="1400" u="none" strike="noStrike" spc="-75" dirty="0">
                          <a:effectLst/>
                        </a:rPr>
                        <a:t> </a:t>
                      </a:r>
                      <a:r>
                        <a:rPr lang="en-US" sz="1400" u="none" strike="noStrike" dirty="0">
                          <a:effectLst/>
                        </a:rPr>
                        <a:t>digital</a:t>
                      </a:r>
                      <a:r>
                        <a:rPr lang="en-US" sz="1400" u="none" strike="noStrike" spc="-75" dirty="0">
                          <a:effectLst/>
                        </a:rPr>
                        <a:t> </a:t>
                      </a:r>
                      <a:r>
                        <a:rPr lang="en-US" sz="1400" u="none" strike="noStrike" dirty="0">
                          <a:effectLst/>
                        </a:rPr>
                        <a:t>technology in classes stimulates my creative thinking and problem</a:t>
                      </a:r>
                      <a:r>
                        <a:rPr lang="en-US" sz="1400" u="none" strike="noStrike" spc="-65" dirty="0">
                          <a:effectLst/>
                        </a:rPr>
                        <a:t> </a:t>
                      </a:r>
                      <a:r>
                        <a:rPr lang="en-US" sz="1400" u="none" strike="noStrike" dirty="0">
                          <a:effectLst/>
                        </a:rPr>
                        <a:t>–</a:t>
                      </a:r>
                      <a:r>
                        <a:rPr lang="en-US" sz="1400" u="none" strike="noStrike" spc="-65" dirty="0">
                          <a:effectLst/>
                        </a:rPr>
                        <a:t> </a:t>
                      </a:r>
                      <a:r>
                        <a:rPr lang="en-US" sz="1400" u="none" strike="noStrike" dirty="0">
                          <a:effectLst/>
                        </a:rPr>
                        <a:t>solving</a:t>
                      </a:r>
                      <a:r>
                        <a:rPr lang="en-US" sz="1400" u="none" strike="noStrike" spc="-65" dirty="0">
                          <a:effectLst/>
                        </a:rPr>
                        <a:t> </a:t>
                      </a:r>
                      <a:r>
                        <a:rPr lang="en-US" sz="1400" u="none" strike="noStrike" dirty="0">
                          <a:effectLst/>
                        </a:rPr>
                        <a:t>abilities.</a:t>
                      </a:r>
                      <a:endParaRPr lang="en-PH" sz="1200" u="none" strike="noStrike" dirty="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tc>
                  <a:txBody>
                    <a:bodyPr/>
                    <a:lstStyle/>
                    <a:p>
                      <a:pPr>
                        <a:lnSpc>
                          <a:spcPct val="107000"/>
                        </a:lnSpc>
                        <a:spcAft>
                          <a:spcPts val="800"/>
                        </a:spcAft>
                      </a:pPr>
                      <a:r>
                        <a:rPr lang="en-US" sz="1400">
                          <a:effectLst/>
                        </a:rPr>
                        <a:t> </a:t>
                      </a:r>
                      <a:endParaRPr lang="en-PH" sz="1200">
                        <a:effectLst/>
                      </a:endParaRPr>
                    </a:p>
                    <a:p>
                      <a:pPr algn="ctr">
                        <a:lnSpc>
                          <a:spcPct val="107000"/>
                        </a:lnSpc>
                        <a:spcAft>
                          <a:spcPts val="800"/>
                        </a:spcAft>
                      </a:pPr>
                      <a:r>
                        <a:rPr lang="en-US" sz="1400">
                          <a:effectLst/>
                        </a:rPr>
                        <a:t>3.48</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tc>
                  <a:txBody>
                    <a:bodyPr/>
                    <a:lstStyle/>
                    <a:p>
                      <a:pPr algn="ctr">
                        <a:lnSpc>
                          <a:spcPct val="107000"/>
                        </a:lnSpc>
                        <a:spcAft>
                          <a:spcPts val="800"/>
                        </a:spcAft>
                      </a:pPr>
                      <a:r>
                        <a:rPr lang="en-US" sz="1400">
                          <a:effectLst/>
                        </a:rPr>
                        <a:t>The Effects of Digital Technology on Cognitive Skills of Grade 11 – ICT Students perceived at 52.2% - 68% (NEUTRAL)</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extLst>
                  <a:ext uri="{0D108BD9-81ED-4DB2-BD59-A6C34878D82A}">
                    <a16:rowId xmlns:a16="http://schemas.microsoft.com/office/drawing/2014/main" val="532954412"/>
                  </a:ext>
                </a:extLst>
              </a:tr>
              <a:tr h="834712">
                <a:tc>
                  <a:txBody>
                    <a:bodyPr/>
                    <a:lstStyle/>
                    <a:p>
                      <a:pPr marL="285750" lvl="0" indent="-285750">
                        <a:lnSpc>
                          <a:spcPct val="97000"/>
                        </a:lnSpc>
                        <a:spcBef>
                          <a:spcPts val="250"/>
                        </a:spcBef>
                        <a:spcAft>
                          <a:spcPts val="0"/>
                        </a:spcAft>
                        <a:buFont typeface="Arial" panose="020B0604020202020204" pitchFamily="34" charset="0"/>
                        <a:buChar char="•"/>
                      </a:pPr>
                      <a:r>
                        <a:rPr lang="en-US" sz="1400" u="none" strike="noStrike" dirty="0">
                          <a:effectLst/>
                        </a:rPr>
                        <a:t>I face challenges </a:t>
                      </a:r>
                      <a:r>
                        <a:rPr lang="en-US" sz="1400" u="none" strike="noStrike" spc="-25" dirty="0">
                          <a:effectLst/>
                        </a:rPr>
                        <a:t>in</a:t>
                      </a:r>
                      <a:r>
                        <a:rPr lang="en-US" sz="1400" spc="-10" dirty="0">
                          <a:effectLst/>
                        </a:rPr>
                        <a:t> applying critical thinking            skills</a:t>
                      </a:r>
                      <a:r>
                        <a:rPr lang="en-US" sz="1400" spc="-75" dirty="0">
                          <a:effectLst/>
                        </a:rPr>
                        <a:t> </a:t>
                      </a:r>
                      <a:r>
                        <a:rPr lang="en-US" sz="1400" spc="-10" dirty="0">
                          <a:effectLst/>
                        </a:rPr>
                        <a:t>effectively</a:t>
                      </a:r>
                      <a:r>
                        <a:rPr lang="en-US" sz="1400" spc="-75" dirty="0">
                          <a:effectLst/>
                        </a:rPr>
                        <a:t> </a:t>
                      </a:r>
                      <a:r>
                        <a:rPr lang="en-US" sz="1400" spc="-10" dirty="0">
                          <a:effectLst/>
                        </a:rPr>
                        <a:t>when relying  on digital technology</a:t>
                      </a:r>
                      <a:r>
                        <a:rPr lang="en-US" sz="1400" spc="-75" dirty="0">
                          <a:effectLst/>
                        </a:rPr>
                        <a:t> </a:t>
                      </a:r>
                      <a:r>
                        <a:rPr lang="en-US" sz="1400" spc="-10" dirty="0">
                          <a:effectLst/>
                        </a:rPr>
                        <a:t>for</a:t>
                      </a:r>
                      <a:r>
                        <a:rPr lang="en-US" sz="1400" spc="-75" dirty="0">
                          <a:effectLst/>
                        </a:rPr>
                        <a:t> </a:t>
                      </a:r>
                      <a:r>
                        <a:rPr lang="en-US" sz="1400" spc="-10" dirty="0">
                          <a:effectLst/>
                        </a:rPr>
                        <a:t>school- related tasks.</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tc>
                  <a:txBody>
                    <a:bodyPr/>
                    <a:lstStyle/>
                    <a:p>
                      <a:pPr algn="ctr">
                        <a:lnSpc>
                          <a:spcPct val="107000"/>
                        </a:lnSpc>
                        <a:spcAft>
                          <a:spcPts val="800"/>
                        </a:spcAft>
                      </a:pPr>
                      <a:r>
                        <a:rPr lang="en-US" sz="1400">
                          <a:effectLst/>
                        </a:rPr>
                        <a:t> </a:t>
                      </a:r>
                      <a:endParaRPr lang="en-PH" sz="1200">
                        <a:effectLst/>
                      </a:endParaRPr>
                    </a:p>
                    <a:p>
                      <a:pPr algn="ctr">
                        <a:lnSpc>
                          <a:spcPct val="107000"/>
                        </a:lnSpc>
                        <a:spcAft>
                          <a:spcPts val="800"/>
                        </a:spcAft>
                      </a:pPr>
                      <a:r>
                        <a:rPr lang="en-US" sz="1400">
                          <a:effectLst/>
                        </a:rPr>
                        <a:t>3.75</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tc>
                  <a:txBody>
                    <a:bodyPr/>
                    <a:lstStyle/>
                    <a:p>
                      <a:pPr algn="ctr">
                        <a:lnSpc>
                          <a:spcPct val="107000"/>
                        </a:lnSpc>
                        <a:spcAft>
                          <a:spcPts val="800"/>
                        </a:spcAft>
                      </a:pPr>
                      <a:r>
                        <a:rPr lang="en-US" sz="1400">
                          <a:effectLst/>
                        </a:rPr>
                        <a:t>The Effects of Digital Technology on Cognitive Skills of Grade 11 – ICT Students perceived at 62.2% - 68% (HIGH)</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extLst>
                  <a:ext uri="{0D108BD9-81ED-4DB2-BD59-A6C34878D82A}">
                    <a16:rowId xmlns:a16="http://schemas.microsoft.com/office/drawing/2014/main" val="2010602962"/>
                  </a:ext>
                </a:extLst>
              </a:tr>
              <a:tr h="834712">
                <a:tc>
                  <a:txBody>
                    <a:bodyPr/>
                    <a:lstStyle/>
                    <a:p>
                      <a:pPr algn="ctr">
                        <a:lnSpc>
                          <a:spcPct val="97000"/>
                        </a:lnSpc>
                        <a:spcBef>
                          <a:spcPts val="240"/>
                        </a:spcBef>
                      </a:pPr>
                      <a:r>
                        <a:rPr lang="en-US" sz="1400" dirty="0">
                          <a:effectLst/>
                        </a:rPr>
                        <a:t>AVERAGE MEAN</a:t>
                      </a:r>
                      <a:endParaRPr lang="en-PH"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304" marR="35304" marT="35304" marB="35304"/>
                </a:tc>
                <a:tc>
                  <a:txBody>
                    <a:bodyPr/>
                    <a:lstStyle/>
                    <a:p>
                      <a:pPr algn="ctr">
                        <a:lnSpc>
                          <a:spcPct val="107000"/>
                        </a:lnSpc>
                        <a:spcAft>
                          <a:spcPts val="800"/>
                        </a:spcAft>
                      </a:pPr>
                      <a:r>
                        <a:rPr lang="en-US" sz="1400">
                          <a:effectLst/>
                        </a:rPr>
                        <a:t> </a:t>
                      </a:r>
                      <a:endParaRPr lang="en-PH" sz="1200">
                        <a:effectLst/>
                      </a:endParaRPr>
                    </a:p>
                    <a:p>
                      <a:pPr algn="ctr">
                        <a:lnSpc>
                          <a:spcPct val="107000"/>
                        </a:lnSpc>
                        <a:spcAft>
                          <a:spcPts val="800"/>
                        </a:spcAft>
                      </a:pPr>
                      <a:r>
                        <a:rPr lang="en-US" sz="1400">
                          <a:effectLst/>
                        </a:rPr>
                        <a:t>3.71</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tc>
                  <a:txBody>
                    <a:bodyPr/>
                    <a:lstStyle/>
                    <a:p>
                      <a:pPr algn="ctr">
                        <a:lnSpc>
                          <a:spcPct val="107000"/>
                        </a:lnSpc>
                        <a:spcAft>
                          <a:spcPts val="800"/>
                        </a:spcAft>
                      </a:pPr>
                      <a:r>
                        <a:rPr lang="en-US" sz="1400" dirty="0">
                          <a:effectLst/>
                        </a:rPr>
                        <a:t>The Effects of Digital Technology on Cognitive Skills of Grade 11 – ICT Students perceived at 52.2% - 68% (HIGH)</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35304" marR="35304" marT="35304" marB="35304"/>
                </a:tc>
                <a:extLst>
                  <a:ext uri="{0D108BD9-81ED-4DB2-BD59-A6C34878D82A}">
                    <a16:rowId xmlns:a16="http://schemas.microsoft.com/office/drawing/2014/main" val="2019333646"/>
                  </a:ext>
                </a:extLst>
              </a:tr>
            </a:tbl>
          </a:graphicData>
        </a:graphic>
      </p:graphicFrame>
      <p:sp>
        <p:nvSpPr>
          <p:cNvPr id="7" name="TextBox 6">
            <a:extLst>
              <a:ext uri="{FF2B5EF4-FFF2-40B4-BE49-F238E27FC236}">
                <a16:creationId xmlns:a16="http://schemas.microsoft.com/office/drawing/2014/main" id="{E0CBFC51-8147-C558-A8E5-173225611480}"/>
              </a:ext>
            </a:extLst>
          </p:cNvPr>
          <p:cNvSpPr txBox="1"/>
          <p:nvPr/>
        </p:nvSpPr>
        <p:spPr>
          <a:xfrm>
            <a:off x="3922711" y="164068"/>
            <a:ext cx="4038600" cy="369332"/>
          </a:xfrm>
          <a:prstGeom prst="rect">
            <a:avLst/>
          </a:prstGeom>
          <a:noFill/>
          <a:ln>
            <a:solidFill>
              <a:schemeClr val="bg2"/>
            </a:solidFill>
          </a:ln>
        </p:spPr>
        <p:txBody>
          <a:bodyPr wrap="square" rtlCol="0" anchor="ctr" anchorCtr="1">
            <a:spAutoFit/>
          </a:bodyPr>
          <a:lstStyle/>
          <a:p>
            <a:r>
              <a:rPr lang="en-PH" dirty="0"/>
              <a:t>Critical Thinking</a:t>
            </a:r>
          </a:p>
        </p:txBody>
      </p:sp>
    </p:spTree>
    <p:extLst>
      <p:ext uri="{BB962C8B-B14F-4D97-AF65-F5344CB8AC3E}">
        <p14:creationId xmlns:p14="http://schemas.microsoft.com/office/powerpoint/2010/main" val="404494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5BAF-2829-42EA-A93B-C40FC12381D7}"/>
              </a:ext>
            </a:extLst>
          </p:cNvPr>
          <p:cNvSpPr>
            <a:spLocks noGrp="1"/>
          </p:cNvSpPr>
          <p:nvPr>
            <p:ph type="title"/>
          </p:nvPr>
        </p:nvSpPr>
        <p:spPr>
          <a:xfrm>
            <a:off x="0" y="-381000"/>
            <a:ext cx="9144001" cy="1371600"/>
          </a:xfrm>
        </p:spPr>
        <p:txBody>
          <a:bodyPr/>
          <a:lstStyle/>
          <a:p>
            <a:r>
              <a:rPr lang="en-US" dirty="0"/>
              <a:t>Conclusion</a:t>
            </a:r>
          </a:p>
        </p:txBody>
      </p:sp>
      <p:sp>
        <p:nvSpPr>
          <p:cNvPr id="3" name="Content Placeholder 2">
            <a:extLst>
              <a:ext uri="{FF2B5EF4-FFF2-40B4-BE49-F238E27FC236}">
                <a16:creationId xmlns:a16="http://schemas.microsoft.com/office/drawing/2014/main" id="{46E10CCB-9D08-ED2D-6D7F-0E6990096D52}"/>
              </a:ext>
            </a:extLst>
          </p:cNvPr>
          <p:cNvSpPr>
            <a:spLocks noGrp="1"/>
          </p:cNvSpPr>
          <p:nvPr>
            <p:ph idx="1"/>
          </p:nvPr>
        </p:nvSpPr>
        <p:spPr>
          <a:xfrm>
            <a:off x="150812" y="990600"/>
            <a:ext cx="11887200" cy="5638800"/>
          </a:xfrm>
        </p:spPr>
        <p:txBody>
          <a:bodyPr>
            <a:normAutofit lnSpcReduction="10000"/>
          </a:bodyPr>
          <a:lstStyle/>
          <a:p>
            <a:pPr marL="0" marR="0" indent="0">
              <a:lnSpc>
                <a:spcPct val="107000"/>
              </a:lnSpc>
              <a:spcBef>
                <a:spcPts val="0"/>
              </a:spcBef>
              <a:spcAft>
                <a:spcPts val="80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 study discovered the following findings:</a:t>
            </a:r>
            <a:endParaRPr lang="en-US" dirty="0">
              <a:latin typeface="Calibri" panose="020F0502020204030204" pitchFamily="34" charset="0"/>
              <a:ea typeface="SimSun" panose="02010600030101010101" pitchFamily="2" charset="-122"/>
              <a:cs typeface="Times New Roman" panose="02020603050405020304" pitchFamily="18" charset="0"/>
            </a:endParaRPr>
          </a:p>
          <a:p>
            <a:pPr marL="0" marR="0" indent="0">
              <a:lnSpc>
                <a:spcPct val="107000"/>
              </a:lnSpc>
              <a:spcBef>
                <a:spcPts val="0"/>
              </a:spcBef>
              <a:spcAft>
                <a:spcPts val="800"/>
              </a:spcAft>
              <a:buNone/>
            </a:pP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1.1 In Academic Performance, the digital technology improved the students' understanding of complex concepts.</a:t>
            </a:r>
          </a:p>
          <a:p>
            <a:pPr marL="4762" marR="0" indent="0">
              <a:lnSpc>
                <a:spcPct val="200000"/>
              </a:lnSpc>
              <a:spcBef>
                <a:spcPts val="0"/>
              </a:spcBef>
              <a:spcAft>
                <a:spcPts val="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1.2 </a:t>
            </a:r>
            <a:r>
              <a:rPr lang="en-US" dirty="0">
                <a:effectLst/>
                <a:latin typeface="Times New Roman" panose="02020603050405020304" pitchFamily="18" charset="0"/>
                <a:ea typeface="SimSun" panose="02010600030101010101" pitchFamily="2" charset="-122"/>
                <a:cs typeface="Times New Roman" panose="02020603050405020304" pitchFamily="18" charset="0"/>
              </a:rPr>
              <a:t>In Memory, the digital technology negatively impacted the students' ability to focus and retain information on the students' memory.</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4762" marR="0" indent="0">
              <a:lnSpc>
                <a:spcPct val="200000"/>
              </a:lnSpc>
              <a:spcBef>
                <a:spcPts val="0"/>
              </a:spcBef>
              <a:spcAft>
                <a:spcPts val="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2.1 In Attention, when using digital technology, students get easily distracted from the main objective.</a:t>
            </a:r>
          </a:p>
          <a:p>
            <a:pPr marL="0" marR="0" indent="0">
              <a:lnSpc>
                <a:spcPct val="200000"/>
              </a:lnSpc>
              <a:spcBef>
                <a:spcPts val="0"/>
              </a:spcBef>
              <a:spcAft>
                <a:spcPts val="800"/>
              </a:spcAf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2.2 </a:t>
            </a:r>
            <a:r>
              <a:rPr lang="en-US" dirty="0">
                <a:effectLst/>
                <a:latin typeface="Times New Roman" panose="02020603050405020304" pitchFamily="18" charset="0"/>
                <a:ea typeface="SimSun" panose="02010600030101010101" pitchFamily="2" charset="-122"/>
                <a:cs typeface="Times New Roman" panose="02020603050405020304" pitchFamily="18" charset="0"/>
              </a:rPr>
              <a:t>In Critical Thinking, digital technology tools are helpful in developing students' logical reasoning skills for school.</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4341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629D0-E1A8-E2E6-0FED-8040B0D690B7}"/>
              </a:ext>
            </a:extLst>
          </p:cNvPr>
          <p:cNvSpPr>
            <a:spLocks noGrp="1"/>
          </p:cNvSpPr>
          <p:nvPr>
            <p:ph type="title"/>
          </p:nvPr>
        </p:nvSpPr>
        <p:spPr>
          <a:xfrm>
            <a:off x="0" y="-457200"/>
            <a:ext cx="9144001" cy="1371600"/>
          </a:xfrm>
        </p:spPr>
        <p:txBody>
          <a:bodyPr/>
          <a:lstStyle/>
          <a:p>
            <a:pPr>
              <a:lnSpc>
                <a:spcPct val="100000"/>
              </a:lnSpc>
            </a:pPr>
            <a:r>
              <a:rPr lang="en-US" dirty="0"/>
              <a:t>Conclusion</a:t>
            </a:r>
          </a:p>
        </p:txBody>
      </p:sp>
      <p:sp>
        <p:nvSpPr>
          <p:cNvPr id="3" name="Content Placeholder 2">
            <a:extLst>
              <a:ext uri="{FF2B5EF4-FFF2-40B4-BE49-F238E27FC236}">
                <a16:creationId xmlns:a16="http://schemas.microsoft.com/office/drawing/2014/main" id="{01E6CD54-288B-6C3E-0C86-AD1E9135347D}"/>
              </a:ext>
            </a:extLst>
          </p:cNvPr>
          <p:cNvSpPr>
            <a:spLocks noGrp="1"/>
          </p:cNvSpPr>
          <p:nvPr>
            <p:ph idx="1"/>
          </p:nvPr>
        </p:nvSpPr>
        <p:spPr>
          <a:xfrm>
            <a:off x="74612" y="944461"/>
            <a:ext cx="12039600" cy="5257800"/>
          </a:xfrm>
        </p:spPr>
        <p:txBody>
          <a:bodyPr>
            <a:normAutofit lnSpcReduction="10000"/>
          </a:bodyPr>
          <a:lstStyle/>
          <a:p>
            <a:pPr marL="0" marR="0" indent="0" algn="just">
              <a:lnSpc>
                <a:spcPct val="120000"/>
              </a:lnSpc>
              <a:spcBef>
                <a:spcPts val="0"/>
              </a:spcBef>
              <a:spcAft>
                <a:spcPts val="8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Problem 1</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lnSpc>
                <a:spcPct val="120000"/>
              </a:lnSpc>
              <a:spcBef>
                <a:spcPts val="0"/>
              </a:spcBef>
              <a:spcAft>
                <a:spcPts val="8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What are the effects of digital technology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in terms of;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Academic Performance and Memory?</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20000"/>
              </a:lnSpc>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Problem Conclusion</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2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Therefore, the researchers conclude that there are 3.88 Grade 11 Students who answered that digital technology improved their understanding of complex concepts. Then, there are 3.83 Grade 11 Students who answered digital technology negatively impacted their ability to focus and retain information of their memory.</a:t>
            </a:r>
          </a:p>
          <a:p>
            <a:pPr marL="0" marR="0" indent="0" algn="just">
              <a:lnSpc>
                <a:spcPct val="120000"/>
              </a:lnSpc>
              <a:spcBef>
                <a:spcPts val="0"/>
              </a:spcBef>
              <a:spcAft>
                <a:spcPts val="800"/>
              </a:spcAft>
              <a:buNone/>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Problem 2</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lnSpc>
                <a:spcPct val="120000"/>
              </a:lnSpc>
              <a:spcBef>
                <a:spcPts val="0"/>
              </a:spcBef>
              <a:spcAft>
                <a:spcPts val="800"/>
              </a:spcAft>
              <a:buNone/>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How digital technology develops the cognitive skills of the students; Attention and Critical Thinking</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lnSpc>
                <a:spcPct val="120000"/>
              </a:lnSpc>
              <a:buNone/>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Problem Conclusion</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lnSpc>
                <a:spcPct val="120000"/>
              </a:lnSpc>
              <a:spcBef>
                <a:spcPts val="0"/>
              </a:spcBef>
              <a:spcAft>
                <a:spcPts val="8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Therefore, the researchers conclude that there are 3.73 Grade 11 Students who answered that they get easily distracted from the main objective when using digital technology. There are 3.88 Grade 11 Students who answered that digital technology tools are helpful in developing their </a:t>
            </a:r>
            <a:r>
              <a:rPr lang="en-US" sz="2100" dirty="0">
                <a:effectLst/>
                <a:latin typeface="Times New Roman" panose="02020603050405020304" pitchFamily="18" charset="0"/>
                <a:ea typeface="SimSun" panose="02010600030101010101" pitchFamily="2" charset="-122"/>
                <a:cs typeface="Times New Roman" panose="02020603050405020304" pitchFamily="18" charset="0"/>
              </a:rPr>
              <a:t>logical reasoning skills for school.</a:t>
            </a:r>
          </a:p>
          <a:p>
            <a:pPr marL="0" indent="0">
              <a:lnSpc>
                <a:spcPct val="12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06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9D72-332F-F13D-73FC-A340CF7FFEBF}"/>
              </a:ext>
            </a:extLst>
          </p:cNvPr>
          <p:cNvSpPr>
            <a:spLocks noGrp="1"/>
          </p:cNvSpPr>
          <p:nvPr>
            <p:ph type="title"/>
          </p:nvPr>
        </p:nvSpPr>
        <p:spPr>
          <a:xfrm>
            <a:off x="-28153" y="-304800"/>
            <a:ext cx="9144001" cy="1371600"/>
          </a:xfrm>
        </p:spPr>
        <p:txBody>
          <a:bodyPr/>
          <a:lstStyle/>
          <a:p>
            <a:r>
              <a:rPr lang="en-US" dirty="0"/>
              <a:t>Recommendations</a:t>
            </a:r>
          </a:p>
        </p:txBody>
      </p:sp>
      <p:sp>
        <p:nvSpPr>
          <p:cNvPr id="3" name="Content Placeholder 2">
            <a:extLst>
              <a:ext uri="{FF2B5EF4-FFF2-40B4-BE49-F238E27FC236}">
                <a16:creationId xmlns:a16="http://schemas.microsoft.com/office/drawing/2014/main" id="{8420B6EC-4A79-E4BF-2FFC-ECB8BCCD4FD1}"/>
              </a:ext>
            </a:extLst>
          </p:cNvPr>
          <p:cNvSpPr>
            <a:spLocks noGrp="1"/>
          </p:cNvSpPr>
          <p:nvPr>
            <p:ph idx="1"/>
          </p:nvPr>
        </p:nvSpPr>
        <p:spPr>
          <a:xfrm>
            <a:off x="74612" y="1066800"/>
            <a:ext cx="11963399" cy="5638799"/>
          </a:xfrm>
        </p:spPr>
        <p:txBody>
          <a:bodyPr>
            <a:normAutofit/>
          </a:bodyPr>
          <a:lstStyle/>
          <a:p>
            <a:pPr marL="0" indent="0" algn="ctr">
              <a:buNone/>
            </a:pPr>
            <a:r>
              <a:rPr lang="en-US" sz="3600" dirty="0">
                <a:effectLst/>
                <a:latin typeface="Times New Roman" panose="02020603050405020304" pitchFamily="18" charset="0"/>
                <a:ea typeface="Times New Roman" panose="02020603050405020304" pitchFamily="18" charset="0"/>
              </a:rPr>
              <a:t>The researcher would also encourage the Grade 11 ICT Students to further explore positive and negative effects using digital technology on their cognitive skills. Additionally,  it is crucial for students to be aware of the potential negative effects that can arise from the misuse of digital technology. Students must be cautious in using digital technology to have a balanced approach that maximizes the benefits while minimizing the drawbacks. To gain deeper understanding of the impact of digital technology on cognitive skills by conducting it in a larger population.</a:t>
            </a:r>
            <a:endParaRPr lang="en-US" sz="4400" dirty="0"/>
          </a:p>
        </p:txBody>
      </p:sp>
    </p:spTree>
    <p:extLst>
      <p:ext uri="{BB962C8B-B14F-4D97-AF65-F5344CB8AC3E}">
        <p14:creationId xmlns:p14="http://schemas.microsoft.com/office/powerpoint/2010/main" val="293397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74612" y="0"/>
            <a:ext cx="9144001" cy="1371600"/>
          </a:xfrm>
        </p:spPr>
        <p:txBody>
          <a:bodyPr/>
          <a:lstStyle/>
          <a:p>
            <a:r>
              <a:rPr lang="en-US" dirty="0"/>
              <a:t>Introduction:</a:t>
            </a:r>
          </a:p>
        </p:txBody>
      </p:sp>
      <p:sp>
        <p:nvSpPr>
          <p:cNvPr id="14" name="Content Placeholder 13"/>
          <p:cNvSpPr>
            <a:spLocks noGrp="1"/>
          </p:cNvSpPr>
          <p:nvPr>
            <p:ph idx="1"/>
          </p:nvPr>
        </p:nvSpPr>
        <p:spPr>
          <a:xfrm>
            <a:off x="227012" y="1600200"/>
            <a:ext cx="11734800" cy="4800600"/>
          </a:xfrm>
        </p:spPr>
        <p:txBody>
          <a:bodyPr>
            <a:normAutofit fontScale="92500" lnSpcReduction="20000"/>
          </a:bodyPr>
          <a:lstStyle/>
          <a:p>
            <a:pPr marL="0" lvl="0" indent="0" algn="ctr">
              <a:buNone/>
            </a:pPr>
            <a:r>
              <a:rPr lang="en-US" sz="3200" dirty="0"/>
              <a:t> </a:t>
            </a:r>
            <a:r>
              <a:rPr lang="en-US" sz="2600" dirty="0"/>
              <a:t>The advancements in digital technology have been revolutionary and have had a profound impact on the way people communicate, learn, and access information. Cognitive skills are mental processes that enable us to learn, reason, and solve problems. These skills are essential for success in today's knowledge-based economy, where the ability to think critically, make decisions, and adapt to change is valued. However, there is increasing worry that prolonged exposure to digital technology may have harmful impacts on cognitive growth, especially with regards to attention, memory, and critical thinking. </a:t>
            </a:r>
          </a:p>
          <a:p>
            <a:pPr marL="0" lvl="0" indent="0" algn="ctr">
              <a:buNone/>
            </a:pPr>
            <a:r>
              <a:rPr lang="en-US" sz="2600" dirty="0"/>
              <a:t>This study focuses on determining the effects of digital technology on cognitive skills of the Grade 11 – ICT Students at St. Cecilia’s College – Cebu, Inc. Specifically, we investigate three cognitive skills cognitive skills, Attention, Memory, and Cognitive Skills. Understanding the diverse effects of digital technology on individuals and society, particularly its impact on cognitive skills, is crucial.</a:t>
            </a:r>
          </a:p>
          <a:p>
            <a:pPr marL="0" lvl="0" indent="0" algn="ctr">
              <a:buNone/>
            </a:pPr>
            <a:r>
              <a:rPr lang="en-US" sz="2600" dirty="0"/>
              <a:t>	 </a:t>
            </a: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a:extLst>
              <a:ext uri="{FF2B5EF4-FFF2-40B4-BE49-F238E27FC236}">
                <a16:creationId xmlns:a16="http://schemas.microsoft.com/office/drawing/2014/main" id="{3A5AFA2A-B2C1-E752-E277-A627BFE0D4D1}"/>
              </a:ext>
            </a:extLst>
          </p:cNvPr>
          <p:cNvSpPr>
            <a:spLocks noGrp="1"/>
          </p:cNvSpPr>
          <p:nvPr>
            <p:ph type="title"/>
          </p:nvPr>
        </p:nvSpPr>
        <p:spPr>
          <a:xfrm>
            <a:off x="0" y="-304800"/>
            <a:ext cx="9144001" cy="1371600"/>
          </a:xfrm>
        </p:spPr>
        <p:txBody>
          <a:bodyPr/>
          <a:lstStyle/>
          <a:p>
            <a:r>
              <a:rPr lang="en-US" dirty="0"/>
              <a:t>Statement of The Problem:</a:t>
            </a:r>
          </a:p>
        </p:txBody>
      </p:sp>
      <p:sp>
        <p:nvSpPr>
          <p:cNvPr id="9" name="Content Placeholder 13">
            <a:extLst>
              <a:ext uri="{FF2B5EF4-FFF2-40B4-BE49-F238E27FC236}">
                <a16:creationId xmlns:a16="http://schemas.microsoft.com/office/drawing/2014/main" id="{E0A1A4FB-14B5-6C3F-E0E1-A91EDC726A7D}"/>
              </a:ext>
            </a:extLst>
          </p:cNvPr>
          <p:cNvSpPr>
            <a:spLocks noGrp="1"/>
          </p:cNvSpPr>
          <p:nvPr>
            <p:ph idx="1"/>
          </p:nvPr>
        </p:nvSpPr>
        <p:spPr>
          <a:xfrm>
            <a:off x="74612" y="1143000"/>
            <a:ext cx="11734800" cy="5486400"/>
          </a:xfrm>
        </p:spPr>
        <p:txBody>
          <a:bodyPr>
            <a:normAutofit/>
          </a:bodyPr>
          <a:lstStyle/>
          <a:p>
            <a:pPr marL="0" lvl="0" indent="0" algn="just">
              <a:buNone/>
            </a:pPr>
            <a:r>
              <a:rPr lang="en-US" sz="1800" dirty="0"/>
              <a:t>1.   What is the profile of the students in terms of;</a:t>
            </a:r>
          </a:p>
          <a:p>
            <a:pPr marL="0" lvl="0" indent="0" algn="just">
              <a:buNone/>
            </a:pPr>
            <a:r>
              <a:rPr lang="en-US" sz="1800" dirty="0"/>
              <a:t>       1.1 Gender,</a:t>
            </a:r>
          </a:p>
          <a:p>
            <a:pPr marL="0" lvl="0" indent="0" algn="just">
              <a:buNone/>
            </a:pPr>
            <a:r>
              <a:rPr lang="en-US" sz="1800" dirty="0"/>
              <a:t>       1.2 Age</a:t>
            </a:r>
          </a:p>
          <a:p>
            <a:pPr marL="0" lvl="0" indent="0" algn="just">
              <a:buNone/>
            </a:pPr>
            <a:r>
              <a:rPr lang="en-US" sz="1800" dirty="0"/>
              <a:t>2.    What are the effects of digital technology in terms of:</a:t>
            </a:r>
          </a:p>
          <a:p>
            <a:pPr marL="0" lvl="0" indent="0" algn="just">
              <a:buNone/>
            </a:pPr>
            <a:r>
              <a:rPr lang="en-US" sz="1800" dirty="0"/>
              <a:t>       1.1 Academic Performance,</a:t>
            </a:r>
          </a:p>
          <a:p>
            <a:pPr marL="0" lvl="0" indent="0" algn="just">
              <a:buNone/>
            </a:pPr>
            <a:r>
              <a:rPr lang="en-US" sz="1800" dirty="0"/>
              <a:t>       1.2 Memory	</a:t>
            </a:r>
          </a:p>
          <a:p>
            <a:pPr marL="0" lvl="0" indent="0" algn="just">
              <a:buNone/>
            </a:pPr>
            <a:r>
              <a:rPr lang="en-US" sz="1800" dirty="0"/>
              <a:t>3.   What are the effects of digital technology in terms of:</a:t>
            </a:r>
          </a:p>
          <a:p>
            <a:pPr marL="0" lvl="0" indent="0" algn="just">
              <a:buNone/>
            </a:pPr>
            <a:r>
              <a:rPr lang="en-US" sz="1800" dirty="0"/>
              <a:t>       1.1 Academic Performance,</a:t>
            </a:r>
          </a:p>
          <a:p>
            <a:pPr marL="0" lvl="0" indent="0" algn="just">
              <a:buNone/>
            </a:pPr>
            <a:r>
              <a:rPr lang="en-US" sz="1800" dirty="0"/>
              <a:t>       1.2 Memory  </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2">
            <a:extLst>
              <a:ext uri="{FF2B5EF4-FFF2-40B4-BE49-F238E27FC236}">
                <a16:creationId xmlns:a16="http://schemas.microsoft.com/office/drawing/2014/main" id="{5F5EAD64-43E0-56A5-BE37-47FE760BC292}"/>
              </a:ext>
            </a:extLst>
          </p:cNvPr>
          <p:cNvSpPr>
            <a:spLocks noGrp="1"/>
          </p:cNvSpPr>
          <p:nvPr>
            <p:ph type="title"/>
          </p:nvPr>
        </p:nvSpPr>
        <p:spPr>
          <a:xfrm>
            <a:off x="0" y="-304800"/>
            <a:ext cx="9144001" cy="1371600"/>
          </a:xfrm>
        </p:spPr>
        <p:txBody>
          <a:bodyPr/>
          <a:lstStyle/>
          <a:p>
            <a:r>
              <a:rPr lang="en-US" dirty="0"/>
              <a:t>Statement of The Problem:</a:t>
            </a:r>
          </a:p>
        </p:txBody>
      </p:sp>
      <p:sp>
        <p:nvSpPr>
          <p:cNvPr id="12" name="Content Placeholder 13">
            <a:extLst>
              <a:ext uri="{FF2B5EF4-FFF2-40B4-BE49-F238E27FC236}">
                <a16:creationId xmlns:a16="http://schemas.microsoft.com/office/drawing/2014/main" id="{9D1D03EB-C781-4A68-2960-2F255BFC5B34}"/>
              </a:ext>
            </a:extLst>
          </p:cNvPr>
          <p:cNvSpPr>
            <a:spLocks noGrp="1"/>
          </p:cNvSpPr>
          <p:nvPr>
            <p:ph idx="1"/>
          </p:nvPr>
        </p:nvSpPr>
        <p:spPr>
          <a:xfrm>
            <a:off x="74612" y="1143000"/>
            <a:ext cx="11734800" cy="5486400"/>
          </a:xfrm>
        </p:spPr>
        <p:txBody>
          <a:bodyPr>
            <a:normAutofit/>
          </a:bodyPr>
          <a:lstStyle/>
          <a:p>
            <a:pPr marL="0" lvl="0" indent="0" algn="just">
              <a:buNone/>
            </a:pPr>
            <a:r>
              <a:rPr lang="en-US" sz="1800" dirty="0"/>
              <a:t>4.    Is there significant relationships between digital technology and the cognitive skills?</a:t>
            </a:r>
          </a:p>
          <a:p>
            <a:pPr marL="0" lvl="0" indent="0" algn="just">
              <a:buNone/>
            </a:pPr>
            <a:r>
              <a:rPr lang="en-US" sz="1800" dirty="0"/>
              <a:t>5.    In what ways do students perceive that the use of digital technology affects their cognitive skills?</a:t>
            </a:r>
          </a:p>
          <a:p>
            <a:pPr marL="0" lvl="0" indent="0" algn="just">
              <a:buNone/>
            </a:pPr>
            <a:r>
              <a:rPr lang="en-US" sz="1800" dirty="0"/>
              <a:t>       </a:t>
            </a: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0" y="0"/>
            <a:ext cx="9144001" cy="1371600"/>
          </a:xfrm>
        </p:spPr>
        <p:txBody>
          <a:bodyPr/>
          <a:lstStyle/>
          <a:p>
            <a:r>
              <a:rPr lang="en-US" dirty="0"/>
              <a:t>Scope and Delimitation</a:t>
            </a:r>
          </a:p>
        </p:txBody>
      </p:sp>
      <p:sp>
        <p:nvSpPr>
          <p:cNvPr id="5" name="Content Placeholder 13">
            <a:extLst>
              <a:ext uri="{FF2B5EF4-FFF2-40B4-BE49-F238E27FC236}">
                <a16:creationId xmlns:a16="http://schemas.microsoft.com/office/drawing/2014/main" id="{288A03BC-EE7E-CCB4-727A-522AE8094F20}"/>
              </a:ext>
            </a:extLst>
          </p:cNvPr>
          <p:cNvSpPr>
            <a:spLocks noGrp="1"/>
          </p:cNvSpPr>
          <p:nvPr>
            <p:ph idx="1"/>
          </p:nvPr>
        </p:nvSpPr>
        <p:spPr>
          <a:xfrm>
            <a:off x="74612" y="1371600"/>
            <a:ext cx="11734800" cy="5486400"/>
          </a:xfrm>
        </p:spPr>
        <p:txBody>
          <a:bodyPr>
            <a:normAutofit/>
          </a:bodyPr>
          <a:lstStyle/>
          <a:p>
            <a:pPr marL="0" marR="0" indent="0" algn="ctr">
              <a:lnSpc>
                <a:spcPct val="200000"/>
              </a:lnSpc>
              <a:spcBef>
                <a:spcPts val="0"/>
              </a:spcBef>
              <a:spcAft>
                <a:spcPts val="800"/>
              </a:spcAft>
              <a:buNone/>
            </a:pPr>
            <a:r>
              <a:rPr lang="en-US" sz="1800" dirty="0">
                <a:effectLst/>
                <a:latin typeface="TNR"/>
                <a:ea typeface="SimSun" panose="02010600030101010101" pitchFamily="2" charset="-122"/>
                <a:cs typeface="Calibri" panose="020F0502020204030204" pitchFamily="34" charset="0"/>
              </a:rPr>
              <a:t>	</a:t>
            </a:r>
            <a:r>
              <a:rPr lang="en-US" spc="-150" dirty="0">
                <a:effectLst/>
                <a:latin typeface="TNR"/>
                <a:ea typeface="SimSun" panose="02010600030101010101" pitchFamily="2" charset="-122"/>
                <a:cs typeface="Calibri" panose="020F0502020204030204" pitchFamily="34" charset="0"/>
              </a:rPr>
              <a:t>This study is conducted by the researchers of St. Cecilia's College - Cebu, Inc. with the duration of </a:t>
            </a:r>
          </a:p>
          <a:p>
            <a:pPr marL="0" marR="0" indent="0" algn="ctr">
              <a:lnSpc>
                <a:spcPct val="200000"/>
              </a:lnSpc>
              <a:spcBef>
                <a:spcPts val="0"/>
              </a:spcBef>
              <a:spcAft>
                <a:spcPts val="800"/>
              </a:spcAft>
              <a:buNone/>
            </a:pPr>
            <a:r>
              <a:rPr lang="en-US" spc="-150" dirty="0">
                <a:effectLst/>
                <a:latin typeface="TNR"/>
                <a:ea typeface="SimSun" panose="02010600030101010101" pitchFamily="2" charset="-122"/>
                <a:cs typeface="Calibri" panose="020F0502020204030204" pitchFamily="34" charset="0"/>
              </a:rPr>
              <a:t>2022 - 2023. Regarding in the study of the effects of digital technology on cognitive skills in grade 11 - ICT in St. Cecilia's College - Cebu, Inc. This study aims to investigate on how digital technology affects the cognitive skills (Memory, Attention and Critical Thinking) of the students. The researchers will anticipate collecting data and conducting analysis to determine the impact of digital technology towards the cognitive skills</a:t>
            </a:r>
            <a:r>
              <a:rPr lang="en-US" dirty="0">
                <a:effectLst/>
                <a:latin typeface="TNR"/>
                <a:ea typeface="SimSun" panose="02010600030101010101" pitchFamily="2" charset="-122"/>
                <a:cs typeface="Calibri" panose="020F0502020204030204" pitchFamily="34" charset="0"/>
              </a:rPr>
              <a:t>.</a:t>
            </a:r>
            <a:endParaRPr lang="en-US" dirty="0">
              <a:effectLst/>
              <a:latin typeface="Calibri" panose="020F0502020204030204" pitchFamily="34" charset="0"/>
              <a:ea typeface="SimSun" panose="02010600030101010101" pitchFamily="2" charset="-122"/>
              <a:cs typeface="Times New Roman" panose="02020603050405020304" pitchFamily="18" charset="0"/>
            </a:endParaRPr>
          </a:p>
          <a:p>
            <a:pPr marL="0" lvl="0" indent="0" algn="just">
              <a:buNone/>
            </a:pPr>
            <a:endParaRPr lang="en-US" sz="1800" dirty="0"/>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6B04-ED58-96CD-38DE-DDA4560041E8}"/>
              </a:ext>
            </a:extLst>
          </p:cNvPr>
          <p:cNvSpPr>
            <a:spLocks noGrp="1"/>
          </p:cNvSpPr>
          <p:nvPr>
            <p:ph type="title"/>
          </p:nvPr>
        </p:nvSpPr>
        <p:spPr>
          <a:xfrm>
            <a:off x="-77788" y="-76200"/>
            <a:ext cx="9144001" cy="1371600"/>
          </a:xfrm>
        </p:spPr>
        <p:txBody>
          <a:bodyPr/>
          <a:lstStyle/>
          <a:p>
            <a:r>
              <a:rPr lang="en-US" dirty="0"/>
              <a:t>Purpose of the Study</a:t>
            </a:r>
          </a:p>
        </p:txBody>
      </p:sp>
      <p:sp>
        <p:nvSpPr>
          <p:cNvPr id="3" name="Content Placeholder 2">
            <a:extLst>
              <a:ext uri="{FF2B5EF4-FFF2-40B4-BE49-F238E27FC236}">
                <a16:creationId xmlns:a16="http://schemas.microsoft.com/office/drawing/2014/main" id="{2D8666C3-CAD7-2FEA-BDC8-F1DD99C4E066}"/>
              </a:ext>
            </a:extLst>
          </p:cNvPr>
          <p:cNvSpPr>
            <a:spLocks noGrp="1"/>
          </p:cNvSpPr>
          <p:nvPr>
            <p:ph idx="1"/>
          </p:nvPr>
        </p:nvSpPr>
        <p:spPr>
          <a:xfrm>
            <a:off x="150812" y="1524000"/>
            <a:ext cx="11277600" cy="5029200"/>
          </a:xfrm>
        </p:spPr>
        <p:txBody>
          <a:bodyPr/>
          <a:lstStyle/>
          <a:p>
            <a:pPr marL="0" indent="0">
              <a:buNone/>
            </a:pPr>
            <a:endParaRPr lang="en-US" dirty="0"/>
          </a:p>
          <a:p>
            <a:pPr marL="0" indent="0">
              <a:buNone/>
            </a:pPr>
            <a:r>
              <a:rPr lang="en-US" dirty="0"/>
              <a:t>	The purpose of our study is to investigate the effects of digital technology and cognitive skills among grade 11-ICT students at St. Cecilia's College-Cebu, Inc. The study aims to figure out if there is a correlation between digital technology towards cognitive skills. Furthermore, the study intends to tend insights for students, teachers and parents on the effects of digital technology on cognitive development among St. Cecilia's College-Cebu, Inc. grade 11-ICT students. </a:t>
            </a:r>
          </a:p>
          <a:p>
            <a:pPr marL="0" indent="0">
              <a:buNone/>
            </a:pPr>
            <a:endParaRPr lang="en-US" dirty="0"/>
          </a:p>
        </p:txBody>
      </p:sp>
    </p:spTree>
    <p:extLst>
      <p:ext uri="{BB962C8B-B14F-4D97-AF65-F5344CB8AC3E}">
        <p14:creationId xmlns:p14="http://schemas.microsoft.com/office/powerpoint/2010/main" val="255253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6357-0020-BB9B-CC6A-A20F712DE356}"/>
              </a:ext>
            </a:extLst>
          </p:cNvPr>
          <p:cNvSpPr>
            <a:spLocks noGrp="1"/>
          </p:cNvSpPr>
          <p:nvPr>
            <p:ph type="title"/>
          </p:nvPr>
        </p:nvSpPr>
        <p:spPr>
          <a:xfrm>
            <a:off x="1293812" y="-228600"/>
            <a:ext cx="9144001" cy="4114800"/>
          </a:xfrm>
        </p:spPr>
        <p:txBody>
          <a:bodyPr>
            <a:normAutofit/>
          </a:bodyPr>
          <a:lstStyle/>
          <a:p>
            <a:pPr algn="ctr"/>
            <a:r>
              <a:rPr lang="en-US" sz="5400" dirty="0"/>
              <a:t>Findings</a:t>
            </a:r>
          </a:p>
        </p:txBody>
      </p:sp>
    </p:spTree>
    <p:extLst>
      <p:ext uri="{BB962C8B-B14F-4D97-AF65-F5344CB8AC3E}">
        <p14:creationId xmlns:p14="http://schemas.microsoft.com/office/powerpoint/2010/main" val="180346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FFB6405-68F2-6198-DB81-012169DBF0B2}"/>
              </a:ext>
            </a:extLst>
          </p:cNvPr>
          <p:cNvSpPr>
            <a:spLocks noGrp="1"/>
          </p:cNvSpPr>
          <p:nvPr>
            <p:ph idx="1"/>
          </p:nvPr>
        </p:nvSpPr>
        <p:spPr>
          <a:xfrm>
            <a:off x="303213" y="304800"/>
            <a:ext cx="11658600" cy="6248400"/>
          </a:xfrm>
        </p:spPr>
        <p:txBody>
          <a:bodyPr>
            <a:normAutofit fontScale="25000" lnSpcReduction="20000"/>
          </a:bodyPr>
          <a:lstStyle/>
          <a:p>
            <a:pPr marL="0" indent="0">
              <a:lnSpc>
                <a:spcPct val="170000"/>
              </a:lnSpc>
              <a:spcAft>
                <a:spcPts val="800"/>
              </a:spcAft>
              <a:buNone/>
            </a:pPr>
            <a:endParaRPr lang="en-PH" sz="20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lnSpc>
                <a:spcPct val="170000"/>
              </a:lnSpc>
              <a:spcAft>
                <a:spcPts val="8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8000" dirty="0">
                <a:effectLst/>
                <a:latin typeface="Times New Roman" panose="02020603050405020304" pitchFamily="18" charset="0"/>
                <a:ea typeface="Times New Roman" panose="02020603050405020304" pitchFamily="18" charset="0"/>
                <a:cs typeface="Times New Roman" panose="02020603050405020304" pitchFamily="18" charset="0"/>
              </a:rPr>
              <a:t>This study discovered the following findings:</a:t>
            </a:r>
            <a:endParaRPr lang="en-PH" sz="8000" dirty="0">
              <a:effectLst/>
              <a:latin typeface="Calibri" panose="020F0502020204030204" pitchFamily="34" charset="0"/>
              <a:ea typeface="SimSun" panose="02010600030101010101" pitchFamily="2" charset="-122"/>
              <a:cs typeface="Times New Roman" panose="02020603050405020304" pitchFamily="18" charset="0"/>
            </a:endParaRPr>
          </a:p>
          <a:p>
            <a:pPr marL="0" lvl="0" indent="0">
              <a:lnSpc>
                <a:spcPct val="170000"/>
              </a:lnSpc>
              <a:spcAft>
                <a:spcPts val="800"/>
              </a:spcAft>
              <a:buNone/>
            </a:pPr>
            <a:r>
              <a:rPr lang="en-US" sz="8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1. 1.1 In Academic Performance, the digital technology improved the students' understanding of complex concepts.</a:t>
            </a:r>
            <a:endParaRPr lang="en-PH" sz="8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762" indent="0">
              <a:lnSpc>
                <a:spcPct val="170000"/>
              </a:lnSpc>
              <a:spcAft>
                <a:spcPts val="800"/>
              </a:spcAft>
              <a:buNone/>
            </a:pPr>
            <a:r>
              <a:rPr lang="en-US" sz="8000" dirty="0">
                <a:effectLst/>
                <a:latin typeface="Times New Roman" panose="02020603050405020304" pitchFamily="18" charset="0"/>
                <a:ea typeface="Times New Roman" panose="02020603050405020304" pitchFamily="18" charset="0"/>
                <a:cs typeface="Times New Roman" panose="02020603050405020304" pitchFamily="18" charset="0"/>
              </a:rPr>
              <a:t>      1.2 </a:t>
            </a: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In Memory, the digital technology negatively impacted the students' ability to focus and retain information on the students' memory.</a:t>
            </a:r>
            <a:endParaRPr lang="en-PH" sz="8000" dirty="0">
              <a:effectLst/>
              <a:latin typeface="Calibri" panose="020F0502020204030204" pitchFamily="34" charset="0"/>
              <a:ea typeface="SimSun" panose="02010600030101010101" pitchFamily="2" charset="-122"/>
              <a:cs typeface="Times New Roman" panose="02020603050405020304" pitchFamily="18" charset="0"/>
            </a:endParaRPr>
          </a:p>
          <a:p>
            <a:pPr marL="4762" indent="0">
              <a:lnSpc>
                <a:spcPct val="170000"/>
              </a:lnSpc>
              <a:spcAft>
                <a:spcPts val="800"/>
              </a:spcAft>
              <a:buNone/>
            </a:pPr>
            <a:r>
              <a:rPr lang="en-US" sz="8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PH" sz="8000" dirty="0">
              <a:effectLst/>
              <a:latin typeface="Calibri" panose="020F0502020204030204" pitchFamily="34" charset="0"/>
              <a:ea typeface="SimSun" panose="02010600030101010101" pitchFamily="2" charset="-122"/>
              <a:cs typeface="Times New Roman" panose="02020603050405020304" pitchFamily="18" charset="0"/>
            </a:endParaRPr>
          </a:p>
          <a:p>
            <a:pPr marL="0" lvl="0" indent="0">
              <a:lnSpc>
                <a:spcPct val="170000"/>
              </a:lnSpc>
              <a:spcAft>
                <a:spcPts val="800"/>
              </a:spcAft>
              <a:buNone/>
            </a:pPr>
            <a:r>
              <a:rPr lang="en-US" sz="8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2. 2.1 In Attention, when using digital technology, students get easily distracted from the main objective.</a:t>
            </a:r>
            <a:endParaRPr lang="en-PH" sz="80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0">
              <a:lnSpc>
                <a:spcPct val="170000"/>
              </a:lnSpc>
              <a:spcAft>
                <a:spcPts val="800"/>
              </a:spcAft>
              <a:buNone/>
            </a:pPr>
            <a:r>
              <a:rPr lang="en-US" sz="8000" dirty="0">
                <a:effectLst/>
                <a:latin typeface="Times New Roman" panose="02020603050405020304" pitchFamily="18" charset="0"/>
                <a:ea typeface="Times New Roman" panose="02020603050405020304" pitchFamily="18" charset="0"/>
                <a:cs typeface="Times New Roman" panose="02020603050405020304" pitchFamily="18" charset="0"/>
              </a:rPr>
              <a:t>2.2 </a:t>
            </a:r>
            <a:r>
              <a:rPr lang="en-US" sz="8000" dirty="0">
                <a:effectLst/>
                <a:latin typeface="Times New Roman" panose="02020603050405020304" pitchFamily="18" charset="0"/>
                <a:ea typeface="SimSun" panose="02010600030101010101" pitchFamily="2" charset="-122"/>
                <a:cs typeface="Times New Roman" panose="02020603050405020304" pitchFamily="18" charset="0"/>
              </a:rPr>
              <a:t>In Critical Thinking, digital technology tools are helpful in developing      students' logical reasoning skills for school.</a:t>
            </a:r>
            <a:endParaRPr lang="en-PH" sz="8000" dirty="0">
              <a:effectLst/>
              <a:latin typeface="Calibri" panose="020F0502020204030204" pitchFamily="34" charset="0"/>
              <a:ea typeface="SimSun" panose="02010600030101010101" pitchFamily="2" charset="-122"/>
              <a:cs typeface="Times New Roman" panose="02020603050405020304" pitchFamily="18" charset="0"/>
            </a:endParaRPr>
          </a:p>
          <a:p>
            <a:pPr marL="0" indent="0">
              <a:lnSpc>
                <a:spcPct val="170000"/>
              </a:lnSpc>
              <a:buNone/>
            </a:pPr>
            <a:endParaRPr lang="en-PH" sz="2800" dirty="0"/>
          </a:p>
        </p:txBody>
      </p:sp>
    </p:spTree>
    <p:extLst>
      <p:ext uri="{BB962C8B-B14F-4D97-AF65-F5344CB8AC3E}">
        <p14:creationId xmlns:p14="http://schemas.microsoft.com/office/powerpoint/2010/main" val="314407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2962348-F5B6-CD88-9DB2-E0C23B090789}"/>
              </a:ext>
            </a:extLst>
          </p:cNvPr>
          <p:cNvGraphicFramePr>
            <a:graphicFrameLocks noGrp="1"/>
          </p:cNvGraphicFramePr>
          <p:nvPr>
            <p:extLst>
              <p:ext uri="{D42A27DB-BD31-4B8C-83A1-F6EECF244321}">
                <p14:modId xmlns:p14="http://schemas.microsoft.com/office/powerpoint/2010/main" val="3274446263"/>
              </p:ext>
            </p:extLst>
          </p:nvPr>
        </p:nvGraphicFramePr>
        <p:xfrm>
          <a:off x="341312" y="640068"/>
          <a:ext cx="11506200" cy="6127679"/>
        </p:xfrm>
        <a:graphic>
          <a:graphicData uri="http://schemas.openxmlformats.org/drawingml/2006/table">
            <a:tbl>
              <a:tblPr>
                <a:tableStyleId>{5C22544A-7EE6-4342-B048-85BDC9FD1C3A}</a:tableStyleId>
              </a:tblPr>
              <a:tblGrid>
                <a:gridCol w="4445664">
                  <a:extLst>
                    <a:ext uri="{9D8B030D-6E8A-4147-A177-3AD203B41FA5}">
                      <a16:colId xmlns:a16="http://schemas.microsoft.com/office/drawing/2014/main" val="1164582618"/>
                    </a:ext>
                  </a:extLst>
                </a:gridCol>
                <a:gridCol w="3530268">
                  <a:extLst>
                    <a:ext uri="{9D8B030D-6E8A-4147-A177-3AD203B41FA5}">
                      <a16:colId xmlns:a16="http://schemas.microsoft.com/office/drawing/2014/main" val="3755030052"/>
                    </a:ext>
                  </a:extLst>
                </a:gridCol>
                <a:gridCol w="3530268">
                  <a:extLst>
                    <a:ext uri="{9D8B030D-6E8A-4147-A177-3AD203B41FA5}">
                      <a16:colId xmlns:a16="http://schemas.microsoft.com/office/drawing/2014/main" val="2675477029"/>
                    </a:ext>
                  </a:extLst>
                </a:gridCol>
              </a:tblGrid>
              <a:tr h="260174">
                <a:tc>
                  <a:txBody>
                    <a:bodyPr/>
                    <a:lstStyle/>
                    <a:p>
                      <a:pPr>
                        <a:lnSpc>
                          <a:spcPct val="107000"/>
                        </a:lnSpc>
                        <a:spcAft>
                          <a:spcPts val="800"/>
                        </a:spcAft>
                      </a:pPr>
                      <a:r>
                        <a:rPr lang="en-US" sz="1400" dirty="0">
                          <a:effectLst/>
                        </a:rPr>
                        <a:t>Statement</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tc>
                  <a:txBody>
                    <a:bodyPr/>
                    <a:lstStyle/>
                    <a:p>
                      <a:pPr algn="ctr">
                        <a:lnSpc>
                          <a:spcPct val="107000"/>
                        </a:lnSpc>
                        <a:spcAft>
                          <a:spcPts val="800"/>
                        </a:spcAft>
                      </a:pPr>
                      <a:r>
                        <a:rPr lang="en-US" sz="1400" dirty="0">
                          <a:effectLst/>
                        </a:rPr>
                        <a:t>Range</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tc>
                  <a:txBody>
                    <a:bodyPr/>
                    <a:lstStyle/>
                    <a:p>
                      <a:pPr>
                        <a:lnSpc>
                          <a:spcPct val="107000"/>
                        </a:lnSpc>
                        <a:spcAft>
                          <a:spcPts val="800"/>
                        </a:spcAft>
                      </a:pPr>
                      <a:r>
                        <a:rPr lang="en-US" sz="1400">
                          <a:effectLst/>
                        </a:rPr>
                        <a:t>Interpretation</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extLst>
                  <a:ext uri="{0D108BD9-81ED-4DB2-BD59-A6C34878D82A}">
                    <a16:rowId xmlns:a16="http://schemas.microsoft.com/office/drawing/2014/main" val="1666427587"/>
                  </a:ext>
                </a:extLst>
              </a:tr>
              <a:tr h="878056">
                <a:tc>
                  <a:txBody>
                    <a:bodyPr/>
                    <a:lstStyle/>
                    <a:p>
                      <a:pPr marL="285750" lvl="0" indent="-285750">
                        <a:lnSpc>
                          <a:spcPct val="107000"/>
                        </a:lnSpc>
                        <a:spcAft>
                          <a:spcPts val="800"/>
                        </a:spcAft>
                        <a:buFont typeface="Arial" panose="020B0604020202020204" pitchFamily="34" charset="0"/>
                        <a:buChar char="•"/>
                      </a:pPr>
                      <a:r>
                        <a:rPr lang="en-US" sz="1400" u="none" strike="noStrike" dirty="0">
                          <a:effectLst/>
                        </a:rPr>
                        <a:t>The integration of digital technology</a:t>
                      </a:r>
                      <a:r>
                        <a:rPr lang="en-US" sz="1400" u="none" strike="noStrike" spc="-60" dirty="0">
                          <a:effectLst/>
                        </a:rPr>
                        <a:t> </a:t>
                      </a:r>
                      <a:r>
                        <a:rPr lang="en-US" sz="1400" u="none" strike="noStrike" dirty="0">
                          <a:effectLst/>
                        </a:rPr>
                        <a:t>in</a:t>
                      </a:r>
                      <a:r>
                        <a:rPr lang="en-US" sz="1400" u="none" strike="noStrike" spc="-60" dirty="0">
                          <a:effectLst/>
                        </a:rPr>
                        <a:t> </a:t>
                      </a:r>
                      <a:r>
                        <a:rPr lang="en-US" sz="1400" u="none" strike="noStrike" dirty="0">
                          <a:effectLst/>
                        </a:rPr>
                        <a:t>my</a:t>
                      </a:r>
                      <a:r>
                        <a:rPr lang="en-US" sz="1400" u="none" strike="noStrike" spc="-60" dirty="0">
                          <a:effectLst/>
                        </a:rPr>
                        <a:t> </a:t>
                      </a:r>
                      <a:r>
                        <a:rPr lang="en-US" sz="1400" u="none" strike="noStrike" dirty="0">
                          <a:effectLst/>
                        </a:rPr>
                        <a:t>education has a significant impact on my academic performance.</a:t>
                      </a:r>
                      <a:endParaRPr lang="en-PH" sz="1200" u="none" strike="noStrike" dirty="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tc>
                  <a:txBody>
                    <a:bodyPr/>
                    <a:lstStyle/>
                    <a:p>
                      <a:pPr>
                        <a:lnSpc>
                          <a:spcPct val="107000"/>
                        </a:lnSpc>
                        <a:spcAft>
                          <a:spcPts val="800"/>
                        </a:spcAft>
                      </a:pPr>
                      <a:r>
                        <a:rPr lang="en-US" sz="1400">
                          <a:effectLst/>
                        </a:rPr>
                        <a:t> </a:t>
                      </a:r>
                      <a:endParaRPr lang="en-PH" sz="1200">
                        <a:effectLst/>
                      </a:endParaRPr>
                    </a:p>
                    <a:p>
                      <a:pPr algn="ctr">
                        <a:lnSpc>
                          <a:spcPct val="107000"/>
                        </a:lnSpc>
                        <a:spcAft>
                          <a:spcPts val="800"/>
                        </a:spcAft>
                      </a:pPr>
                      <a:r>
                        <a:rPr lang="en-US" sz="1400">
                          <a:effectLst/>
                        </a:rPr>
                        <a:t>3.83</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tc>
                  <a:txBody>
                    <a:bodyPr/>
                    <a:lstStyle/>
                    <a:p>
                      <a:pPr algn="ctr">
                        <a:lnSpc>
                          <a:spcPct val="107000"/>
                        </a:lnSpc>
                        <a:spcAft>
                          <a:spcPts val="800"/>
                        </a:spcAft>
                      </a:pPr>
                      <a:r>
                        <a:rPr lang="en-US" sz="1400">
                          <a:effectLst/>
                        </a:rPr>
                        <a:t>The Effects of Digital Technology on Cognitive Skills of Grade 11 – ICT Students perceived at 68.2% - 84% (HIGH)</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extLst>
                  <a:ext uri="{0D108BD9-81ED-4DB2-BD59-A6C34878D82A}">
                    <a16:rowId xmlns:a16="http://schemas.microsoft.com/office/drawing/2014/main" val="841217879"/>
                  </a:ext>
                </a:extLst>
              </a:tr>
              <a:tr h="926175">
                <a:tc>
                  <a:txBody>
                    <a:bodyPr/>
                    <a:lstStyle/>
                    <a:p>
                      <a:pPr marL="285750" lvl="0" indent="-285750">
                        <a:lnSpc>
                          <a:spcPct val="107000"/>
                        </a:lnSpc>
                        <a:spcAft>
                          <a:spcPts val="800"/>
                        </a:spcAft>
                        <a:buFont typeface="Arial" panose="020B0604020202020204" pitchFamily="34" charset="0"/>
                        <a:buChar char="•"/>
                      </a:pPr>
                      <a:r>
                        <a:rPr lang="en-US" sz="1400" u="none" strike="noStrike" dirty="0">
                          <a:effectLst/>
                        </a:rPr>
                        <a:t>The use of digital technology on my classes has</a:t>
                      </a:r>
                      <a:r>
                        <a:rPr lang="en-US" sz="1400" u="none" strike="noStrike" spc="-65" dirty="0">
                          <a:effectLst/>
                        </a:rPr>
                        <a:t> </a:t>
                      </a:r>
                      <a:r>
                        <a:rPr lang="en-US" sz="1400" u="none" strike="noStrike" dirty="0">
                          <a:effectLst/>
                        </a:rPr>
                        <a:t>positively</a:t>
                      </a:r>
                      <a:r>
                        <a:rPr lang="en-US" sz="1400" u="none" strike="noStrike" spc="-65" dirty="0">
                          <a:effectLst/>
                        </a:rPr>
                        <a:t> </a:t>
                      </a:r>
                      <a:r>
                        <a:rPr lang="en-US" sz="1400" u="none" strike="noStrike" dirty="0">
                          <a:effectLst/>
                        </a:rPr>
                        <a:t>impacted</a:t>
                      </a:r>
                      <a:r>
                        <a:rPr lang="en-US" sz="1400" u="none" strike="noStrike" spc="-65" dirty="0">
                          <a:effectLst/>
                        </a:rPr>
                        <a:t> </a:t>
                      </a:r>
                      <a:r>
                        <a:rPr lang="en-US" sz="1400" u="none" strike="noStrike" dirty="0">
                          <a:effectLst/>
                        </a:rPr>
                        <a:t>my overall academic </a:t>
                      </a:r>
                      <a:r>
                        <a:rPr lang="en-US" sz="1400" u="none" strike="noStrike" spc="-10" dirty="0">
                          <a:effectLst/>
                        </a:rPr>
                        <a:t>performance.</a:t>
                      </a:r>
                      <a:endParaRPr lang="en-PH" sz="1200" u="none" strike="noStrike" dirty="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tc>
                  <a:txBody>
                    <a:bodyPr/>
                    <a:lstStyle/>
                    <a:p>
                      <a:pPr>
                        <a:lnSpc>
                          <a:spcPct val="107000"/>
                        </a:lnSpc>
                        <a:spcAft>
                          <a:spcPts val="800"/>
                        </a:spcAft>
                      </a:pPr>
                      <a:r>
                        <a:rPr lang="en-US" sz="1400" dirty="0">
                          <a:effectLst/>
                        </a:rPr>
                        <a:t> </a:t>
                      </a:r>
                      <a:endParaRPr lang="en-PH" sz="1200" dirty="0">
                        <a:effectLst/>
                      </a:endParaRPr>
                    </a:p>
                    <a:p>
                      <a:pPr algn="ctr">
                        <a:lnSpc>
                          <a:spcPct val="107000"/>
                        </a:lnSpc>
                        <a:spcAft>
                          <a:spcPts val="800"/>
                        </a:spcAft>
                      </a:pPr>
                      <a:r>
                        <a:rPr lang="en-US" sz="1400" dirty="0">
                          <a:effectLst/>
                        </a:rPr>
                        <a:t>3.46</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tc>
                  <a:txBody>
                    <a:bodyPr/>
                    <a:lstStyle/>
                    <a:p>
                      <a:pPr algn="ctr">
                        <a:lnSpc>
                          <a:spcPct val="107000"/>
                        </a:lnSpc>
                        <a:spcAft>
                          <a:spcPts val="800"/>
                        </a:spcAft>
                      </a:pPr>
                      <a:r>
                        <a:rPr lang="en-US" sz="1400">
                          <a:effectLst/>
                        </a:rPr>
                        <a:t>The Effects of Digital Technology on Cognitive Skills of Grade 11 – ICT Students perceived at 52.2% - 68% (NEUTRAL)</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extLst>
                  <a:ext uri="{0D108BD9-81ED-4DB2-BD59-A6C34878D82A}">
                    <a16:rowId xmlns:a16="http://schemas.microsoft.com/office/drawing/2014/main" val="1355012813"/>
                  </a:ext>
                </a:extLst>
              </a:tr>
              <a:tr h="878056">
                <a:tc>
                  <a:txBody>
                    <a:bodyPr/>
                    <a:lstStyle/>
                    <a:p>
                      <a:pPr marL="285750" lvl="0" indent="-285750">
                        <a:lnSpc>
                          <a:spcPct val="107000"/>
                        </a:lnSpc>
                        <a:spcAft>
                          <a:spcPts val="800"/>
                        </a:spcAft>
                        <a:buFont typeface="Arial" panose="020B0604020202020204" pitchFamily="34" charset="0"/>
                        <a:buChar char="•"/>
                      </a:pPr>
                      <a:r>
                        <a:rPr lang="en-US" sz="1400" u="none" strike="noStrike" dirty="0">
                          <a:effectLst/>
                        </a:rPr>
                        <a:t>Digital technology has provided me with opportunities for personalized</a:t>
                      </a:r>
                      <a:r>
                        <a:rPr lang="en-US" sz="1400" u="none" strike="noStrike" spc="-75" dirty="0">
                          <a:effectLst/>
                        </a:rPr>
                        <a:t> </a:t>
                      </a:r>
                      <a:r>
                        <a:rPr lang="en-US" sz="1400" u="none" strike="noStrike" dirty="0">
                          <a:effectLst/>
                        </a:rPr>
                        <a:t>and</a:t>
                      </a:r>
                      <a:r>
                        <a:rPr lang="en-US" sz="1400" u="none" strike="noStrike" spc="-75" dirty="0">
                          <a:effectLst/>
                        </a:rPr>
                        <a:t> </a:t>
                      </a:r>
                      <a:r>
                        <a:rPr lang="en-US" sz="1400" u="none" strike="noStrike" dirty="0">
                          <a:effectLst/>
                        </a:rPr>
                        <a:t>self-paced </a:t>
                      </a:r>
                      <a:r>
                        <a:rPr lang="en-US" sz="1400" u="none" strike="noStrike" spc="-10" dirty="0">
                          <a:effectLst/>
                        </a:rPr>
                        <a:t>learning</a:t>
                      </a:r>
                      <a:endParaRPr lang="en-PH" sz="1200" u="none" strike="noStrike" dirty="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tc>
                  <a:txBody>
                    <a:bodyPr/>
                    <a:lstStyle/>
                    <a:p>
                      <a:pPr algn="ctr">
                        <a:lnSpc>
                          <a:spcPct val="107000"/>
                        </a:lnSpc>
                        <a:spcAft>
                          <a:spcPts val="800"/>
                        </a:spcAft>
                      </a:pPr>
                      <a:r>
                        <a:rPr lang="en-US" sz="1400">
                          <a:effectLst/>
                        </a:rPr>
                        <a:t> </a:t>
                      </a:r>
                      <a:endParaRPr lang="en-PH" sz="1200">
                        <a:effectLst/>
                      </a:endParaRPr>
                    </a:p>
                    <a:p>
                      <a:pPr algn="ctr">
                        <a:lnSpc>
                          <a:spcPct val="107000"/>
                        </a:lnSpc>
                        <a:spcAft>
                          <a:spcPts val="800"/>
                        </a:spcAft>
                      </a:pPr>
                      <a:r>
                        <a:rPr lang="en-US" sz="1400">
                          <a:effectLst/>
                        </a:rPr>
                        <a:t>3.82</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tc>
                  <a:txBody>
                    <a:bodyPr/>
                    <a:lstStyle/>
                    <a:p>
                      <a:pPr algn="ctr">
                        <a:lnSpc>
                          <a:spcPct val="107000"/>
                        </a:lnSpc>
                        <a:spcAft>
                          <a:spcPts val="800"/>
                        </a:spcAft>
                      </a:pPr>
                      <a:r>
                        <a:rPr lang="en-US" sz="1400">
                          <a:effectLst/>
                        </a:rPr>
                        <a:t>The Effects of Digital Technology on Cognitive Skills of Grade 11 – ICT Students perceived at 68.2% - 84% (HIGH)</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extLst>
                  <a:ext uri="{0D108BD9-81ED-4DB2-BD59-A6C34878D82A}">
                    <a16:rowId xmlns:a16="http://schemas.microsoft.com/office/drawing/2014/main" val="2839373381"/>
                  </a:ext>
                </a:extLst>
              </a:tr>
              <a:tr h="878056">
                <a:tc>
                  <a:txBody>
                    <a:bodyPr/>
                    <a:lstStyle/>
                    <a:p>
                      <a:pPr marL="285750" lvl="0" indent="-285750">
                        <a:lnSpc>
                          <a:spcPct val="97000"/>
                        </a:lnSpc>
                        <a:spcBef>
                          <a:spcPts val="165"/>
                        </a:spcBef>
                        <a:spcAft>
                          <a:spcPts val="0"/>
                        </a:spcAft>
                        <a:buFont typeface="Arial" panose="020B0604020202020204" pitchFamily="34" charset="0"/>
                        <a:buChar char="•"/>
                      </a:pPr>
                      <a:r>
                        <a:rPr lang="en-US" sz="1400" u="none" strike="noStrike" dirty="0">
                          <a:effectLst/>
                        </a:rPr>
                        <a:t>Integrating digital technology</a:t>
                      </a:r>
                      <a:r>
                        <a:rPr lang="en-US" sz="1400" u="none" strike="noStrike" spc="-60" dirty="0">
                          <a:effectLst/>
                        </a:rPr>
                        <a:t> </a:t>
                      </a:r>
                      <a:r>
                        <a:rPr lang="en-US" sz="1400" u="none" strike="noStrike" dirty="0">
                          <a:effectLst/>
                        </a:rPr>
                        <a:t>into</a:t>
                      </a:r>
                      <a:r>
                        <a:rPr lang="en-US" sz="1400" u="none" strike="noStrike" spc="-60" dirty="0">
                          <a:effectLst/>
                        </a:rPr>
                        <a:t> </a:t>
                      </a:r>
                      <a:r>
                        <a:rPr lang="en-US" sz="1400" u="none" strike="noStrike" dirty="0">
                          <a:effectLst/>
                        </a:rPr>
                        <a:t>my</a:t>
                      </a:r>
                      <a:r>
                        <a:rPr lang="en-US" sz="1400" u="none" strike="noStrike" spc="-60" dirty="0">
                          <a:effectLst/>
                        </a:rPr>
                        <a:t> </a:t>
                      </a:r>
                      <a:r>
                        <a:rPr lang="en-US" sz="1400" u="none" strike="noStrike" dirty="0">
                          <a:effectLst/>
                        </a:rPr>
                        <a:t>learning has improved my understanding of complex</a:t>
                      </a:r>
                      <a:r>
                        <a:rPr lang="en-PH" sz="1200" u="none" strike="noStrike" spc="0" dirty="0">
                          <a:effectLst/>
                        </a:rPr>
                        <a:t> </a:t>
                      </a:r>
                      <a:r>
                        <a:rPr lang="en-US" sz="1400" spc="-10" dirty="0">
                          <a:effectLst/>
                        </a:rPr>
                        <a:t>concepts.</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tc>
                  <a:txBody>
                    <a:bodyPr/>
                    <a:lstStyle/>
                    <a:p>
                      <a:pPr>
                        <a:lnSpc>
                          <a:spcPct val="107000"/>
                        </a:lnSpc>
                        <a:spcAft>
                          <a:spcPts val="800"/>
                        </a:spcAft>
                      </a:pPr>
                      <a:r>
                        <a:rPr lang="en-US" sz="1400">
                          <a:effectLst/>
                        </a:rPr>
                        <a:t> </a:t>
                      </a:r>
                      <a:endParaRPr lang="en-PH" sz="1200">
                        <a:effectLst/>
                      </a:endParaRPr>
                    </a:p>
                    <a:p>
                      <a:pPr algn="ctr">
                        <a:lnSpc>
                          <a:spcPct val="107000"/>
                        </a:lnSpc>
                        <a:spcAft>
                          <a:spcPts val="800"/>
                        </a:spcAft>
                      </a:pPr>
                      <a:r>
                        <a:rPr lang="en-US" sz="1400">
                          <a:effectLst/>
                        </a:rPr>
                        <a:t>3.88</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tc>
                  <a:txBody>
                    <a:bodyPr/>
                    <a:lstStyle/>
                    <a:p>
                      <a:pPr algn="ctr">
                        <a:lnSpc>
                          <a:spcPct val="107000"/>
                        </a:lnSpc>
                        <a:spcAft>
                          <a:spcPts val="800"/>
                        </a:spcAft>
                      </a:pPr>
                      <a:r>
                        <a:rPr lang="en-US" sz="1400">
                          <a:effectLst/>
                        </a:rPr>
                        <a:t>The Effects of Digital Technology on Cognitive Skills of Grade 11 – ICT Students perceived at 68.2% - 84% (HIGH)</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extLst>
                  <a:ext uri="{0D108BD9-81ED-4DB2-BD59-A6C34878D82A}">
                    <a16:rowId xmlns:a16="http://schemas.microsoft.com/office/drawing/2014/main" val="1819456806"/>
                  </a:ext>
                </a:extLst>
              </a:tr>
              <a:tr h="926175">
                <a:tc>
                  <a:txBody>
                    <a:bodyPr/>
                    <a:lstStyle/>
                    <a:p>
                      <a:pPr marL="285750" lvl="0" indent="-285750">
                        <a:lnSpc>
                          <a:spcPct val="97000"/>
                        </a:lnSpc>
                        <a:spcBef>
                          <a:spcPts val="240"/>
                        </a:spcBef>
                        <a:spcAft>
                          <a:spcPts val="0"/>
                        </a:spcAft>
                        <a:buFont typeface="Arial" panose="020B0604020202020204" pitchFamily="34" charset="0"/>
                        <a:buChar char="•"/>
                      </a:pPr>
                      <a:r>
                        <a:rPr lang="en-US" sz="1400" u="none" strike="noStrike" dirty="0">
                          <a:effectLst/>
                        </a:rPr>
                        <a:t>Digital technology has increased</a:t>
                      </a:r>
                      <a:r>
                        <a:rPr lang="en-US" sz="1400" u="none" strike="noStrike" spc="-75" dirty="0">
                          <a:effectLst/>
                        </a:rPr>
                        <a:t> </a:t>
                      </a:r>
                      <a:r>
                        <a:rPr lang="en-US" sz="1400" u="none" strike="noStrike" dirty="0">
                          <a:effectLst/>
                        </a:rPr>
                        <a:t>my</a:t>
                      </a:r>
                      <a:r>
                        <a:rPr lang="en-US" sz="1400" u="none" strike="noStrike" spc="-75" dirty="0">
                          <a:effectLst/>
                        </a:rPr>
                        <a:t> </a:t>
                      </a:r>
                      <a:r>
                        <a:rPr lang="en-US" sz="1400" u="none" strike="noStrike" dirty="0">
                          <a:effectLst/>
                        </a:rPr>
                        <a:t>productivity and efficiency in</a:t>
                      </a:r>
                      <a:r>
                        <a:rPr lang="en-PH" sz="1200" u="none" strike="noStrike" dirty="0">
                          <a:effectLst/>
                        </a:rPr>
                        <a:t> </a:t>
                      </a:r>
                      <a:r>
                        <a:rPr lang="en-US" sz="1400" dirty="0">
                          <a:effectLst/>
                        </a:rPr>
                        <a:t>completing academic </a:t>
                      </a:r>
                      <a:r>
                        <a:rPr lang="en-US" sz="1400" spc="-10" dirty="0">
                          <a:effectLst/>
                        </a:rPr>
                        <a:t>tasks.</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tc>
                  <a:txBody>
                    <a:bodyPr/>
                    <a:lstStyle/>
                    <a:p>
                      <a:pPr algn="ctr">
                        <a:lnSpc>
                          <a:spcPct val="107000"/>
                        </a:lnSpc>
                        <a:spcAft>
                          <a:spcPts val="800"/>
                        </a:spcAft>
                      </a:pPr>
                      <a:r>
                        <a:rPr lang="en-US" sz="1400" dirty="0">
                          <a:effectLst/>
                        </a:rPr>
                        <a:t>3.43</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tc>
                  <a:txBody>
                    <a:bodyPr/>
                    <a:lstStyle/>
                    <a:p>
                      <a:pPr algn="ctr">
                        <a:lnSpc>
                          <a:spcPct val="107000"/>
                        </a:lnSpc>
                        <a:spcAft>
                          <a:spcPts val="800"/>
                        </a:spcAft>
                      </a:pPr>
                      <a:r>
                        <a:rPr lang="en-US" sz="1400">
                          <a:effectLst/>
                        </a:rPr>
                        <a:t>The Effects of Digital Technology on Cognitive Skills of Grade 11 – ICT Students perceived at 52.2% - 68% (NEUTRAL)</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extLst>
                  <a:ext uri="{0D108BD9-81ED-4DB2-BD59-A6C34878D82A}">
                    <a16:rowId xmlns:a16="http://schemas.microsoft.com/office/drawing/2014/main" val="948625699"/>
                  </a:ext>
                </a:extLst>
              </a:tr>
              <a:tr h="878056">
                <a:tc>
                  <a:txBody>
                    <a:bodyPr/>
                    <a:lstStyle/>
                    <a:p>
                      <a:pPr algn="ctr">
                        <a:lnSpc>
                          <a:spcPct val="97000"/>
                        </a:lnSpc>
                        <a:spcBef>
                          <a:spcPts val="240"/>
                        </a:spcBef>
                      </a:pPr>
                      <a:r>
                        <a:rPr lang="en-US" sz="1400" dirty="0">
                          <a:effectLst/>
                        </a:rPr>
                        <a:t>AVERAGE MEAN</a:t>
                      </a:r>
                      <a:endParaRPr lang="en-PH"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5886" marR="35886" marT="35886" marB="35886"/>
                </a:tc>
                <a:tc>
                  <a:txBody>
                    <a:bodyPr/>
                    <a:lstStyle/>
                    <a:p>
                      <a:pPr algn="ctr">
                        <a:lnSpc>
                          <a:spcPct val="107000"/>
                        </a:lnSpc>
                        <a:spcAft>
                          <a:spcPts val="800"/>
                        </a:spcAft>
                      </a:pPr>
                      <a:r>
                        <a:rPr lang="en-US" sz="1400">
                          <a:effectLst/>
                        </a:rPr>
                        <a:t> </a:t>
                      </a:r>
                      <a:endParaRPr lang="en-PH" sz="1200">
                        <a:effectLst/>
                      </a:endParaRPr>
                    </a:p>
                    <a:p>
                      <a:pPr algn="ctr">
                        <a:lnSpc>
                          <a:spcPct val="107000"/>
                        </a:lnSpc>
                        <a:spcAft>
                          <a:spcPts val="800"/>
                        </a:spcAft>
                      </a:pPr>
                      <a:r>
                        <a:rPr lang="en-US" sz="1400">
                          <a:effectLst/>
                        </a:rPr>
                        <a:t>3.7</a:t>
                      </a:r>
                      <a:endParaRPr lang="en-PH" sz="120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tc>
                  <a:txBody>
                    <a:bodyPr/>
                    <a:lstStyle/>
                    <a:p>
                      <a:pPr algn="ctr">
                        <a:lnSpc>
                          <a:spcPct val="107000"/>
                        </a:lnSpc>
                        <a:spcAft>
                          <a:spcPts val="800"/>
                        </a:spcAft>
                      </a:pPr>
                      <a:r>
                        <a:rPr lang="en-US" sz="1400" dirty="0">
                          <a:effectLst/>
                        </a:rPr>
                        <a:t>The Effects of Digital Technology on Cognitive Skills of Grade 11 – ICT Students perceived at 68.2% - 84% (HIGH)</a:t>
                      </a:r>
                      <a:endParaRPr lang="en-PH" sz="1200" dirty="0">
                        <a:effectLst/>
                        <a:latin typeface="Calibri" panose="020F0502020204030204" pitchFamily="34" charset="0"/>
                        <a:ea typeface="SimSun" panose="02010600030101010101" pitchFamily="2" charset="-122"/>
                        <a:cs typeface="Times New Roman" panose="02020603050405020304" pitchFamily="18" charset="0"/>
                      </a:endParaRPr>
                    </a:p>
                  </a:txBody>
                  <a:tcPr marL="35886" marR="35886" marT="35886" marB="35886"/>
                </a:tc>
                <a:extLst>
                  <a:ext uri="{0D108BD9-81ED-4DB2-BD59-A6C34878D82A}">
                    <a16:rowId xmlns:a16="http://schemas.microsoft.com/office/drawing/2014/main" val="3727422085"/>
                  </a:ext>
                </a:extLst>
              </a:tr>
            </a:tbl>
          </a:graphicData>
        </a:graphic>
      </p:graphicFrame>
      <p:sp>
        <p:nvSpPr>
          <p:cNvPr id="5" name="TextBox 4">
            <a:extLst>
              <a:ext uri="{FF2B5EF4-FFF2-40B4-BE49-F238E27FC236}">
                <a16:creationId xmlns:a16="http://schemas.microsoft.com/office/drawing/2014/main" id="{B6CA1BDD-F433-F9D4-A482-7F66433ECA16}"/>
              </a:ext>
            </a:extLst>
          </p:cNvPr>
          <p:cNvSpPr txBox="1"/>
          <p:nvPr/>
        </p:nvSpPr>
        <p:spPr>
          <a:xfrm>
            <a:off x="4075112" y="234434"/>
            <a:ext cx="4038600" cy="369332"/>
          </a:xfrm>
          <a:prstGeom prst="rect">
            <a:avLst/>
          </a:prstGeom>
          <a:noFill/>
          <a:ln>
            <a:solidFill>
              <a:schemeClr val="bg2"/>
            </a:solidFill>
          </a:ln>
        </p:spPr>
        <p:txBody>
          <a:bodyPr wrap="square" rtlCol="0" anchor="ctr" anchorCtr="1">
            <a:spAutoFit/>
          </a:bodyPr>
          <a:lstStyle/>
          <a:p>
            <a:r>
              <a:rPr lang="en-PH" dirty="0"/>
              <a:t>ACADEMIC PERFORMANCE</a:t>
            </a:r>
          </a:p>
        </p:txBody>
      </p:sp>
    </p:spTree>
    <p:extLst>
      <p:ext uri="{BB962C8B-B14F-4D97-AF65-F5344CB8AC3E}">
        <p14:creationId xmlns:p14="http://schemas.microsoft.com/office/powerpoint/2010/main" val="3969035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ue atom design templat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lue atom design slides.potx" id="{20958743-FA80-43E5-9586-B48EF2BE42B5}" vid="{6B9132C0-2E4C-4DF6-B21A-C2322474BD21}"/>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3.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Blue atom design slides</Template>
  <TotalTime>853</TotalTime>
  <Words>1891</Words>
  <Application>Microsoft Office PowerPoint</Application>
  <PresentationFormat>Custom</PresentationFormat>
  <Paragraphs>164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TNR</vt:lpstr>
      <vt:lpstr>Blue atom design template</vt:lpstr>
      <vt:lpstr>THE EFFECTS OF DIGITAL TECHNOLOGY ON COGNITIVE SKILLS OF GRADE 11 – ICT STUDENTS IN ST. CECILIA’S COLLEGE INC.</vt:lpstr>
      <vt:lpstr>Introduction:</vt:lpstr>
      <vt:lpstr>Statement of The Problem:</vt:lpstr>
      <vt:lpstr>Statement of The Problem:</vt:lpstr>
      <vt:lpstr>Scope and Delimitation</vt:lpstr>
      <vt:lpstr>Purpose of the Study</vt:lpstr>
      <vt:lpstr>Findings</vt:lpstr>
      <vt:lpstr>PowerPoint Presentation</vt:lpstr>
      <vt:lpstr>PowerPoint Presentation</vt:lpstr>
      <vt:lpstr>PowerPoint Presentation</vt:lpstr>
      <vt:lpstr>PowerPoint Presentation</vt:lpstr>
      <vt:lpstr>PowerPoint Presentation</vt:lpstr>
      <vt:lpstr>Conclusion</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EFFECTS OF DIGITAL TECHNOLOGY ON COGNITIVE SKILLS OF GRADE 11 – ICT STUDENTS IN ST. CECILIA’S COLLEGE INC.</dc:title>
  <dc:creator>Snezh</dc:creator>
  <cp:lastModifiedBy>amelianoreentapales@gmail.com</cp:lastModifiedBy>
  <cp:revision>9</cp:revision>
  <dcterms:created xsi:type="dcterms:W3CDTF">2023-06-14T11:54:00Z</dcterms:created>
  <dcterms:modified xsi:type="dcterms:W3CDTF">2023-06-15T05:29:24Z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