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6" r:id="rId3"/>
    <p:sldId id="268" r:id="rId4"/>
    <p:sldId id="258" r:id="rId5"/>
    <p:sldId id="259" r:id="rId6"/>
    <p:sldId id="260" r:id="rId7"/>
    <p:sldId id="261" r:id="rId8"/>
    <p:sldId id="262"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AB10-67D6-4669-AC7E-D1E541BFAB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162287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AB10-67D6-4669-AC7E-D1E541BFAB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284520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AB10-67D6-4669-AC7E-D1E541BFAB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235233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AB10-67D6-4669-AC7E-D1E541BFAB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339616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AB10-67D6-4669-AC7E-D1E541BFAB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391354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AB10-67D6-4669-AC7E-D1E541BFAB86}"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159384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AB10-67D6-4669-AC7E-D1E541BFAB86}"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225336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AB10-67D6-4669-AC7E-D1E541BFAB86}"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45726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AB10-67D6-4669-AC7E-D1E541BFAB86}"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416513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44AB10-67D6-4669-AC7E-D1E541BFAB86}"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84096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44AB10-67D6-4669-AC7E-D1E541BFAB86}"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82D134-272C-45AA-8611-831EB194CB1E}" type="slidenum">
              <a:rPr lang="en-IN" smtClean="0"/>
              <a:t>‹#›</a:t>
            </a:fld>
            <a:endParaRPr lang="en-IN"/>
          </a:p>
        </p:txBody>
      </p:sp>
    </p:spTree>
    <p:extLst>
      <p:ext uri="{BB962C8B-B14F-4D97-AF65-F5344CB8AC3E}">
        <p14:creationId xmlns:p14="http://schemas.microsoft.com/office/powerpoint/2010/main" val="313905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4AB10-67D6-4669-AC7E-D1E541BFAB86}" type="datetimeFigureOut">
              <a:rPr lang="en-IN" smtClean="0"/>
              <a:t>20-06-2024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2D134-272C-45AA-8611-831EB194CB1E}" type="slidenum">
              <a:rPr lang="en-IN" smtClean="0"/>
              <a:t>‹#›</a:t>
            </a:fld>
            <a:endParaRPr lang="en-IN"/>
          </a:p>
        </p:txBody>
      </p:sp>
    </p:spTree>
    <p:extLst>
      <p:ext uri="{BB962C8B-B14F-4D97-AF65-F5344CB8AC3E}">
        <p14:creationId xmlns:p14="http://schemas.microsoft.com/office/powerpoint/2010/main" val="286551220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2CA6-345B-2838-2D2F-17F1D0A77C36}"/>
              </a:ext>
            </a:extLst>
          </p:cNvPr>
          <p:cNvSpPr>
            <a:spLocks noGrp="1"/>
          </p:cNvSpPr>
          <p:nvPr>
            <p:ph type="ctrTitle"/>
          </p:nvPr>
        </p:nvSpPr>
        <p:spPr>
          <a:xfrm>
            <a:off x="1420305" y="712066"/>
            <a:ext cx="9144000" cy="970388"/>
          </a:xfrm>
        </p:spPr>
        <p:txBody>
          <a:bodyPr/>
          <a:lstStyle/>
          <a:p>
            <a:r>
              <a:rPr lang="en-US" b="1" dirty="0"/>
              <a:t>SUDAKAR MUTHUSAMY</a:t>
            </a:r>
            <a:endParaRPr lang="en-IN" b="1" dirty="0"/>
          </a:p>
        </p:txBody>
      </p:sp>
      <p:sp>
        <p:nvSpPr>
          <p:cNvPr id="3" name="Subtitle 2">
            <a:extLst>
              <a:ext uri="{FF2B5EF4-FFF2-40B4-BE49-F238E27FC236}">
                <a16:creationId xmlns:a16="http://schemas.microsoft.com/office/drawing/2014/main" id="{B7680DC0-99F4-9773-C0B2-272C988C090A}"/>
              </a:ext>
            </a:extLst>
          </p:cNvPr>
          <p:cNvSpPr>
            <a:spLocks noGrp="1"/>
          </p:cNvSpPr>
          <p:nvPr>
            <p:ph type="subTitle" idx="1"/>
          </p:nvPr>
        </p:nvSpPr>
        <p:spPr>
          <a:xfrm>
            <a:off x="1524000" y="2337276"/>
            <a:ext cx="9144000" cy="2696066"/>
          </a:xfrm>
        </p:spPr>
        <p:txBody>
          <a:bodyPr/>
          <a:lstStyle/>
          <a:p>
            <a:r>
              <a:rPr lang="en-US" b="1" dirty="0"/>
              <a:t>MACHINE LEARNIG</a:t>
            </a:r>
          </a:p>
          <a:p>
            <a:r>
              <a:rPr lang="en-US" b="1" dirty="0"/>
              <a:t>CLASSIFICATION PROJECT ON CUSTOMER CHURN</a:t>
            </a:r>
            <a:endParaRPr lang="en-IN" b="1" dirty="0"/>
          </a:p>
        </p:txBody>
      </p:sp>
      <p:pic>
        <p:nvPicPr>
          <p:cNvPr id="5" name="Picture 4">
            <a:extLst>
              <a:ext uri="{FF2B5EF4-FFF2-40B4-BE49-F238E27FC236}">
                <a16:creationId xmlns:a16="http://schemas.microsoft.com/office/drawing/2014/main" id="{5B19736A-6255-0A93-F33D-073253933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953" y="3646921"/>
            <a:ext cx="3248294" cy="2772841"/>
          </a:xfrm>
          <a:prstGeom prst="rect">
            <a:avLst/>
          </a:prstGeom>
        </p:spPr>
      </p:pic>
    </p:spTree>
    <p:extLst>
      <p:ext uri="{BB962C8B-B14F-4D97-AF65-F5344CB8AC3E}">
        <p14:creationId xmlns:p14="http://schemas.microsoft.com/office/powerpoint/2010/main" val="357942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A9BB-A3E4-0BED-AE5E-B0C2E5AEE075}"/>
              </a:ext>
            </a:extLst>
          </p:cNvPr>
          <p:cNvSpPr>
            <a:spLocks noGrp="1"/>
          </p:cNvSpPr>
          <p:nvPr>
            <p:ph type="title"/>
          </p:nvPr>
        </p:nvSpPr>
        <p:spPr>
          <a:xfrm>
            <a:off x="1300898" y="1508289"/>
            <a:ext cx="10052901" cy="3723587"/>
          </a:xfrm>
        </p:spPr>
        <p:txBody>
          <a:bodyPr/>
          <a:lstStyle/>
          <a:p>
            <a:r>
              <a:rPr lang="en-US" b="1" dirty="0"/>
              <a:t>Thank You for this Wonderful opportunity.!</a:t>
            </a:r>
            <a:endParaRPr lang="en-IN" b="1" dirty="0"/>
          </a:p>
        </p:txBody>
      </p:sp>
    </p:spTree>
    <p:extLst>
      <p:ext uri="{BB962C8B-B14F-4D97-AF65-F5344CB8AC3E}">
        <p14:creationId xmlns:p14="http://schemas.microsoft.com/office/powerpoint/2010/main" val="293892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1311-A568-AD3B-1ABA-F1CEC4D80ADC}"/>
              </a:ext>
            </a:extLst>
          </p:cNvPr>
          <p:cNvSpPr>
            <a:spLocks noGrp="1"/>
          </p:cNvSpPr>
          <p:nvPr>
            <p:ph type="title"/>
          </p:nvPr>
        </p:nvSpPr>
        <p:spPr/>
        <p:txBody>
          <a:bodyPr/>
          <a:lstStyle/>
          <a:p>
            <a:r>
              <a:rPr lang="en-US" dirty="0"/>
              <a:t>Customer Churn:</a:t>
            </a:r>
            <a:endParaRPr lang="en-IN" dirty="0"/>
          </a:p>
        </p:txBody>
      </p:sp>
      <p:sp>
        <p:nvSpPr>
          <p:cNvPr id="3" name="Content Placeholder 2">
            <a:extLst>
              <a:ext uri="{FF2B5EF4-FFF2-40B4-BE49-F238E27FC236}">
                <a16:creationId xmlns:a16="http://schemas.microsoft.com/office/drawing/2014/main" id="{A0BABF48-9A03-3CD9-C542-55BFF2736687}"/>
              </a:ext>
            </a:extLst>
          </p:cNvPr>
          <p:cNvSpPr>
            <a:spLocks noGrp="1"/>
          </p:cNvSpPr>
          <p:nvPr>
            <p:ph idx="1"/>
          </p:nvPr>
        </p:nvSpPr>
        <p:spPr>
          <a:xfrm>
            <a:off x="838200" y="1825625"/>
            <a:ext cx="11124414" cy="3170581"/>
          </a:xfrm>
        </p:spPr>
        <p:txBody>
          <a:bodyPr/>
          <a:lstStyle/>
          <a:p>
            <a:r>
              <a:rPr lang="en-US" sz="2800" b="0" i="0" kern="1200" dirty="0">
                <a:solidFill>
                  <a:schemeClr val="tx1"/>
                </a:solidFill>
                <a:effectLst/>
                <a:latin typeface="+mn-lt"/>
                <a:ea typeface="+mn-ea"/>
                <a:cs typeface="+mn-cs"/>
              </a:rPr>
              <a:t>Customer churn, also known as customer attrition, is when a customer stops using a business's products or services for any reason. It's a significant concern for businesses in many industries, including e-commerce, software, telecommunications, and subscription-based services. Churn can impact a company's profitability and growth, and can even damage its reputation.</a:t>
            </a:r>
            <a:endParaRPr lang="en-US" sz="2800" cap="none" dirty="0">
              <a:solidFill>
                <a:schemeClr val="tx1"/>
              </a:solidFill>
            </a:endParaRPr>
          </a:p>
          <a:p>
            <a:endParaRPr lang="en-IN" dirty="0"/>
          </a:p>
        </p:txBody>
      </p:sp>
    </p:spTree>
    <p:extLst>
      <p:ext uri="{BB962C8B-B14F-4D97-AF65-F5344CB8AC3E}">
        <p14:creationId xmlns:p14="http://schemas.microsoft.com/office/powerpoint/2010/main" val="23126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E99C-AD8F-2E67-8E11-684366FA4A42}"/>
              </a:ext>
            </a:extLst>
          </p:cNvPr>
          <p:cNvSpPr>
            <a:spLocks noGrp="1"/>
          </p:cNvSpPr>
          <p:nvPr>
            <p:ph type="title"/>
          </p:nvPr>
        </p:nvSpPr>
        <p:spPr>
          <a:xfrm>
            <a:off x="93483" y="0"/>
            <a:ext cx="1820159" cy="511568"/>
          </a:xfrm>
        </p:spPr>
        <p:txBody>
          <a:bodyPr>
            <a:normAutofit/>
          </a:bodyPr>
          <a:lstStyle/>
          <a:p>
            <a:r>
              <a:rPr lang="en-US" sz="1600" b="1" dirty="0"/>
              <a:t>TABLE OF CONTENT:</a:t>
            </a:r>
            <a:endParaRPr lang="en-IN" sz="1600" dirty="0"/>
          </a:p>
        </p:txBody>
      </p:sp>
      <p:sp>
        <p:nvSpPr>
          <p:cNvPr id="3" name="Content Placeholder 2">
            <a:extLst>
              <a:ext uri="{FF2B5EF4-FFF2-40B4-BE49-F238E27FC236}">
                <a16:creationId xmlns:a16="http://schemas.microsoft.com/office/drawing/2014/main" id="{5F30075E-FAEB-D9E2-EDF7-73E04EDBAC9A}"/>
              </a:ext>
            </a:extLst>
          </p:cNvPr>
          <p:cNvSpPr>
            <a:spLocks noGrp="1"/>
          </p:cNvSpPr>
          <p:nvPr>
            <p:ph idx="1"/>
          </p:nvPr>
        </p:nvSpPr>
        <p:spPr>
          <a:xfrm>
            <a:off x="197963" y="414778"/>
            <a:ext cx="11708091" cy="6443221"/>
          </a:xfrm>
        </p:spPr>
        <p:txBody>
          <a:bodyPr>
            <a:normAutofit/>
          </a:bodyPr>
          <a:lstStyle/>
          <a:p>
            <a:pPr marL="0" indent="0">
              <a:buNone/>
            </a:pPr>
            <a:r>
              <a:rPr lang="en-US" sz="1200" b="1" dirty="0"/>
              <a:t>Import Libraries</a:t>
            </a:r>
            <a:endParaRPr lang="en-IN" sz="1200" b="1" dirty="0"/>
          </a:p>
          <a:p>
            <a:pPr marL="0" indent="0">
              <a:buNone/>
            </a:pPr>
            <a:r>
              <a:rPr lang="en-IN" sz="1200" b="1" dirty="0"/>
              <a:t>Set options</a:t>
            </a:r>
          </a:p>
          <a:p>
            <a:pPr marL="0" indent="0">
              <a:buNone/>
            </a:pPr>
            <a:r>
              <a:rPr lang="en-IN" sz="1200" b="1" dirty="0"/>
              <a:t>Read Data</a:t>
            </a:r>
          </a:p>
          <a:p>
            <a:pPr marL="0" indent="0">
              <a:buNone/>
            </a:pPr>
            <a:r>
              <a:rPr lang="en-IN" sz="1200" b="1" dirty="0"/>
              <a:t>Prepare and Analyse the Data</a:t>
            </a:r>
          </a:p>
          <a:p>
            <a:pPr marL="0" indent="0">
              <a:buNone/>
            </a:pPr>
            <a:r>
              <a:rPr lang="en-IN" sz="1200" b="1" dirty="0"/>
              <a:t>Classification</a:t>
            </a:r>
          </a:p>
          <a:p>
            <a:r>
              <a:rPr lang="en-US" sz="1200" dirty="0"/>
              <a:t>Linear Regression</a:t>
            </a:r>
          </a:p>
          <a:p>
            <a:r>
              <a:rPr lang="en-US" sz="1200" dirty="0"/>
              <a:t>Linear Regression(SGD)</a:t>
            </a:r>
          </a:p>
          <a:p>
            <a:r>
              <a:rPr lang="en-US" sz="1200" dirty="0"/>
              <a:t>Decision Tree</a:t>
            </a:r>
          </a:p>
          <a:p>
            <a:r>
              <a:rPr lang="en-US" sz="1200" dirty="0"/>
              <a:t>Decision Tree(Prune)</a:t>
            </a:r>
          </a:p>
          <a:p>
            <a:r>
              <a:rPr lang="en-US" sz="1200" dirty="0"/>
              <a:t>Decision Tree(Grid Search CV)</a:t>
            </a:r>
          </a:p>
          <a:p>
            <a:r>
              <a:rPr lang="en-US" sz="1200" dirty="0"/>
              <a:t>Support Vector Machine(Linear)</a:t>
            </a:r>
          </a:p>
          <a:p>
            <a:r>
              <a:rPr lang="en-US" sz="1200" dirty="0"/>
              <a:t>Support Vector Machine(Gaussian)</a:t>
            </a:r>
          </a:p>
          <a:p>
            <a:r>
              <a:rPr lang="en-US" sz="1200" dirty="0"/>
              <a:t>Support Vector Machine(Sigmoid)</a:t>
            </a:r>
          </a:p>
          <a:p>
            <a:r>
              <a:rPr lang="en-US" sz="1200" dirty="0"/>
              <a:t>Support Vector Machine(Poly)</a:t>
            </a:r>
          </a:p>
          <a:p>
            <a:r>
              <a:rPr lang="en-US" sz="1200" dirty="0"/>
              <a:t>Support Vector Machine(Poly with Degree)</a:t>
            </a:r>
          </a:p>
          <a:p>
            <a:r>
              <a:rPr lang="en-US" sz="1200" dirty="0"/>
              <a:t>KNN</a:t>
            </a:r>
          </a:p>
          <a:p>
            <a:r>
              <a:rPr lang="en-US" sz="1200" dirty="0"/>
              <a:t>KNN(Grid)</a:t>
            </a:r>
          </a:p>
          <a:p>
            <a:r>
              <a:rPr lang="en-US" sz="1200" dirty="0"/>
              <a:t>Random Forest</a:t>
            </a:r>
          </a:p>
          <a:p>
            <a:r>
              <a:rPr lang="en-US" sz="1200" dirty="0"/>
              <a:t>Bagging Meta Estimator</a:t>
            </a:r>
          </a:p>
          <a:p>
            <a:r>
              <a:rPr lang="en-US" sz="1200" dirty="0"/>
              <a:t>Ada Boost</a:t>
            </a:r>
          </a:p>
          <a:p>
            <a:r>
              <a:rPr lang="en-US" sz="1200" dirty="0"/>
              <a:t>XGBM</a:t>
            </a:r>
          </a:p>
          <a:p>
            <a:pPr marL="0" indent="0">
              <a:buNone/>
            </a:pPr>
            <a:r>
              <a:rPr lang="en-US" sz="1200" b="1" dirty="0"/>
              <a:t>Conclusion and Interpretation</a:t>
            </a:r>
          </a:p>
          <a:p>
            <a:pPr marL="0" indent="0">
              <a:buNone/>
            </a:pPr>
            <a:endParaRPr lang="en-US" sz="1400" dirty="0"/>
          </a:p>
        </p:txBody>
      </p:sp>
    </p:spTree>
    <p:extLst>
      <p:ext uri="{BB962C8B-B14F-4D97-AF65-F5344CB8AC3E}">
        <p14:creationId xmlns:p14="http://schemas.microsoft.com/office/powerpoint/2010/main" val="71422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DB79-E7E4-47A0-032A-CDAEBCA010CC}"/>
              </a:ext>
            </a:extLst>
          </p:cNvPr>
          <p:cNvSpPr>
            <a:spLocks noGrp="1"/>
          </p:cNvSpPr>
          <p:nvPr>
            <p:ph type="title"/>
          </p:nvPr>
        </p:nvSpPr>
        <p:spPr>
          <a:xfrm>
            <a:off x="838200" y="365126"/>
            <a:ext cx="10515600" cy="558702"/>
          </a:xfrm>
        </p:spPr>
        <p:txBody>
          <a:bodyPr>
            <a:normAutofit/>
          </a:bodyPr>
          <a:lstStyle/>
          <a:p>
            <a:r>
              <a:rPr lang="en-US" sz="1800" b="1" dirty="0"/>
              <a:t>INFO() </a:t>
            </a:r>
            <a:r>
              <a:rPr lang="en-US" sz="1800" dirty="0"/>
              <a:t>– Gives information about Range of index, any missing values and it </a:t>
            </a:r>
            <a:r>
              <a:rPr lang="en-US" sz="1800" dirty="0" err="1"/>
              <a:t>dtypes</a:t>
            </a:r>
            <a:r>
              <a:rPr lang="en-US" sz="1800" dirty="0"/>
              <a:t>.</a:t>
            </a:r>
            <a:endParaRPr lang="en-IN" sz="1800" dirty="0"/>
          </a:p>
        </p:txBody>
      </p:sp>
      <p:pic>
        <p:nvPicPr>
          <p:cNvPr id="5" name="Content Placeholder 4">
            <a:extLst>
              <a:ext uri="{FF2B5EF4-FFF2-40B4-BE49-F238E27FC236}">
                <a16:creationId xmlns:a16="http://schemas.microsoft.com/office/drawing/2014/main" id="{B488683E-02F1-F423-5B8B-564BAE777A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323" y="1028422"/>
            <a:ext cx="4965341" cy="5159375"/>
          </a:xfrm>
        </p:spPr>
      </p:pic>
    </p:spTree>
    <p:extLst>
      <p:ext uri="{BB962C8B-B14F-4D97-AF65-F5344CB8AC3E}">
        <p14:creationId xmlns:p14="http://schemas.microsoft.com/office/powerpoint/2010/main" val="315807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62C4-D11B-09B6-9E04-4ED9C6306804}"/>
              </a:ext>
            </a:extLst>
          </p:cNvPr>
          <p:cNvSpPr>
            <a:spLocks noGrp="1"/>
          </p:cNvSpPr>
          <p:nvPr>
            <p:ph type="title"/>
          </p:nvPr>
        </p:nvSpPr>
        <p:spPr>
          <a:xfrm>
            <a:off x="235670" y="207391"/>
            <a:ext cx="11858920" cy="631596"/>
          </a:xfrm>
        </p:spPr>
        <p:txBody>
          <a:bodyPr>
            <a:normAutofit/>
          </a:bodyPr>
          <a:lstStyle/>
          <a:p>
            <a:r>
              <a:rPr lang="en-US" sz="1800" b="1" dirty="0"/>
              <a:t>Statistical Summary </a:t>
            </a:r>
            <a:r>
              <a:rPr lang="en-US" sz="1800" dirty="0"/>
              <a:t>– We use describe function for numerical values and include = ‘O’ for categorical variables.</a:t>
            </a:r>
            <a:endParaRPr lang="en-IN" sz="1800" dirty="0"/>
          </a:p>
        </p:txBody>
      </p:sp>
      <p:pic>
        <p:nvPicPr>
          <p:cNvPr id="5" name="Content Placeholder 4">
            <a:extLst>
              <a:ext uri="{FF2B5EF4-FFF2-40B4-BE49-F238E27FC236}">
                <a16:creationId xmlns:a16="http://schemas.microsoft.com/office/drawing/2014/main" id="{0FF5946D-B95D-A127-94FF-2C54E62FF9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344" y="838200"/>
            <a:ext cx="11289662" cy="5811838"/>
          </a:xfrm>
        </p:spPr>
      </p:pic>
    </p:spTree>
    <p:extLst>
      <p:ext uri="{BB962C8B-B14F-4D97-AF65-F5344CB8AC3E}">
        <p14:creationId xmlns:p14="http://schemas.microsoft.com/office/powerpoint/2010/main" val="174639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3D15-CB8C-D727-773C-94C27B671287}"/>
              </a:ext>
            </a:extLst>
          </p:cNvPr>
          <p:cNvSpPr>
            <a:spLocks noGrp="1"/>
          </p:cNvSpPr>
          <p:nvPr>
            <p:ph type="title"/>
          </p:nvPr>
        </p:nvSpPr>
        <p:spPr>
          <a:xfrm>
            <a:off x="838200" y="365126"/>
            <a:ext cx="10515600" cy="634116"/>
          </a:xfrm>
        </p:spPr>
        <p:txBody>
          <a:bodyPr>
            <a:normAutofit/>
          </a:bodyPr>
          <a:lstStyle/>
          <a:p>
            <a:r>
              <a:rPr lang="en-US" sz="1600" b="1" dirty="0"/>
              <a:t>Heatmap</a:t>
            </a:r>
            <a:r>
              <a:rPr lang="en-US" sz="1600" dirty="0"/>
              <a:t> – Correlation matrix in order to find any correlation among independent variables</a:t>
            </a:r>
            <a:endParaRPr lang="en-IN" sz="1600" dirty="0"/>
          </a:p>
        </p:txBody>
      </p:sp>
      <p:pic>
        <p:nvPicPr>
          <p:cNvPr id="5" name="Content Placeholder 4">
            <a:extLst>
              <a:ext uri="{FF2B5EF4-FFF2-40B4-BE49-F238E27FC236}">
                <a16:creationId xmlns:a16="http://schemas.microsoft.com/office/drawing/2014/main" id="{F9C34FFA-537D-55D2-6EC2-26D0C22C2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539" y="998538"/>
            <a:ext cx="9046922" cy="5178425"/>
          </a:xfrm>
        </p:spPr>
      </p:pic>
    </p:spTree>
    <p:extLst>
      <p:ext uri="{BB962C8B-B14F-4D97-AF65-F5344CB8AC3E}">
        <p14:creationId xmlns:p14="http://schemas.microsoft.com/office/powerpoint/2010/main" val="5695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A1D7-A8E4-3D4C-15E2-D94BC57BC16F}"/>
              </a:ext>
            </a:extLst>
          </p:cNvPr>
          <p:cNvSpPr>
            <a:spLocks noGrp="1"/>
          </p:cNvSpPr>
          <p:nvPr>
            <p:ph type="title"/>
          </p:nvPr>
        </p:nvSpPr>
        <p:spPr>
          <a:xfrm>
            <a:off x="838200" y="365125"/>
            <a:ext cx="10515600" cy="615659"/>
          </a:xfrm>
        </p:spPr>
        <p:txBody>
          <a:bodyPr>
            <a:normAutofit/>
          </a:bodyPr>
          <a:lstStyle/>
          <a:p>
            <a:r>
              <a:rPr lang="en-US" sz="1600" b="1" dirty="0"/>
              <a:t>Box Plot </a:t>
            </a:r>
            <a:r>
              <a:rPr lang="en-US" sz="1600" dirty="0"/>
              <a:t>– Helps us in understanding outlier of the numerical variables, IQR helps us to find the outliers</a:t>
            </a:r>
            <a:endParaRPr lang="en-IN" sz="1600" dirty="0"/>
          </a:p>
        </p:txBody>
      </p:sp>
      <p:pic>
        <p:nvPicPr>
          <p:cNvPr id="11" name="Content Placeholder 10">
            <a:extLst>
              <a:ext uri="{FF2B5EF4-FFF2-40B4-BE49-F238E27FC236}">
                <a16:creationId xmlns:a16="http://schemas.microsoft.com/office/drawing/2014/main" id="{9E3AD00D-6522-A804-C509-27ABEDF7C4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367" y="980784"/>
            <a:ext cx="8515232" cy="3130921"/>
          </a:xfrm>
        </p:spPr>
      </p:pic>
      <p:pic>
        <p:nvPicPr>
          <p:cNvPr id="13" name="Picture 12">
            <a:extLst>
              <a:ext uri="{FF2B5EF4-FFF2-40B4-BE49-F238E27FC236}">
                <a16:creationId xmlns:a16="http://schemas.microsoft.com/office/drawing/2014/main" id="{7BC95F60-9E69-09CA-BD23-E874CB404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824" y="4308049"/>
            <a:ext cx="8974319" cy="2417468"/>
          </a:xfrm>
          <a:prstGeom prst="rect">
            <a:avLst/>
          </a:prstGeom>
        </p:spPr>
      </p:pic>
    </p:spTree>
    <p:extLst>
      <p:ext uri="{BB962C8B-B14F-4D97-AF65-F5344CB8AC3E}">
        <p14:creationId xmlns:p14="http://schemas.microsoft.com/office/powerpoint/2010/main" val="127940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22AF-0220-5C2C-B34F-22E9A9768034}"/>
              </a:ext>
            </a:extLst>
          </p:cNvPr>
          <p:cNvSpPr>
            <a:spLocks noGrp="1"/>
          </p:cNvSpPr>
          <p:nvPr>
            <p:ph type="title"/>
          </p:nvPr>
        </p:nvSpPr>
        <p:spPr/>
        <p:txBody>
          <a:bodyPr/>
          <a:lstStyle/>
          <a:p>
            <a:r>
              <a:rPr lang="en-US" b="1" dirty="0"/>
              <a:t>Performance Matric:</a:t>
            </a:r>
            <a:endParaRPr lang="en-IN" b="1" dirty="0"/>
          </a:p>
        </p:txBody>
      </p:sp>
      <p:graphicFrame>
        <p:nvGraphicFramePr>
          <p:cNvPr id="4" name="Content Placeholder 3">
            <a:extLst>
              <a:ext uri="{FF2B5EF4-FFF2-40B4-BE49-F238E27FC236}">
                <a16:creationId xmlns:a16="http://schemas.microsoft.com/office/drawing/2014/main" id="{4EBCECF6-AA5D-35B7-2FDD-74D1B13E3867}"/>
              </a:ext>
            </a:extLst>
          </p:cNvPr>
          <p:cNvGraphicFramePr>
            <a:graphicFrameLocks noGrp="1"/>
          </p:cNvGraphicFramePr>
          <p:nvPr>
            <p:ph idx="1"/>
            <p:extLst>
              <p:ext uri="{D42A27DB-BD31-4B8C-83A1-F6EECF244321}">
                <p14:modId xmlns:p14="http://schemas.microsoft.com/office/powerpoint/2010/main" val="1522786202"/>
              </p:ext>
            </p:extLst>
          </p:nvPr>
        </p:nvGraphicFramePr>
        <p:xfrm>
          <a:off x="989814" y="1825624"/>
          <a:ext cx="10363986" cy="3236569"/>
        </p:xfrm>
        <a:graphic>
          <a:graphicData uri="http://schemas.openxmlformats.org/drawingml/2006/table">
            <a:tbl>
              <a:tblPr>
                <a:tableStyleId>{073A0DAA-6AF3-43AB-8588-CEC1D06C72B9}</a:tableStyleId>
              </a:tblPr>
              <a:tblGrid>
                <a:gridCol w="5106186">
                  <a:extLst>
                    <a:ext uri="{9D8B030D-6E8A-4147-A177-3AD203B41FA5}">
                      <a16:colId xmlns:a16="http://schemas.microsoft.com/office/drawing/2014/main" val="3764761960"/>
                    </a:ext>
                  </a:extLst>
                </a:gridCol>
                <a:gridCol w="5257800">
                  <a:extLst>
                    <a:ext uri="{9D8B030D-6E8A-4147-A177-3AD203B41FA5}">
                      <a16:colId xmlns:a16="http://schemas.microsoft.com/office/drawing/2014/main" val="3424861873"/>
                    </a:ext>
                  </a:extLst>
                </a:gridCol>
              </a:tblGrid>
              <a:tr h="462367">
                <a:tc>
                  <a:txBody>
                    <a:bodyPr/>
                    <a:lstStyle/>
                    <a:p>
                      <a:pPr marL="285750" indent="-285750">
                        <a:buFont typeface="Arial" panose="020B0604020202020204" pitchFamily="34" charset="0"/>
                        <a:buChar char="•"/>
                      </a:pPr>
                      <a:r>
                        <a:rPr lang="en-US" dirty="0"/>
                        <a:t>Confusion Matrix</a:t>
                      </a:r>
                      <a:endParaRPr lang="en-IN" dirty="0"/>
                    </a:p>
                  </a:txBody>
                  <a:tcPr/>
                </a:tc>
                <a:tc>
                  <a:txBody>
                    <a:bodyPr/>
                    <a:lstStyle/>
                    <a:p>
                      <a:pPr marL="285750" indent="-285750">
                        <a:buFont typeface="Arial" panose="020B0604020202020204" pitchFamily="34" charset="0"/>
                        <a:buChar char="•"/>
                      </a:pPr>
                      <a:r>
                        <a:rPr lang="en-US" dirty="0"/>
                        <a:t>Hyperparameter Tuning</a:t>
                      </a:r>
                      <a:endParaRPr lang="en-IN" dirty="0"/>
                    </a:p>
                  </a:txBody>
                  <a:tcPr/>
                </a:tc>
                <a:extLst>
                  <a:ext uri="{0D108BD9-81ED-4DB2-BD59-A6C34878D82A}">
                    <a16:rowId xmlns:a16="http://schemas.microsoft.com/office/drawing/2014/main" val="1759373923"/>
                  </a:ext>
                </a:extLst>
              </a:tr>
              <a:tr h="462367">
                <a:tc>
                  <a:txBody>
                    <a:bodyPr/>
                    <a:lstStyle/>
                    <a:p>
                      <a:pPr marL="285750" indent="-285750">
                        <a:buFont typeface="Arial" panose="020B0604020202020204" pitchFamily="34" charset="0"/>
                        <a:buChar char="•"/>
                      </a:pPr>
                      <a:r>
                        <a:rPr lang="en-US" dirty="0"/>
                        <a:t>Accuracy Score</a:t>
                      </a:r>
                      <a:endParaRPr lang="en-IN" dirty="0"/>
                    </a:p>
                  </a:txBody>
                  <a:tcPr/>
                </a:tc>
                <a:tc>
                  <a:txBody>
                    <a:bodyPr/>
                    <a:lstStyle/>
                    <a:p>
                      <a:pPr marL="285750" indent="-285750">
                        <a:buFont typeface="Arial" panose="020B0604020202020204" pitchFamily="34" charset="0"/>
                        <a:buChar char="•"/>
                      </a:pPr>
                      <a:r>
                        <a:rPr lang="en-US" dirty="0"/>
                        <a:t>Max Depth</a:t>
                      </a:r>
                      <a:endParaRPr lang="en-IN" dirty="0"/>
                    </a:p>
                  </a:txBody>
                  <a:tcPr/>
                </a:tc>
                <a:extLst>
                  <a:ext uri="{0D108BD9-81ED-4DB2-BD59-A6C34878D82A}">
                    <a16:rowId xmlns:a16="http://schemas.microsoft.com/office/drawing/2014/main" val="3420174316"/>
                  </a:ext>
                </a:extLst>
              </a:tr>
              <a:tr h="462367">
                <a:tc>
                  <a:txBody>
                    <a:bodyPr/>
                    <a:lstStyle/>
                    <a:p>
                      <a:pPr marL="285750" indent="-285750">
                        <a:buFont typeface="Arial" panose="020B0604020202020204" pitchFamily="34" charset="0"/>
                        <a:buChar char="•"/>
                      </a:pPr>
                      <a:r>
                        <a:rPr lang="en-US" dirty="0"/>
                        <a:t>Precision Score</a:t>
                      </a:r>
                      <a:endParaRPr lang="en-IN" dirty="0"/>
                    </a:p>
                  </a:txBody>
                  <a:tcPr/>
                </a:tc>
                <a:tc>
                  <a:txBody>
                    <a:bodyPr/>
                    <a:lstStyle/>
                    <a:p>
                      <a:pPr marL="285750" indent="-285750">
                        <a:buFont typeface="Arial" panose="020B0604020202020204" pitchFamily="34" charset="0"/>
                        <a:buChar char="•"/>
                      </a:pPr>
                      <a:r>
                        <a:rPr lang="en-US" dirty="0"/>
                        <a:t>Min Sample Split</a:t>
                      </a:r>
                      <a:endParaRPr lang="en-IN" dirty="0"/>
                    </a:p>
                  </a:txBody>
                  <a:tcPr/>
                </a:tc>
                <a:extLst>
                  <a:ext uri="{0D108BD9-81ED-4DB2-BD59-A6C34878D82A}">
                    <a16:rowId xmlns:a16="http://schemas.microsoft.com/office/drawing/2014/main" val="3071425979"/>
                  </a:ext>
                </a:extLst>
              </a:tr>
              <a:tr h="462367">
                <a:tc>
                  <a:txBody>
                    <a:bodyPr/>
                    <a:lstStyle/>
                    <a:p>
                      <a:pPr marL="285750" indent="-285750">
                        <a:buFont typeface="Arial" panose="020B0604020202020204" pitchFamily="34" charset="0"/>
                        <a:buChar char="•"/>
                      </a:pPr>
                      <a:r>
                        <a:rPr lang="en-US" dirty="0"/>
                        <a:t>Recall Score</a:t>
                      </a:r>
                      <a:endParaRPr lang="en-IN" dirty="0"/>
                    </a:p>
                  </a:txBody>
                  <a:tcPr/>
                </a:tc>
                <a:tc>
                  <a:txBody>
                    <a:bodyPr/>
                    <a:lstStyle/>
                    <a:p>
                      <a:pPr marL="285750" indent="-285750">
                        <a:buFont typeface="Arial" panose="020B0604020202020204" pitchFamily="34" charset="0"/>
                        <a:buChar char="•"/>
                      </a:pPr>
                      <a:r>
                        <a:rPr lang="en-US" dirty="0"/>
                        <a:t>Min Sample Leaf</a:t>
                      </a:r>
                      <a:endParaRPr lang="en-IN" dirty="0"/>
                    </a:p>
                  </a:txBody>
                  <a:tcPr/>
                </a:tc>
                <a:extLst>
                  <a:ext uri="{0D108BD9-81ED-4DB2-BD59-A6C34878D82A}">
                    <a16:rowId xmlns:a16="http://schemas.microsoft.com/office/drawing/2014/main" val="3809330268"/>
                  </a:ext>
                </a:extLst>
              </a:tr>
              <a:tr h="462367">
                <a:tc>
                  <a:txBody>
                    <a:bodyPr/>
                    <a:lstStyle/>
                    <a:p>
                      <a:pPr marL="285750" indent="-285750">
                        <a:buFont typeface="Arial" panose="020B0604020202020204" pitchFamily="34" charset="0"/>
                        <a:buChar char="•"/>
                      </a:pPr>
                      <a:r>
                        <a:rPr lang="en-US" dirty="0"/>
                        <a:t>Kappa Score</a:t>
                      </a:r>
                      <a:endParaRPr lang="en-IN" dirty="0"/>
                    </a:p>
                  </a:txBody>
                  <a:tcPr/>
                </a:tc>
                <a:tc>
                  <a:txBody>
                    <a:bodyPr/>
                    <a:lstStyle/>
                    <a:p>
                      <a:pPr marL="285750" indent="-285750">
                        <a:buFont typeface="Arial" panose="020B0604020202020204" pitchFamily="34" charset="0"/>
                        <a:buChar char="•"/>
                      </a:pPr>
                      <a:r>
                        <a:rPr lang="en-US" dirty="0"/>
                        <a:t>Max Feature</a:t>
                      </a:r>
                      <a:endParaRPr lang="en-IN" dirty="0"/>
                    </a:p>
                  </a:txBody>
                  <a:tcPr/>
                </a:tc>
                <a:extLst>
                  <a:ext uri="{0D108BD9-81ED-4DB2-BD59-A6C34878D82A}">
                    <a16:rowId xmlns:a16="http://schemas.microsoft.com/office/drawing/2014/main" val="1667698555"/>
                  </a:ext>
                </a:extLst>
              </a:tr>
              <a:tr h="462367">
                <a:tc>
                  <a:txBody>
                    <a:bodyPr/>
                    <a:lstStyle/>
                    <a:p>
                      <a:pPr marL="285750" indent="-285750">
                        <a:buFont typeface="Arial" panose="020B0604020202020204" pitchFamily="34" charset="0"/>
                        <a:buChar char="•"/>
                      </a:pPr>
                      <a:r>
                        <a:rPr lang="en-US" dirty="0"/>
                        <a:t>F1- Score</a:t>
                      </a:r>
                      <a:endParaRPr lang="en-IN" dirty="0"/>
                    </a:p>
                  </a:txBody>
                  <a:tcPr/>
                </a:tc>
                <a:tc>
                  <a:txBody>
                    <a:bodyPr/>
                    <a:lstStyle/>
                    <a:p>
                      <a:pPr marL="285750" indent="-285750">
                        <a:buFont typeface="Arial" panose="020B0604020202020204" pitchFamily="34" charset="0"/>
                        <a:buChar char="•"/>
                      </a:pPr>
                      <a:r>
                        <a:rPr lang="en-US" dirty="0"/>
                        <a:t>Criterion</a:t>
                      </a:r>
                      <a:endParaRPr lang="en-IN" dirty="0"/>
                    </a:p>
                  </a:txBody>
                  <a:tcPr/>
                </a:tc>
                <a:extLst>
                  <a:ext uri="{0D108BD9-81ED-4DB2-BD59-A6C34878D82A}">
                    <a16:rowId xmlns:a16="http://schemas.microsoft.com/office/drawing/2014/main" val="232102685"/>
                  </a:ext>
                </a:extLst>
              </a:tr>
              <a:tr h="462367">
                <a:tc>
                  <a:txBody>
                    <a:bodyPr/>
                    <a:lstStyle/>
                    <a:p>
                      <a:pPr marL="285750" indent="-285750">
                        <a:buFont typeface="Arial" panose="020B0604020202020204" pitchFamily="34" charset="0"/>
                        <a:buChar char="•"/>
                      </a:pPr>
                      <a:r>
                        <a:rPr lang="en-US" dirty="0"/>
                        <a:t>Roc Curve</a:t>
                      </a:r>
                      <a:endParaRPr lang="en-IN" dirty="0"/>
                    </a:p>
                  </a:txBody>
                  <a:tcPr/>
                </a:tc>
                <a:tc>
                  <a:txBody>
                    <a:bodyPr/>
                    <a:lstStyle/>
                    <a:p>
                      <a:pPr marL="285750" indent="-285750">
                        <a:buFont typeface="Arial" panose="020B0604020202020204" pitchFamily="34" charset="0"/>
                        <a:buChar char="•"/>
                      </a:pPr>
                      <a:r>
                        <a:rPr lang="en-US" dirty="0"/>
                        <a:t>n Estimator</a:t>
                      </a:r>
                      <a:endParaRPr lang="en-IN" dirty="0"/>
                    </a:p>
                  </a:txBody>
                  <a:tcPr/>
                </a:tc>
                <a:extLst>
                  <a:ext uri="{0D108BD9-81ED-4DB2-BD59-A6C34878D82A}">
                    <a16:rowId xmlns:a16="http://schemas.microsoft.com/office/drawing/2014/main" val="2384706319"/>
                  </a:ext>
                </a:extLst>
              </a:tr>
            </a:tbl>
          </a:graphicData>
        </a:graphic>
      </p:graphicFrame>
    </p:spTree>
    <p:extLst>
      <p:ext uri="{BB962C8B-B14F-4D97-AF65-F5344CB8AC3E}">
        <p14:creationId xmlns:p14="http://schemas.microsoft.com/office/powerpoint/2010/main" val="417846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A31E-8692-567E-E442-C23F21662459}"/>
              </a:ext>
            </a:extLst>
          </p:cNvPr>
          <p:cNvSpPr>
            <a:spLocks noGrp="1"/>
          </p:cNvSpPr>
          <p:nvPr>
            <p:ph type="title"/>
          </p:nvPr>
        </p:nvSpPr>
        <p:spPr>
          <a:xfrm>
            <a:off x="470554" y="157736"/>
            <a:ext cx="2593157" cy="596409"/>
          </a:xfrm>
        </p:spPr>
        <p:txBody>
          <a:bodyPr>
            <a:normAutofit/>
          </a:bodyPr>
          <a:lstStyle/>
          <a:p>
            <a:r>
              <a:rPr lang="en-US" sz="2400" b="1" dirty="0"/>
              <a:t>Models Prediction:</a:t>
            </a:r>
            <a:endParaRPr lang="en-IN" sz="2400" b="1" dirty="0"/>
          </a:p>
        </p:txBody>
      </p:sp>
      <p:sp>
        <p:nvSpPr>
          <p:cNvPr id="3" name="Content Placeholder 2">
            <a:extLst>
              <a:ext uri="{FF2B5EF4-FFF2-40B4-BE49-F238E27FC236}">
                <a16:creationId xmlns:a16="http://schemas.microsoft.com/office/drawing/2014/main" id="{75B05C18-99FA-7DBC-19B2-1ADEFD37D24E}"/>
              </a:ext>
            </a:extLst>
          </p:cNvPr>
          <p:cNvSpPr>
            <a:spLocks noGrp="1"/>
          </p:cNvSpPr>
          <p:nvPr>
            <p:ph idx="1"/>
          </p:nvPr>
        </p:nvSpPr>
        <p:spPr>
          <a:xfrm>
            <a:off x="329937" y="754144"/>
            <a:ext cx="11500701" cy="5946119"/>
          </a:xfrm>
        </p:spPr>
        <p:txBody>
          <a:bodyPr/>
          <a:lstStyle/>
          <a:p>
            <a:r>
              <a:rPr lang="en-IN" sz="1400" kern="100" dirty="0">
                <a:solidFill>
                  <a:schemeClr val="tx1"/>
                </a:solidFill>
                <a:effectLst/>
                <a:ea typeface="Calibri" panose="020F0502020204030204" pitchFamily="34" charset="0"/>
                <a:cs typeface="Times New Roman" panose="02020603050405020304" pitchFamily="18" charset="0"/>
              </a:rPr>
              <a:t>The supervised classification learning algorithms have been implemented on the given dataset. The performance of the models were evaluated using AUC score, accuracy, </a:t>
            </a:r>
            <a:r>
              <a:rPr lang="en-IN" sz="1400" kern="100" dirty="0">
                <a:solidFill>
                  <a:schemeClr val="tx1"/>
                </a:solidFill>
                <a:effectLst/>
                <a:ea typeface="Calibri" panose="020F0502020204030204" pitchFamily="34" charset="0"/>
                <a:cs typeface="Calibri" panose="020F0502020204030204" pitchFamily="34" charset="0"/>
              </a:rPr>
              <a:t>precision</a:t>
            </a:r>
            <a:r>
              <a:rPr lang="en-IN" sz="1400" kern="100" dirty="0">
                <a:solidFill>
                  <a:schemeClr val="tx1"/>
                </a:solidFill>
                <a:effectLst/>
                <a:ea typeface="Calibri" panose="020F0502020204030204" pitchFamily="34" charset="0"/>
                <a:cs typeface="Times New Roman" panose="02020603050405020304" pitchFamily="18" charset="0"/>
              </a:rPr>
              <a:t>, f1-score, recall, and kappa score.</a:t>
            </a:r>
            <a:br>
              <a:rPr lang="en-IN" sz="1400" kern="100" dirty="0">
                <a:solidFill>
                  <a:schemeClr val="tx1"/>
                </a:solidFill>
                <a:effectLst/>
                <a:ea typeface="Calibri" panose="020F0502020204030204" pitchFamily="34" charset="0"/>
                <a:cs typeface="Times New Roman" panose="02020603050405020304" pitchFamily="18" charset="0"/>
              </a:rPr>
            </a:br>
            <a:br>
              <a:rPr lang="en-IN" sz="1400" kern="100" dirty="0">
                <a:solidFill>
                  <a:schemeClr val="tx1"/>
                </a:solidFill>
                <a:effectLst/>
                <a:ea typeface="Calibri" panose="020F0502020204030204" pitchFamily="34" charset="0"/>
                <a:cs typeface="Times New Roman" panose="02020603050405020304" pitchFamily="18" charset="0"/>
              </a:rPr>
            </a:br>
            <a:r>
              <a:rPr lang="en-IN" sz="1400" kern="100" dirty="0">
                <a:solidFill>
                  <a:schemeClr val="tx1"/>
                </a:solidFill>
                <a:effectLst/>
                <a:ea typeface="Calibri" panose="020F0502020204030204" pitchFamily="34" charset="0"/>
                <a:cs typeface="Times New Roman" panose="02020603050405020304" pitchFamily="18" charset="0"/>
              </a:rPr>
              <a:t>T</a:t>
            </a:r>
            <a:r>
              <a:rPr lang="en-IN" sz="1400" dirty="0">
                <a:solidFill>
                  <a:schemeClr val="tx1"/>
                </a:solidFill>
                <a:effectLst/>
                <a:ea typeface="Times New Roman" panose="02020603050405020304" pitchFamily="18" charset="0"/>
              </a:rPr>
              <a:t>he classification model after predicted using various features we can see that accuracy score is almost same for all models except decision tree and there is some variation in AUC score, precision, recall, kappa and f1-score</a:t>
            </a:r>
            <a:br>
              <a:rPr lang="en-IN" sz="1400" dirty="0">
                <a:solidFill>
                  <a:schemeClr val="tx1"/>
                </a:solidFill>
                <a:effectLst/>
                <a:ea typeface="Times New Roman" panose="02020603050405020304" pitchFamily="18" charset="0"/>
              </a:rPr>
            </a:br>
            <a:br>
              <a:rPr lang="en-IN" sz="1400" dirty="0">
                <a:solidFill>
                  <a:schemeClr val="tx1"/>
                </a:solidFill>
                <a:effectLst/>
                <a:ea typeface="Times New Roman" panose="02020603050405020304" pitchFamily="18" charset="0"/>
              </a:rPr>
            </a:br>
            <a:r>
              <a:rPr lang="en-IN" sz="1400" dirty="0">
                <a:solidFill>
                  <a:schemeClr val="tx1"/>
                </a:solidFill>
                <a:effectLst/>
                <a:ea typeface="Calibri" panose="020F0502020204030204" pitchFamily="34" charset="0"/>
              </a:rPr>
              <a:t>We can say that Ada Boost, XGBM, Random Forest have the high accuracy score, Kappa Score, F1 Score.</a:t>
            </a:r>
            <a:br>
              <a:rPr lang="en-IN" sz="2800" kern="100" dirty="0">
                <a:solidFill>
                  <a:schemeClr val="tx1"/>
                </a:solidFill>
                <a:effectLst/>
                <a:ea typeface="Calibri" panose="020F050202020403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CC3FE124-6978-0F38-B161-ECE26D8B2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08" y="2177592"/>
            <a:ext cx="10269383" cy="4522671"/>
          </a:xfrm>
          <a:prstGeom prst="rect">
            <a:avLst/>
          </a:prstGeom>
        </p:spPr>
      </p:pic>
    </p:spTree>
    <p:extLst>
      <p:ext uri="{BB962C8B-B14F-4D97-AF65-F5344CB8AC3E}">
        <p14:creationId xmlns:p14="http://schemas.microsoft.com/office/powerpoint/2010/main" val="211345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158</TotalTime>
  <Words>373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SUDAKAR MUTHUSAMY</vt:lpstr>
      <vt:lpstr>Customer Churn:</vt:lpstr>
      <vt:lpstr>TABLE OF CONTENT:</vt:lpstr>
      <vt:lpstr>INFO() – Gives information about Range of index, any missing values and it dtypes.</vt:lpstr>
      <vt:lpstr>Statistical Summary – We use describe function for numerical values and include = ‘O’ for categorical variables.</vt:lpstr>
      <vt:lpstr>Heatmap – Correlation matrix in order to find any correlation among independent variables</vt:lpstr>
      <vt:lpstr>Box Plot – Helps us in understanding outlier of the numerical variables, IQR helps us to find the outliers</vt:lpstr>
      <vt:lpstr>Performance Matric:</vt:lpstr>
      <vt:lpstr>Models Prediction:</vt:lpstr>
      <vt:lpstr>Thank You for this Wonderful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SUDAKAR M</dc:creator>
  <cp:lastModifiedBy>SUDAKAR M</cp:lastModifiedBy>
  <cp:revision>7</cp:revision>
  <dcterms:created xsi:type="dcterms:W3CDTF">2024-06-20T11:31:34Z</dcterms:created>
  <dcterms:modified xsi:type="dcterms:W3CDTF">2024-06-20T14:10:28Z</dcterms:modified>
</cp:coreProperties>
</file>