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6.jpeg" ContentType="image/jpeg"/>
  <Override PartName="/ppt/media/image28.png" ContentType="image/png"/>
  <Override PartName="/ppt/media/image8.jpeg" ContentType="image/jpeg"/>
  <Override PartName="/ppt/media/image30.png" ContentType="image/png"/>
  <Override PartName="/ppt/media/image10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37.png" ContentType="image/png"/>
  <Override PartName="/ppt/media/image7.png" ContentType="image/png"/>
  <Override PartName="/ppt/media/image12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730F1F-5D0A-46EE-A0BB-54798C8685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BDB92-5CF2-42C7-9A43-87B34DDE8C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72CB59-5692-4A16-8D76-A28DF011DE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3A14D1-52B7-4442-82BE-E81D542FA8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E26E25-BA5C-41F4-AEAD-E6CC40A0B6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6573D5-EBF6-41A0-A4A1-C767DF6C23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4760ED-6A7D-4B23-A876-32C52FB9E2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A6B321-9E7E-41EE-A975-DCCE2518FE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79C8FE-BEEB-460C-88E3-73F5C261DD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17A848-FBD4-4E9C-9AD2-7BAE50D227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B493C8-6277-4368-A369-2EE913D281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A0FC1-8E86-456B-BEB8-03340770A3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64160B-63E2-4BA1-8596-9410B2DB5F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42ACD1-B796-4CCF-9267-1912DC2780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D8D152-1C0F-4AE1-BCD0-4229BCD071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7731C9-C4EF-4026-9140-535D65BA99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F31132-F8B0-4305-8B09-0ACA5FB703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345C3D-8B53-419C-BCB4-8E3DAF5BC2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7C70B1-C924-4F8B-8F64-3F93B11CD0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C0DA8-2D9A-448E-8EC7-674F878848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9C0142-BF2A-43B4-B69E-24A3F55A1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3AC35-BA2A-4FD4-BCE0-C4DDBBBBBD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D5A181-1194-4599-A22F-F4658C06C2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24744B-3904-4E53-91A4-B8DAC10D2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6A4823-1E0B-4626-BBC8-4813091B93C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514D90-6E5F-4FC4-8AAA-8343491B4AB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4c0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72240" y="2357280"/>
            <a:ext cx="6481440" cy="1478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lt1"/>
                </a:solidFill>
                <a:latin typeface="Lato Black"/>
                <a:ea typeface="Lato Black"/>
              </a:rPr>
              <a:t>Internet Software</a:t>
            </a:r>
            <a:br>
              <a:rPr sz="4000"/>
            </a:br>
            <a:r>
              <a:rPr b="0" lang="en-US" sz="4000" spc="-1" strike="noStrike">
                <a:solidFill>
                  <a:schemeClr val="lt1"/>
                </a:solidFill>
                <a:latin typeface="Lato Black"/>
                <a:ea typeface="Lato Black"/>
              </a:rPr>
              <a:t>Architecture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872240" y="1407960"/>
            <a:ext cx="6481440" cy="67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lt1"/>
                </a:solidFill>
                <a:latin typeface="Arvo"/>
                <a:ea typeface="Arvo"/>
              </a:rPr>
              <a:t>4CS017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1207CD-F2BA-4F4B-AEEE-D12C42A972B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5" name="Google Shape;91;g116977e67dd_0_0" descr=""/>
          <p:cNvPicPr/>
          <p:nvPr/>
        </p:nvPicPr>
        <p:blipFill>
          <a:blip r:embed="rId1"/>
          <a:stretch/>
        </p:blipFill>
        <p:spPr>
          <a:xfrm>
            <a:off x="0" y="718200"/>
            <a:ext cx="3940200" cy="685764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92;g116977e67dd_0_0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93;g116977e67dd_0_0" descr=""/>
          <p:cNvPicPr/>
          <p:nvPr/>
        </p:nvPicPr>
        <p:blipFill>
          <a:blip r:embed="rId3"/>
          <a:stretch/>
        </p:blipFill>
        <p:spPr>
          <a:xfrm>
            <a:off x="8896320" y="3568680"/>
            <a:ext cx="3295440" cy="3282480"/>
          </a:xfrm>
          <a:prstGeom prst="rect">
            <a:avLst/>
          </a:prstGeom>
          <a:ln w="0">
            <a:noFill/>
          </a:ln>
        </p:spPr>
      </p:pic>
    </p:spTree>
  </p:cSld>
  <p:transition spd="med"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74;g116977e67dd_0_69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286000" y="288360"/>
            <a:ext cx="8381520" cy="829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Artifact Instances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2286000" y="1197720"/>
            <a:ext cx="9104040" cy="515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Represents an instance of a particular artifact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Artifact instance is denoted with same &lt;&lt;artifact&gt;&gt; symbol except the name is underlined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It allows to differentiate between artifact and artifact instance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Example: -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D98F06-DA53-42D9-AC73-5ED2086B3C5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2" name="Google Shape;177;g116977e67dd_0_69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9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3"/>
          <a:stretch/>
        </p:blipFill>
        <p:spPr>
          <a:xfrm>
            <a:off x="5429160" y="3665160"/>
            <a:ext cx="3733920" cy="2295360"/>
          </a:xfrm>
          <a:prstGeom prst="rect">
            <a:avLst/>
          </a:prstGeom>
          <a:ln w="0">
            <a:noFill/>
          </a:ln>
        </p:spPr>
      </p:pic>
      <p:sp>
        <p:nvSpPr>
          <p:cNvPr id="155" name="TextBox 8"/>
          <p:cNvSpPr/>
          <p:nvPr/>
        </p:nvSpPr>
        <p:spPr>
          <a:xfrm>
            <a:off x="57240" y="235080"/>
            <a:ext cx="2065320" cy="65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274" dur="indefinite" restart="never" nodeType="tmRoot">
          <p:childTnLst>
            <p:seq>
              <p:cTn id="275" dur="indefinite" nodeType="mainSeq"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94;g116977e67dd_0_86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195;g116977e67dd_0_86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392200" y="365040"/>
            <a:ext cx="8961480" cy="62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Node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2392200" y="848160"/>
            <a:ext cx="8961480" cy="544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Node is a hardware resource upon which the artifacts are deployed.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physical thing that can execute one or more artifacts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Describes execution of code and communication between entities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Denoted by 3D box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Node comprises of two types:-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    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Continue =&gt;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BBC11E-FD9A-4383-A1A7-8B0BF3CDCCC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Rectangle 7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2" name="TextBox 8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8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9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1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1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8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1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3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10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8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10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10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3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201;g116977e67dd_0_93" descr=""/>
          <p:cNvPicPr/>
          <p:nvPr/>
        </p:nvPicPr>
        <p:blipFill>
          <a:blip r:embed="rId1"/>
          <a:stretch/>
        </p:blipFill>
        <p:spPr>
          <a:xfrm>
            <a:off x="8895960" y="359928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2534760" y="438840"/>
            <a:ext cx="8133120" cy="591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9384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&lt;&lt;device&gt;&gt;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84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 node that represents physical machine capable of performing computations.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 device can be a router or server PC.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076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84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&lt;&lt;execution environment&gt;&gt;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84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 node that represents an environment in which the software is going to execute.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384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Example: - Java is executed in Java Virtual Machine (JVM)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204;g116977e67dd_0_93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D0B432-88FE-44CF-9048-152C1AD8A06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Rectangle 8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3"/>
          <a:stretch/>
        </p:blipFill>
        <p:spPr>
          <a:xfrm>
            <a:off x="7994160" y="4374000"/>
            <a:ext cx="2958840" cy="218556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"/>
          <p:cNvPicPr/>
          <p:nvPr/>
        </p:nvPicPr>
        <p:blipFill>
          <a:blip r:embed="rId4"/>
          <a:srcRect l="9210" t="3160" r="6257" b="0"/>
          <a:stretch/>
        </p:blipFill>
        <p:spPr>
          <a:xfrm>
            <a:off x="8255160" y="1968480"/>
            <a:ext cx="2554920" cy="1871280"/>
          </a:xfrm>
          <a:prstGeom prst="rect">
            <a:avLst/>
          </a:prstGeom>
          <a:ln w="0">
            <a:noFill/>
          </a:ln>
        </p:spPr>
      </p:pic>
      <p:sp>
        <p:nvSpPr>
          <p:cNvPr id="170" name="TextBox 9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fill="hold">
                      <p:stCondLst>
                        <p:cond delay="0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3" dur="1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4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10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9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10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6" dur="1000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1000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" dur="10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1" dur="1000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1000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84;g116977e67dd_0_7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85;g116977e67dd_0_78" descr=""/>
          <p:cNvPicPr/>
          <p:nvPr/>
        </p:nvPicPr>
        <p:blipFill>
          <a:blip r:embed="rId2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86;g116977e67dd_0_78" descr=""/>
          <p:cNvPicPr/>
          <p:nvPr/>
        </p:nvPicPr>
        <p:blipFill>
          <a:blip r:embed="rId3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A860FC-8EA5-4A02-BEF2-9F5AED90B60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Google Shape;188;g116977e67dd_0_78"/>
          <p:cNvSpPr/>
          <p:nvPr/>
        </p:nvSpPr>
        <p:spPr>
          <a:xfrm>
            <a:off x="5007960" y="1933200"/>
            <a:ext cx="17316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Lato Black"/>
                <a:ea typeface="Lato Black"/>
              </a:rPr>
              <a:t>Any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210;g116977e67dd_0_101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49280" y="261360"/>
            <a:ext cx="8418240" cy="456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Lato Black"/>
              </a:rPr>
              <a:t>Activity diagram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2334960" y="857160"/>
            <a:ext cx="8332560" cy="549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Flowchart that outlines all the activities performed by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Shows everything from start to finish defining the various decision paths to move forward.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Demonstrate logic of an algorithm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Example of activity diagram: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213;g116977e67dd_0_101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D23688-458C-4265-BB31-C8BA6B0CD00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Rectangle 8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3"/>
          <a:stretch/>
        </p:blipFill>
        <p:spPr>
          <a:xfrm>
            <a:off x="2732400" y="2323800"/>
            <a:ext cx="7935120" cy="4077000"/>
          </a:xfrm>
          <a:prstGeom prst="rect">
            <a:avLst/>
          </a:prstGeom>
          <a:ln w="0">
            <a:noFill/>
          </a:ln>
        </p:spPr>
      </p:pic>
      <p:sp>
        <p:nvSpPr>
          <p:cNvPr id="183" name="TextBox 9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0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6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9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230;g116977e67dd_0_119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377440" y="718200"/>
            <a:ext cx="6350400" cy="456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Lato Black"/>
                <a:ea typeface="Lato Black"/>
              </a:rPr>
              <a:t>Basic components of an activity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534760" y="1472760"/>
            <a:ext cx="8133120" cy="488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 marL="298440" indent="-29844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Action</a:t>
            </a:r>
            <a:r>
              <a:rPr b="0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:  A step in the activity where in the users or perform a given task. Denoted by rounded-edged rectangles.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9844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Decision node</a:t>
            </a:r>
            <a:r>
              <a:rPr b="0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: A conditional branch in the flow that is represented by a diamond. It includes a single input and two or more outputs.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9844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Control flows:</a:t>
            </a:r>
            <a:r>
              <a:rPr b="0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 Another name for the connectors that show the flow between steps in the diagram.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9844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Start node:</a:t>
            </a:r>
            <a:r>
              <a:rPr b="0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 Symbolizes the beginning of the activity. The start node is represented by a black circle.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98440">
              <a:lnSpc>
                <a:spcPct val="16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Start node:</a:t>
            </a:r>
            <a:r>
              <a:rPr b="0" lang="en-US" sz="2400" spc="-1" strike="noStrike">
                <a:solidFill>
                  <a:schemeClr val="dk1"/>
                </a:solidFill>
                <a:latin typeface="Arvo"/>
                <a:ea typeface="Calibri"/>
              </a:rPr>
              <a:t> Symbolizes the beginning of the activity. The start node is represented by a black circle.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233;g116977e67dd_0_119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3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0E7C0A-86A6-4998-95AE-F0D35C471C7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Rectangle 8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90" name="TextBox 7"/>
          <p:cNvSpPr/>
          <p:nvPr/>
        </p:nvSpPr>
        <p:spPr>
          <a:xfrm>
            <a:off x="57240" y="235080"/>
            <a:ext cx="2065320" cy="65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220;g116977e67dd_0_110" descr=""/>
          <p:cNvPicPr/>
          <p:nvPr/>
        </p:nvPicPr>
        <p:blipFill>
          <a:blip r:embed="rId1"/>
          <a:stretch/>
        </p:blipFill>
        <p:spPr>
          <a:xfrm>
            <a:off x="8895960" y="359928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2441160" y="235080"/>
            <a:ext cx="8226360" cy="612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Basic Activity Diagram Notations and Symbols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Initial State or start point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Activity or Action state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Action 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Object Flow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Decision and Branching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Guards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End point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223;g116977e67dd_0_110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392DAD-06BF-4652-80C3-2C2350CA3FE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Rectangle 8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96" name="Picture 2" descr=""/>
          <p:cNvPicPr/>
          <p:nvPr/>
        </p:nvPicPr>
        <p:blipFill>
          <a:blip r:embed="rId3"/>
          <a:stretch/>
        </p:blipFill>
        <p:spPr>
          <a:xfrm>
            <a:off x="6134400" y="774720"/>
            <a:ext cx="1123920" cy="51408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3" descr=""/>
          <p:cNvPicPr/>
          <p:nvPr/>
        </p:nvPicPr>
        <p:blipFill>
          <a:blip r:embed="rId4"/>
          <a:stretch/>
        </p:blipFill>
        <p:spPr>
          <a:xfrm>
            <a:off x="5852520" y="1170360"/>
            <a:ext cx="1923840" cy="10285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4" descr=""/>
          <p:cNvPicPr/>
          <p:nvPr/>
        </p:nvPicPr>
        <p:blipFill>
          <a:blip r:embed="rId5"/>
          <a:stretch/>
        </p:blipFill>
        <p:spPr>
          <a:xfrm>
            <a:off x="4581720" y="2230560"/>
            <a:ext cx="1552320" cy="34272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5" descr=""/>
          <p:cNvPicPr/>
          <p:nvPr/>
        </p:nvPicPr>
        <p:blipFill>
          <a:blip r:embed="rId6"/>
          <a:stretch/>
        </p:blipFill>
        <p:spPr>
          <a:xfrm>
            <a:off x="6154560" y="2453040"/>
            <a:ext cx="1639800" cy="1279800"/>
          </a:xfrm>
          <a:prstGeom prst="rect">
            <a:avLst/>
          </a:prstGeom>
          <a:ln w="0">
            <a:noFill/>
          </a:ln>
        </p:spPr>
      </p:pic>
      <p:pic>
        <p:nvPicPr>
          <p:cNvPr id="200" name="Picture 6" descr=""/>
          <p:cNvPicPr/>
          <p:nvPr/>
        </p:nvPicPr>
        <p:blipFill>
          <a:blip r:embed="rId7"/>
          <a:srcRect l="17028" t="16461" r="13762" b="9614"/>
          <a:stretch/>
        </p:blipFill>
        <p:spPr>
          <a:xfrm>
            <a:off x="5900760" y="3599280"/>
            <a:ext cx="1746720" cy="97128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7" descr=""/>
          <p:cNvPicPr/>
          <p:nvPr/>
        </p:nvPicPr>
        <p:blipFill>
          <a:blip r:embed="rId8"/>
          <a:stretch/>
        </p:blipFill>
        <p:spPr>
          <a:xfrm>
            <a:off x="4060080" y="4085280"/>
            <a:ext cx="1860840" cy="120924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9" descr=""/>
          <p:cNvPicPr/>
          <p:nvPr/>
        </p:nvPicPr>
        <p:blipFill>
          <a:blip r:embed="rId9"/>
          <a:stretch/>
        </p:blipFill>
        <p:spPr>
          <a:xfrm>
            <a:off x="4287240" y="5559840"/>
            <a:ext cx="1866960" cy="390240"/>
          </a:xfrm>
          <a:prstGeom prst="rect">
            <a:avLst/>
          </a:prstGeom>
          <a:ln w="0">
            <a:noFill/>
          </a:ln>
        </p:spPr>
      </p:pic>
      <p:sp>
        <p:nvSpPr>
          <p:cNvPr id="203" name="TextBox 13"/>
          <p:cNvSpPr/>
          <p:nvPr/>
        </p:nvSpPr>
        <p:spPr>
          <a:xfrm>
            <a:off x="57240" y="235080"/>
            <a:ext cx="2065320" cy="65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418" dur="indefinite" restart="never" nodeType="tmRoot">
          <p:childTnLst>
            <p:seq>
              <p:cTn id="419" dur="indefinite" nodeType="mainSeq">
                <p:childTnLst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4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41;g116977e67dd_0_129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244;g116977e67dd_0_129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395800" y="365040"/>
            <a:ext cx="8957880" cy="82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Sequence Diagram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2395800" y="1126440"/>
            <a:ext cx="8957880" cy="543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Shows interaction between the objects in terms of messages exchanged over time.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Also known as event diagrams.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Good way to visualize and validate various runtime scenarios.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Help to understand logic of complex operations or functions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8B959A-811B-4E53-BDCC-1CB772F5F2F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Rectangle 10"/>
          <p:cNvSpPr/>
          <p:nvPr/>
        </p:nvSpPr>
        <p:spPr>
          <a:xfrm>
            <a:off x="-9576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10" name="TextBox 7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497" dur="indefinite" restart="never" nodeType="tmRoot">
          <p:childTnLst>
            <p:seq>
              <p:cTn id="498" dur="indefinite" nodeType="mainSeq">
                <p:childTnLst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7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8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9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" dur="10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3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7" dur="10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8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9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2" dur="10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3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4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52;g116977e67dd_0_139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255;g116977e67dd_0_139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5C73C7-2D48-4904-B50C-A25D65DF835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3"/>
          <a:stretch/>
        </p:blipFill>
        <p:spPr>
          <a:xfrm>
            <a:off x="3430800" y="235080"/>
            <a:ext cx="5464800" cy="6154200"/>
          </a:xfrm>
          <a:prstGeom prst="rect">
            <a:avLst/>
          </a:prstGeom>
          <a:ln w="0">
            <a:noFill/>
          </a:ln>
        </p:spPr>
      </p:pic>
      <p:sp>
        <p:nvSpPr>
          <p:cNvPr id="215" name="Rectangle 5"/>
          <p:cNvSpPr/>
          <p:nvPr/>
        </p:nvSpPr>
        <p:spPr>
          <a:xfrm>
            <a:off x="-9576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16" name="TextBox 6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525" dur="indefinite" restart="never" nodeType="tmRoot">
          <p:childTnLst>
            <p:seq>
              <p:cTn id="526" dur="indefinite" nodeType="mainSeq">
                <p:childTnLst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63;g116977e67dd_0_149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265;g116977e67dd_0_149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2310480" y="235080"/>
            <a:ext cx="9042840" cy="64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Basic sequence Diagram Notations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Object Symbol 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Activation Symbol: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Actor Symbol: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Lifeline Symbol: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Alternative Symbol: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1C7897-C7C9-469E-A77C-5A9BDC20C8A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Rectangle 7"/>
          <p:cNvSpPr/>
          <p:nvPr/>
        </p:nvSpPr>
        <p:spPr>
          <a:xfrm>
            <a:off x="-16884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222" name="Picture 11" descr=""/>
          <p:cNvPicPr/>
          <p:nvPr/>
        </p:nvPicPr>
        <p:blipFill>
          <a:blip r:embed="rId3"/>
          <a:stretch/>
        </p:blipFill>
        <p:spPr>
          <a:xfrm>
            <a:off x="4940280" y="718200"/>
            <a:ext cx="1529640" cy="817920"/>
          </a:xfrm>
          <a:prstGeom prst="rect">
            <a:avLst/>
          </a:prstGeom>
          <a:ln w="0">
            <a:noFill/>
          </a:ln>
        </p:spPr>
      </p:pic>
      <p:pic>
        <p:nvPicPr>
          <p:cNvPr id="223" name="Picture 12" descr=""/>
          <p:cNvPicPr/>
          <p:nvPr/>
        </p:nvPicPr>
        <p:blipFill>
          <a:blip r:embed="rId4"/>
          <a:stretch/>
        </p:blipFill>
        <p:spPr>
          <a:xfrm>
            <a:off x="5932080" y="1536120"/>
            <a:ext cx="556560" cy="121608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13" descr=""/>
          <p:cNvPicPr/>
          <p:nvPr/>
        </p:nvPicPr>
        <p:blipFill>
          <a:blip r:embed="rId5"/>
          <a:stretch/>
        </p:blipFill>
        <p:spPr>
          <a:xfrm>
            <a:off x="4995720" y="2518560"/>
            <a:ext cx="794520" cy="1554120"/>
          </a:xfrm>
          <a:prstGeom prst="rect">
            <a:avLst/>
          </a:prstGeom>
          <a:ln w="0">
            <a:noFill/>
          </a:ln>
        </p:spPr>
      </p:pic>
      <p:pic>
        <p:nvPicPr>
          <p:cNvPr id="225" name="Picture 14" descr=""/>
          <p:cNvPicPr/>
          <p:nvPr/>
        </p:nvPicPr>
        <p:blipFill>
          <a:blip r:embed="rId6"/>
          <a:stretch/>
        </p:blipFill>
        <p:spPr>
          <a:xfrm>
            <a:off x="6075720" y="3794040"/>
            <a:ext cx="945360" cy="121824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15" descr=""/>
          <p:cNvPicPr/>
          <p:nvPr/>
        </p:nvPicPr>
        <p:blipFill>
          <a:blip r:embed="rId7"/>
          <a:stretch/>
        </p:blipFill>
        <p:spPr>
          <a:xfrm>
            <a:off x="5565960" y="5114520"/>
            <a:ext cx="1934280" cy="1397880"/>
          </a:xfrm>
          <a:prstGeom prst="rect">
            <a:avLst/>
          </a:prstGeom>
          <a:ln w="0">
            <a:noFill/>
          </a:ln>
        </p:spPr>
      </p:pic>
      <p:sp>
        <p:nvSpPr>
          <p:cNvPr id="227" name="TextBox 22"/>
          <p:cNvSpPr/>
          <p:nvPr/>
        </p:nvSpPr>
        <p:spPr>
          <a:xfrm>
            <a:off x="-21240" y="2512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534" dur="indefinite" restart="never" nodeType="tmRoot">
          <p:childTnLst>
            <p:seq>
              <p:cTn id="535" dur="indefinite" nodeType="mainSeq">
                <p:childTnLst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0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1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2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4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6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9;g116977e67dd_0_10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2398680"/>
            <a:ext cx="9143640" cy="66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Lato Black"/>
                <a:ea typeface="Lato Black"/>
              </a:rPr>
              <a:t>UML Diagrams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523880" y="3357000"/>
            <a:ext cx="9143640" cy="65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vo"/>
                <a:ea typeface="Arvo"/>
              </a:rPr>
              <a:t>Lecture Week 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102;g116977e67dd_0_10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C393AA-612C-4641-BEC0-52248390BC5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ransition spd="med">
    <p:push dir="r"/>
  </p:transition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7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89;g116977e67dd_0_180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2267640" y="365760"/>
            <a:ext cx="9558000" cy="60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Common message symbol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Synchronous message symbol 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This symbol is used when a sender must wait for a response to a message before it continues.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Asynchronous message symbol: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Asynchronous messages don't require a response before the sender continues.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Asynchronous create message symbol: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This message creates a new object.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Reply Message Symbol: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these messages are replies to calls.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Google Shape;292;g116977e67dd_0_180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B0F33E-DD66-48BF-ACA6-96F5C0F5627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Rectangle 7"/>
          <p:cNvSpPr/>
          <p:nvPr/>
        </p:nvSpPr>
        <p:spPr>
          <a:xfrm>
            <a:off x="-16884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233" name="Picture 2" descr=""/>
          <p:cNvPicPr/>
          <p:nvPr/>
        </p:nvPicPr>
        <p:blipFill>
          <a:blip r:embed="rId3"/>
          <a:stretch/>
        </p:blipFill>
        <p:spPr>
          <a:xfrm>
            <a:off x="6876720" y="881280"/>
            <a:ext cx="1733400" cy="48564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3" descr=""/>
          <p:cNvPicPr/>
          <p:nvPr/>
        </p:nvPicPr>
        <p:blipFill>
          <a:blip r:embed="rId4"/>
          <a:stretch/>
        </p:blipFill>
        <p:spPr>
          <a:xfrm>
            <a:off x="6943320" y="2308680"/>
            <a:ext cx="1666800" cy="43776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4" descr=""/>
          <p:cNvPicPr/>
          <p:nvPr/>
        </p:nvPicPr>
        <p:blipFill>
          <a:blip r:embed="rId5"/>
          <a:stretch/>
        </p:blipFill>
        <p:spPr>
          <a:xfrm>
            <a:off x="7631640" y="3637800"/>
            <a:ext cx="1695240" cy="44748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5" descr=""/>
          <p:cNvPicPr/>
          <p:nvPr/>
        </p:nvPicPr>
        <p:blipFill>
          <a:blip r:embed="rId6"/>
          <a:stretch/>
        </p:blipFill>
        <p:spPr>
          <a:xfrm>
            <a:off x="5831280" y="4536000"/>
            <a:ext cx="1800000" cy="500040"/>
          </a:xfrm>
          <a:prstGeom prst="rect">
            <a:avLst/>
          </a:prstGeom>
          <a:ln w="0">
            <a:noFill/>
          </a:ln>
        </p:spPr>
      </p:pic>
      <p:sp>
        <p:nvSpPr>
          <p:cNvPr id="237" name="TextBox 12"/>
          <p:cNvSpPr/>
          <p:nvPr/>
        </p:nvSpPr>
        <p:spPr>
          <a:xfrm>
            <a:off x="-47520" y="2512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598" dur="indefinite" restart="never" nodeType="tmRoot">
          <p:childTnLst>
            <p:seq>
              <p:cTn id="599" dur="indefinite" nodeType="mainSeq">
                <p:childTnLst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9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0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72;g116977e67dd_0_157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273;g116977e67dd_0_157" descr=""/>
          <p:cNvPicPr/>
          <p:nvPr/>
        </p:nvPicPr>
        <p:blipFill>
          <a:blip r:embed="rId2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274;g116977e67dd_0_157" descr=""/>
          <p:cNvPicPr/>
          <p:nvPr/>
        </p:nvPicPr>
        <p:blipFill>
          <a:blip r:embed="rId3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241" name="PlaceHolder 1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824663-3B06-4DAA-BB6A-D8DD962A67E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Google Shape;276;g116977e67dd_0_157"/>
          <p:cNvSpPr/>
          <p:nvPr/>
        </p:nvSpPr>
        <p:spPr>
          <a:xfrm>
            <a:off x="5007960" y="1933200"/>
            <a:ext cx="17316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Lato Black"/>
                <a:ea typeface="Lato Black"/>
              </a:rPr>
              <a:t>Any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714;p32" descr=""/>
          <p:cNvPicPr/>
          <p:nvPr/>
        </p:nvPicPr>
        <p:blipFill>
          <a:blip r:embed="rId1"/>
          <a:stretch/>
        </p:blipFill>
        <p:spPr>
          <a:xfrm>
            <a:off x="0" y="-1836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1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3956D2-5FC0-46C0-A36F-8E74ED32371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5" name="Google Shape;716;p32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717;p32" descr=""/>
          <p:cNvPicPr/>
          <p:nvPr/>
        </p:nvPicPr>
        <p:blipFill>
          <a:blip r:embed="rId3"/>
          <a:stretch/>
        </p:blipFill>
        <p:spPr>
          <a:xfrm>
            <a:off x="8896320" y="3568680"/>
            <a:ext cx="3295440" cy="328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108;g116977e67dd_0_18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94" name="Google Shape;111;g116977e67dd_0_18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450520" y="365040"/>
            <a:ext cx="8217000" cy="63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What are UML  Diagrams?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450520" y="996120"/>
            <a:ext cx="8217000" cy="518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Unified Modeling Language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Blueprints to 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visualize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how a system has been designed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not a programming language but a 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visual language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defines 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behavior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and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structure 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of a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Types of UML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Structural UML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Behavioral UML diagrams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BC7F07-ED0F-4A4D-B5CF-F179BA50637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-4104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99" name="Picture 11" descr=""/>
          <p:cNvPicPr/>
          <p:nvPr/>
        </p:nvPicPr>
        <p:blipFill>
          <a:blip r:embed="rId3"/>
          <a:stretch/>
        </p:blipFill>
        <p:spPr>
          <a:xfrm>
            <a:off x="6763680" y="3484080"/>
            <a:ext cx="4590000" cy="2962800"/>
          </a:xfrm>
          <a:prstGeom prst="rect">
            <a:avLst/>
          </a:prstGeom>
          <a:ln w="0">
            <a:noFill/>
          </a:ln>
        </p:spPr>
      </p:pic>
      <p:sp>
        <p:nvSpPr>
          <p:cNvPr id="100" name="TextBox 1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26;g116977e67dd_0_26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28;g116977e67dd_0_26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E914B2-4DD2-464D-A455-FF23949F499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Rectangle 9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05" name="Picture 5" descr=""/>
          <p:cNvPicPr/>
          <p:nvPr/>
        </p:nvPicPr>
        <p:blipFill>
          <a:blip r:embed="rId3"/>
          <a:stretch/>
        </p:blipFill>
        <p:spPr>
          <a:xfrm>
            <a:off x="2534760" y="742320"/>
            <a:ext cx="9291240" cy="5613840"/>
          </a:xfrm>
          <a:prstGeom prst="rect">
            <a:avLst/>
          </a:prstGeom>
          <a:ln w="0">
            <a:noFill/>
          </a:ln>
        </p:spPr>
      </p:pic>
      <p:sp>
        <p:nvSpPr>
          <p:cNvPr id="106" name="TextBox 6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17;g116977e67dd_0_437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26680" y="261360"/>
            <a:ext cx="8340840" cy="456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Lato Black"/>
              </a:rPr>
              <a:t>Why need UML diagrams?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326680" y="861120"/>
            <a:ext cx="8363520" cy="460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Helps to build a clear 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communication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amongst 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collaborative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planning to design complex applications.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Helps 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non-programmers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to understand the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requirements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and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functionalities 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of the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It 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saves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time and allows the team to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 visualize </a:t>
            </a: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how the system works or did work.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20;g116977e67dd_0_437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F7C4B4-B12F-49CD-B74C-4EFD6BB8703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Rectangle 6"/>
          <p:cNvSpPr/>
          <p:nvPr/>
        </p:nvSpPr>
        <p:spPr>
          <a:xfrm>
            <a:off x="-4104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3"/>
          <a:stretch/>
        </p:blipFill>
        <p:spPr>
          <a:xfrm>
            <a:off x="5121720" y="3677040"/>
            <a:ext cx="5252040" cy="2625840"/>
          </a:xfrm>
          <a:prstGeom prst="rect">
            <a:avLst/>
          </a:prstGeom>
          <a:ln w="0">
            <a:noFill/>
          </a:ln>
        </p:spPr>
      </p:pic>
      <p:sp>
        <p:nvSpPr>
          <p:cNvPr id="114" name="TextBox 8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35;g116977e67dd_0_34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38;g116977e67dd_0_34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392200" y="365040"/>
            <a:ext cx="8961480" cy="71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Which UML diagrams to focus?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392200" y="1281960"/>
            <a:ext cx="8961480" cy="489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45684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Structural UML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684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Shows how a system is constructed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684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Includes components, classes, objects  and their connection to build a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684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Deployment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120"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684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Behavioral UML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684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Visualize how a system interacts with itself, users and other systems.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684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Activity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684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Sequence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08F4DD-60C7-46BD-B5AD-DC6C67539B7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Rectangle 13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1" name="TextBox 8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10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44;g116977e67dd_0_42" descr=""/>
          <p:cNvPicPr/>
          <p:nvPr/>
        </p:nvPicPr>
        <p:blipFill>
          <a:blip r:embed="rId1"/>
          <a:stretch/>
        </p:blipFill>
        <p:spPr>
          <a:xfrm>
            <a:off x="8895960" y="3615840"/>
            <a:ext cx="3295800" cy="328284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47;g116977e67dd_0_42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392200" y="365040"/>
            <a:ext cx="8961480" cy="779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Calibri"/>
              </a:rPr>
              <a:t>Deployment Diagram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392200" y="1020600"/>
            <a:ext cx="8961480" cy="515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vo"/>
                <a:ea typeface="Calibri"/>
              </a:rPr>
              <a:t>Specifies the physical hardware on which the software system will execute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vo"/>
                <a:ea typeface="Calibri"/>
              </a:rPr>
              <a:t>Determines how the software is deployed on the underlying hardware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vo"/>
                <a:ea typeface="Calibri"/>
              </a:rPr>
              <a:t>Visualize how software interacts with the hardware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vo"/>
                <a:ea typeface="Calibri"/>
              </a:rPr>
              <a:t>Example of deployment diagram:-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BE8EB0-4573-47E6-91B6-1995E14D394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Rectangle 9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28" name="Picture 8" descr=""/>
          <p:cNvPicPr/>
          <p:nvPr/>
        </p:nvPicPr>
        <p:blipFill>
          <a:blip r:embed="rId3"/>
          <a:stretch/>
        </p:blipFill>
        <p:spPr>
          <a:xfrm>
            <a:off x="4612680" y="2952000"/>
            <a:ext cx="5608440" cy="37688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10"/>
          <p:cNvSpPr/>
          <p:nvPr/>
        </p:nvSpPr>
        <p:spPr>
          <a:xfrm>
            <a:off x="57240" y="235080"/>
            <a:ext cx="2065320" cy="65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2408400" y="235080"/>
            <a:ext cx="8944920" cy="641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 deployment diagram symbol and notations :-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 node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 component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An artifact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Calibri"/>
              </a:rPr>
              <a:t>An interface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5E41F4-4EA3-475E-A475-AAF1BF10CF9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2" name="Google Shape;157;g116977e67dd_0_51" descr=""/>
          <p:cNvPicPr/>
          <p:nvPr/>
        </p:nvPicPr>
        <p:blipFill>
          <a:blip r:embed="rId1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58;g116977e67dd_0_51" descr=""/>
          <p:cNvPicPr/>
          <p:nvPr/>
        </p:nvPicPr>
        <p:blipFill>
          <a:blip r:embed="rId2"/>
          <a:stretch/>
        </p:blipFill>
        <p:spPr>
          <a:xfrm>
            <a:off x="8895960" y="359928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134" name="Rectangle 6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3"/>
          <a:srcRect l="0" t="5101" r="0" b="14764"/>
          <a:stretch/>
        </p:blipFill>
        <p:spPr>
          <a:xfrm>
            <a:off x="4789080" y="2235960"/>
            <a:ext cx="1523520" cy="13384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5" descr=""/>
          <p:cNvPicPr/>
          <p:nvPr/>
        </p:nvPicPr>
        <p:blipFill>
          <a:blip r:embed="rId4"/>
          <a:srcRect l="8861" t="9417" r="18771" b="8269"/>
          <a:stretch/>
        </p:blipFill>
        <p:spPr>
          <a:xfrm>
            <a:off x="4609440" y="718200"/>
            <a:ext cx="1640520" cy="14284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7" descr=""/>
          <p:cNvPicPr/>
          <p:nvPr/>
        </p:nvPicPr>
        <p:blipFill>
          <a:blip r:embed="rId5"/>
          <a:srcRect l="12870" t="5625" r="12543" b="6680"/>
          <a:stretch/>
        </p:blipFill>
        <p:spPr>
          <a:xfrm>
            <a:off x="4789080" y="5204880"/>
            <a:ext cx="1314000" cy="143640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8" descr=""/>
          <p:cNvPicPr/>
          <p:nvPr/>
        </p:nvPicPr>
        <p:blipFill>
          <a:blip r:embed="rId6"/>
          <a:srcRect l="10111" t="12702" r="13300" b="0"/>
          <a:stretch/>
        </p:blipFill>
        <p:spPr>
          <a:xfrm>
            <a:off x="4846320" y="3719520"/>
            <a:ext cx="1167120" cy="1496520"/>
          </a:xfrm>
          <a:prstGeom prst="rect">
            <a:avLst/>
          </a:prstGeom>
          <a:ln w="0">
            <a:noFill/>
          </a:ln>
        </p:spPr>
      </p:pic>
      <p:sp>
        <p:nvSpPr>
          <p:cNvPr id="139" name="TextBox 10"/>
          <p:cNvSpPr/>
          <p:nvPr/>
        </p:nvSpPr>
        <p:spPr>
          <a:xfrm>
            <a:off x="57240" y="235080"/>
            <a:ext cx="2065320" cy="65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190" dur="indefinite" restart="never" nodeType="tmRoot">
          <p:childTnLst>
            <p:seq>
              <p:cTn id="191" dur="indefinite" nodeType="mainSeq">
                <p:childTnLst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63;g116977e67dd_0_59" descr=""/>
          <p:cNvPicPr/>
          <p:nvPr/>
        </p:nvPicPr>
        <p:blipFill>
          <a:blip r:embed="rId1"/>
          <a:stretch/>
        </p:blipFill>
        <p:spPr>
          <a:xfrm>
            <a:off x="8895960" y="3574800"/>
            <a:ext cx="3295800" cy="328284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375640" y="448200"/>
            <a:ext cx="8291880" cy="456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Lato Black"/>
                <a:ea typeface="Lato Black"/>
              </a:rPr>
              <a:t>Artifacts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2375640" y="1036800"/>
            <a:ext cx="8291880" cy="541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An concrete real-world entity related to software development.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Artifacts are deployed on the nodes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Most common artifacts are:-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Source files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Database tables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DLL files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Scripts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Output files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Artifacts are labelled with </a:t>
            </a:r>
            <a:r>
              <a:rPr b="1" lang="en-US" sz="2000" spc="-1" strike="noStrike">
                <a:solidFill>
                  <a:schemeClr val="dk1"/>
                </a:solidFill>
                <a:latin typeface="Arvo"/>
                <a:ea typeface="Arvo"/>
              </a:rPr>
              <a:t>&lt;&lt;artifact&gt;&gt;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66;g116977e67dd_0_59" descr=""/>
          <p:cNvPicPr/>
          <p:nvPr/>
        </p:nvPicPr>
        <p:blipFill>
          <a:blip r:embed="rId2"/>
          <a:stretch/>
        </p:blipFill>
        <p:spPr>
          <a:xfrm>
            <a:off x="10667880" y="235080"/>
            <a:ext cx="1157760" cy="48276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2594AA-A5DD-43F9-A873-144B55C2169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Rectangle 8"/>
          <p:cNvSpPr/>
          <p:nvPr/>
        </p:nvSpPr>
        <p:spPr>
          <a:xfrm>
            <a:off x="-59400" y="0"/>
            <a:ext cx="2308320" cy="6857640"/>
          </a:xfrm>
          <a:prstGeom prst="rect">
            <a:avLst/>
          </a:prstGeom>
          <a:solidFill>
            <a:srgbClr val="81e94d"/>
          </a:solidFill>
          <a:ln>
            <a:solidFill>
              <a:srgbClr val="81e94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46" name="Picture 1" descr=""/>
          <p:cNvPicPr/>
          <p:nvPr/>
        </p:nvPicPr>
        <p:blipFill>
          <a:blip r:embed="rId3"/>
          <a:stretch/>
        </p:blipFill>
        <p:spPr>
          <a:xfrm>
            <a:off x="7919640" y="3499560"/>
            <a:ext cx="3667320" cy="2324160"/>
          </a:xfrm>
          <a:prstGeom prst="rect">
            <a:avLst/>
          </a:prstGeom>
          <a:ln w="0">
            <a:noFill/>
          </a:ln>
        </p:spPr>
      </p:pic>
      <p:sp>
        <p:nvSpPr>
          <p:cNvPr id="147" name="TextBox 9"/>
          <p:cNvSpPr/>
          <p:nvPr/>
        </p:nvSpPr>
        <p:spPr>
          <a:xfrm>
            <a:off x="57240" y="235080"/>
            <a:ext cx="2065320" cy="62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1.UML Diagrams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1.1.What are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1.2.Why need UML Diagrams?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1.3.Which UML diagrams to focus?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 Deployment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1.3.1.1. Artifacts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1.3.1.2. Artifacts Instances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1.3.1.3. Node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1.3.2.1. Basic components of an activity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 Sequence Diagram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1.3.3.1. Basic Sequence diagram notations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  <p:timing>
    <p:tnLst>
      <p:par>
        <p:cTn id="236" dur="indefinite" restart="never" nodeType="tmRoot">
          <p:childTnLst>
            <p:seq>
              <p:cTn id="237" dur="indefinite" nodeType="mainSeq"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5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Application>LibreOffice/7.4.4.2$Linux_X86_64 LibreOffice_project/40$Build-2</Application>
  <AppVersion>15.0000</AppVersion>
  <Words>1576</Words>
  <Paragraphs>438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2019-10-10T06:29:17Z</dcterms:created>
  <dc:creator>Kamlesh Shrestha</dc:creator>
  <dc:description/>
  <dc:language>en-US</dc:language>
  <cp:lastModifiedBy/>
  <dcterms:modified xsi:type="dcterms:W3CDTF">2023-03-09T16:41:32Z</dcterms:modified>
  <cp:revision>59</cp:revision>
  <dc:subject/>
  <dc:title>Internet Software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