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1" r:id="rId6"/>
    <p:sldId id="262" r:id="rId7"/>
    <p:sldId id="263" r:id="rId8"/>
    <p:sldId id="264" r:id="rId9"/>
    <p:sldId id="265" r:id="rId10"/>
    <p:sldId id="266" r:id="rId11"/>
    <p:sldId id="271" r:id="rId12"/>
    <p:sldId id="268" r:id="rId13"/>
    <p:sldId id="270" r:id="rId14"/>
    <p:sldId id="269" r:id="rId15"/>
    <p:sldId id="267"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558110-C7B5-43CB-87E4-E7FA889B00C9}">
          <p14:sldIdLst>
            <p14:sldId id="256"/>
            <p14:sldId id="257"/>
            <p14:sldId id="258"/>
            <p14:sldId id="259"/>
          </p14:sldIdLst>
        </p14:section>
        <p14:section name="Untitled Section" id="{52694E70-B6E7-47C3-A7A6-051762C8FA5C}">
          <p14:sldIdLst>
            <p14:sldId id="261"/>
            <p14:sldId id="262"/>
            <p14:sldId id="263"/>
            <p14:sldId id="264"/>
            <p14:sldId id="265"/>
            <p14:sldId id="266"/>
            <p14:sldId id="271"/>
            <p14:sldId id="268"/>
            <p14:sldId id="270"/>
            <p14:sldId id="269"/>
            <p14:sldId id="267"/>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4E2368-55BF-44CC-BC8D-92F230B6383E}" v="1" dt="2025-04-15T14:09:00.6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thakumar Subramani" userId="1bfe52af58a88665" providerId="LiveId" clId="{3F4E2368-55BF-44CC-BC8D-92F230B6383E}"/>
    <pc:docChg chg="mod">
      <pc:chgData name="Nanthakumar Subramani" userId="1bfe52af58a88665" providerId="LiveId" clId="{3F4E2368-55BF-44CC-BC8D-92F230B6383E}" dt="2025-04-15T14:08:56.226" v="0"/>
      <pc:docMkLst>
        <pc:docMk/>
      </pc:docMkLst>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7883DA5-F37F-4EEE-AA85-25D25D315153}" type="datetimeFigureOut">
              <a:rPr lang="en-IN" smtClean="0"/>
              <a:t>15-04-2025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24096279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83DA5-F37F-4EEE-AA85-25D25D315153}"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1526190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83DA5-F37F-4EEE-AA85-25D25D315153}"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400939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83DA5-F37F-4EEE-AA85-25D25D315153}"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1125337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83DA5-F37F-4EEE-AA85-25D25D315153}"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2997102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83DA5-F37F-4EEE-AA85-25D25D315153}"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1258697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83DA5-F37F-4EEE-AA85-25D25D315153}"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1371672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83DA5-F37F-4EEE-AA85-25D25D315153}"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2378725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83DA5-F37F-4EEE-AA85-25D25D315153}"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384359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83DA5-F37F-4EEE-AA85-25D25D315153}"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95497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83DA5-F37F-4EEE-AA85-25D25D315153}"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376146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883DA5-F37F-4EEE-AA85-25D25D315153}"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202986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83DA5-F37F-4EEE-AA85-25D25D315153}" type="datetimeFigureOut">
              <a:rPr lang="en-IN" smtClean="0"/>
              <a:t>15-04-2025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2517736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883DA5-F37F-4EEE-AA85-25D25D315153}" type="datetimeFigureOut">
              <a:rPr lang="en-IN" smtClean="0"/>
              <a:t>15-04-2025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225647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7883DA5-F37F-4EEE-AA85-25D25D315153}" type="datetimeFigureOut">
              <a:rPr lang="en-IN" smtClean="0"/>
              <a:t>15-04-2025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187198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83DA5-F37F-4EEE-AA85-25D25D315153}"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351866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883DA5-F37F-4EEE-AA85-25D25D315153}"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EFD75F-22E9-41E9-8C30-9401323FA3E8}" type="slidenum">
              <a:rPr lang="en-IN" smtClean="0"/>
              <a:t>‹#›</a:t>
            </a:fld>
            <a:endParaRPr lang="en-IN"/>
          </a:p>
        </p:txBody>
      </p:sp>
    </p:spTree>
    <p:extLst>
      <p:ext uri="{BB962C8B-B14F-4D97-AF65-F5344CB8AC3E}">
        <p14:creationId xmlns:p14="http://schemas.microsoft.com/office/powerpoint/2010/main" val="27666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883DA5-F37F-4EEE-AA85-25D25D315153}" type="datetimeFigureOut">
              <a:rPr lang="en-IN" smtClean="0"/>
              <a:t>15-04-2025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EFD75F-22E9-41E9-8C30-9401323FA3E8}" type="slidenum">
              <a:rPr lang="en-IN" smtClean="0"/>
              <a:t>‹#›</a:t>
            </a:fld>
            <a:endParaRPr lang="en-IN"/>
          </a:p>
        </p:txBody>
      </p:sp>
    </p:spTree>
    <p:extLst>
      <p:ext uri="{BB962C8B-B14F-4D97-AF65-F5344CB8AC3E}">
        <p14:creationId xmlns:p14="http://schemas.microsoft.com/office/powerpoint/2010/main" val="342075415"/>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FF7F-7DB9-B91E-4887-71100D3D784F}"/>
              </a:ext>
            </a:extLst>
          </p:cNvPr>
          <p:cNvSpPr>
            <a:spLocks noGrp="1"/>
          </p:cNvSpPr>
          <p:nvPr>
            <p:ph type="ctrTitle"/>
          </p:nvPr>
        </p:nvSpPr>
        <p:spPr/>
        <p:txBody>
          <a:bodyPr/>
          <a:lstStyle/>
          <a:p>
            <a:r>
              <a:rPr lang="en-IN" sz="4000" b="0" kern="1200" cap="all" dirty="0">
                <a:solidFill>
                  <a:schemeClr val="bg1">
                    <a:lumMod val="85000"/>
                    <a:lumOff val="15000"/>
                  </a:schemeClr>
                </a:solidFill>
                <a:effectLst/>
                <a:latin typeface="Gill Sans MT" panose="020B0502020104020203" pitchFamily="34" charset="0"/>
                <a:ea typeface="+mj-ea"/>
                <a:cs typeface="+mj-cs"/>
              </a:rPr>
              <a:t>Profit Analysis </a:t>
            </a:r>
            <a:r>
              <a:rPr lang="en-IN" sz="3200" b="0" kern="1200" cap="all" dirty="0">
                <a:solidFill>
                  <a:schemeClr val="bg1">
                    <a:lumMod val="85000"/>
                    <a:lumOff val="15000"/>
                  </a:schemeClr>
                </a:solidFill>
                <a:effectLst/>
                <a:latin typeface="Gill Sans MT" panose="020B0502020104020203" pitchFamily="34" charset="0"/>
                <a:ea typeface="+mj-ea"/>
                <a:cs typeface="+mj-cs"/>
              </a:rPr>
              <a:t>(Multi-linear Regression)</a:t>
            </a:r>
            <a:endParaRPr lang="en-IN" sz="3200" dirty="0">
              <a:solidFill>
                <a:schemeClr val="bg1">
                  <a:lumMod val="85000"/>
                  <a:lumOff val="15000"/>
                </a:schemeClr>
              </a:solidFill>
            </a:endParaRPr>
          </a:p>
        </p:txBody>
      </p:sp>
      <p:sp>
        <p:nvSpPr>
          <p:cNvPr id="3" name="Subtitle 2">
            <a:extLst>
              <a:ext uri="{FF2B5EF4-FFF2-40B4-BE49-F238E27FC236}">
                <a16:creationId xmlns:a16="http://schemas.microsoft.com/office/drawing/2014/main" id="{599343AB-E52C-0CC7-E4D3-74599AECA470}"/>
              </a:ext>
            </a:extLst>
          </p:cNvPr>
          <p:cNvSpPr>
            <a:spLocks noGrp="1"/>
          </p:cNvSpPr>
          <p:nvPr>
            <p:ph type="subTitle" idx="1"/>
          </p:nvPr>
        </p:nvSpPr>
        <p:spPr/>
        <p:txBody>
          <a:bodyPr/>
          <a:lstStyle/>
          <a:p>
            <a:r>
              <a:rPr lang="en-US" kern="1200" cap="all" dirty="0">
                <a:solidFill>
                  <a:schemeClr val="tx1">
                    <a:lumMod val="75000"/>
                  </a:schemeClr>
                </a:solidFill>
                <a:effectLst/>
                <a:latin typeface="Gill Sans MT" panose="020B0502020104020203" pitchFamily="34" charset="0"/>
                <a:ea typeface="+mn-ea"/>
                <a:cs typeface="+mn-cs"/>
              </a:rPr>
              <a:t>Analyzing the Impact of Marketing, R&amp;D and Administration Expenses on Company Profit</a:t>
            </a:r>
            <a:endParaRPr lang="en-IN" dirty="0">
              <a:solidFill>
                <a:schemeClr val="tx1">
                  <a:lumMod val="75000"/>
                </a:schemeClr>
              </a:solidFill>
              <a:effectLst/>
            </a:endParaRPr>
          </a:p>
          <a:p>
            <a:endParaRPr lang="en-IN" dirty="0"/>
          </a:p>
        </p:txBody>
      </p:sp>
      <p:graphicFrame>
        <p:nvGraphicFramePr>
          <p:cNvPr id="5" name="Table 4">
            <a:extLst>
              <a:ext uri="{FF2B5EF4-FFF2-40B4-BE49-F238E27FC236}">
                <a16:creationId xmlns:a16="http://schemas.microsoft.com/office/drawing/2014/main" id="{3363471E-7F50-F9F1-CA06-37EBEE4648CD}"/>
              </a:ext>
            </a:extLst>
          </p:cNvPr>
          <p:cNvGraphicFramePr>
            <a:graphicFrameLocks noGrp="1"/>
          </p:cNvGraphicFramePr>
          <p:nvPr>
            <p:extLst>
              <p:ext uri="{D42A27DB-BD31-4B8C-83A1-F6EECF244321}">
                <p14:modId xmlns:p14="http://schemas.microsoft.com/office/powerpoint/2010/main" val="2125863927"/>
              </p:ext>
            </p:extLst>
          </p:nvPr>
        </p:nvGraphicFramePr>
        <p:xfrm>
          <a:off x="332509" y="5943600"/>
          <a:ext cx="3096490" cy="701040"/>
        </p:xfrm>
        <a:graphic>
          <a:graphicData uri="http://schemas.openxmlformats.org/drawingml/2006/table">
            <a:tbl>
              <a:tblPr/>
              <a:tblGrid>
                <a:gridCol w="3096490">
                  <a:extLst>
                    <a:ext uri="{9D8B030D-6E8A-4147-A177-3AD203B41FA5}">
                      <a16:colId xmlns:a16="http://schemas.microsoft.com/office/drawing/2014/main" val="280620308"/>
                    </a:ext>
                  </a:extLst>
                </a:gridCol>
              </a:tblGrid>
              <a:tr h="665018">
                <a:tc>
                  <a:txBody>
                    <a:bodyPr/>
                    <a:lstStyle/>
                    <a:p>
                      <a:r>
                        <a:rPr lang="en-IN" sz="2000" dirty="0">
                          <a:solidFill>
                            <a:schemeClr val="tx1"/>
                          </a:solidFill>
                          <a:latin typeface="Bell MT" panose="02020503060305020303" pitchFamily="18" charset="0"/>
                        </a:rPr>
                        <a:t>Presented by:</a:t>
                      </a:r>
                      <a:br>
                        <a:rPr lang="en-IN" sz="2000" dirty="0">
                          <a:solidFill>
                            <a:schemeClr val="tx1"/>
                          </a:solidFill>
                          <a:latin typeface="Bell MT" panose="02020503060305020303" pitchFamily="18" charset="0"/>
                        </a:rPr>
                      </a:br>
                      <a:r>
                        <a:rPr lang="en-IN" sz="2000" dirty="0">
                          <a:solidFill>
                            <a:schemeClr val="tx1"/>
                          </a:solidFill>
                          <a:latin typeface="Bell MT" panose="02020503060305020303" pitchFamily="18" charset="0"/>
                        </a:rPr>
                        <a:t>SUDARMATHI M</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1925276"/>
                  </a:ext>
                </a:extLst>
              </a:tr>
            </a:tbl>
          </a:graphicData>
        </a:graphic>
      </p:graphicFrame>
    </p:spTree>
    <p:extLst>
      <p:ext uri="{BB962C8B-B14F-4D97-AF65-F5344CB8AC3E}">
        <p14:creationId xmlns:p14="http://schemas.microsoft.com/office/powerpoint/2010/main" val="206319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CFB37-E05C-FF5D-48B3-3F04707DF19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AA2398B-2B9A-86BF-CDC3-A388D63C110E}"/>
              </a:ext>
            </a:extLst>
          </p:cNvPr>
          <p:cNvPicPr>
            <a:picLocks noChangeAspect="1"/>
          </p:cNvPicPr>
          <p:nvPr/>
        </p:nvPicPr>
        <p:blipFill>
          <a:blip r:embed="rId2"/>
          <a:stretch>
            <a:fillRect/>
          </a:stretch>
        </p:blipFill>
        <p:spPr>
          <a:xfrm>
            <a:off x="2712026" y="1208935"/>
            <a:ext cx="6535880" cy="1991888"/>
          </a:xfrm>
          <a:prstGeom prst="rect">
            <a:avLst/>
          </a:prstGeom>
        </p:spPr>
      </p:pic>
      <p:sp>
        <p:nvSpPr>
          <p:cNvPr id="6" name="Title 1">
            <a:extLst>
              <a:ext uri="{FF2B5EF4-FFF2-40B4-BE49-F238E27FC236}">
                <a16:creationId xmlns:a16="http://schemas.microsoft.com/office/drawing/2014/main" id="{72985EA6-A6D6-FED2-2C67-DE6D2C611B18}"/>
              </a:ext>
            </a:extLst>
          </p:cNvPr>
          <p:cNvSpPr>
            <a:spLocks noGrp="1"/>
          </p:cNvSpPr>
          <p:nvPr>
            <p:ph type="title"/>
          </p:nvPr>
        </p:nvSpPr>
        <p:spPr>
          <a:xfrm>
            <a:off x="685802" y="403791"/>
            <a:ext cx="10266215" cy="464127"/>
          </a:xfrm>
        </p:spPr>
        <p:txBody>
          <a:bodyPr>
            <a:noAutofit/>
          </a:bodyPr>
          <a:lstStyle/>
          <a:p>
            <a:r>
              <a:rPr lang="en-IN" sz="2400" dirty="0">
                <a:latin typeface="Times New Roman" panose="02020603050405020304" pitchFamily="18" charset="0"/>
                <a:cs typeface="Times New Roman" panose="02020603050405020304" pitchFamily="18" charset="0"/>
              </a:rPr>
              <a:t>Key Variables Impacting Profit – Coefficients &amp; P-values</a:t>
            </a:r>
          </a:p>
        </p:txBody>
      </p:sp>
      <p:sp>
        <p:nvSpPr>
          <p:cNvPr id="15" name="Rectangle: Rounded Corners 14">
            <a:extLst>
              <a:ext uri="{FF2B5EF4-FFF2-40B4-BE49-F238E27FC236}">
                <a16:creationId xmlns:a16="http://schemas.microsoft.com/office/drawing/2014/main" id="{5001925E-4FE3-8562-C5AD-2A3614EBB301}"/>
              </a:ext>
            </a:extLst>
          </p:cNvPr>
          <p:cNvSpPr/>
          <p:nvPr/>
        </p:nvSpPr>
        <p:spPr>
          <a:xfrm>
            <a:off x="685802" y="3264750"/>
            <a:ext cx="8395856" cy="1018308"/>
          </a:xfrm>
          <a:prstGeom prst="roundRect">
            <a:avLst>
              <a:gd name="adj" fmla="val 21053"/>
            </a:avLst>
          </a:prstGeom>
          <a:noFill/>
          <a:ln>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Intercept</a:t>
            </a:r>
            <a:r>
              <a:rPr lang="en-US" sz="1600" dirty="0"/>
              <a:t>:</a:t>
            </a:r>
            <a:br>
              <a:rPr lang="en-US" sz="1600" dirty="0"/>
            </a:br>
            <a:r>
              <a:rPr lang="en-US" sz="1600" dirty="0">
                <a:solidFill>
                  <a:schemeClr val="tx1"/>
                </a:solidFill>
              </a:rPr>
              <a:t>The predicted value of the dependent variable (like profit) when all independent variables are 0. It’s the starting value of the model.</a:t>
            </a:r>
            <a:endParaRPr lang="en-IN" sz="1600" dirty="0">
              <a:solidFill>
                <a:schemeClr val="tx1"/>
              </a:solidFill>
              <a:latin typeface="Arial" panose="020B060402020202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id="{CA612BC0-8535-A78A-90D8-054D9E878FEC}"/>
              </a:ext>
            </a:extLst>
          </p:cNvPr>
          <p:cNvSpPr/>
          <p:nvPr/>
        </p:nvSpPr>
        <p:spPr>
          <a:xfrm>
            <a:off x="1620981" y="4346985"/>
            <a:ext cx="8395856" cy="1018308"/>
          </a:xfrm>
          <a:prstGeom prst="roundRect">
            <a:avLst>
              <a:gd name="adj" fmla="val 21053"/>
            </a:avLst>
          </a:prstGeom>
          <a:noFill/>
          <a:ln>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Coefficient</a:t>
            </a:r>
            <a:r>
              <a:rPr lang="en-US" sz="1600" dirty="0"/>
              <a:t>:</a:t>
            </a:r>
            <a:br>
              <a:rPr lang="en-US" sz="1600" dirty="0"/>
            </a:br>
            <a:r>
              <a:rPr lang="en-US" sz="1600" dirty="0">
                <a:solidFill>
                  <a:schemeClr val="tx1"/>
                </a:solidFill>
              </a:rPr>
              <a:t>Shows how much the dependent variable is expected to increase or decrease when an independent variable increases by one unit, holding other variables constant.</a:t>
            </a:r>
            <a:endParaRPr lang="en-IN" sz="1600" dirty="0">
              <a:solidFill>
                <a:schemeClr val="tx1"/>
              </a:solidFill>
              <a:latin typeface="Arial" panose="020B0604020202020204" pitchFamily="34"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8F87F437-103A-16A7-A49E-FBA821CC7927}"/>
              </a:ext>
            </a:extLst>
          </p:cNvPr>
          <p:cNvSpPr/>
          <p:nvPr/>
        </p:nvSpPr>
        <p:spPr>
          <a:xfrm>
            <a:off x="2712026" y="5429220"/>
            <a:ext cx="8395856" cy="1018308"/>
          </a:xfrm>
          <a:prstGeom prst="roundRect">
            <a:avLst>
              <a:gd name="adj" fmla="val 21053"/>
            </a:avLst>
          </a:prstGeom>
          <a:noFill/>
          <a:ln>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P-value</a:t>
            </a:r>
            <a:r>
              <a:rPr lang="en-US" sz="1600" dirty="0"/>
              <a:t>:</a:t>
            </a:r>
            <a:br>
              <a:rPr lang="en-US" sz="1600" dirty="0"/>
            </a:br>
            <a:r>
              <a:rPr lang="en-US" sz="1600" dirty="0">
                <a:solidFill>
                  <a:schemeClr val="tx1"/>
                </a:solidFill>
              </a:rPr>
              <a:t>Tells us whether the variable’s effect on the dependent variable is statistically significant.</a:t>
            </a:r>
            <a:br>
              <a:rPr lang="en-US" sz="1600" dirty="0">
                <a:solidFill>
                  <a:schemeClr val="tx1"/>
                </a:solidFill>
              </a:rPr>
            </a:br>
            <a:r>
              <a:rPr lang="en-US" sz="1600" dirty="0">
                <a:solidFill>
                  <a:schemeClr val="tx1"/>
                </a:solidFill>
              </a:rPr>
              <a:t> If P-value &lt; 0.05, the variable is considered important for predicting the outcome.</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593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9413-9952-FEE8-6739-EBABD7B13D74}"/>
              </a:ext>
            </a:extLst>
          </p:cNvPr>
          <p:cNvSpPr>
            <a:spLocks noGrp="1"/>
          </p:cNvSpPr>
          <p:nvPr>
            <p:ph type="title"/>
          </p:nvPr>
        </p:nvSpPr>
        <p:spPr>
          <a:xfrm>
            <a:off x="687391" y="372534"/>
            <a:ext cx="10131425" cy="694267"/>
          </a:xfrm>
        </p:spPr>
        <p:txBody>
          <a:bodyPr>
            <a:normAutofit/>
          </a:bodyPr>
          <a:lstStyle/>
          <a:p>
            <a:r>
              <a:rPr lang="en-IN" sz="2400" dirty="0">
                <a:latin typeface="Times New Roman" panose="02020603050405020304" pitchFamily="18" charset="0"/>
                <a:cs typeface="Times New Roman" panose="02020603050405020304" pitchFamily="18" charset="0"/>
              </a:rPr>
              <a:t>Profit Prediction using regression model</a:t>
            </a:r>
            <a:endParaRPr lang="en-IN" sz="2400" dirty="0"/>
          </a:p>
        </p:txBody>
      </p:sp>
      <p:sp>
        <p:nvSpPr>
          <p:cNvPr id="6" name="Content Placeholder 5">
            <a:extLst>
              <a:ext uri="{FF2B5EF4-FFF2-40B4-BE49-F238E27FC236}">
                <a16:creationId xmlns:a16="http://schemas.microsoft.com/office/drawing/2014/main" id="{7850B001-15E2-B4DB-AA2A-97D36089FC6A}"/>
              </a:ext>
            </a:extLst>
          </p:cNvPr>
          <p:cNvSpPr>
            <a:spLocks noGrp="1"/>
          </p:cNvSpPr>
          <p:nvPr>
            <p:ph sz="quarter" idx="4"/>
          </p:nvPr>
        </p:nvSpPr>
        <p:spPr>
          <a:xfrm>
            <a:off x="1091045" y="4694381"/>
            <a:ext cx="9944099" cy="1685637"/>
          </a:xfrm>
        </p:spPr>
        <p:txBody>
          <a:bodyPr/>
          <a:lstStyle/>
          <a:p>
            <a:pPr marL="0" indent="0">
              <a:buNone/>
            </a:pPr>
            <a:r>
              <a:rPr lang="en-US" sz="1600" dirty="0">
                <a:latin typeface="Arial" panose="020B0604020202020204" pitchFamily="34" charset="0"/>
                <a:cs typeface="Arial" panose="020B0604020202020204" pitchFamily="34" charset="0"/>
              </a:rPr>
              <a:t>By performing regression analysis, we obtained the coefficients for R&amp;D Spend, Administration, and Marketing Spend, along with the intercept. Using these values, we applied the regression formula to a new dataset to predict the profit. The results shown above represent the predicted profit values based on this model.</a:t>
            </a:r>
            <a:endParaRPr lang="en-IN" sz="1600" dirty="0">
              <a:latin typeface="Arial" panose="020B0604020202020204" pitchFamily="34" charset="0"/>
              <a:cs typeface="Arial" panose="020B0604020202020204" pitchFamily="34" charset="0"/>
            </a:endParaRPr>
          </a:p>
          <a:p>
            <a:endParaRPr lang="en-IN" dirty="0"/>
          </a:p>
        </p:txBody>
      </p:sp>
      <p:pic>
        <p:nvPicPr>
          <p:cNvPr id="12" name="Picture 11">
            <a:extLst>
              <a:ext uri="{FF2B5EF4-FFF2-40B4-BE49-F238E27FC236}">
                <a16:creationId xmlns:a16="http://schemas.microsoft.com/office/drawing/2014/main" id="{135E9CC4-248E-40CB-3809-094804D63BF0}"/>
              </a:ext>
            </a:extLst>
          </p:cNvPr>
          <p:cNvPicPr>
            <a:picLocks noChangeAspect="1"/>
          </p:cNvPicPr>
          <p:nvPr/>
        </p:nvPicPr>
        <p:blipFill>
          <a:blip r:embed="rId2"/>
          <a:stretch>
            <a:fillRect/>
          </a:stretch>
        </p:blipFill>
        <p:spPr>
          <a:xfrm>
            <a:off x="1885413" y="1313510"/>
            <a:ext cx="7735380" cy="3134162"/>
          </a:xfrm>
          <a:prstGeom prst="rect">
            <a:avLst/>
          </a:prstGeom>
        </p:spPr>
      </p:pic>
    </p:spTree>
    <p:extLst>
      <p:ext uri="{BB962C8B-B14F-4D97-AF65-F5344CB8AC3E}">
        <p14:creationId xmlns:p14="http://schemas.microsoft.com/office/powerpoint/2010/main" val="2467423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E01D3-C9F6-4F75-3891-BC318B22524E}"/>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05AB617E-784B-19A3-D473-7DF4F4DF93F0}"/>
              </a:ext>
            </a:extLst>
          </p:cNvPr>
          <p:cNvPicPr>
            <a:picLocks noChangeAspect="1"/>
          </p:cNvPicPr>
          <p:nvPr/>
        </p:nvPicPr>
        <p:blipFill>
          <a:blip r:embed="rId2"/>
          <a:stretch>
            <a:fillRect/>
          </a:stretch>
        </p:blipFill>
        <p:spPr>
          <a:xfrm>
            <a:off x="0" y="-10868"/>
            <a:ext cx="12192000" cy="6868868"/>
          </a:xfrm>
          <a:prstGeom prst="rect">
            <a:avLst/>
          </a:prstGeom>
        </p:spPr>
      </p:pic>
    </p:spTree>
    <p:extLst>
      <p:ext uri="{BB962C8B-B14F-4D97-AF65-F5344CB8AC3E}">
        <p14:creationId xmlns:p14="http://schemas.microsoft.com/office/powerpoint/2010/main" val="276460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57FD5-89F3-2932-46FD-8E5AC37F656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BC1EFC0-2EF0-9825-6F95-7577C7956206}"/>
              </a:ext>
            </a:extLst>
          </p:cNvPr>
          <p:cNvPicPr>
            <a:picLocks noChangeAspect="1"/>
          </p:cNvPicPr>
          <p:nvPr/>
        </p:nvPicPr>
        <p:blipFill>
          <a:blip r:embed="rId2"/>
          <a:stretch>
            <a:fillRect/>
          </a:stretch>
        </p:blipFill>
        <p:spPr>
          <a:xfrm>
            <a:off x="0" y="0"/>
            <a:ext cx="12192000" cy="6919948"/>
          </a:xfrm>
          <a:prstGeom prst="rect">
            <a:avLst/>
          </a:prstGeom>
        </p:spPr>
      </p:pic>
    </p:spTree>
    <p:extLst>
      <p:ext uri="{BB962C8B-B14F-4D97-AF65-F5344CB8AC3E}">
        <p14:creationId xmlns:p14="http://schemas.microsoft.com/office/powerpoint/2010/main" val="4145984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EC91A-9E22-B06D-E4B1-3415A2FC1F4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C02BAEF-D657-2392-5732-1021C8D0BF0F}"/>
              </a:ext>
            </a:extLst>
          </p:cNvPr>
          <p:cNvPicPr>
            <a:picLocks noChangeAspect="1"/>
          </p:cNvPicPr>
          <p:nvPr/>
        </p:nvPicPr>
        <p:blipFill>
          <a:blip r:embed="rId2"/>
          <a:stretch>
            <a:fillRect/>
          </a:stretch>
        </p:blipFill>
        <p:spPr>
          <a:xfrm>
            <a:off x="0" y="-5434"/>
            <a:ext cx="12192000" cy="6821044"/>
          </a:xfrm>
          <a:prstGeom prst="rect">
            <a:avLst/>
          </a:prstGeom>
        </p:spPr>
      </p:pic>
    </p:spTree>
    <p:extLst>
      <p:ext uri="{BB962C8B-B14F-4D97-AF65-F5344CB8AC3E}">
        <p14:creationId xmlns:p14="http://schemas.microsoft.com/office/powerpoint/2010/main" val="208753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26B6C68-9C64-260E-ED86-53E74F5ACC64}"/>
              </a:ext>
            </a:extLst>
          </p:cNvPr>
          <p:cNvSpPr>
            <a:spLocks noGrp="1"/>
          </p:cNvSpPr>
          <p:nvPr>
            <p:ph type="title"/>
          </p:nvPr>
        </p:nvSpPr>
        <p:spPr>
          <a:xfrm>
            <a:off x="2783031" y="301336"/>
            <a:ext cx="6402533" cy="665019"/>
          </a:xfrm>
        </p:spPr>
        <p:txBody>
          <a:bodyPr>
            <a:noAutofit/>
          </a:bodyPr>
          <a:lstStyle/>
          <a:p>
            <a:pPr algn="ctr"/>
            <a:r>
              <a:rPr lang="en-IN" sz="2400" dirty="0">
                <a:latin typeface="Times New Roman" panose="02020603050405020304" pitchFamily="18" charset="0"/>
                <a:cs typeface="Times New Roman" panose="02020603050405020304" pitchFamily="18" charset="0"/>
              </a:rPr>
              <a:t>Analysis INSIGHTS</a:t>
            </a:r>
          </a:p>
        </p:txBody>
      </p:sp>
      <p:sp>
        <p:nvSpPr>
          <p:cNvPr id="30" name="Content Placeholder 29">
            <a:extLst>
              <a:ext uri="{FF2B5EF4-FFF2-40B4-BE49-F238E27FC236}">
                <a16:creationId xmlns:a16="http://schemas.microsoft.com/office/drawing/2014/main" id="{80FCE4BC-70FB-2FA8-16B4-3CFE98A003A2}"/>
              </a:ext>
            </a:extLst>
          </p:cNvPr>
          <p:cNvSpPr>
            <a:spLocks noGrp="1"/>
          </p:cNvSpPr>
          <p:nvPr>
            <p:ph sz="half" idx="1"/>
          </p:nvPr>
        </p:nvSpPr>
        <p:spPr>
          <a:xfrm>
            <a:off x="685801" y="1044617"/>
            <a:ext cx="10868889" cy="4930156"/>
          </a:xfrm>
        </p:spPr>
        <p:txBody>
          <a:bodyPr>
            <a:normAutofit/>
          </a:bodyPr>
          <a:lstStyle/>
          <a:p>
            <a:pPr marL="0" indent="0">
              <a:buNone/>
            </a:pPr>
            <a:r>
              <a:rPr lang="en-US" dirty="0">
                <a:latin typeface="Arial" panose="020B0604020202020204" pitchFamily="34" charset="0"/>
                <a:cs typeface="Arial" panose="020B0604020202020204" pitchFamily="34" charset="0"/>
              </a:rPr>
              <a:t>Through regression analysis, I derived key insights that translate raw data into actionable business strategy.</a:t>
            </a: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a:latin typeface="Arial" panose="020B0604020202020204" pitchFamily="34" charset="0"/>
                <a:cs typeface="Arial" panose="020B0604020202020204" pitchFamily="34" charset="0"/>
              </a:rPr>
              <a:t>Based on the regression analysis, R&amp;D Spend emerged as the most significant predictor of profit, with a strong positive coefficient of 0.806 and a p-value well below 0.001[2.57877E-21], indicating a high level of statistical significance.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In contrast, Marketing Spend showed a small positive coefficient of 0.026 but was not statistically significant (p = 0.123), implying that while it may have a mild effect on profit, the evidence is not strong enough to draw firm conclusions without further investigation.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Administration Spend had a negligible and statistically insignificant impact on profit, with a coefficient of   –0.027 and a p-value of 0.607, indicating that changes in administrative expenses do not meaningfully affect profit in this dataset.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725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B49A11A-BDAF-B21B-D84C-247A28A8F6F5}"/>
              </a:ext>
            </a:extLst>
          </p:cNvPr>
          <p:cNvSpPr/>
          <p:nvPr/>
        </p:nvSpPr>
        <p:spPr>
          <a:xfrm>
            <a:off x="1467778" y="1194949"/>
            <a:ext cx="8912739" cy="1475513"/>
          </a:xfrm>
          <a:prstGeom prst="roundRect">
            <a:avLst/>
          </a:prstGeom>
          <a:gradFill flip="none" rotWithShape="1">
            <a:gsLst>
              <a:gs pos="0">
                <a:schemeClr val="accent2">
                  <a:lumMod val="40000"/>
                  <a:lumOff val="60000"/>
                </a:schemeClr>
              </a:gs>
              <a:gs pos="28000">
                <a:schemeClr val="accent2">
                  <a:lumMod val="95000"/>
                  <a:lumOff val="5000"/>
                </a:schemeClr>
              </a:gs>
              <a:gs pos="80000">
                <a:schemeClr val="accent2">
                  <a:lumMod val="60000"/>
                </a:schemeClr>
              </a:gs>
            </a:gsLst>
            <a:path path="circle">
              <a:fillToRect l="50000" t="130000" r="50000" b="-30000"/>
            </a:path>
            <a:tileRect/>
          </a:gradFill>
          <a:ln>
            <a:solidFill>
              <a:schemeClr val="tx1">
                <a:lumMod val="75000"/>
              </a:schemeClr>
            </a:solidFill>
          </a:ln>
          <a:effectLst>
            <a:outerShdw blurRad="50800" dist="38100" dir="2700000" algn="tl" rotWithShape="0">
              <a:schemeClr val="accent2">
                <a:lumMod val="60000"/>
                <a:lumOff val="40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en-US" sz="1600">
                <a:latin typeface="Arial" panose="020B0604020202020204" pitchFamily="34" charset="0"/>
                <a:cs typeface="Arial" panose="020B0604020202020204" pitchFamily="34" charset="0"/>
              </a:rPr>
              <a:t>R&amp;D Spend has the highest positive impact on profit, as confirmed by regression analysis. Increased investment in R&amp;D is strongly correlated with higher profit margins.</a:t>
            </a:r>
            <a:endParaRPr lang="en-US" sz="16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FB6E1605-343A-DDCD-796D-91015D1E4F05}"/>
              </a:ext>
            </a:extLst>
          </p:cNvPr>
          <p:cNvSpPr/>
          <p:nvPr/>
        </p:nvSpPr>
        <p:spPr>
          <a:xfrm>
            <a:off x="1467778" y="2914647"/>
            <a:ext cx="8912739" cy="1475512"/>
          </a:xfrm>
          <a:prstGeom prst="roundRect">
            <a:avLst/>
          </a:prstGeom>
          <a:gradFill flip="none" rotWithShape="1">
            <a:gsLst>
              <a:gs pos="0">
                <a:schemeClr val="accent2">
                  <a:lumMod val="40000"/>
                  <a:lumOff val="60000"/>
                </a:schemeClr>
              </a:gs>
              <a:gs pos="28000">
                <a:schemeClr val="accent2">
                  <a:lumMod val="95000"/>
                  <a:lumOff val="5000"/>
                </a:schemeClr>
              </a:gs>
              <a:gs pos="80000">
                <a:schemeClr val="accent2">
                  <a:lumMod val="60000"/>
                </a:schemeClr>
              </a:gs>
            </a:gsLst>
            <a:path path="circle">
              <a:fillToRect l="50000" t="130000" r="50000" b="-30000"/>
            </a:path>
            <a:tileRect/>
          </a:gradFill>
          <a:ln>
            <a:solidFill>
              <a:schemeClr val="tx1">
                <a:lumMod val="75000"/>
              </a:schemeClr>
            </a:solidFill>
          </a:ln>
          <a:effectLst>
            <a:outerShdw blurRad="50800" dist="38100" dir="2700000" algn="tl" rotWithShape="0">
              <a:schemeClr val="accent2">
                <a:lumMod val="60000"/>
                <a:lumOff val="40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en-US" sz="1600" dirty="0">
                <a:latin typeface="Arial" panose="020B0604020202020204" pitchFamily="34" charset="0"/>
                <a:cs typeface="Arial" panose="020B0604020202020204" pitchFamily="34" charset="0"/>
              </a:rPr>
              <a:t>Marketing Spend also contributes positively to profit, though its impact is moderate compared to R&amp;D. Strategic marketing can still yield good returns.</a:t>
            </a:r>
          </a:p>
        </p:txBody>
      </p:sp>
      <p:sp>
        <p:nvSpPr>
          <p:cNvPr id="7" name="Rectangle: Rounded Corners 6">
            <a:extLst>
              <a:ext uri="{FF2B5EF4-FFF2-40B4-BE49-F238E27FC236}">
                <a16:creationId xmlns:a16="http://schemas.microsoft.com/office/drawing/2014/main" id="{0444BF24-FC07-66E2-7959-34E5F069E820}"/>
              </a:ext>
            </a:extLst>
          </p:cNvPr>
          <p:cNvSpPr/>
          <p:nvPr/>
        </p:nvSpPr>
        <p:spPr>
          <a:xfrm>
            <a:off x="1467777" y="4634344"/>
            <a:ext cx="8912739" cy="1475511"/>
          </a:xfrm>
          <a:prstGeom prst="roundRect">
            <a:avLst/>
          </a:prstGeom>
          <a:gradFill flip="none" rotWithShape="1">
            <a:gsLst>
              <a:gs pos="0">
                <a:schemeClr val="accent2">
                  <a:lumMod val="40000"/>
                  <a:lumOff val="60000"/>
                </a:schemeClr>
              </a:gs>
              <a:gs pos="28000">
                <a:schemeClr val="accent2">
                  <a:lumMod val="95000"/>
                  <a:lumOff val="5000"/>
                </a:schemeClr>
              </a:gs>
              <a:gs pos="80000">
                <a:schemeClr val="accent2">
                  <a:lumMod val="60000"/>
                </a:schemeClr>
              </a:gs>
            </a:gsLst>
            <a:path path="circle">
              <a:fillToRect l="50000" t="130000" r="50000" b="-30000"/>
            </a:path>
            <a:tileRect/>
          </a:gradFill>
          <a:ln>
            <a:solidFill>
              <a:schemeClr val="tx1">
                <a:lumMod val="75000"/>
              </a:schemeClr>
            </a:solidFill>
          </a:ln>
          <a:effectLst>
            <a:outerShdw blurRad="50800" dist="38100" dir="2700000" algn="tl" rotWithShape="0">
              <a:schemeClr val="accent2">
                <a:lumMod val="60000"/>
                <a:lumOff val="40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en-US" sz="1600" dirty="0">
                <a:latin typeface="Arial" panose="020B0604020202020204" pitchFamily="34" charset="0"/>
                <a:cs typeface="Arial" panose="020B0604020202020204" pitchFamily="34" charset="0"/>
              </a:rPr>
              <a:t>Administration Spend shows minimal or no significant effect on profit. This suggests administrative expenses can be optimized without hurting profitability.</a:t>
            </a:r>
            <a:endParaRPr lang="en-IN" sz="1600"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2572C366-1ECE-6884-3665-37193BD29050}"/>
              </a:ext>
            </a:extLst>
          </p:cNvPr>
          <p:cNvSpPr>
            <a:spLocks noGrp="1"/>
          </p:cNvSpPr>
          <p:nvPr>
            <p:ph type="title"/>
          </p:nvPr>
        </p:nvSpPr>
        <p:spPr>
          <a:xfrm>
            <a:off x="2783031" y="301336"/>
            <a:ext cx="6402533" cy="665019"/>
          </a:xfrm>
        </p:spPr>
        <p:txBody>
          <a:bodyPr>
            <a:noAutofit/>
          </a:bodyPr>
          <a:lstStyle/>
          <a:p>
            <a:pPr algn="ctr"/>
            <a:r>
              <a:rPr lang="en-IN" sz="2400" dirty="0">
                <a:latin typeface="Times New Roman" panose="02020603050405020304" pitchFamily="18" charset="0"/>
                <a:cs typeface="Times New Roman" panose="02020603050405020304" pitchFamily="18" charset="0"/>
              </a:rPr>
              <a:t>KEY FINDINGS &amp; RECOMMENDATIONS</a:t>
            </a:r>
          </a:p>
        </p:txBody>
      </p:sp>
    </p:spTree>
    <p:extLst>
      <p:ext uri="{BB962C8B-B14F-4D97-AF65-F5344CB8AC3E}">
        <p14:creationId xmlns:p14="http://schemas.microsoft.com/office/powerpoint/2010/main" val="223960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B2E7-993C-EE5E-59D9-1A4670BCE43F}"/>
              </a:ext>
            </a:extLst>
          </p:cNvPr>
          <p:cNvSpPr>
            <a:spLocks noGrp="1"/>
          </p:cNvSpPr>
          <p:nvPr>
            <p:ph type="title"/>
          </p:nvPr>
        </p:nvSpPr>
        <p:spPr>
          <a:xfrm>
            <a:off x="685801" y="486643"/>
            <a:ext cx="10131425" cy="668482"/>
          </a:xfrm>
        </p:spPr>
        <p:txBody>
          <a:bodyPr>
            <a:normAutofit/>
          </a:bodyPr>
          <a:lstStyle/>
          <a:p>
            <a:r>
              <a:rPr lang="en-IN" sz="3200" b="1" dirty="0">
                <a:latin typeface="Times New Roman" panose="02020603050405020304" pitchFamily="18" charset="0"/>
                <a:cs typeface="Times New Roman" panose="02020603050405020304" pitchFamily="18" charset="0"/>
              </a:rPr>
              <a:t>Content</a:t>
            </a:r>
            <a:r>
              <a:rPr lang="en-IN" sz="3200" b="1" dirty="0"/>
              <a:t>:</a:t>
            </a:r>
          </a:p>
        </p:txBody>
      </p:sp>
      <p:sp>
        <p:nvSpPr>
          <p:cNvPr id="5" name="Content Placeholder 4">
            <a:extLst>
              <a:ext uri="{FF2B5EF4-FFF2-40B4-BE49-F238E27FC236}">
                <a16:creationId xmlns:a16="http://schemas.microsoft.com/office/drawing/2014/main" id="{8002751F-52C3-3C18-A9C7-10E04A32C239}"/>
              </a:ext>
            </a:extLst>
          </p:cNvPr>
          <p:cNvSpPr>
            <a:spLocks noGrp="1"/>
          </p:cNvSpPr>
          <p:nvPr>
            <p:ph sz="half" idx="1"/>
          </p:nvPr>
        </p:nvSpPr>
        <p:spPr>
          <a:xfrm>
            <a:off x="685801" y="1433944"/>
            <a:ext cx="7273634" cy="4675911"/>
          </a:xfrm>
        </p:spPr>
        <p:txBody>
          <a:bodyPr>
            <a:normAutofit fontScale="92500" lnSpcReduction="20000"/>
          </a:bodyPr>
          <a:lstStyle/>
          <a:p>
            <a:endParaRPr lang="en-IN" sz="20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Introduction</a:t>
            </a:r>
          </a:p>
          <a:p>
            <a:r>
              <a:rPr lang="en-IN" sz="2000" dirty="0">
                <a:latin typeface="Arial" panose="020B0604020202020204" pitchFamily="34" charset="0"/>
                <a:cs typeface="Arial" panose="020B0604020202020204" pitchFamily="34" charset="0"/>
              </a:rPr>
              <a:t>Business Challenge</a:t>
            </a:r>
          </a:p>
          <a:p>
            <a:r>
              <a:rPr lang="en-IN" sz="2000" dirty="0">
                <a:latin typeface="Arial" panose="020B0604020202020204" pitchFamily="34" charset="0"/>
                <a:cs typeface="Arial" panose="020B0604020202020204" pitchFamily="34" charset="0"/>
              </a:rPr>
              <a:t>Tools used</a:t>
            </a:r>
          </a:p>
          <a:p>
            <a:r>
              <a:rPr lang="en-IN" sz="2000" dirty="0">
                <a:latin typeface="Arial" panose="020B0604020202020204" pitchFamily="34" charset="0"/>
                <a:cs typeface="Arial" panose="020B0604020202020204" pitchFamily="34" charset="0"/>
              </a:rPr>
              <a:t>Data collection </a:t>
            </a:r>
          </a:p>
          <a:p>
            <a:r>
              <a:rPr lang="en-IN" sz="2000" dirty="0">
                <a:latin typeface="Arial" panose="020B0604020202020204" pitchFamily="34" charset="0"/>
                <a:cs typeface="Arial" panose="020B0604020202020204" pitchFamily="34" charset="0"/>
              </a:rPr>
              <a:t>Data cleaning</a:t>
            </a:r>
          </a:p>
          <a:p>
            <a:r>
              <a:rPr lang="en-IN" sz="2000" dirty="0">
                <a:latin typeface="Arial" panose="020B0604020202020204" pitchFamily="34" charset="0"/>
                <a:cs typeface="Arial" panose="020B0604020202020204" pitchFamily="34" charset="0"/>
              </a:rPr>
              <a:t>Regression analysis &amp; Prediction</a:t>
            </a:r>
          </a:p>
          <a:p>
            <a:r>
              <a:rPr lang="en-IN" sz="2000" dirty="0">
                <a:latin typeface="Arial" panose="020B0604020202020204" pitchFamily="34" charset="0"/>
                <a:cs typeface="Arial" panose="020B0604020202020204" pitchFamily="34" charset="0"/>
              </a:rPr>
              <a:t>Visualization</a:t>
            </a:r>
          </a:p>
          <a:p>
            <a:r>
              <a:rPr lang="en-IN" sz="2000" dirty="0">
                <a:latin typeface="Arial" panose="020B0604020202020204" pitchFamily="34" charset="0"/>
                <a:cs typeface="Arial" panose="020B0604020202020204" pitchFamily="34" charset="0"/>
              </a:rPr>
              <a:t>Analysis Insights</a:t>
            </a:r>
          </a:p>
          <a:p>
            <a:r>
              <a:rPr lang="en-IN" sz="2000" dirty="0">
                <a:latin typeface="Arial" panose="020B0604020202020204" pitchFamily="34" charset="0"/>
                <a:cs typeface="Arial" panose="020B0604020202020204" pitchFamily="34" charset="0"/>
              </a:rPr>
              <a:t>Key Findings &amp; Recommendations</a:t>
            </a:r>
          </a:p>
          <a:p>
            <a:r>
              <a:rPr lang="en-IN" sz="2000" dirty="0">
                <a:latin typeface="Arial" panose="020B0604020202020204" pitchFamily="34" charset="0"/>
                <a:cs typeface="Arial" panose="020B0604020202020204" pitchFamily="34" charset="0"/>
              </a:rPr>
              <a:t>Conclusion</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0559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58DD-FC87-59C1-1AA7-8A4C24DB50D9}"/>
              </a:ext>
            </a:extLst>
          </p:cNvPr>
          <p:cNvSpPr>
            <a:spLocks noGrp="1"/>
          </p:cNvSpPr>
          <p:nvPr>
            <p:ph type="title"/>
          </p:nvPr>
        </p:nvSpPr>
        <p:spPr>
          <a:xfrm>
            <a:off x="685801" y="384465"/>
            <a:ext cx="10131425" cy="668482"/>
          </a:xfrm>
        </p:spPr>
        <p:txBody>
          <a:bodyPr>
            <a:normAutofit/>
          </a:bodyPr>
          <a:lstStyle/>
          <a:p>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C4F7B82-4894-4D48-87F8-8E3032826926}"/>
              </a:ext>
            </a:extLst>
          </p:cNvPr>
          <p:cNvSpPr>
            <a:spLocks noGrp="1"/>
          </p:cNvSpPr>
          <p:nvPr>
            <p:ph idx="1"/>
          </p:nvPr>
        </p:nvSpPr>
        <p:spPr>
          <a:xfrm>
            <a:off x="685801" y="1517073"/>
            <a:ext cx="10131425" cy="4956462"/>
          </a:xfrm>
        </p:spPr>
        <p:txBody>
          <a:bodyPr>
            <a:normAutofit/>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In today's competitive business landscape, understanding the impact of various expenditures on a company's profitability is crucial, as it enables organizations to make informed financial decisions, optimize resource allocation, and drive sustainable growth.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This project aims to analyze the relationship between R&amp;D spending, Administration spending, and Marketing spending with the profitability of 50 startups using regression analysis. </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By leveraging Regression Analysis, we aim to determine which factors have the most significant influence on profit and provide data-driven insights for better financial planning.</a:t>
            </a:r>
          </a:p>
          <a:p>
            <a:pPr marL="0" indent="0">
              <a:buNone/>
            </a:pPr>
            <a:endParaRPr lang="en-IN" dirty="0">
              <a:latin typeface="Arial" panose="020B0604020202020204" pitchFamily="34" charset="0"/>
              <a:cs typeface="Arial" panose="020B0604020202020204" pitchFamily="34" charset="0"/>
            </a:endParaRPr>
          </a:p>
          <a:p>
            <a:pPr marL="0" indent="0">
              <a:buNone/>
            </a:pPr>
            <a:r>
              <a:rPr lang="en-IN" b="1" dirty="0">
                <a:latin typeface="Arial" panose="020B0604020202020204" pitchFamily="34" charset="0"/>
                <a:cs typeface="Arial" panose="020B0604020202020204" pitchFamily="34" charset="0"/>
              </a:rPr>
              <a:t>Regression analysis </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Regression Analysis is a statistical method used to examine the relationship between a dependent variable and one or more independent variables. It helps in identifying trends, making predictions, and understanding the impact of different factors on an outcome. In this project, Multiple Linear Regression is used to analyze how various expenditures influence startup profitability.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9674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F5EC9-EBCD-0B9F-58FD-973EDDCC0C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B5554E-A2FF-D479-6FD3-2D674794241D}"/>
              </a:ext>
            </a:extLst>
          </p:cNvPr>
          <p:cNvSpPr>
            <a:spLocks noGrp="1"/>
          </p:cNvSpPr>
          <p:nvPr>
            <p:ph type="title"/>
          </p:nvPr>
        </p:nvSpPr>
        <p:spPr>
          <a:xfrm>
            <a:off x="685801" y="384465"/>
            <a:ext cx="10131425" cy="668482"/>
          </a:xfrm>
        </p:spPr>
        <p:txBody>
          <a:bodyPr>
            <a:normAutofit/>
          </a:bodyPr>
          <a:lstStyle/>
          <a:p>
            <a:r>
              <a:rPr lang="en-IN" sz="3200" dirty="0">
                <a:latin typeface="Times New Roman" panose="02020603050405020304" pitchFamily="18" charset="0"/>
                <a:cs typeface="Times New Roman" panose="02020603050405020304" pitchFamily="18" charset="0"/>
              </a:rPr>
              <a:t>BUSINESS CHALLENGE</a:t>
            </a:r>
          </a:p>
        </p:txBody>
      </p:sp>
      <p:sp>
        <p:nvSpPr>
          <p:cNvPr id="3" name="Content Placeholder 2">
            <a:extLst>
              <a:ext uri="{FF2B5EF4-FFF2-40B4-BE49-F238E27FC236}">
                <a16:creationId xmlns:a16="http://schemas.microsoft.com/office/drawing/2014/main" id="{12E9C36F-88CD-4D65-500C-17F62D63B670}"/>
              </a:ext>
            </a:extLst>
          </p:cNvPr>
          <p:cNvSpPr>
            <a:spLocks noGrp="1"/>
          </p:cNvSpPr>
          <p:nvPr>
            <p:ph idx="1"/>
          </p:nvPr>
        </p:nvSpPr>
        <p:spPr>
          <a:xfrm>
            <a:off x="685801" y="1517073"/>
            <a:ext cx="10131425" cy="4956462"/>
          </a:xfrm>
        </p:spPr>
        <p:txBody>
          <a:bodyPr/>
          <a:lstStyle/>
          <a:p>
            <a:pPr marL="342900" marR="0" lvl="0" indent="-342900">
              <a:lnSpc>
                <a:spcPct val="107000"/>
              </a:lnSpc>
              <a:spcAft>
                <a:spcPts val="800"/>
              </a:spcAft>
              <a:buFont typeface="Wingdings" panose="05000000000000000000" pitchFamily="2" charset="2"/>
              <a:buChar char=""/>
              <a:tabLst>
                <a:tab pos="457200" algn="l"/>
              </a:tabLst>
            </a:pPr>
            <a:r>
              <a:rPr lang="en-US" sz="1800" kern="100" dirty="0">
                <a:effectLst/>
                <a:latin typeface="Arial" panose="020B0604020202020204" pitchFamily="34" charset="0"/>
                <a:ea typeface="Calibri" panose="020F0502020204030204" pitchFamily="34" charset="0"/>
                <a:cs typeface="Arial" panose="020B0604020202020204" pitchFamily="34" charset="0"/>
              </a:rPr>
              <a:t>Apply Regression Analysis to examine the relationship between Marketing, R&amp;D, and Administration expenses with company profit, identifying which factor has the most significant impact. </a:t>
            </a:r>
          </a:p>
          <a:p>
            <a:pPr marL="0" marR="0" lvl="0" indent="0">
              <a:lnSpc>
                <a:spcPct val="107000"/>
              </a:lnSpc>
              <a:spcAft>
                <a:spcPts val="800"/>
              </a:spcAft>
              <a:buNone/>
              <a:tabLst>
                <a:tab pos="457200" algn="l"/>
              </a:tabLst>
            </a:pP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Aft>
                <a:spcPts val="800"/>
              </a:spcAft>
              <a:buFont typeface="Wingdings" panose="05000000000000000000" pitchFamily="2" charset="2"/>
              <a:buChar char=""/>
              <a:tabLst>
                <a:tab pos="457200" algn="l"/>
              </a:tabLst>
            </a:pPr>
            <a:r>
              <a:rPr lang="en-US" sz="1800" kern="100" dirty="0">
                <a:effectLst/>
                <a:latin typeface="Arial" panose="020B0604020202020204" pitchFamily="34" charset="0"/>
                <a:ea typeface="Calibri" panose="020F0502020204030204" pitchFamily="34" charset="0"/>
                <a:cs typeface="Arial" panose="020B0604020202020204" pitchFamily="34" charset="0"/>
              </a:rPr>
              <a:t>Predict future profits by leveraging Regression. By inputting new values for Marketing, R&amp;D, and Administration expenses, businesses can forecast potential profits, enabling them to strategize investments for maximum returns and sustainable growth.</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126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EA05D-607F-4506-F518-B847C800F8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6CC69D-9B4F-6875-F07F-80EBDD74DDEF}"/>
              </a:ext>
            </a:extLst>
          </p:cNvPr>
          <p:cNvSpPr>
            <a:spLocks noGrp="1"/>
          </p:cNvSpPr>
          <p:nvPr>
            <p:ph type="title"/>
          </p:nvPr>
        </p:nvSpPr>
        <p:spPr>
          <a:xfrm>
            <a:off x="685801" y="384465"/>
            <a:ext cx="10131425" cy="668482"/>
          </a:xfrm>
        </p:spPr>
        <p:txBody>
          <a:bodyPr>
            <a:normAutofit/>
          </a:bodyPr>
          <a:lstStyle/>
          <a:p>
            <a:r>
              <a:rPr lang="en-IN" sz="3200" dirty="0">
                <a:latin typeface="Times New Roman" panose="02020603050405020304" pitchFamily="18" charset="0"/>
                <a:cs typeface="Times New Roman" panose="02020603050405020304" pitchFamily="18" charset="0"/>
              </a:rPr>
              <a:t>TOOLs USED</a:t>
            </a:r>
          </a:p>
        </p:txBody>
      </p:sp>
      <p:pic>
        <p:nvPicPr>
          <p:cNvPr id="7" name="Picture 6">
            <a:extLst>
              <a:ext uri="{FF2B5EF4-FFF2-40B4-BE49-F238E27FC236}">
                <a16:creationId xmlns:a16="http://schemas.microsoft.com/office/drawing/2014/main" id="{8707A78F-62D6-AA9D-3F1B-27E1727FA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865" y="1525733"/>
            <a:ext cx="1404504" cy="1404504"/>
          </a:xfrm>
          <a:prstGeom prst="rect">
            <a:avLst/>
          </a:prstGeom>
        </p:spPr>
      </p:pic>
      <p:pic>
        <p:nvPicPr>
          <p:cNvPr id="9" name="Picture 8">
            <a:extLst>
              <a:ext uri="{FF2B5EF4-FFF2-40B4-BE49-F238E27FC236}">
                <a16:creationId xmlns:a16="http://schemas.microsoft.com/office/drawing/2014/main" id="{A5D8F5A5-D631-CA80-F82E-87C94DD28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458" y="4014355"/>
            <a:ext cx="2260095" cy="1399309"/>
          </a:xfrm>
          <a:prstGeom prst="rect">
            <a:avLst/>
          </a:prstGeom>
        </p:spPr>
      </p:pic>
      <p:pic>
        <p:nvPicPr>
          <p:cNvPr id="13" name="Picture 12">
            <a:extLst>
              <a:ext uri="{FF2B5EF4-FFF2-40B4-BE49-F238E27FC236}">
                <a16:creationId xmlns:a16="http://schemas.microsoft.com/office/drawing/2014/main" id="{533FB999-0129-7EE8-A09D-3156FC9196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2336" y="1525731"/>
            <a:ext cx="1533489" cy="1404504"/>
          </a:xfrm>
          <a:prstGeom prst="rect">
            <a:avLst/>
          </a:prstGeom>
        </p:spPr>
      </p:pic>
      <p:sp>
        <p:nvSpPr>
          <p:cNvPr id="14" name="Rectangle: Rounded Corners 13">
            <a:extLst>
              <a:ext uri="{FF2B5EF4-FFF2-40B4-BE49-F238E27FC236}">
                <a16:creationId xmlns:a16="http://schemas.microsoft.com/office/drawing/2014/main" id="{A477C407-972C-7514-27F9-B91EFDCDBC09}"/>
              </a:ext>
            </a:extLst>
          </p:cNvPr>
          <p:cNvSpPr/>
          <p:nvPr/>
        </p:nvSpPr>
        <p:spPr>
          <a:xfrm>
            <a:off x="1063336" y="3235036"/>
            <a:ext cx="2005445" cy="561109"/>
          </a:xfrm>
          <a:prstGeom prst="roundRect">
            <a:avLst/>
          </a:prstGeom>
          <a:noFill/>
          <a:ln>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Used for Data Extraction</a:t>
            </a:r>
          </a:p>
        </p:txBody>
      </p:sp>
      <p:sp>
        <p:nvSpPr>
          <p:cNvPr id="17" name="Rectangle: Rounded Corners 16">
            <a:extLst>
              <a:ext uri="{FF2B5EF4-FFF2-40B4-BE49-F238E27FC236}">
                <a16:creationId xmlns:a16="http://schemas.microsoft.com/office/drawing/2014/main" id="{8DD0DCB9-41A0-9ED8-3777-1605E743F996}"/>
              </a:ext>
            </a:extLst>
          </p:cNvPr>
          <p:cNvSpPr/>
          <p:nvPr/>
        </p:nvSpPr>
        <p:spPr>
          <a:xfrm>
            <a:off x="8653898" y="3235036"/>
            <a:ext cx="2005445" cy="779319"/>
          </a:xfrm>
          <a:prstGeom prst="roundRect">
            <a:avLst/>
          </a:prstGeom>
          <a:noFill/>
          <a:ln>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Performed Regression Analysis </a:t>
            </a:r>
          </a:p>
        </p:txBody>
      </p:sp>
      <p:sp>
        <p:nvSpPr>
          <p:cNvPr id="18" name="Rectangle: Rounded Corners 17">
            <a:extLst>
              <a:ext uri="{FF2B5EF4-FFF2-40B4-BE49-F238E27FC236}">
                <a16:creationId xmlns:a16="http://schemas.microsoft.com/office/drawing/2014/main" id="{A08362CD-F7C6-1E13-E731-3346C7FE990D}"/>
              </a:ext>
            </a:extLst>
          </p:cNvPr>
          <p:cNvSpPr/>
          <p:nvPr/>
        </p:nvSpPr>
        <p:spPr>
          <a:xfrm>
            <a:off x="4869871" y="5756562"/>
            <a:ext cx="2005445" cy="561109"/>
          </a:xfrm>
          <a:prstGeom prst="roundRect">
            <a:avLst/>
          </a:prstGeom>
          <a:noFill/>
          <a:ln>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Used for Data Visualization</a:t>
            </a:r>
          </a:p>
        </p:txBody>
      </p:sp>
    </p:spTree>
    <p:extLst>
      <p:ext uri="{BB962C8B-B14F-4D97-AF65-F5344CB8AC3E}">
        <p14:creationId xmlns:p14="http://schemas.microsoft.com/office/powerpoint/2010/main" val="108810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5D8A-56BB-A5CA-4739-4625A8890032}"/>
              </a:ext>
            </a:extLst>
          </p:cNvPr>
          <p:cNvSpPr>
            <a:spLocks noGrp="1"/>
          </p:cNvSpPr>
          <p:nvPr>
            <p:ph type="title"/>
          </p:nvPr>
        </p:nvSpPr>
        <p:spPr>
          <a:xfrm>
            <a:off x="685802" y="242454"/>
            <a:ext cx="10131425" cy="824345"/>
          </a:xfrm>
        </p:spPr>
        <p:txBody>
          <a:bodyPr>
            <a:normAutofit/>
          </a:bodyPr>
          <a:lstStyle/>
          <a:p>
            <a:r>
              <a:rPr lang="en-IN" sz="3200" dirty="0">
                <a:latin typeface="Times New Roman" panose="02020603050405020304" pitchFamily="18" charset="0"/>
                <a:cs typeface="Times New Roman" panose="02020603050405020304" pitchFamily="18" charset="0"/>
              </a:rPr>
              <a:t>DATA COLLECTION</a:t>
            </a:r>
            <a:endParaRPr lang="en-IN" sz="3200" dirty="0"/>
          </a:p>
        </p:txBody>
      </p:sp>
      <p:sp>
        <p:nvSpPr>
          <p:cNvPr id="3" name="Content Placeholder 2">
            <a:extLst>
              <a:ext uri="{FF2B5EF4-FFF2-40B4-BE49-F238E27FC236}">
                <a16:creationId xmlns:a16="http://schemas.microsoft.com/office/drawing/2014/main" id="{2CAC4AA6-9625-CEF3-6040-F42BED91D5FB}"/>
              </a:ext>
            </a:extLst>
          </p:cNvPr>
          <p:cNvSpPr>
            <a:spLocks noGrp="1"/>
          </p:cNvSpPr>
          <p:nvPr>
            <p:ph sz="half" idx="1"/>
          </p:nvPr>
        </p:nvSpPr>
        <p:spPr>
          <a:xfrm>
            <a:off x="685802" y="1066798"/>
            <a:ext cx="4540825" cy="5334001"/>
          </a:xfrm>
        </p:spPr>
        <p:txBody>
          <a:bodyPr/>
          <a:lstStyle/>
          <a:p>
            <a:r>
              <a:rPr lang="en-US" sz="1800" kern="1200" dirty="0">
                <a:solidFill>
                  <a:srgbClr val="FFFFFF"/>
                </a:solidFill>
                <a:effectLst/>
                <a:latin typeface="Arial" panose="020B0604020202020204" pitchFamily="34" charset="0"/>
                <a:ea typeface="+mn-ea"/>
                <a:cs typeface="Arial" panose="020B0604020202020204" pitchFamily="34" charset="0"/>
              </a:rPr>
              <a:t>MySQL was used to connect to the database and extracted dataset using SQL queries. </a:t>
            </a:r>
          </a:p>
          <a:p>
            <a:r>
              <a:rPr lang="en-US" dirty="0">
                <a:solidFill>
                  <a:srgbClr val="FFFFFF"/>
                </a:solidFill>
                <a:latin typeface="Arial" panose="020B0604020202020204" pitchFamily="34" charset="0"/>
                <a:cs typeface="Arial" panose="020B0604020202020204" pitchFamily="34" charset="0"/>
              </a:rPr>
              <a:t>Exported the dataset as csv file to perform further analysis.</a:t>
            </a:r>
            <a:endParaRPr lang="en-IN" dirty="0">
              <a:effectLst/>
            </a:endParaRPr>
          </a:p>
          <a:p>
            <a:endParaRPr lang="en-IN" dirty="0"/>
          </a:p>
        </p:txBody>
      </p:sp>
      <p:sp>
        <p:nvSpPr>
          <p:cNvPr id="8" name="Content Placeholder 7">
            <a:extLst>
              <a:ext uri="{FF2B5EF4-FFF2-40B4-BE49-F238E27FC236}">
                <a16:creationId xmlns:a16="http://schemas.microsoft.com/office/drawing/2014/main" id="{EAB9177A-D9DD-9555-8D51-D763934089C6}"/>
              </a:ext>
            </a:extLst>
          </p:cNvPr>
          <p:cNvSpPr>
            <a:spLocks noGrp="1"/>
          </p:cNvSpPr>
          <p:nvPr>
            <p:ph sz="half" idx="2"/>
          </p:nvPr>
        </p:nvSpPr>
        <p:spPr/>
        <p:txBody>
          <a:bodyPr/>
          <a:lstStyle/>
          <a:p>
            <a:endParaRPr lang="en-IN"/>
          </a:p>
        </p:txBody>
      </p:sp>
      <p:pic>
        <p:nvPicPr>
          <p:cNvPr id="10" name="Picture 9">
            <a:extLst>
              <a:ext uri="{FF2B5EF4-FFF2-40B4-BE49-F238E27FC236}">
                <a16:creationId xmlns:a16="http://schemas.microsoft.com/office/drawing/2014/main" id="{0AED2A39-2697-9914-3653-A90A45A19A2D}"/>
              </a:ext>
            </a:extLst>
          </p:cNvPr>
          <p:cNvPicPr>
            <a:picLocks noChangeAspect="1"/>
          </p:cNvPicPr>
          <p:nvPr/>
        </p:nvPicPr>
        <p:blipFill>
          <a:blip r:embed="rId2"/>
          <a:stretch>
            <a:fillRect/>
          </a:stretch>
        </p:blipFill>
        <p:spPr>
          <a:xfrm>
            <a:off x="5412724" y="1066797"/>
            <a:ext cx="6545666" cy="5334001"/>
          </a:xfrm>
          <a:prstGeom prst="rect">
            <a:avLst/>
          </a:prstGeom>
        </p:spPr>
      </p:pic>
    </p:spTree>
    <p:extLst>
      <p:ext uri="{BB962C8B-B14F-4D97-AF65-F5344CB8AC3E}">
        <p14:creationId xmlns:p14="http://schemas.microsoft.com/office/powerpoint/2010/main" val="164041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B92B1-C6DF-D3FC-6661-9E36BE1196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589D0-0FED-F969-B2FA-85E508D51064}"/>
              </a:ext>
            </a:extLst>
          </p:cNvPr>
          <p:cNvSpPr>
            <a:spLocks noGrp="1"/>
          </p:cNvSpPr>
          <p:nvPr>
            <p:ph type="title"/>
          </p:nvPr>
        </p:nvSpPr>
        <p:spPr>
          <a:xfrm>
            <a:off x="685802" y="242454"/>
            <a:ext cx="10131425" cy="824345"/>
          </a:xfrm>
        </p:spPr>
        <p:txBody>
          <a:bodyPr>
            <a:normAutofit/>
          </a:bodyPr>
          <a:lstStyle/>
          <a:p>
            <a:r>
              <a:rPr lang="en-IN" sz="3200" dirty="0">
                <a:latin typeface="Times New Roman" panose="02020603050405020304" pitchFamily="18" charset="0"/>
                <a:cs typeface="Times New Roman" panose="02020603050405020304" pitchFamily="18" charset="0"/>
              </a:rPr>
              <a:t>DATA CLEANING</a:t>
            </a:r>
            <a:endParaRPr lang="en-IN" sz="3200" dirty="0"/>
          </a:p>
        </p:txBody>
      </p:sp>
      <p:sp>
        <p:nvSpPr>
          <p:cNvPr id="6" name="Rectangle: Rounded Corners 5">
            <a:extLst>
              <a:ext uri="{FF2B5EF4-FFF2-40B4-BE49-F238E27FC236}">
                <a16:creationId xmlns:a16="http://schemas.microsoft.com/office/drawing/2014/main" id="{630ECD33-22DB-20BC-25A6-21ABB637D273}"/>
              </a:ext>
            </a:extLst>
          </p:cNvPr>
          <p:cNvSpPr/>
          <p:nvPr/>
        </p:nvSpPr>
        <p:spPr>
          <a:xfrm>
            <a:off x="834736" y="1375063"/>
            <a:ext cx="4672446" cy="2251364"/>
          </a:xfrm>
          <a:prstGeom prst="roundRect">
            <a:avLst/>
          </a:prstGeom>
          <a:noFill/>
          <a:ln>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chemeClr val="bg2">
                    <a:lumMod val="75000"/>
                  </a:schemeClr>
                </a:solidFill>
                <a:latin typeface="Arial" panose="020B0604020202020204" pitchFamily="34" charset="0"/>
                <a:cs typeface="Arial" panose="020B0604020202020204" pitchFamily="34" charset="0"/>
              </a:rPr>
              <a:t>Handling Missing Values:</a:t>
            </a:r>
          </a:p>
          <a:p>
            <a:pPr algn="ctr"/>
            <a:br>
              <a:rPr lang="en-IN" sz="2000" dirty="0">
                <a:solidFill>
                  <a:schemeClr val="bg2">
                    <a:lumMod val="75000"/>
                  </a:schemeClr>
                </a:solidFill>
                <a:latin typeface="Arial" panose="020B0604020202020204" pitchFamily="34" charset="0"/>
                <a:cs typeface="Arial" panose="020B0604020202020204" pitchFamily="34" charset="0"/>
              </a:rPr>
            </a:br>
            <a:r>
              <a:rPr lang="en-IN" sz="1600" dirty="0">
                <a:solidFill>
                  <a:schemeClr val="tx1"/>
                </a:solidFill>
                <a:latin typeface="Arial" panose="020B0604020202020204" pitchFamily="34" charset="0"/>
                <a:cs typeface="Arial" panose="020B0604020202020204" pitchFamily="34" charset="0"/>
              </a:rPr>
              <a:t>Using conditional formatting we can easily spot missing values.</a:t>
            </a:r>
          </a:p>
          <a:p>
            <a:pPr algn="ctr"/>
            <a:r>
              <a:rPr lang="en-IN" sz="1600" dirty="0">
                <a:solidFill>
                  <a:schemeClr val="tx1"/>
                </a:solidFill>
                <a:latin typeface="Arial" panose="020B0604020202020204" pitchFamily="34" charset="0"/>
                <a:cs typeface="Arial" panose="020B0604020202020204" pitchFamily="34" charset="0"/>
              </a:rPr>
              <a:t>These values can be imputed with techniques like mean, median, mode.</a:t>
            </a:r>
          </a:p>
        </p:txBody>
      </p:sp>
      <p:sp>
        <p:nvSpPr>
          <p:cNvPr id="7" name="Rectangle: Rounded Corners 6">
            <a:extLst>
              <a:ext uri="{FF2B5EF4-FFF2-40B4-BE49-F238E27FC236}">
                <a16:creationId xmlns:a16="http://schemas.microsoft.com/office/drawing/2014/main" id="{61735583-BC14-106F-12F4-AF685D6CB0EA}"/>
              </a:ext>
            </a:extLst>
          </p:cNvPr>
          <p:cNvSpPr/>
          <p:nvPr/>
        </p:nvSpPr>
        <p:spPr>
          <a:xfrm>
            <a:off x="6551614" y="1375063"/>
            <a:ext cx="4672446" cy="2251364"/>
          </a:xfrm>
          <a:prstGeom prst="roundRect">
            <a:avLst/>
          </a:prstGeom>
          <a:noFill/>
          <a:ln>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2000" b="1" dirty="0">
                <a:solidFill>
                  <a:schemeClr val="bg2">
                    <a:lumMod val="75000"/>
                  </a:schemeClr>
                </a:solidFill>
                <a:latin typeface="Arial" panose="020B0604020202020204" pitchFamily="34" charset="0"/>
                <a:cs typeface="Arial" panose="020B0604020202020204" pitchFamily="34" charset="0"/>
              </a:rPr>
              <a:t>Removing Duplicate :</a:t>
            </a:r>
          </a:p>
          <a:p>
            <a:pPr algn="ctr"/>
            <a:endParaRPr lang="en-IN" sz="2000" b="1" dirty="0">
              <a:solidFill>
                <a:schemeClr val="bg2">
                  <a:lumMod val="75000"/>
                </a:schemeClr>
              </a:solidFill>
              <a:latin typeface="Arial" panose="020B0604020202020204" pitchFamily="34" charset="0"/>
              <a:cs typeface="Arial" panose="020B0604020202020204" pitchFamily="34" charset="0"/>
            </a:endParaRPr>
          </a:p>
          <a:p>
            <a:pPr algn="ctr"/>
            <a:r>
              <a:rPr lang="en-US" sz="1600" dirty="0">
                <a:solidFill>
                  <a:schemeClr val="tx1"/>
                </a:solidFill>
                <a:latin typeface="Arial" panose="020B0604020202020204" pitchFamily="34" charset="0"/>
                <a:cs typeface="Arial" panose="020B0604020202020204" pitchFamily="34" charset="0"/>
              </a:rPr>
              <a:t>Duplicate records can be identified and removed to ensure data accuracy and prevent skewed analysis.</a:t>
            </a:r>
            <a:endParaRPr lang="en-IN" sz="1600" dirty="0">
              <a:solidFill>
                <a:schemeClr val="tx1"/>
              </a:solidFill>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81CAD86C-1C1D-B943-50AD-A11D08A266ED}"/>
              </a:ext>
            </a:extLst>
          </p:cNvPr>
          <p:cNvSpPr/>
          <p:nvPr/>
        </p:nvSpPr>
        <p:spPr>
          <a:xfrm>
            <a:off x="834736" y="4128652"/>
            <a:ext cx="4672446" cy="2251364"/>
          </a:xfrm>
          <a:prstGeom prst="roundRect">
            <a:avLst/>
          </a:prstGeom>
          <a:noFill/>
          <a:ln>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	</a:t>
            </a:r>
            <a:r>
              <a:rPr lang="en-IN" sz="2000" b="1" dirty="0">
                <a:solidFill>
                  <a:schemeClr val="accent3">
                    <a:lumMod val="60000"/>
                    <a:lumOff val="40000"/>
                  </a:schemeClr>
                </a:solidFill>
                <a:latin typeface="Arial" panose="020B0604020202020204" pitchFamily="34" charset="0"/>
                <a:cs typeface="Arial" panose="020B0604020202020204" pitchFamily="34" charset="0"/>
              </a:rPr>
              <a:t>Check Data Type :</a:t>
            </a:r>
          </a:p>
          <a:p>
            <a:pPr algn="ctr"/>
            <a:endParaRPr lang="en-IN" sz="2000" b="1" dirty="0">
              <a:solidFill>
                <a:schemeClr val="bg2">
                  <a:lumMod val="75000"/>
                </a:schemeClr>
              </a:solidFill>
              <a:latin typeface="Arial" panose="020B0604020202020204" pitchFamily="34" charset="0"/>
              <a:cs typeface="Arial" panose="020B0604020202020204" pitchFamily="34" charset="0"/>
            </a:endParaRPr>
          </a:p>
          <a:p>
            <a:pPr algn="ctr"/>
            <a:r>
              <a:rPr lang="en-US" sz="1600" dirty="0">
                <a:solidFill>
                  <a:schemeClr val="tx1"/>
                </a:solidFill>
                <a:latin typeface="Arial" panose="020B0604020202020204" pitchFamily="34" charset="0"/>
                <a:cs typeface="Arial" panose="020B0604020202020204" pitchFamily="34" charset="0"/>
              </a:rPr>
              <a:t>Converting data types from text to Numeric for regression analysis ensures consistency and allows for accurate computations and analysis.</a:t>
            </a:r>
            <a:endParaRPr lang="en-IN" sz="1600" dirty="0">
              <a:solidFill>
                <a:schemeClr val="tx1"/>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4F6F92B6-727F-5E45-91DB-60A64B4DEBDD}"/>
              </a:ext>
            </a:extLst>
          </p:cNvPr>
          <p:cNvSpPr/>
          <p:nvPr/>
        </p:nvSpPr>
        <p:spPr>
          <a:xfrm>
            <a:off x="6551614" y="4128652"/>
            <a:ext cx="4672446" cy="2251364"/>
          </a:xfrm>
          <a:prstGeom prst="roundRect">
            <a:avLst/>
          </a:prstGeom>
          <a:noFill/>
          <a:ln>
            <a:solidFill>
              <a:schemeClr val="tx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	</a:t>
            </a:r>
            <a:r>
              <a:rPr lang="en-IN" sz="2000" b="1" dirty="0">
                <a:solidFill>
                  <a:schemeClr val="accent3">
                    <a:lumMod val="60000"/>
                    <a:lumOff val="40000"/>
                  </a:schemeClr>
                </a:solidFill>
                <a:latin typeface="Arial" panose="020B0604020202020204" pitchFamily="34" charset="0"/>
                <a:cs typeface="Arial" panose="020B0604020202020204" pitchFamily="34" charset="0"/>
              </a:rPr>
              <a:t>Outlier Detection:</a:t>
            </a:r>
          </a:p>
          <a:p>
            <a:pPr algn="ctr"/>
            <a:br>
              <a:rPr lang="en-IN" sz="2000" b="1" dirty="0">
                <a:solidFill>
                  <a:srgbClr val="002060"/>
                </a:solidFill>
                <a:latin typeface="Arial" panose="020B0604020202020204" pitchFamily="34" charset="0"/>
                <a:cs typeface="Arial" panose="020B0604020202020204" pitchFamily="34" charset="0"/>
              </a:rPr>
            </a:br>
            <a:r>
              <a:rPr lang="en-IN" sz="1600" dirty="0">
                <a:solidFill>
                  <a:schemeClr val="tx1"/>
                </a:solidFill>
                <a:latin typeface="Arial" panose="020B0604020202020204" pitchFamily="34" charset="0"/>
                <a:cs typeface="Arial" panose="020B0604020202020204" pitchFamily="34" charset="0"/>
              </a:rPr>
              <a:t>Outliers can be identified and removed or treated using methods like box plot analysis</a:t>
            </a:r>
            <a:r>
              <a:rPr lang="en-IN" dirty="0">
                <a:solidFill>
                  <a:schemeClr val="tx1"/>
                </a:solidFill>
              </a:rPr>
              <a:t>.</a:t>
            </a:r>
          </a:p>
        </p:txBody>
      </p:sp>
    </p:spTree>
    <p:extLst>
      <p:ext uri="{BB962C8B-B14F-4D97-AF65-F5344CB8AC3E}">
        <p14:creationId xmlns:p14="http://schemas.microsoft.com/office/powerpoint/2010/main" val="118247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E981C-CA47-0A3A-71B6-C6DF31BB2D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396A0-19B2-985B-C73D-CE1A8A86D90C}"/>
              </a:ext>
            </a:extLst>
          </p:cNvPr>
          <p:cNvSpPr>
            <a:spLocks noGrp="1"/>
          </p:cNvSpPr>
          <p:nvPr>
            <p:ph type="title"/>
          </p:nvPr>
        </p:nvSpPr>
        <p:spPr>
          <a:xfrm>
            <a:off x="685802" y="242455"/>
            <a:ext cx="9860971" cy="692727"/>
          </a:xfrm>
        </p:spPr>
        <p:txBody>
          <a:bodyPr>
            <a:normAutofit/>
          </a:bodyPr>
          <a:lstStyle/>
          <a:p>
            <a:r>
              <a:rPr lang="en-IN" sz="3200" dirty="0">
                <a:latin typeface="Times New Roman" panose="02020603050405020304" pitchFamily="18" charset="0"/>
                <a:cs typeface="Times New Roman" panose="02020603050405020304" pitchFamily="18" charset="0"/>
              </a:rPr>
              <a:t>REGRESSION ANALYSIS</a:t>
            </a:r>
          </a:p>
        </p:txBody>
      </p:sp>
      <p:sp>
        <p:nvSpPr>
          <p:cNvPr id="3" name="Content Placeholder 2">
            <a:extLst>
              <a:ext uri="{FF2B5EF4-FFF2-40B4-BE49-F238E27FC236}">
                <a16:creationId xmlns:a16="http://schemas.microsoft.com/office/drawing/2014/main" id="{C35DE59E-0655-F2A1-2DEB-689B29A3D3E4}"/>
              </a:ext>
            </a:extLst>
          </p:cNvPr>
          <p:cNvSpPr>
            <a:spLocks noGrp="1"/>
          </p:cNvSpPr>
          <p:nvPr>
            <p:ph sz="half" idx="1"/>
          </p:nvPr>
        </p:nvSpPr>
        <p:spPr>
          <a:xfrm>
            <a:off x="685802" y="1066798"/>
            <a:ext cx="4540825" cy="5334001"/>
          </a:xfrm>
        </p:spPr>
        <p:txBody>
          <a:bodyPr/>
          <a:lstStyle/>
          <a:p>
            <a:endParaRPr lang="en-IN" dirty="0">
              <a:effectLst/>
            </a:endParaRPr>
          </a:p>
          <a:p>
            <a:endParaRPr lang="en-IN" dirty="0"/>
          </a:p>
        </p:txBody>
      </p:sp>
      <p:pic>
        <p:nvPicPr>
          <p:cNvPr id="7" name="Picture 6">
            <a:extLst>
              <a:ext uri="{FF2B5EF4-FFF2-40B4-BE49-F238E27FC236}">
                <a16:creationId xmlns:a16="http://schemas.microsoft.com/office/drawing/2014/main" id="{97D6824E-B78A-1C76-5FAB-2A1B89804051}"/>
              </a:ext>
            </a:extLst>
          </p:cNvPr>
          <p:cNvPicPr>
            <a:picLocks noChangeAspect="1"/>
          </p:cNvPicPr>
          <p:nvPr/>
        </p:nvPicPr>
        <p:blipFill>
          <a:blip r:embed="rId2"/>
          <a:stretch>
            <a:fillRect/>
          </a:stretch>
        </p:blipFill>
        <p:spPr>
          <a:xfrm>
            <a:off x="0" y="1088675"/>
            <a:ext cx="12192000" cy="5769325"/>
          </a:xfrm>
          <a:prstGeom prst="rect">
            <a:avLst/>
          </a:prstGeom>
        </p:spPr>
      </p:pic>
    </p:spTree>
    <p:extLst>
      <p:ext uri="{BB962C8B-B14F-4D97-AF65-F5344CB8AC3E}">
        <p14:creationId xmlns:p14="http://schemas.microsoft.com/office/powerpoint/2010/main" val="231004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FB5BD-7791-41DC-EFFE-3216C23FF6D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CAC90-C997-371C-C1D3-924283C0DE17}"/>
              </a:ext>
            </a:extLst>
          </p:cNvPr>
          <p:cNvSpPr>
            <a:spLocks noGrp="1"/>
          </p:cNvSpPr>
          <p:nvPr>
            <p:ph sz="half" idx="1"/>
          </p:nvPr>
        </p:nvSpPr>
        <p:spPr>
          <a:xfrm>
            <a:off x="685802" y="83127"/>
            <a:ext cx="6535880" cy="6650182"/>
          </a:xfrm>
        </p:spPr>
        <p:txBody>
          <a:bodyPr>
            <a:normAutofit/>
          </a:bodyPr>
          <a:lstStyle/>
          <a:p>
            <a:r>
              <a:rPr lang="en-US" sz="1600" b="1" dirty="0">
                <a:solidFill>
                  <a:schemeClr val="bg1">
                    <a:lumMod val="85000"/>
                    <a:lumOff val="15000"/>
                  </a:schemeClr>
                </a:solidFill>
                <a:latin typeface="Arial" panose="020B0604020202020204" pitchFamily="34" charset="0"/>
                <a:cs typeface="Arial" panose="020B0604020202020204" pitchFamily="34" charset="0"/>
              </a:rPr>
              <a:t>Multiple R (0.9751): </a:t>
            </a:r>
            <a:r>
              <a:rPr lang="en-US" sz="1600" dirty="0">
                <a:latin typeface="Arial" panose="020B0604020202020204" pitchFamily="34" charset="0"/>
                <a:cs typeface="Arial" panose="020B0604020202020204" pitchFamily="34" charset="0"/>
              </a:rPr>
              <a:t>This tells us how strongly the independent variables are correlated with profit. A value close to 1 (like 0.975) means there’s a very strong relationship — so when the inputs change, profit changes in a predictable way. </a:t>
            </a:r>
          </a:p>
          <a:p>
            <a:endParaRPr lang="en-US" sz="1600" dirty="0">
              <a:latin typeface="Arial" panose="020B0604020202020204" pitchFamily="34" charset="0"/>
              <a:cs typeface="Arial" panose="020B0604020202020204" pitchFamily="34" charset="0"/>
            </a:endParaRPr>
          </a:p>
          <a:p>
            <a:r>
              <a:rPr lang="en-US" sz="1600" b="1" dirty="0">
                <a:solidFill>
                  <a:schemeClr val="bg1">
                    <a:lumMod val="85000"/>
                    <a:lumOff val="15000"/>
                  </a:schemeClr>
                </a:solidFill>
                <a:latin typeface="Arial" panose="020B0604020202020204" pitchFamily="34" charset="0"/>
                <a:cs typeface="Arial" panose="020B0604020202020204" pitchFamily="34" charset="0"/>
              </a:rPr>
              <a:t>R-Square (0.9507): </a:t>
            </a:r>
            <a:r>
              <a:rPr lang="en-US" sz="1600" dirty="0">
                <a:latin typeface="Arial" panose="020B0604020202020204" pitchFamily="34" charset="0"/>
                <a:cs typeface="Arial" panose="020B0604020202020204" pitchFamily="34" charset="0"/>
              </a:rPr>
              <a:t>About 95% of the profit changes are explained by the factors in our model — like R&amp;D Spend, Marketing Spend, etc. That’s a very strong fit.</a:t>
            </a:r>
          </a:p>
          <a:p>
            <a:endParaRPr lang="en-US" sz="1600" dirty="0">
              <a:latin typeface="Arial" panose="020B0604020202020204" pitchFamily="34" charset="0"/>
              <a:cs typeface="Arial" panose="020B0604020202020204" pitchFamily="34" charset="0"/>
            </a:endParaRPr>
          </a:p>
          <a:p>
            <a:r>
              <a:rPr lang="en-US" sz="1600" b="1" dirty="0">
                <a:solidFill>
                  <a:schemeClr val="bg1">
                    <a:lumMod val="85000"/>
                    <a:lumOff val="15000"/>
                  </a:schemeClr>
                </a:solidFill>
                <a:latin typeface="Arial" panose="020B0604020202020204" pitchFamily="34" charset="0"/>
                <a:cs typeface="Arial" panose="020B0604020202020204" pitchFamily="34" charset="0"/>
              </a:rPr>
              <a:t>Adjusted R-Square (0.9452): </a:t>
            </a:r>
            <a:r>
              <a:rPr lang="en-US" sz="1600" dirty="0">
                <a:latin typeface="Arial" panose="020B0604020202020204" pitchFamily="34" charset="0"/>
                <a:cs typeface="Arial" panose="020B0604020202020204" pitchFamily="34" charset="0"/>
              </a:rPr>
              <a:t>This adjusts for the number of variables we used and still shows a very good fit. It helps ensure the model isn't just fitting the noise in the data.</a:t>
            </a:r>
          </a:p>
          <a:p>
            <a:endParaRPr lang="en-US" sz="1600" dirty="0">
              <a:latin typeface="Arial" panose="020B0604020202020204" pitchFamily="34" charset="0"/>
              <a:cs typeface="Arial" panose="020B0604020202020204" pitchFamily="34" charset="0"/>
            </a:endParaRPr>
          </a:p>
          <a:p>
            <a:r>
              <a:rPr lang="en-US" sz="1600" b="1" dirty="0">
                <a:solidFill>
                  <a:schemeClr val="bg1">
                    <a:lumMod val="85000"/>
                    <a:lumOff val="15000"/>
                  </a:schemeClr>
                </a:solidFill>
                <a:latin typeface="Arial" panose="020B0604020202020204" pitchFamily="34" charset="0"/>
                <a:cs typeface="Arial" panose="020B0604020202020204" pitchFamily="34" charset="0"/>
              </a:rPr>
              <a:t>Standard Error (9439.21): </a:t>
            </a:r>
            <a:r>
              <a:rPr lang="en-US" sz="1600" dirty="0">
                <a:latin typeface="Arial" panose="020B0604020202020204" pitchFamily="34" charset="0"/>
                <a:cs typeface="Arial" panose="020B0604020202020204" pitchFamily="34" charset="0"/>
              </a:rPr>
              <a:t>On average, the difference between actual and predicted profit is about ₹9439. The lower this number, the better. </a:t>
            </a:r>
            <a:r>
              <a:rPr lang="en-US" sz="1400" dirty="0">
                <a:latin typeface="Arial" panose="020B0604020202020204" pitchFamily="34" charset="0"/>
                <a:cs typeface="Arial" panose="020B0604020202020204" pitchFamily="34" charset="0"/>
              </a:rPr>
              <a:t>[standard error is less than 10% of our average target value, it’s generally considered good].</a:t>
            </a:r>
          </a:p>
          <a:p>
            <a:endParaRPr lang="en-US" sz="1200" dirty="0">
              <a:latin typeface="Arial" panose="020B0604020202020204" pitchFamily="34" charset="0"/>
              <a:cs typeface="Arial" panose="020B0604020202020204" pitchFamily="34" charset="0"/>
            </a:endParaRPr>
          </a:p>
          <a:p>
            <a:r>
              <a:rPr lang="en-US" sz="1600" b="1" dirty="0">
                <a:solidFill>
                  <a:schemeClr val="bg1">
                    <a:lumMod val="85000"/>
                    <a:lumOff val="15000"/>
                  </a:schemeClr>
                </a:solidFill>
                <a:latin typeface="Arial" panose="020B0604020202020204" pitchFamily="34" charset="0"/>
                <a:cs typeface="Arial" panose="020B0604020202020204" pitchFamily="34" charset="0"/>
              </a:rPr>
              <a:t>Observations (50): </a:t>
            </a:r>
            <a:r>
              <a:rPr lang="en-US" sz="1600" dirty="0">
                <a:latin typeface="Arial" panose="020B0604020202020204" pitchFamily="34" charset="0"/>
                <a:cs typeface="Arial" panose="020B0604020202020204" pitchFamily="34" charset="0"/>
              </a:rPr>
              <a:t>We built this model using 50 data records, </a:t>
            </a:r>
            <a:endParaRPr lang="en-IN"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65C6AE8-BF68-55C4-E03C-D174BE16D443}"/>
              </a:ext>
            </a:extLst>
          </p:cNvPr>
          <p:cNvPicPr>
            <a:picLocks noChangeAspect="1"/>
          </p:cNvPicPr>
          <p:nvPr/>
        </p:nvPicPr>
        <p:blipFill>
          <a:blip r:embed="rId2"/>
          <a:stretch>
            <a:fillRect/>
          </a:stretch>
        </p:blipFill>
        <p:spPr>
          <a:xfrm>
            <a:off x="7530007" y="1037044"/>
            <a:ext cx="3976191" cy="2699583"/>
          </a:xfrm>
          <a:prstGeom prst="rect">
            <a:avLst/>
          </a:prstGeom>
        </p:spPr>
      </p:pic>
      <p:sp>
        <p:nvSpPr>
          <p:cNvPr id="11" name="Rectangle: Rounded Corners 10">
            <a:extLst>
              <a:ext uri="{FF2B5EF4-FFF2-40B4-BE49-F238E27FC236}">
                <a16:creationId xmlns:a16="http://schemas.microsoft.com/office/drawing/2014/main" id="{6CB844FD-7B08-2839-AB31-C719EEE40FDC}"/>
              </a:ext>
            </a:extLst>
          </p:cNvPr>
          <p:cNvSpPr/>
          <p:nvPr/>
        </p:nvSpPr>
        <p:spPr>
          <a:xfrm>
            <a:off x="7530006" y="4031672"/>
            <a:ext cx="3976191" cy="1922318"/>
          </a:xfrm>
          <a:prstGeom prst="roundRect">
            <a:avLst/>
          </a:prstGeom>
          <a:gradFill flip="none" rotWithShape="1">
            <a:gsLst>
              <a:gs pos="0">
                <a:schemeClr val="accent2">
                  <a:lumMod val="40000"/>
                  <a:lumOff val="60000"/>
                </a:schemeClr>
              </a:gs>
              <a:gs pos="28000">
                <a:schemeClr val="accent2">
                  <a:lumMod val="95000"/>
                  <a:lumOff val="5000"/>
                </a:schemeClr>
              </a:gs>
              <a:gs pos="80000">
                <a:schemeClr val="accent2">
                  <a:lumMod val="60000"/>
                </a:schemeClr>
              </a:gs>
            </a:gsLst>
            <a:path path="circle">
              <a:fillToRect l="50000" t="130000" r="50000" b="-30000"/>
            </a:path>
            <a:tileRect/>
          </a:gradFill>
          <a:ln>
            <a:solidFill>
              <a:schemeClr val="tx1">
                <a:lumMod val="75000"/>
              </a:schemeClr>
            </a:solidFill>
          </a:ln>
          <a:effectLst>
            <a:outerShdw blurRad="50800" dist="38100" dir="2700000" algn="tl" rotWithShape="0">
              <a:schemeClr val="accent2">
                <a:lumMod val="60000"/>
                <a:lumOff val="40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Our regression model is highly reliable and accurately predicts profit based on input variables like R&amp;D Spend, Marketing Spend and Administration etc.</a:t>
            </a:r>
            <a:endParaRPr lang="en-IN"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924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5333</TotalTime>
  <Words>1019</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Bell MT</vt:lpstr>
      <vt:lpstr>Calibri</vt:lpstr>
      <vt:lpstr>Calibri Light</vt:lpstr>
      <vt:lpstr>Gill Sans MT</vt:lpstr>
      <vt:lpstr>Times New Roman</vt:lpstr>
      <vt:lpstr>Wingdings</vt:lpstr>
      <vt:lpstr>Celestial</vt:lpstr>
      <vt:lpstr>Profit Analysis (Multi-linear Regression)</vt:lpstr>
      <vt:lpstr>Content:</vt:lpstr>
      <vt:lpstr>Introduction</vt:lpstr>
      <vt:lpstr>BUSINESS CHALLENGE</vt:lpstr>
      <vt:lpstr>TOOLs USED</vt:lpstr>
      <vt:lpstr>DATA COLLECTION</vt:lpstr>
      <vt:lpstr>DATA CLEANING</vt:lpstr>
      <vt:lpstr>REGRESSION ANALYSIS</vt:lpstr>
      <vt:lpstr>PowerPoint Presentation</vt:lpstr>
      <vt:lpstr>Key Variables Impacting Profit – Coefficients &amp; P-values</vt:lpstr>
      <vt:lpstr>Profit Prediction using regression model</vt:lpstr>
      <vt:lpstr>PowerPoint Presentation</vt:lpstr>
      <vt:lpstr>PowerPoint Presentation</vt:lpstr>
      <vt:lpstr>PowerPoint Presentation</vt:lpstr>
      <vt:lpstr>Analysis INSIGHTS</vt:lpstr>
      <vt:lpstr>KEY FINDINGS &amp;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Nanthakumar Subramani</dc:creator>
  <cp:lastModifiedBy>Nanthakumar Subramani</cp:lastModifiedBy>
  <cp:revision>22</cp:revision>
  <dcterms:created xsi:type="dcterms:W3CDTF">2025-03-28T15:21:54Z</dcterms:created>
  <dcterms:modified xsi:type="dcterms:W3CDTF">2025-04-15T14:09:03Z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