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guide id="3" orient="horz" pos="164">
          <p15:clr>
            <a:srgbClr val="9AA0A6"/>
          </p15:clr>
        </p15:guide>
      </p15:sldGuideLst>
    </p:ext>
    <p:ext uri="{2D200454-40CA-4A62-9FC3-DE9A4176ACB9}">
      <p15:notesGuideLst>
        <p15:guide id="1" orient="horz" pos="2160">
          <p15:clr>
            <a:srgbClr val="000000"/>
          </p15:clr>
        </p15:guide>
        <p15:guide id="2" pos="2160">
          <p15:clr>
            <a:srgbClr val="000000"/>
          </p15:clr>
        </p15:guide>
      </p15:notesGuideLst>
    </p:ext>
    <p:ext uri="http://customooxmlschemas.google.com/">
      <go:slidesCustomData xmlns:go="http://customooxmlschemas.google.com/" r:id="rId19" roundtripDataSignature="AMtx7mjeG9u+H/pnj6MJkljb0d2VI6b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64" orient="horz"/>
      </p:guideLst>
    </p:cSldViewPr>
  </p:slideViewPr>
  <p:notesViewPr>
    <p:cSldViewPr snapToGrid="0">
      <p:cViewPr varScale="1">
        <p:scale>
          <a:sx n="100" d="100"/>
          <a:sy n="100" d="100"/>
        </p:scale>
        <p:origin x="0" y="0"/>
      </p:cViewPr>
      <p:guideLst>
        <p:guide pos="216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3884612"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8" name="Google Shape;8;n"/>
          <p:cNvSpPr txBox="1"/>
          <p:nvPr>
            <p:ph idx="1" type="body"/>
          </p:nvPr>
        </p:nvSpPr>
        <p:spPr>
          <a:xfrm>
            <a:off x="685800" y="4343400"/>
            <a:ext cx="5484812" cy="4113212"/>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txBox="1"/>
          <p:nvPr>
            <p:ph idx="3" type="sldNum"/>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215900" lvl="0" marL="21590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 name="Google Shape;58;p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notes"/>
          <p:cNvSpPr txBox="1"/>
          <p:nvPr>
            <p:ph idx="1" type="body"/>
          </p:nvPr>
        </p:nvSpPr>
        <p:spPr>
          <a:xfrm>
            <a:off x="685800" y="4343400"/>
            <a:ext cx="5484812" cy="4113212"/>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45" name="Google Shape;145;p10: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46" name="Google Shape;146;p10: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56" name="Google Shape;156;p11: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57" name="Google Shape;157;p11: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58" name="Google Shape;158;p11: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 name="Google Shape;68;p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2:notes"/>
          <p:cNvSpPr txBox="1"/>
          <p:nvPr>
            <p:ph idx="1" type="body"/>
          </p:nvPr>
        </p:nvSpPr>
        <p:spPr>
          <a:xfrm>
            <a:off x="685800" y="4343400"/>
            <a:ext cx="5484812" cy="4113212"/>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 name="Google Shape;76;p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3: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85" name="Google Shape;85;p4: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86" name="Google Shape;86;p4: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87" name="Google Shape;87;p4: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00" name="Google Shape;100;p5: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01" name="Google Shape;101;p5: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02" name="Google Shape;102;p5: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0" name="Google Shape;110;p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6: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18" name="Google Shape;118;p7: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19" name="Google Shape;119;p7: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20" name="Google Shape;120;p7: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26" name="Google Shape;126;p8: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27" name="Google Shape;127;p8: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36" name="Google Shape;136;p9:notes"/>
          <p:cNvSpPr/>
          <p:nvPr>
            <p:ph idx="2" type="sldImg"/>
          </p:nvPr>
        </p:nvSpPr>
        <p:spPr>
          <a:xfrm>
            <a:off x="381265" y="685800"/>
            <a:ext cx="6093900" cy="3427500"/>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137" name="Google Shape;137;p9: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215900" lvl="0" marL="21590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13"/>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13"/>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13"/>
          <p:cNvSpPr txBox="1"/>
          <p:nvPr>
            <p:ph idx="12" type="sldNum"/>
          </p:nvPr>
        </p:nvSpPr>
        <p:spPr>
          <a:xfrm>
            <a:off x="6553200" y="4686300"/>
            <a:ext cx="2132100" cy="341700"/>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5"/>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15"/>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15"/>
          <p:cNvSpPr txBox="1"/>
          <p:nvPr>
            <p:ph idx="12" type="sldNum"/>
          </p:nvPr>
        </p:nvSpPr>
        <p:spPr>
          <a:xfrm>
            <a:off x="6553200" y="4686300"/>
            <a:ext cx="2132100" cy="341700"/>
          </a:xfrm>
          <a:prstGeom prst="rect">
            <a:avLst/>
          </a:prstGeom>
          <a:noFill/>
          <a:ln>
            <a:noFill/>
          </a:ln>
        </p:spPr>
        <p:txBody>
          <a:bodyPr anchorCtr="0" anchor="b"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grpSp>
        <p:nvGrpSpPr>
          <p:cNvPr id="12" name="Google Shape;12;p12"/>
          <p:cNvGrpSpPr/>
          <p:nvPr/>
        </p:nvGrpSpPr>
        <p:grpSpPr>
          <a:xfrm>
            <a:off x="0" y="0"/>
            <a:ext cx="9142412" cy="5142309"/>
            <a:chOff x="0" y="0"/>
            <a:chExt cx="5759" cy="4319"/>
          </a:xfrm>
        </p:grpSpPr>
        <p:sp>
          <p:nvSpPr>
            <p:cNvPr id="13" name="Google Shape;13;p12"/>
            <p:cNvSpPr/>
            <p:nvPr/>
          </p:nvSpPr>
          <p:spPr>
            <a:xfrm>
              <a:off x="0" y="0"/>
              <a:ext cx="2207" cy="4319"/>
            </a:xfrm>
            <a:prstGeom prst="rect">
              <a:avLst/>
            </a:prstGeom>
            <a:gradFill>
              <a:gsLst>
                <a:gs pos="0">
                  <a:srgbClr val="CCCCE6"/>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2"/>
            <p:cNvSpPr/>
            <p:nvPr/>
          </p:nvSpPr>
          <p:spPr>
            <a:xfrm>
              <a:off x="1081" y="1065"/>
              <a:ext cx="4678" cy="1595"/>
            </a:xfrm>
            <a:prstGeom prst="rect">
              <a:avLst/>
            </a:prstGeom>
            <a:solidFill>
              <a:srgbClr val="0000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 name="Google Shape;15;p12"/>
            <p:cNvGrpSpPr/>
            <p:nvPr/>
          </p:nvGrpSpPr>
          <p:grpSpPr>
            <a:xfrm>
              <a:off x="0" y="672"/>
              <a:ext cx="1805" cy="1988"/>
              <a:chOff x="0" y="672"/>
              <a:chExt cx="1805" cy="1988"/>
            </a:xfrm>
          </p:grpSpPr>
          <p:sp>
            <p:nvSpPr>
              <p:cNvPr id="16" name="Google Shape;16;p12"/>
              <p:cNvSpPr/>
              <p:nvPr/>
            </p:nvSpPr>
            <p:spPr>
              <a:xfrm>
                <a:off x="361" y="2257"/>
                <a:ext cx="362" cy="403"/>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p12"/>
              <p:cNvSpPr/>
              <p:nvPr/>
            </p:nvSpPr>
            <p:spPr>
              <a:xfrm>
                <a:off x="1081" y="1065"/>
                <a:ext cx="361" cy="404"/>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12"/>
              <p:cNvSpPr/>
              <p:nvPr/>
            </p:nvSpPr>
            <p:spPr>
              <a:xfrm>
                <a:off x="1437" y="672"/>
                <a:ext cx="368" cy="399"/>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12"/>
              <p:cNvSpPr/>
              <p:nvPr/>
            </p:nvSpPr>
            <p:spPr>
              <a:xfrm>
                <a:off x="719" y="2257"/>
                <a:ext cx="367" cy="403"/>
              </a:xfrm>
              <a:prstGeom prst="rect">
                <a:avLst/>
              </a:prstGeom>
              <a:solidFill>
                <a:srgbClr val="0000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12"/>
              <p:cNvSpPr/>
              <p:nvPr/>
            </p:nvSpPr>
            <p:spPr>
              <a:xfrm>
                <a:off x="1437" y="1065"/>
                <a:ext cx="368" cy="404"/>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p12"/>
              <p:cNvSpPr/>
              <p:nvPr/>
            </p:nvSpPr>
            <p:spPr>
              <a:xfrm>
                <a:off x="719" y="1464"/>
                <a:ext cx="367" cy="398"/>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p12"/>
              <p:cNvSpPr/>
              <p:nvPr/>
            </p:nvSpPr>
            <p:spPr>
              <a:xfrm>
                <a:off x="0" y="1464"/>
                <a:ext cx="366" cy="398"/>
              </a:xfrm>
              <a:prstGeom prst="rect">
                <a:avLst/>
              </a:prstGeom>
              <a:solidFill>
                <a:srgbClr val="0000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12"/>
              <p:cNvSpPr/>
              <p:nvPr/>
            </p:nvSpPr>
            <p:spPr>
              <a:xfrm>
                <a:off x="1081" y="1464"/>
                <a:ext cx="361" cy="398"/>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 name="Google Shape;24;p12"/>
              <p:cNvSpPr/>
              <p:nvPr/>
            </p:nvSpPr>
            <p:spPr>
              <a:xfrm>
                <a:off x="361" y="1857"/>
                <a:ext cx="362" cy="405"/>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12"/>
              <p:cNvSpPr/>
              <p:nvPr/>
            </p:nvSpPr>
            <p:spPr>
              <a:xfrm>
                <a:off x="719" y="1857"/>
                <a:ext cx="367" cy="405"/>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26" name="Google Shape;26;p12"/>
          <p:cNvSpPr txBox="1"/>
          <p:nvPr>
            <p:ph type="title"/>
          </p:nvPr>
        </p:nvSpPr>
        <p:spPr>
          <a:xfrm>
            <a:off x="457200" y="342900"/>
            <a:ext cx="8228100" cy="102750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27" name="Google Shape;27;p12"/>
          <p:cNvSpPr txBox="1"/>
          <p:nvPr>
            <p:ph idx="1" type="body"/>
          </p:nvPr>
        </p:nvSpPr>
        <p:spPr>
          <a:xfrm>
            <a:off x="457200" y="1485900"/>
            <a:ext cx="8228100" cy="29136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28" name="Google Shape;28;p12"/>
          <p:cNvSpPr/>
          <p:nvPr/>
        </p:nvSpPr>
        <p:spPr>
          <a:xfrm>
            <a:off x="457200" y="4686300"/>
            <a:ext cx="2133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12"/>
          <p:cNvSpPr/>
          <p:nvPr/>
        </p:nvSpPr>
        <p:spPr>
          <a:xfrm>
            <a:off x="3124200" y="4686300"/>
            <a:ext cx="2895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12"/>
          <p:cNvSpPr txBox="1"/>
          <p:nvPr>
            <p:ph idx="12" type="sldNum"/>
          </p:nvPr>
        </p:nvSpPr>
        <p:spPr>
          <a:xfrm>
            <a:off x="6553200" y="4686300"/>
            <a:ext cx="2132100" cy="341700"/>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 name="Shape 35"/>
        <p:cNvGrpSpPr/>
        <p:nvPr/>
      </p:nvGrpSpPr>
      <p:grpSpPr>
        <a:xfrm>
          <a:off x="0" y="0"/>
          <a:ext cx="0" cy="0"/>
          <a:chOff x="0" y="0"/>
          <a:chExt cx="0" cy="0"/>
        </a:xfrm>
      </p:grpSpPr>
      <p:sp>
        <p:nvSpPr>
          <p:cNvPr id="36" name="Google Shape;36;p14"/>
          <p:cNvSpPr/>
          <p:nvPr/>
        </p:nvSpPr>
        <p:spPr>
          <a:xfrm>
            <a:off x="3124200" y="4686300"/>
            <a:ext cx="2895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 name="Google Shape;37;p14"/>
          <p:cNvSpPr txBox="1"/>
          <p:nvPr>
            <p:ph idx="12" type="sldNum"/>
          </p:nvPr>
        </p:nvSpPr>
        <p:spPr>
          <a:xfrm>
            <a:off x="6553200" y="4686300"/>
            <a:ext cx="2132100" cy="341700"/>
          </a:xfrm>
          <a:prstGeom prst="rect">
            <a:avLst/>
          </a:prstGeom>
          <a:noFill/>
          <a:ln>
            <a:noFill/>
          </a:ln>
        </p:spPr>
        <p:txBody>
          <a:bodyPr anchorCtr="0" anchor="b"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grpSp>
        <p:nvGrpSpPr>
          <p:cNvPr id="38" name="Google Shape;38;p14"/>
          <p:cNvGrpSpPr/>
          <p:nvPr/>
        </p:nvGrpSpPr>
        <p:grpSpPr>
          <a:xfrm>
            <a:off x="0" y="0"/>
            <a:ext cx="9142412" cy="408384"/>
            <a:chOff x="0" y="0"/>
            <a:chExt cx="5759" cy="343"/>
          </a:xfrm>
        </p:grpSpPr>
        <p:sp>
          <p:nvSpPr>
            <p:cNvPr id="39" name="Google Shape;39;p14"/>
            <p:cNvSpPr/>
            <p:nvPr/>
          </p:nvSpPr>
          <p:spPr>
            <a:xfrm>
              <a:off x="0" y="0"/>
              <a:ext cx="179" cy="335"/>
            </a:xfrm>
            <a:prstGeom prst="rect">
              <a:avLst/>
            </a:prstGeom>
            <a:gradFill>
              <a:gsLst>
                <a:gs pos="0">
                  <a:srgbClr val="CCCCE6"/>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14"/>
            <p:cNvSpPr/>
            <p:nvPr/>
          </p:nvSpPr>
          <p:spPr>
            <a:xfrm>
              <a:off x="260" y="85"/>
              <a:ext cx="5499" cy="172"/>
            </a:xfrm>
            <a:prstGeom prst="rect">
              <a:avLst/>
            </a:prstGeom>
            <a:gradFill>
              <a:gsLst>
                <a:gs pos="0">
                  <a:srgbClr val="00007D"/>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14"/>
            <p:cNvSpPr/>
            <p:nvPr/>
          </p:nvSpPr>
          <p:spPr>
            <a:xfrm>
              <a:off x="258" y="85"/>
              <a:ext cx="86" cy="88"/>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14"/>
            <p:cNvSpPr/>
            <p:nvPr/>
          </p:nvSpPr>
          <p:spPr>
            <a:xfrm>
              <a:off x="345" y="0"/>
              <a:ext cx="87" cy="86"/>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14"/>
            <p:cNvSpPr/>
            <p:nvPr/>
          </p:nvSpPr>
          <p:spPr>
            <a:xfrm>
              <a:off x="345" y="85"/>
              <a:ext cx="87" cy="88"/>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14"/>
            <p:cNvSpPr/>
            <p:nvPr/>
          </p:nvSpPr>
          <p:spPr>
            <a:xfrm>
              <a:off x="173" y="173"/>
              <a:ext cx="85" cy="86"/>
            </a:xfrm>
            <a:prstGeom prst="rect">
              <a:avLst/>
            </a:prstGeom>
            <a:solidFill>
              <a:srgbClr val="CCCC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14"/>
            <p:cNvSpPr/>
            <p:nvPr/>
          </p:nvSpPr>
          <p:spPr>
            <a:xfrm>
              <a:off x="83" y="86"/>
              <a:ext cx="88" cy="86"/>
            </a:xfrm>
            <a:prstGeom prst="rect">
              <a:avLst/>
            </a:prstGeom>
            <a:solidFill>
              <a:srgbClr val="0000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14"/>
            <p:cNvSpPr/>
            <p:nvPr/>
          </p:nvSpPr>
          <p:spPr>
            <a:xfrm>
              <a:off x="258" y="171"/>
              <a:ext cx="86" cy="86"/>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 name="Google Shape;47;p14"/>
            <p:cNvSpPr/>
            <p:nvPr/>
          </p:nvSpPr>
          <p:spPr>
            <a:xfrm>
              <a:off x="173" y="258"/>
              <a:ext cx="85" cy="85"/>
            </a:xfrm>
            <a:prstGeom prst="rect">
              <a:avLst/>
            </a:prstGeom>
            <a:solidFill>
              <a:srgbClr val="9999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 name="Google Shape;48;p14"/>
          <p:cNvSpPr txBox="1"/>
          <p:nvPr>
            <p:ph type="title"/>
          </p:nvPr>
        </p:nvSpPr>
        <p:spPr>
          <a:xfrm>
            <a:off x="457200" y="342900"/>
            <a:ext cx="8228100" cy="102750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49" name="Google Shape;49;p14"/>
          <p:cNvSpPr txBox="1"/>
          <p:nvPr>
            <p:ph idx="1" type="body"/>
          </p:nvPr>
        </p:nvSpPr>
        <p:spPr>
          <a:xfrm>
            <a:off x="457200" y="1485900"/>
            <a:ext cx="8228100" cy="29136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0" name="Google Shape;50;p14"/>
          <p:cNvSpPr/>
          <p:nvPr/>
        </p:nvSpPr>
        <p:spPr>
          <a:xfrm>
            <a:off x="457200" y="4683919"/>
            <a:ext cx="2133600" cy="357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7.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5.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
          <p:cNvSpPr txBox="1"/>
          <p:nvPr/>
        </p:nvSpPr>
        <p:spPr>
          <a:xfrm>
            <a:off x="990600" y="228600"/>
            <a:ext cx="7467600" cy="51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90033"/>
              </a:buClr>
              <a:buSzPts val="42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729425" y="1263825"/>
            <a:ext cx="8309700" cy="1908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4200"/>
              <a:buFont typeface="Arial"/>
              <a:buNone/>
            </a:pPr>
            <a:r>
              <a:t/>
            </a:r>
            <a:endParaRPr b="1" i="0" sz="4200" u="none" cap="none" strike="noStrike">
              <a:solidFill>
                <a:srgbClr val="1A1A1A"/>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4200"/>
              <a:buFont typeface="Arial"/>
              <a:buNone/>
            </a:pPr>
            <a:r>
              <a:rPr b="1" i="0" lang="en-US" sz="4200" u="none" cap="none" strike="noStrike">
                <a:solidFill>
                  <a:srgbClr val="EFEFEF"/>
                </a:solidFill>
                <a:latin typeface="Times New Roman"/>
                <a:ea typeface="Times New Roman"/>
                <a:cs typeface="Times New Roman"/>
                <a:sym typeface="Times New Roman"/>
              </a:rPr>
              <a:t>Final Presentation</a:t>
            </a:r>
            <a:endParaRPr b="1" i="0" sz="4200" u="none" cap="none" strike="noStrike">
              <a:solidFill>
                <a:srgbClr val="EFEFEF"/>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Times New Roman"/>
                <a:ea typeface="Times New Roman"/>
                <a:cs typeface="Times New Roman"/>
                <a:sym typeface="Times New Roman"/>
              </a:rPr>
              <a:t>EE5111 : Estimation Theory</a:t>
            </a:r>
            <a:endParaRPr b="0" i="0" sz="2800" u="none" cap="none" strike="noStrike">
              <a:solidFill>
                <a:srgbClr val="EFEFEF"/>
              </a:solidFill>
              <a:latin typeface="Times New Roman"/>
              <a:ea typeface="Times New Roman"/>
              <a:cs typeface="Times New Roman"/>
              <a:sym typeface="Times New Roman"/>
            </a:endParaRPr>
          </a:p>
        </p:txBody>
      </p:sp>
      <p:sp>
        <p:nvSpPr>
          <p:cNvPr id="63" name="Google Shape;63;p1"/>
          <p:cNvSpPr txBox="1"/>
          <p:nvPr/>
        </p:nvSpPr>
        <p:spPr>
          <a:xfrm>
            <a:off x="3361325" y="3361625"/>
            <a:ext cx="5677800" cy="1563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595959"/>
              </a:buClr>
              <a:buSzPts val="1800"/>
              <a:buFont typeface="Times New Roman"/>
              <a:buChar char="●"/>
            </a:pPr>
            <a:r>
              <a:rPr b="1" i="0" lang="en-US" sz="1800" u="none" cap="none" strike="noStrike">
                <a:solidFill>
                  <a:srgbClr val="595959"/>
                </a:solidFill>
                <a:latin typeface="Times New Roman"/>
                <a:ea typeface="Times New Roman"/>
                <a:cs typeface="Times New Roman"/>
                <a:sym typeface="Times New Roman"/>
              </a:rPr>
              <a:t>OM SHRI PRASATH	-  EE17B113</a:t>
            </a:r>
            <a:endParaRPr b="1" i="0" sz="1800" u="none" cap="none" strike="noStrike">
              <a:solidFill>
                <a:srgbClr val="59595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595959"/>
              </a:buClr>
              <a:buSzPts val="1800"/>
              <a:buFont typeface="Times New Roman"/>
              <a:buChar char="●"/>
            </a:pPr>
            <a:r>
              <a:rPr b="1" i="0" lang="en-US" sz="1800" u="none" cap="none" strike="noStrike">
                <a:solidFill>
                  <a:srgbClr val="595959"/>
                </a:solidFill>
                <a:latin typeface="Times New Roman"/>
                <a:ea typeface="Times New Roman"/>
                <a:cs typeface="Times New Roman"/>
                <a:sym typeface="Times New Roman"/>
              </a:rPr>
              <a:t>TAMIL SUDARAVAN	-  EE18B119</a:t>
            </a:r>
            <a:endParaRPr b="1" i="0" sz="1800" u="none" cap="none" strike="noStrike">
              <a:solidFill>
                <a:srgbClr val="59595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595959"/>
              </a:buClr>
              <a:buSzPts val="1800"/>
              <a:buFont typeface="Times New Roman"/>
              <a:buChar char="●"/>
            </a:pPr>
            <a:r>
              <a:rPr b="1" i="0" lang="en-US" sz="1800" u="none" cap="none" strike="noStrike">
                <a:solidFill>
                  <a:srgbClr val="595959"/>
                </a:solidFill>
                <a:latin typeface="Times New Roman"/>
                <a:ea typeface="Times New Roman"/>
                <a:cs typeface="Times New Roman"/>
                <a:sym typeface="Times New Roman"/>
              </a:rPr>
              <a:t>KAOUSHEIK		-  EE18B134</a:t>
            </a:r>
            <a:endParaRPr b="1" i="0" sz="1800" u="none" cap="none" strike="noStrike">
              <a:solidFill>
                <a:srgbClr val="59595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595959"/>
              </a:buClr>
              <a:buSzPts val="1800"/>
              <a:buFont typeface="Times New Roman"/>
              <a:buChar char="●"/>
            </a:pPr>
            <a:r>
              <a:rPr b="1" i="0" lang="en-US" sz="1800" u="none" cap="none" strike="noStrike">
                <a:solidFill>
                  <a:srgbClr val="595959"/>
                </a:solidFill>
                <a:latin typeface="Times New Roman"/>
                <a:ea typeface="Times New Roman"/>
                <a:cs typeface="Times New Roman"/>
                <a:sym typeface="Times New Roman"/>
              </a:rPr>
              <a:t>RAMANAN		 	-  EE18B145</a:t>
            </a:r>
            <a:endParaRPr b="1" i="0" sz="1800" u="none" cap="none" strike="noStrike">
              <a:solidFill>
                <a:srgbClr val="595959"/>
              </a:solidFill>
              <a:latin typeface="Times New Roman"/>
              <a:ea typeface="Times New Roman"/>
              <a:cs typeface="Times New Roman"/>
              <a:sym typeface="Times New Roman"/>
            </a:endParaRPr>
          </a:p>
        </p:txBody>
      </p:sp>
      <p:sp>
        <p:nvSpPr>
          <p:cNvPr id="64" name="Google Shape;64;p1"/>
          <p:cNvSpPr txBox="1"/>
          <p:nvPr/>
        </p:nvSpPr>
        <p:spPr>
          <a:xfrm>
            <a:off x="0" y="218100"/>
            <a:ext cx="91440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2400" u="none" cap="none" strike="noStrike">
                <a:solidFill>
                  <a:srgbClr val="434343"/>
                </a:solidFill>
                <a:latin typeface="Times New Roman"/>
                <a:ea typeface="Times New Roman"/>
                <a:cs typeface="Times New Roman"/>
                <a:sym typeface="Times New Roman"/>
              </a:rPr>
              <a:t>PRACTICAL DEEP LEARNING WITH BAYESIAN PRINCIPLES</a:t>
            </a:r>
            <a:endParaRPr b="1" i="0" sz="2400" u="none" cap="none" strike="noStrike">
              <a:solidFill>
                <a:srgbClr val="43434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0" y="321475"/>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ACTIVE LEARNING ON MNIST DATASET</a:t>
            </a:r>
            <a:endParaRPr b="0" i="0" sz="1400" u="none" cap="none" strike="noStrike">
              <a:solidFill>
                <a:srgbClr val="000000"/>
              </a:solidFill>
              <a:latin typeface="Arial"/>
              <a:ea typeface="Arial"/>
              <a:cs typeface="Arial"/>
              <a:sym typeface="Arial"/>
            </a:endParaRPr>
          </a:p>
        </p:txBody>
      </p:sp>
      <p:sp>
        <p:nvSpPr>
          <p:cNvPr id="150" name="Google Shape;150;p10"/>
          <p:cNvSpPr txBox="1"/>
          <p:nvPr/>
        </p:nvSpPr>
        <p:spPr>
          <a:xfrm>
            <a:off x="0" y="772675"/>
            <a:ext cx="91440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We performed Active Learning using </a:t>
            </a:r>
            <a:r>
              <a:rPr b="1" i="0" lang="en-US" sz="1800" u="none" cap="none" strike="noStrike">
                <a:solidFill>
                  <a:srgbClr val="000000"/>
                </a:solidFill>
                <a:latin typeface="Times New Roman"/>
                <a:ea typeface="Times New Roman"/>
                <a:cs typeface="Times New Roman"/>
                <a:sym typeface="Times New Roman"/>
              </a:rPr>
              <a:t>VOGN</a:t>
            </a:r>
            <a:r>
              <a:rPr b="0" i="0" lang="en-US" sz="1800" u="none" cap="none" strike="noStrike">
                <a:solidFill>
                  <a:srgbClr val="000000"/>
                </a:solidFill>
                <a:latin typeface="Times New Roman"/>
                <a:ea typeface="Times New Roman"/>
                <a:cs typeface="Times New Roman"/>
                <a:sym typeface="Times New Roman"/>
              </a:rPr>
              <a:t> on MNIST Dataset for 10 classes and compared the same with the </a:t>
            </a:r>
            <a:r>
              <a:rPr b="1" i="0" lang="en-US" sz="1800" u="none" cap="none" strike="noStrike">
                <a:solidFill>
                  <a:srgbClr val="000000"/>
                </a:solidFill>
                <a:latin typeface="Times New Roman"/>
                <a:ea typeface="Times New Roman"/>
                <a:cs typeface="Times New Roman"/>
                <a:sym typeface="Times New Roman"/>
              </a:rPr>
              <a:t>ADAM</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Starting with 100 points, we trained both Adam and VOGN, calculated the high entropy points and added top 20 points on each iteration.</a:t>
            </a:r>
            <a:endParaRPr b="0" i="0" sz="1800" u="none" cap="none" strike="noStrike">
              <a:solidFill>
                <a:srgbClr val="000000"/>
              </a:solidFill>
              <a:latin typeface="Times New Roman"/>
              <a:ea typeface="Times New Roman"/>
              <a:cs typeface="Times New Roman"/>
              <a:sym typeface="Times New Roman"/>
            </a:endParaRPr>
          </a:p>
        </p:txBody>
      </p:sp>
      <p:pic>
        <p:nvPicPr>
          <p:cNvPr id="151" name="Google Shape;151;p10"/>
          <p:cNvPicPr preferRelativeResize="0"/>
          <p:nvPr/>
        </p:nvPicPr>
        <p:blipFill rotWithShape="1">
          <a:blip r:embed="rId3">
            <a:alphaModFix/>
          </a:blip>
          <a:srcRect b="0" l="0" r="0" t="0"/>
          <a:stretch/>
        </p:blipFill>
        <p:spPr>
          <a:xfrm>
            <a:off x="66150" y="2672600"/>
            <a:ext cx="2921650" cy="2003850"/>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3140200" y="2672600"/>
            <a:ext cx="2959878" cy="2003850"/>
          </a:xfrm>
          <a:prstGeom prst="rect">
            <a:avLst/>
          </a:prstGeom>
          <a:noFill/>
          <a:ln>
            <a:noFill/>
          </a:ln>
        </p:spPr>
      </p:pic>
      <p:pic>
        <p:nvPicPr>
          <p:cNvPr id="153" name="Google Shape;153;p10"/>
          <p:cNvPicPr preferRelativeResize="0"/>
          <p:nvPr/>
        </p:nvPicPr>
        <p:blipFill rotWithShape="1">
          <a:blip r:embed="rId5">
            <a:alphaModFix/>
          </a:blip>
          <a:srcRect b="0" l="0" r="0" t="0"/>
          <a:stretch/>
        </p:blipFill>
        <p:spPr>
          <a:xfrm>
            <a:off x="6208124" y="2672600"/>
            <a:ext cx="2875600" cy="1946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nvSpPr>
        <p:spPr>
          <a:xfrm>
            <a:off x="0" y="401400"/>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INFERENCES</a:t>
            </a:r>
            <a:endParaRPr b="1" i="0" sz="2400" u="none" cap="none" strike="noStrike">
              <a:solidFill>
                <a:srgbClr val="000000"/>
              </a:solidFill>
              <a:latin typeface="Times New Roman"/>
              <a:ea typeface="Times New Roman"/>
              <a:cs typeface="Times New Roman"/>
              <a:sym typeface="Times New Roman"/>
            </a:endParaRPr>
          </a:p>
        </p:txBody>
      </p:sp>
      <p:sp>
        <p:nvSpPr>
          <p:cNvPr id="161" name="Google Shape;161;p11"/>
          <p:cNvSpPr txBox="1"/>
          <p:nvPr/>
        </p:nvSpPr>
        <p:spPr>
          <a:xfrm>
            <a:off x="493350" y="955500"/>
            <a:ext cx="8157300" cy="3509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In case of 2D dataset, we can see that VOGN takes fewer no. of iterations than ADAM to achieve optimal validation accuracy. This is because, VOGN recognizes data points which are more important to decide optimal decision boundary.</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In case of MNIST dataset, we can see that VOGN learns steadily through Active Learning whereas ADAM seems to have fluctuations in accuracy with increase in the number of data points.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We can infer that VOGN selects best data points through Active Learning to train the model whereas ADAM’s fluctuations in accuracy shows that it’s not able to find the best points for training the model effectively.</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2"/>
          <p:cNvSpPr txBox="1"/>
          <p:nvPr/>
        </p:nvSpPr>
        <p:spPr>
          <a:xfrm>
            <a:off x="337650" y="260350"/>
            <a:ext cx="846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400" u="none" cap="none" strike="noStrike">
                <a:solidFill>
                  <a:srgbClr val="1A1A1A"/>
                </a:solidFill>
                <a:latin typeface="Times New Roman"/>
                <a:ea typeface="Times New Roman"/>
                <a:cs typeface="Times New Roman"/>
                <a:sym typeface="Times New Roman"/>
              </a:rPr>
              <a:t>WHY BAYESIAN PRINCIPLES IN DEEP LEARNING</a:t>
            </a:r>
            <a:endParaRPr b="1" i="0" sz="2400" u="none" cap="none" strike="noStrike">
              <a:solidFill>
                <a:srgbClr val="1A1A1A"/>
              </a:solidFill>
              <a:latin typeface="Times New Roman"/>
              <a:ea typeface="Times New Roman"/>
              <a:cs typeface="Times New Roman"/>
              <a:sym typeface="Times New Roman"/>
            </a:endParaRPr>
          </a:p>
        </p:txBody>
      </p:sp>
      <p:sp>
        <p:nvSpPr>
          <p:cNvPr id="72" name="Google Shape;72;p2"/>
          <p:cNvSpPr txBox="1"/>
          <p:nvPr/>
        </p:nvSpPr>
        <p:spPr>
          <a:xfrm>
            <a:off x="337650" y="869300"/>
            <a:ext cx="8468700" cy="402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55600" lvl="0" marL="457200" marR="0" rtl="0" algn="l">
              <a:lnSpc>
                <a:spcPct val="115000"/>
              </a:lnSpc>
              <a:spcBef>
                <a:spcPts val="600"/>
              </a:spcBef>
              <a:spcAft>
                <a:spcPts val="0"/>
              </a:spcAft>
              <a:buClr>
                <a:srgbClr val="272A36"/>
              </a:buClr>
              <a:buSzPts val="2000"/>
              <a:buFont typeface="Times New Roman"/>
              <a:buChar char="➢"/>
            </a:pPr>
            <a:r>
              <a:rPr b="1" i="0" lang="en-US" sz="2000" u="none" cap="none" strike="noStrike">
                <a:solidFill>
                  <a:srgbClr val="272A36"/>
                </a:solidFill>
                <a:latin typeface="Times New Roman"/>
                <a:ea typeface="Times New Roman"/>
                <a:cs typeface="Times New Roman"/>
                <a:sym typeface="Times New Roman"/>
              </a:rPr>
              <a:t>DEEP LEARNING</a:t>
            </a:r>
            <a:r>
              <a:rPr b="0" i="0" lang="en-US" sz="2000" u="none" cap="none" strike="noStrike">
                <a:solidFill>
                  <a:srgbClr val="272A36"/>
                </a:solidFill>
                <a:latin typeface="Times New Roman"/>
                <a:ea typeface="Times New Roman"/>
                <a:cs typeface="Times New Roman"/>
                <a:sym typeface="Times New Roman"/>
              </a:rPr>
              <a:t> :</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Overfitting</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Sequential learning - Forgetting past knowledge</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Lack of confidence estimates &amp; robustness estimates</a:t>
            </a:r>
            <a:endParaRPr b="0" i="0" sz="1800" u="none" cap="none" strike="noStrike">
              <a:solidFill>
                <a:srgbClr val="272A36"/>
              </a:solidFill>
              <a:latin typeface="Times New Roman"/>
              <a:ea typeface="Times New Roman"/>
              <a:cs typeface="Times New Roman"/>
              <a:sym typeface="Times New Roman"/>
            </a:endParaRPr>
          </a:p>
          <a:p>
            <a:pPr indent="0" lvl="0" marL="914400" marR="0" rtl="0" algn="l">
              <a:lnSpc>
                <a:spcPct val="115000"/>
              </a:lnSpc>
              <a:spcBef>
                <a:spcPts val="480"/>
              </a:spcBef>
              <a:spcAft>
                <a:spcPts val="0"/>
              </a:spcAft>
              <a:buClr>
                <a:srgbClr val="000000"/>
              </a:buClr>
              <a:buSzPts val="1600"/>
              <a:buFont typeface="Arial"/>
              <a:buNone/>
            </a:pPr>
            <a:r>
              <a:t/>
            </a:r>
            <a:endParaRPr b="0" i="0" sz="1600" u="none" cap="none" strike="noStrike">
              <a:solidFill>
                <a:srgbClr val="272A36"/>
              </a:solidFill>
              <a:latin typeface="Times New Roman"/>
              <a:ea typeface="Times New Roman"/>
              <a:cs typeface="Times New Roman"/>
              <a:sym typeface="Times New Roman"/>
            </a:endParaRPr>
          </a:p>
          <a:p>
            <a:pPr indent="-355600" lvl="0" marL="457200" marR="0" rtl="0" algn="l">
              <a:lnSpc>
                <a:spcPct val="115000"/>
              </a:lnSpc>
              <a:spcBef>
                <a:spcPts val="480"/>
              </a:spcBef>
              <a:spcAft>
                <a:spcPts val="0"/>
              </a:spcAft>
              <a:buClr>
                <a:srgbClr val="272A36"/>
              </a:buClr>
              <a:buSzPts val="2000"/>
              <a:buFont typeface="Times New Roman"/>
              <a:buChar char="➢"/>
            </a:pPr>
            <a:r>
              <a:rPr b="1" i="0" lang="en-US" sz="2000" u="none" cap="none" strike="noStrike">
                <a:solidFill>
                  <a:srgbClr val="272A36"/>
                </a:solidFill>
                <a:latin typeface="Times New Roman"/>
                <a:ea typeface="Times New Roman"/>
                <a:cs typeface="Times New Roman"/>
                <a:sym typeface="Times New Roman"/>
              </a:rPr>
              <a:t>BAYESIAN PRINCIPLES</a:t>
            </a:r>
            <a:r>
              <a:rPr b="0" i="0" lang="en-US" sz="2000" u="none" cap="none" strike="noStrike">
                <a:solidFill>
                  <a:srgbClr val="272A36"/>
                </a:solidFill>
                <a:latin typeface="Times New Roman"/>
                <a:ea typeface="Times New Roman"/>
                <a:cs typeface="Times New Roman"/>
                <a:sym typeface="Times New Roman"/>
              </a:rPr>
              <a:t> : </a:t>
            </a:r>
            <a:endParaRPr b="0" i="0" sz="20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Uncertainty - Posterior distribution</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Sequential learning - Bayes Rule</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Overfitting - Bayesian model averaging</a:t>
            </a:r>
            <a:endParaRPr b="0" i="0" sz="1800" u="none" cap="none" strike="noStrike">
              <a:solidFill>
                <a:srgbClr val="272A3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272A36"/>
                </a:solidFill>
                <a:latin typeface="Times New Roman"/>
                <a:ea typeface="Times New Roman"/>
                <a:cs typeface="Times New Roman"/>
                <a:sym typeface="Times New Roman"/>
              </a:rPr>
              <a:t>BAYESIAN LEARNING - HEAVY COMPUTATIONAL REQUIREMENTS!</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3"/>
          <p:cNvSpPr txBox="1"/>
          <p:nvPr/>
        </p:nvSpPr>
        <p:spPr>
          <a:xfrm>
            <a:off x="337650" y="228300"/>
            <a:ext cx="846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400" u="none" cap="none" strike="noStrike">
                <a:solidFill>
                  <a:srgbClr val="1A1A1A"/>
                </a:solidFill>
                <a:latin typeface="Times New Roman"/>
                <a:ea typeface="Times New Roman"/>
                <a:cs typeface="Times New Roman"/>
                <a:sym typeface="Times New Roman"/>
              </a:rPr>
              <a:t>VARIATIONAL INFERENCE</a:t>
            </a:r>
            <a:endParaRPr b="1" i="0" sz="2400" u="none" cap="none" strike="noStrike">
              <a:solidFill>
                <a:srgbClr val="1A1A1A"/>
              </a:solidFill>
              <a:latin typeface="Times New Roman"/>
              <a:ea typeface="Times New Roman"/>
              <a:cs typeface="Times New Roman"/>
              <a:sym typeface="Times New Roman"/>
            </a:endParaRPr>
          </a:p>
        </p:txBody>
      </p:sp>
      <p:sp>
        <p:nvSpPr>
          <p:cNvPr id="80" name="Google Shape;80;p3"/>
          <p:cNvSpPr txBox="1"/>
          <p:nvPr/>
        </p:nvSpPr>
        <p:spPr>
          <a:xfrm>
            <a:off x="144325" y="683550"/>
            <a:ext cx="8883000" cy="402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rgbClr val="272A36"/>
              </a:buClr>
              <a:buSzPts val="1800"/>
              <a:buFont typeface="Barlow"/>
              <a:buChar char="➢"/>
            </a:pPr>
            <a:r>
              <a:rPr b="1" i="0" lang="en-US" sz="1800" u="none" cap="none" strike="noStrike">
                <a:solidFill>
                  <a:srgbClr val="272A36"/>
                </a:solidFill>
                <a:latin typeface="Times New Roman"/>
                <a:ea typeface="Times New Roman"/>
                <a:cs typeface="Times New Roman"/>
                <a:sym typeface="Times New Roman"/>
              </a:rPr>
              <a:t>Variational Inference (VI)</a:t>
            </a:r>
            <a:r>
              <a:rPr b="0" i="0" lang="en-US" sz="1800" u="none" cap="none" strike="noStrike">
                <a:solidFill>
                  <a:srgbClr val="272A36"/>
                </a:solidFill>
                <a:latin typeface="Times New Roman"/>
                <a:ea typeface="Times New Roman"/>
                <a:cs typeface="Times New Roman"/>
                <a:sym typeface="Times New Roman"/>
              </a:rPr>
              <a:t> - Reduces computational cost of posterior</a:t>
            </a:r>
            <a:endParaRPr b="0" i="0" sz="1800" u="none" cap="none" strike="noStrike">
              <a:solidFill>
                <a:srgbClr val="272A36"/>
              </a:solidFill>
              <a:latin typeface="Times New Roman"/>
              <a:ea typeface="Times New Roman"/>
              <a:cs typeface="Times New Roman"/>
              <a:sym typeface="Times New Roman"/>
            </a:endParaRPr>
          </a:p>
          <a:p>
            <a:pPr indent="0" lvl="0" marL="457200" marR="0" rtl="0" algn="l">
              <a:lnSpc>
                <a:spcPct val="115000"/>
              </a:lnSpc>
              <a:spcBef>
                <a:spcPts val="60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272A36"/>
              </a:buClr>
              <a:buSzPts val="1800"/>
              <a:buFont typeface="Barlow"/>
              <a:buChar char="➢"/>
            </a:pPr>
            <a:r>
              <a:rPr b="0" i="0" lang="en-US" sz="1800" u="none" cap="none" strike="noStrike">
                <a:solidFill>
                  <a:schemeClr val="dk1"/>
                </a:solidFill>
                <a:latin typeface="Times New Roman"/>
                <a:ea typeface="Times New Roman"/>
                <a:cs typeface="Times New Roman"/>
                <a:sym typeface="Times New Roman"/>
              </a:rPr>
              <a:t>We can be reduce search space from the entire distribution </a:t>
            </a:r>
            <a:r>
              <a:rPr b="1" i="1" lang="en-US" sz="1800" u="none" cap="none" strike="noStrike">
                <a:solidFill>
                  <a:schemeClr val="dk1"/>
                </a:solidFill>
                <a:latin typeface="Times New Roman"/>
                <a:ea typeface="Times New Roman"/>
                <a:cs typeface="Times New Roman"/>
                <a:sym typeface="Times New Roman"/>
              </a:rPr>
              <a:t>(P)</a:t>
            </a:r>
            <a:r>
              <a:rPr b="0" i="0" lang="en-US" sz="1800" u="none" cap="none" strike="noStrike">
                <a:solidFill>
                  <a:schemeClr val="dk1"/>
                </a:solidFill>
                <a:latin typeface="Times New Roman"/>
                <a:ea typeface="Times New Roman"/>
                <a:cs typeface="Times New Roman"/>
                <a:sym typeface="Times New Roman"/>
              </a:rPr>
              <a:t> to the distribution in focus </a:t>
            </a:r>
            <a:r>
              <a:rPr b="1" i="1" lang="en-US" sz="1800" u="none" cap="none" strike="noStrike">
                <a:solidFill>
                  <a:schemeClr val="dk1"/>
                </a:solidFill>
                <a:latin typeface="Times New Roman"/>
                <a:ea typeface="Times New Roman"/>
                <a:cs typeface="Times New Roman"/>
                <a:sym typeface="Times New Roman"/>
              </a:rPr>
              <a:t>(Q)</a:t>
            </a:r>
            <a:r>
              <a:rPr b="0" i="0" lang="en-US" sz="1800" u="none" cap="none" strike="noStrike">
                <a:solidFill>
                  <a:schemeClr val="dk1"/>
                </a:solidFill>
                <a:latin typeface="Times New Roman"/>
                <a:ea typeface="Times New Roman"/>
                <a:cs typeface="Times New Roman"/>
                <a:sym typeface="Times New Roman"/>
              </a:rPr>
              <a:t> which lowers the computational complexity of calculating posteriors.</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Apply </a:t>
            </a:r>
            <a:r>
              <a:rPr b="1" i="0" lang="en-US" sz="1800" u="none" cap="none" strike="noStrike">
                <a:solidFill>
                  <a:schemeClr val="dk1"/>
                </a:solidFill>
                <a:latin typeface="Times New Roman"/>
                <a:ea typeface="Times New Roman"/>
                <a:cs typeface="Times New Roman"/>
                <a:sym typeface="Times New Roman"/>
              </a:rPr>
              <a:t>parametric approximation</a:t>
            </a:r>
            <a:r>
              <a:rPr b="0" i="0" lang="en-US" sz="1800" u="none" cap="none" strike="noStrike">
                <a:solidFill>
                  <a:schemeClr val="dk1"/>
                </a:solidFill>
                <a:latin typeface="Times New Roman"/>
                <a:ea typeface="Times New Roman"/>
                <a:cs typeface="Times New Roman"/>
                <a:sym typeface="Times New Roman"/>
              </a:rPr>
              <a:t> &amp; optimize </a:t>
            </a:r>
            <a:r>
              <a:rPr b="1" i="0" lang="en-US" sz="1800" u="none" cap="none" strike="noStrike">
                <a:solidFill>
                  <a:srgbClr val="272A36"/>
                </a:solidFill>
                <a:latin typeface="Times New Roman"/>
                <a:ea typeface="Times New Roman"/>
                <a:cs typeface="Times New Roman"/>
                <a:sym typeface="Times New Roman"/>
              </a:rPr>
              <a:t>Evidence Lower Bound (ELBO)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If </a:t>
            </a:r>
            <a:r>
              <a:rPr b="1" i="1" lang="en-US" sz="1800" u="none" cap="none" strike="noStrike">
                <a:solidFill>
                  <a:schemeClr val="dk1"/>
                </a:solidFill>
                <a:latin typeface="Times New Roman"/>
                <a:ea typeface="Times New Roman"/>
                <a:cs typeface="Times New Roman"/>
                <a:sym typeface="Times New Roman"/>
              </a:rPr>
              <a:t>q(w)</a:t>
            </a:r>
            <a:r>
              <a:rPr b="0" i="0" lang="en-US" sz="1800" u="none" cap="none" strike="noStrike">
                <a:solidFill>
                  <a:schemeClr val="dk1"/>
                </a:solidFill>
                <a:latin typeface="Times New Roman"/>
                <a:ea typeface="Times New Roman"/>
                <a:cs typeface="Times New Roman"/>
                <a:sym typeface="Times New Roman"/>
              </a:rPr>
              <a:t> - Gaussian Distribution,  the gradient update form resembles traditional optimizer update form like Stochastic Gradient</a:t>
            </a:r>
            <a:endParaRPr b="0" i="0" sz="1800" u="none" cap="none" strike="noStrike">
              <a:solidFill>
                <a:schemeClr val="dk1"/>
              </a:solidFill>
              <a:latin typeface="Times New Roman"/>
              <a:ea typeface="Times New Roman"/>
              <a:cs typeface="Times New Roman"/>
              <a:sym typeface="Times New Roman"/>
            </a:endParaRPr>
          </a:p>
        </p:txBody>
      </p:sp>
      <p:pic>
        <p:nvPicPr>
          <p:cNvPr id="81" name="Google Shape;81;p3"/>
          <p:cNvPicPr preferRelativeResize="0"/>
          <p:nvPr/>
        </p:nvPicPr>
        <p:blipFill rotWithShape="1">
          <a:blip r:embed="rId3">
            <a:alphaModFix/>
          </a:blip>
          <a:srcRect b="0" l="0" r="0" t="0"/>
          <a:stretch/>
        </p:blipFill>
        <p:spPr>
          <a:xfrm>
            <a:off x="683498" y="1178600"/>
            <a:ext cx="7554250" cy="535200"/>
          </a:xfrm>
          <a:prstGeom prst="rect">
            <a:avLst/>
          </a:prstGeom>
          <a:noFill/>
          <a:ln>
            <a:noFill/>
          </a:ln>
        </p:spPr>
      </p:pic>
      <p:pic>
        <p:nvPicPr>
          <p:cNvPr id="82" name="Google Shape;82;p3"/>
          <p:cNvPicPr preferRelativeResize="0"/>
          <p:nvPr/>
        </p:nvPicPr>
        <p:blipFill rotWithShape="1">
          <a:blip r:embed="rId4">
            <a:alphaModFix/>
          </a:blip>
          <a:srcRect b="0" l="0" r="0" t="0"/>
          <a:stretch/>
        </p:blipFill>
        <p:spPr>
          <a:xfrm>
            <a:off x="874125" y="3597610"/>
            <a:ext cx="7395750" cy="26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nvSpPr>
        <p:spPr>
          <a:xfrm>
            <a:off x="82650" y="795550"/>
            <a:ext cx="8978700" cy="4197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600"/>
              </a:spcBef>
              <a:spcAft>
                <a:spcPts val="0"/>
              </a:spcAft>
              <a:buClr>
                <a:srgbClr val="272A36"/>
              </a:buClr>
              <a:buSzPts val="1800"/>
              <a:buFont typeface="Arial"/>
              <a:buChar char="➢"/>
            </a:pPr>
            <a:r>
              <a:rPr b="0" i="0" lang="en-US" sz="1800" u="none" cap="none" strike="noStrike">
                <a:solidFill>
                  <a:srgbClr val="272A36"/>
                </a:solidFill>
                <a:latin typeface="Times New Roman"/>
                <a:ea typeface="Times New Roman"/>
                <a:cs typeface="Times New Roman"/>
                <a:sym typeface="Times New Roman"/>
              </a:rPr>
              <a:t>Variational Online Gauss-Newton method </a:t>
            </a:r>
            <a:r>
              <a:rPr b="1" i="0" lang="en-US" sz="1800" u="none" cap="none" strike="noStrike">
                <a:solidFill>
                  <a:srgbClr val="272A36"/>
                </a:solidFill>
                <a:latin typeface="Times New Roman"/>
                <a:ea typeface="Times New Roman"/>
                <a:cs typeface="Times New Roman"/>
                <a:sym typeface="Times New Roman"/>
              </a:rPr>
              <a:t>(VOGN)</a:t>
            </a:r>
            <a:r>
              <a:rPr b="0" i="0" lang="en-US" sz="1800" u="none" cap="none" strike="noStrike">
                <a:solidFill>
                  <a:srgbClr val="272A36"/>
                </a:solidFill>
                <a:latin typeface="Times New Roman"/>
                <a:ea typeface="Times New Roman"/>
                <a:cs typeface="Times New Roman"/>
                <a:sym typeface="Times New Roman"/>
              </a:rPr>
              <a:t> : </a:t>
            </a:r>
            <a:r>
              <a:rPr b="1" i="0" lang="en-US" sz="1800" u="none" cap="none" strike="noStrike">
                <a:solidFill>
                  <a:srgbClr val="272A36"/>
                </a:solidFill>
                <a:latin typeface="Times New Roman"/>
                <a:ea typeface="Times New Roman"/>
                <a:cs typeface="Times New Roman"/>
                <a:sym typeface="Times New Roman"/>
              </a:rPr>
              <a:t>RMSprop </a:t>
            </a:r>
            <a:r>
              <a:rPr b="0" i="0" lang="en-US" sz="1800" u="none" cap="none" strike="noStrike">
                <a:solidFill>
                  <a:srgbClr val="272A36"/>
                </a:solidFill>
                <a:latin typeface="Times New Roman"/>
                <a:ea typeface="Times New Roman"/>
                <a:cs typeface="Times New Roman"/>
                <a:sym typeface="Times New Roman"/>
              </a:rPr>
              <a:t>with </a:t>
            </a:r>
            <a:r>
              <a:rPr b="1" i="0" lang="en-US" sz="1800" u="none" cap="none" strike="noStrike">
                <a:solidFill>
                  <a:srgbClr val="272A36"/>
                </a:solidFill>
                <a:latin typeface="Times New Roman"/>
                <a:ea typeface="Times New Roman"/>
                <a:cs typeface="Times New Roman"/>
                <a:sym typeface="Times New Roman"/>
              </a:rPr>
              <a:t>“Bayesian Learning Rule”</a:t>
            </a:r>
            <a:r>
              <a:rPr b="0" i="0" lang="en-US" sz="1800" u="none" cap="none" strike="noStrike">
                <a:solidFill>
                  <a:srgbClr val="272A36"/>
                </a:solidFill>
                <a:latin typeface="Times New Roman"/>
                <a:ea typeface="Times New Roman"/>
                <a:cs typeface="Times New Roman"/>
                <a:sym typeface="Times New Roman"/>
              </a:rPr>
              <a:t>.</a:t>
            </a:r>
            <a:endParaRPr b="0" i="0" sz="1800" u="none" cap="none" strike="noStrike">
              <a:solidFill>
                <a:srgbClr val="272A36"/>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342900" lvl="0" marL="457200" marR="0" rtl="0" algn="l">
              <a:lnSpc>
                <a:spcPct val="115000"/>
              </a:lnSpc>
              <a:spcBef>
                <a:spcPts val="600"/>
              </a:spcBef>
              <a:spcAft>
                <a:spcPts val="0"/>
              </a:spcAft>
              <a:buClr>
                <a:srgbClr val="272A36"/>
              </a:buClr>
              <a:buSzPts val="1800"/>
              <a:buFont typeface="Arial"/>
              <a:buChar char="➢"/>
            </a:pPr>
            <a:r>
              <a:rPr b="1" i="0" lang="en-US" sz="1800" u="none" cap="none" strike="noStrike">
                <a:solidFill>
                  <a:srgbClr val="272A36"/>
                </a:solidFill>
                <a:latin typeface="Times New Roman"/>
                <a:ea typeface="Times New Roman"/>
                <a:cs typeface="Times New Roman"/>
                <a:sym typeface="Times New Roman"/>
              </a:rPr>
              <a:t>Bayesian</a:t>
            </a:r>
            <a:r>
              <a:rPr b="0" i="0" lang="en-US" sz="1800" u="none" cap="none" strike="noStrike">
                <a:solidFill>
                  <a:srgbClr val="272A36"/>
                </a:solidFill>
                <a:latin typeface="Times New Roman"/>
                <a:ea typeface="Times New Roman"/>
                <a:cs typeface="Times New Roman"/>
                <a:sym typeface="Times New Roman"/>
              </a:rPr>
              <a:t> </a:t>
            </a:r>
            <a:r>
              <a:rPr b="1" i="0" lang="en-US" sz="1800" u="none" cap="none" strike="noStrike">
                <a:solidFill>
                  <a:srgbClr val="272A36"/>
                </a:solidFill>
                <a:latin typeface="Times New Roman"/>
                <a:ea typeface="Times New Roman"/>
                <a:cs typeface="Times New Roman"/>
                <a:sym typeface="Times New Roman"/>
              </a:rPr>
              <a:t>Learning Rules</a:t>
            </a:r>
            <a:r>
              <a:rPr b="0" i="0" lang="en-US" sz="1800" u="none" cap="none" strike="noStrike">
                <a:solidFill>
                  <a:srgbClr val="272A36"/>
                </a:solidFill>
                <a:latin typeface="Times New Roman"/>
                <a:ea typeface="Times New Roman"/>
                <a:cs typeface="Times New Roman"/>
                <a:sym typeface="Times New Roman"/>
              </a:rPr>
              <a:t>:</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“Global” to “Local” approximation, i.e. 			      is removed. </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Barlow Light"/>
              <a:buChar char="○"/>
            </a:pPr>
            <a:r>
              <a:rPr b="0" i="0" lang="en-US" sz="1800" u="none" cap="none" strike="noStrike">
                <a:solidFill>
                  <a:srgbClr val="272A36"/>
                </a:solidFill>
                <a:latin typeface="Times New Roman"/>
                <a:ea typeface="Times New Roman"/>
                <a:cs typeface="Times New Roman"/>
                <a:sym typeface="Times New Roman"/>
              </a:rPr>
              <a:t>Natural parameter (     ) updated using Gauss-Newton approximation </a:t>
            </a:r>
            <a:endParaRPr b="0" i="0" sz="1800" u="none" cap="none" strike="noStrike">
              <a:solidFill>
                <a:srgbClr val="272A36"/>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Clr>
                <a:srgbClr val="000000"/>
              </a:buClr>
              <a:buSzPts val="1800"/>
              <a:buFont typeface="Arial"/>
              <a:buNone/>
            </a:pPr>
            <a:r>
              <a:rPr b="0" i="0" lang="en-US" sz="1800" u="none" cap="none" strike="noStrike">
                <a:solidFill>
                  <a:srgbClr val="272A36"/>
                </a:solidFill>
                <a:latin typeface="Times New Roman"/>
                <a:ea typeface="Times New Roman"/>
                <a:cs typeface="Times New Roman"/>
                <a:sym typeface="Times New Roman"/>
              </a:rPr>
              <a:t> SG update uses gradient magnitude as 					  .</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Above step needs additional calculation ⇒ VOGN a bit </a:t>
            </a:r>
            <a:r>
              <a:rPr b="1" i="0" lang="en-US" sz="1800" u="none" cap="none" strike="noStrike">
                <a:solidFill>
                  <a:srgbClr val="272A36"/>
                </a:solidFill>
                <a:latin typeface="Times New Roman"/>
                <a:ea typeface="Times New Roman"/>
                <a:cs typeface="Times New Roman"/>
                <a:sym typeface="Times New Roman"/>
              </a:rPr>
              <a:t>slower than</a:t>
            </a:r>
            <a:r>
              <a:rPr b="0" i="0" lang="en-US" sz="1800" u="none" cap="none" strike="noStrike">
                <a:solidFill>
                  <a:srgbClr val="272A36"/>
                </a:solidFill>
                <a:latin typeface="Times New Roman"/>
                <a:ea typeface="Times New Roman"/>
                <a:cs typeface="Times New Roman"/>
                <a:sym typeface="Times New Roman"/>
              </a:rPr>
              <a:t> Adam but expected to give </a:t>
            </a:r>
            <a:r>
              <a:rPr b="1" i="0" lang="en-US" sz="1800" u="none" cap="none" strike="noStrike">
                <a:solidFill>
                  <a:srgbClr val="272A36"/>
                </a:solidFill>
                <a:latin typeface="Times New Roman"/>
                <a:ea typeface="Times New Roman"/>
                <a:cs typeface="Times New Roman"/>
                <a:sym typeface="Times New Roman"/>
              </a:rPr>
              <a:t>better variance estimates</a:t>
            </a:r>
            <a:r>
              <a:rPr b="0" i="0" lang="en-US" sz="1800" u="none" cap="none" strike="noStrike">
                <a:solidFill>
                  <a:srgbClr val="272A36"/>
                </a:solidFill>
                <a:latin typeface="Times New Roman"/>
                <a:ea typeface="Times New Roman"/>
                <a:cs typeface="Times New Roman"/>
                <a:sym typeface="Times New Roman"/>
              </a:rPr>
              <a:t>.</a:t>
            </a:r>
            <a:endParaRPr b="0" i="0" sz="1800" u="none" cap="none" strike="noStrike">
              <a:solidFill>
                <a:srgbClr val="272A36"/>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Can use same DL techniques like momentum initialization, learning rate scheduling, etc. as used in normal DL optimizers.</a:t>
            </a:r>
            <a:endParaRPr b="0" i="0" sz="1800" u="none" cap="none" strike="noStrike">
              <a:solidFill>
                <a:srgbClr val="272A36"/>
              </a:solidFill>
              <a:latin typeface="Times New Roman"/>
              <a:ea typeface="Times New Roman"/>
              <a:cs typeface="Times New Roman"/>
              <a:sym typeface="Times New Roman"/>
            </a:endParaRPr>
          </a:p>
        </p:txBody>
      </p:sp>
      <p:sp>
        <p:nvSpPr>
          <p:cNvPr id="90" name="Google Shape;90;p4"/>
          <p:cNvSpPr txBox="1"/>
          <p:nvPr/>
        </p:nvSpPr>
        <p:spPr>
          <a:xfrm>
            <a:off x="337650" y="260350"/>
            <a:ext cx="846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400" u="none" cap="none" strike="noStrike">
                <a:solidFill>
                  <a:srgbClr val="1A1A1A"/>
                </a:solidFill>
                <a:latin typeface="Times New Roman"/>
                <a:ea typeface="Times New Roman"/>
                <a:cs typeface="Times New Roman"/>
                <a:sym typeface="Times New Roman"/>
              </a:rPr>
              <a:t>VOGN (VARIATIONAL ONLINE GAUSS-NEWTON)</a:t>
            </a:r>
            <a:endParaRPr b="1" i="0" sz="2600" u="none" cap="none" strike="noStrike">
              <a:solidFill>
                <a:srgbClr val="1A1A1A"/>
              </a:solidFill>
              <a:latin typeface="Times New Roman"/>
              <a:ea typeface="Times New Roman"/>
              <a:cs typeface="Times New Roman"/>
              <a:sym typeface="Times New Roman"/>
            </a:endParaRPr>
          </a:p>
        </p:txBody>
      </p:sp>
      <p:pic>
        <p:nvPicPr>
          <p:cNvPr id="91" name="Google Shape;91;p4"/>
          <p:cNvPicPr preferRelativeResize="0"/>
          <p:nvPr/>
        </p:nvPicPr>
        <p:blipFill rotWithShape="1">
          <a:blip r:embed="rId3">
            <a:alphaModFix/>
          </a:blip>
          <a:srcRect b="0" l="0" r="0" t="0"/>
          <a:stretch/>
        </p:blipFill>
        <p:spPr>
          <a:xfrm>
            <a:off x="4767500" y="2727692"/>
            <a:ext cx="1623600" cy="243149"/>
          </a:xfrm>
          <a:prstGeom prst="rect">
            <a:avLst/>
          </a:prstGeom>
          <a:noFill/>
          <a:ln>
            <a:noFill/>
          </a:ln>
        </p:spPr>
      </p:pic>
      <p:pic>
        <p:nvPicPr>
          <p:cNvPr descr="&lt;math xmlns=&quot;http://www.w3.org/1998/Math/MathML&quot;&gt;&lt;msub&gt;&lt;mi&gt;s&lt;/mi&gt;&lt;mpadded lspace=&quot;-1px&quot;&gt;&lt;mi&gt;t&lt;/mi&gt;&lt;/mpadded&gt;&lt;/msub&gt;&lt;/math&gt;" id="92" name="Google Shape;92;p4" title="s subscript t"/>
          <p:cNvPicPr preferRelativeResize="0"/>
          <p:nvPr/>
        </p:nvPicPr>
        <p:blipFill rotWithShape="1">
          <a:blip r:embed="rId4">
            <a:alphaModFix/>
          </a:blip>
          <a:srcRect b="5190" l="0" r="0" t="-5190"/>
          <a:stretch/>
        </p:blipFill>
        <p:spPr>
          <a:xfrm>
            <a:off x="2915930" y="3077538"/>
            <a:ext cx="173425" cy="193465"/>
          </a:xfrm>
          <a:prstGeom prst="rect">
            <a:avLst/>
          </a:prstGeom>
          <a:noFill/>
          <a:ln>
            <a:noFill/>
          </a:ln>
        </p:spPr>
      </p:pic>
      <p:pic>
        <p:nvPicPr>
          <p:cNvPr id="93" name="Google Shape;93;p4"/>
          <p:cNvPicPr preferRelativeResize="0"/>
          <p:nvPr/>
        </p:nvPicPr>
        <p:blipFill rotWithShape="1">
          <a:blip r:embed="rId5">
            <a:alphaModFix/>
          </a:blip>
          <a:srcRect b="0" l="0" r="0" t="0"/>
          <a:stretch/>
        </p:blipFill>
        <p:spPr>
          <a:xfrm>
            <a:off x="7437750" y="3038975"/>
            <a:ext cx="1623600" cy="270600"/>
          </a:xfrm>
          <a:prstGeom prst="rect">
            <a:avLst/>
          </a:prstGeom>
          <a:noFill/>
          <a:ln>
            <a:noFill/>
          </a:ln>
        </p:spPr>
      </p:pic>
      <p:pic>
        <p:nvPicPr>
          <p:cNvPr id="94" name="Google Shape;94;p4"/>
          <p:cNvPicPr preferRelativeResize="0"/>
          <p:nvPr/>
        </p:nvPicPr>
        <p:blipFill rotWithShape="1">
          <a:blip r:embed="rId6">
            <a:alphaModFix/>
          </a:blip>
          <a:srcRect b="0" l="0" r="0" t="0"/>
          <a:stretch/>
        </p:blipFill>
        <p:spPr>
          <a:xfrm>
            <a:off x="4716200" y="3341775"/>
            <a:ext cx="1898404" cy="270600"/>
          </a:xfrm>
          <a:prstGeom prst="rect">
            <a:avLst/>
          </a:prstGeom>
          <a:noFill/>
          <a:ln>
            <a:noFill/>
          </a:ln>
        </p:spPr>
      </p:pic>
      <p:pic>
        <p:nvPicPr>
          <p:cNvPr id="95" name="Google Shape;95;p4"/>
          <p:cNvPicPr preferRelativeResize="0"/>
          <p:nvPr/>
        </p:nvPicPr>
        <p:blipFill rotWithShape="1">
          <a:blip r:embed="rId7">
            <a:alphaModFix/>
          </a:blip>
          <a:srcRect b="0" l="0" r="0" t="0"/>
          <a:stretch/>
        </p:blipFill>
        <p:spPr>
          <a:xfrm>
            <a:off x="1970375" y="1485624"/>
            <a:ext cx="2425787" cy="680550"/>
          </a:xfrm>
          <a:prstGeom prst="rect">
            <a:avLst/>
          </a:prstGeom>
          <a:noFill/>
          <a:ln>
            <a:noFill/>
          </a:ln>
        </p:spPr>
      </p:pic>
      <p:pic>
        <p:nvPicPr>
          <p:cNvPr id="96" name="Google Shape;96;p4"/>
          <p:cNvPicPr preferRelativeResize="0"/>
          <p:nvPr/>
        </p:nvPicPr>
        <p:blipFill rotWithShape="1">
          <a:blip r:embed="rId8">
            <a:alphaModFix/>
          </a:blip>
          <a:srcRect b="0" l="0" r="0" t="0"/>
          <a:stretch/>
        </p:blipFill>
        <p:spPr>
          <a:xfrm>
            <a:off x="4716191" y="1485624"/>
            <a:ext cx="3694501" cy="680550"/>
          </a:xfrm>
          <a:prstGeom prst="rect">
            <a:avLst/>
          </a:prstGeom>
          <a:noFill/>
          <a:ln>
            <a:noFill/>
          </a:ln>
        </p:spPr>
      </p:pic>
      <p:pic>
        <p:nvPicPr>
          <p:cNvPr id="97" name="Google Shape;97;p4"/>
          <p:cNvPicPr preferRelativeResize="0"/>
          <p:nvPr/>
        </p:nvPicPr>
        <p:blipFill rotWithShape="1">
          <a:blip r:embed="rId9">
            <a:alphaModFix/>
          </a:blip>
          <a:srcRect b="0" l="0" r="0" t="0"/>
          <a:stretch/>
        </p:blipFill>
        <p:spPr>
          <a:xfrm>
            <a:off x="3089345" y="2086188"/>
            <a:ext cx="3170229" cy="27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895200" y="218575"/>
            <a:ext cx="73536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UNCERTAINTY IN PREDICTIONS</a:t>
            </a:r>
            <a:endParaRPr b="1" i="0" sz="2400" u="none" cap="none" strike="noStrike">
              <a:solidFill>
                <a:srgbClr val="000000"/>
              </a:solidFill>
              <a:latin typeface="Times New Roman"/>
              <a:ea typeface="Times New Roman"/>
              <a:cs typeface="Times New Roman"/>
              <a:sym typeface="Times New Roman"/>
            </a:endParaRPr>
          </a:p>
        </p:txBody>
      </p:sp>
      <p:sp>
        <p:nvSpPr>
          <p:cNvPr id="105" name="Google Shape;105;p5"/>
          <p:cNvSpPr txBox="1"/>
          <p:nvPr/>
        </p:nvSpPr>
        <p:spPr>
          <a:xfrm>
            <a:off x="82650" y="659875"/>
            <a:ext cx="8978700" cy="4470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60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Estimation of uncertainty of prediction allows us to take informed decision on the result of the prediction.</a:t>
            </a:r>
            <a:endParaRPr b="0" i="0" sz="1800" u="none" cap="none" strike="noStrike">
              <a:solidFill>
                <a:srgbClr val="272A36"/>
              </a:solidFill>
              <a:latin typeface="Times New Roman"/>
              <a:ea typeface="Times New Roman"/>
              <a:cs typeface="Times New Roman"/>
              <a:sym typeface="Times New Roman"/>
            </a:endParaRPr>
          </a:p>
          <a:p>
            <a:pPr indent="0" lvl="0" marL="457200" marR="0" rtl="0" algn="l">
              <a:lnSpc>
                <a:spcPct val="115000"/>
              </a:lnSpc>
              <a:spcBef>
                <a:spcPts val="60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Bayesian models have better uncertainty estimates compared to traditional DL models since using multiple estimators for prediction provides uncertainty of the model on the data via the variance in the predictions of each estimator.</a:t>
            </a:r>
            <a:endParaRPr b="0" i="0" sz="1800" u="none" cap="none" strike="noStrike">
              <a:solidFill>
                <a:srgbClr val="272A36"/>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Gaussian approximation in VOGN generates multiple models with different weights via MC samples from Gaussian model whose predictions can be used to determine the uncertainty of the model on the data.</a:t>
            </a:r>
            <a:endParaRPr b="0" i="0" sz="1800" u="none" cap="none" strike="noStrike">
              <a:solidFill>
                <a:srgbClr val="272A36"/>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72A36"/>
              </a:solidFill>
              <a:latin typeface="Times New Roman"/>
              <a:ea typeface="Times New Roman"/>
              <a:cs typeface="Times New Roman"/>
              <a:sym typeface="Times New Roman"/>
            </a:endParaRPr>
          </a:p>
          <a:p>
            <a:pPr indent="-342900" lvl="0" marL="457200" marR="0" rtl="0" algn="l">
              <a:lnSpc>
                <a:spcPct val="115000"/>
              </a:lnSpc>
              <a:spcBef>
                <a:spcPts val="600"/>
              </a:spcBef>
              <a:spcAft>
                <a:spcPts val="0"/>
              </a:spcAft>
              <a:buClr>
                <a:srgbClr val="272A36"/>
              </a:buClr>
              <a:buSzPts val="1800"/>
              <a:buFont typeface="Times New Roman"/>
              <a:buChar char="➢"/>
            </a:pPr>
            <a:r>
              <a:rPr b="0" i="0" lang="en-US" sz="1800" u="none" cap="none" strike="noStrike">
                <a:solidFill>
                  <a:srgbClr val="272A36"/>
                </a:solidFill>
                <a:latin typeface="Times New Roman"/>
                <a:ea typeface="Times New Roman"/>
                <a:cs typeface="Times New Roman"/>
                <a:sym typeface="Times New Roman"/>
              </a:rPr>
              <a:t>Predictive Entropy: It is given as, </a:t>
            </a:r>
            <a:endParaRPr b="0" i="0" sz="1800" u="none" cap="none" strike="noStrike">
              <a:solidFill>
                <a:srgbClr val="272A36"/>
              </a:solidFill>
              <a:latin typeface="Times New Roman"/>
              <a:ea typeface="Times New Roman"/>
              <a:cs typeface="Times New Roman"/>
              <a:sym typeface="Times New Roman"/>
            </a:endParaRPr>
          </a:p>
          <a:p>
            <a:pPr indent="-355600" lvl="1" marL="914400" marR="0" rtl="0" algn="l">
              <a:lnSpc>
                <a:spcPct val="115000"/>
              </a:lnSpc>
              <a:spcBef>
                <a:spcPts val="0"/>
              </a:spcBef>
              <a:spcAft>
                <a:spcPts val="0"/>
              </a:spcAft>
              <a:buClr>
                <a:srgbClr val="272A36"/>
              </a:buClr>
              <a:buSzPts val="2000"/>
              <a:buFont typeface="Times New Roman"/>
              <a:buChar char="○"/>
            </a:pPr>
            <a:r>
              <a:rPr b="0" i="0" lang="en-US" sz="1600" u="none" cap="none" strike="noStrike">
                <a:solidFill>
                  <a:srgbClr val="272A36"/>
                </a:solidFill>
                <a:latin typeface="Times New Roman"/>
                <a:ea typeface="Times New Roman"/>
                <a:cs typeface="Times New Roman"/>
                <a:sym typeface="Times New Roman"/>
              </a:rPr>
              <a:t>This metric is used to quantify uncertainty for both in-distribution and out-of-distribution data.</a:t>
            </a:r>
            <a:endParaRPr b="0" i="0" sz="2000" u="none" cap="none" strike="noStrike">
              <a:solidFill>
                <a:srgbClr val="272A36"/>
              </a:solidFill>
              <a:latin typeface="Times New Roman"/>
              <a:ea typeface="Times New Roman"/>
              <a:cs typeface="Times New Roman"/>
              <a:sym typeface="Times New Roman"/>
            </a:endParaRPr>
          </a:p>
        </p:txBody>
      </p:sp>
      <p:pic>
        <p:nvPicPr>
          <p:cNvPr id="106" name="Google Shape;106;p5"/>
          <p:cNvPicPr preferRelativeResize="0"/>
          <p:nvPr/>
        </p:nvPicPr>
        <p:blipFill rotWithShape="1">
          <a:blip r:embed="rId3">
            <a:alphaModFix/>
          </a:blip>
          <a:srcRect b="0" l="0" r="0" t="0"/>
          <a:stretch/>
        </p:blipFill>
        <p:spPr>
          <a:xfrm>
            <a:off x="3728925" y="4307950"/>
            <a:ext cx="1814690" cy="34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6"/>
          <p:cNvSpPr txBox="1"/>
          <p:nvPr/>
        </p:nvSpPr>
        <p:spPr>
          <a:xfrm>
            <a:off x="337650" y="345550"/>
            <a:ext cx="846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600" u="none" cap="none" strike="noStrike">
                <a:solidFill>
                  <a:srgbClr val="1A1A1A"/>
                </a:solidFill>
                <a:latin typeface="Times New Roman"/>
                <a:ea typeface="Times New Roman"/>
                <a:cs typeface="Times New Roman"/>
                <a:sym typeface="Times New Roman"/>
              </a:rPr>
              <a:t>RESULTS</a:t>
            </a:r>
            <a:endParaRPr b="1" i="0" sz="2600" u="none" cap="none" strike="noStrike">
              <a:solidFill>
                <a:srgbClr val="1A1A1A"/>
              </a:solidFill>
              <a:latin typeface="Times New Roman"/>
              <a:ea typeface="Times New Roman"/>
              <a:cs typeface="Times New Roman"/>
              <a:sym typeface="Times New Roman"/>
            </a:endParaRPr>
          </a:p>
        </p:txBody>
      </p:sp>
      <p:sp>
        <p:nvSpPr>
          <p:cNvPr id="114" name="Google Shape;114;p6"/>
          <p:cNvSpPr txBox="1"/>
          <p:nvPr/>
        </p:nvSpPr>
        <p:spPr>
          <a:xfrm>
            <a:off x="0" y="3781550"/>
            <a:ext cx="9144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0" i="0" lang="en-US" sz="1300" u="none" cap="none" strike="noStrike">
                <a:solidFill>
                  <a:srgbClr val="000000"/>
                </a:solidFill>
                <a:latin typeface="Calibri"/>
                <a:ea typeface="Calibri"/>
                <a:cs typeface="Calibri"/>
                <a:sym typeface="Calibri"/>
              </a:rPr>
              <a:t>MLP on 2-D classifier</a:t>
            </a:r>
            <a:endParaRPr b="0" i="0" sz="1300" u="none" cap="none" strike="noStrike">
              <a:solidFill>
                <a:srgbClr val="000000"/>
              </a:solidFill>
              <a:latin typeface="Calibri"/>
              <a:ea typeface="Calibri"/>
              <a:cs typeface="Calibri"/>
              <a:sym typeface="Calibri"/>
            </a:endParaRPr>
          </a:p>
        </p:txBody>
      </p:sp>
      <p:pic>
        <p:nvPicPr>
          <p:cNvPr id="115" name="Google Shape;115;p6"/>
          <p:cNvPicPr preferRelativeResize="0"/>
          <p:nvPr/>
        </p:nvPicPr>
        <p:blipFill rotWithShape="1">
          <a:blip r:embed="rId3">
            <a:alphaModFix/>
          </a:blip>
          <a:srcRect b="0" l="0" r="0" t="0"/>
          <a:stretch/>
        </p:blipFill>
        <p:spPr>
          <a:xfrm>
            <a:off x="337645" y="1361943"/>
            <a:ext cx="8468702" cy="2419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nvSpPr>
        <p:spPr>
          <a:xfrm>
            <a:off x="895200" y="218575"/>
            <a:ext cx="73536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ACTIVE LEARNING</a:t>
            </a:r>
            <a:endParaRPr b="1" i="0" sz="2400" u="none" cap="none" strike="noStrike">
              <a:solidFill>
                <a:srgbClr val="000000"/>
              </a:solidFill>
              <a:latin typeface="Times New Roman"/>
              <a:ea typeface="Times New Roman"/>
              <a:cs typeface="Times New Roman"/>
              <a:sym typeface="Times New Roman"/>
            </a:endParaRPr>
          </a:p>
        </p:txBody>
      </p:sp>
      <p:sp>
        <p:nvSpPr>
          <p:cNvPr id="123" name="Google Shape;123;p7"/>
          <p:cNvSpPr txBox="1"/>
          <p:nvPr/>
        </p:nvSpPr>
        <p:spPr>
          <a:xfrm>
            <a:off x="0" y="844875"/>
            <a:ext cx="9144000" cy="3966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A special case of machine learning in which a learning algorithm can interactively query a user (or some other information source) to label new data points with the desired outputs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Useful in cases where labelling of data is costly/difficult.</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Let T be the total set of all data under consideration. </a:t>
            </a:r>
            <a:endParaRPr b="0" i="0" sz="1800" u="none" cap="none" strike="noStrike">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During each iteration, i, T is broken up into three subsets :</a:t>
            </a:r>
            <a:endParaRPr b="0" i="0" sz="1800" u="none" cap="none" strike="noStrike">
              <a:solidFill>
                <a:srgbClr val="000000"/>
              </a:solidFill>
              <a:latin typeface="Times New Roman"/>
              <a:ea typeface="Times New Roman"/>
              <a:cs typeface="Times New Roman"/>
              <a:sym typeface="Times New Roman"/>
            </a:endParaRPr>
          </a:p>
          <a:p>
            <a:pPr indent="-342900" lvl="2" marL="13716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New Roman"/>
                <a:ea typeface="Times New Roman"/>
                <a:cs typeface="Times New Roman"/>
                <a:sym typeface="Times New Roman"/>
              </a:rPr>
              <a:t>T</a:t>
            </a:r>
            <a:r>
              <a:rPr b="1" baseline="-25000" i="0" lang="en-US" sz="1800" u="none" cap="none" strike="noStrike">
                <a:solidFill>
                  <a:srgbClr val="000000"/>
                </a:solidFill>
                <a:latin typeface="Times New Roman"/>
                <a:ea typeface="Times New Roman"/>
                <a:cs typeface="Times New Roman"/>
                <a:sym typeface="Times New Roman"/>
              </a:rPr>
              <a:t>K,i</a:t>
            </a:r>
            <a:r>
              <a:rPr b="0" i="0" lang="en-US" sz="1800" u="none" cap="none" strike="noStrike">
                <a:solidFill>
                  <a:srgbClr val="000000"/>
                </a:solidFill>
                <a:latin typeface="Times New Roman"/>
                <a:ea typeface="Times New Roman"/>
                <a:cs typeface="Times New Roman"/>
                <a:sym typeface="Times New Roman"/>
              </a:rPr>
              <a:t>: Data points where the label is known.</a:t>
            </a:r>
            <a:endParaRPr b="0" i="0" sz="1800" u="none" cap="none" strike="noStrike">
              <a:solidFill>
                <a:srgbClr val="000000"/>
              </a:solidFill>
              <a:latin typeface="Times New Roman"/>
              <a:ea typeface="Times New Roman"/>
              <a:cs typeface="Times New Roman"/>
              <a:sym typeface="Times New Roman"/>
            </a:endParaRPr>
          </a:p>
          <a:p>
            <a:pPr indent="-342900" lvl="2" marL="1371600" marR="0" rtl="0" algn="l">
              <a:lnSpc>
                <a:spcPct val="115000"/>
              </a:lnSpc>
              <a:spcBef>
                <a:spcPts val="0"/>
              </a:spcBef>
              <a:spcAft>
                <a:spcPts val="0"/>
              </a:spcAft>
              <a:buClr>
                <a:srgbClr val="000000"/>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T</a:t>
            </a:r>
            <a:r>
              <a:rPr b="1" baseline="-25000" i="0" lang="en-US" sz="1800" u="none" cap="none" strike="noStrike">
                <a:solidFill>
                  <a:schemeClr val="dk1"/>
                </a:solidFill>
                <a:latin typeface="Times New Roman"/>
                <a:ea typeface="Times New Roman"/>
                <a:cs typeface="Times New Roman"/>
                <a:sym typeface="Times New Roman"/>
              </a:rPr>
              <a:t>U,i</a:t>
            </a:r>
            <a:r>
              <a:rPr b="0" i="0" lang="en-US" sz="1800" u="none" cap="none" strike="noStrike">
                <a:solidFill>
                  <a:srgbClr val="000000"/>
                </a:solidFill>
                <a:latin typeface="Times New Roman"/>
                <a:ea typeface="Times New Roman"/>
                <a:cs typeface="Times New Roman"/>
                <a:sym typeface="Times New Roman"/>
              </a:rPr>
              <a:t>: Data points where the label is unknown.</a:t>
            </a:r>
            <a:endParaRPr b="0" i="0" sz="1800" u="none" cap="none" strike="noStrike">
              <a:solidFill>
                <a:srgbClr val="000000"/>
              </a:solidFill>
              <a:latin typeface="Times New Roman"/>
              <a:ea typeface="Times New Roman"/>
              <a:cs typeface="Times New Roman"/>
              <a:sym typeface="Times New Roman"/>
            </a:endParaRPr>
          </a:p>
          <a:p>
            <a:pPr indent="-342900" lvl="2" marL="1371600" marR="0" rtl="0" algn="l">
              <a:lnSpc>
                <a:spcPct val="115000"/>
              </a:lnSpc>
              <a:spcBef>
                <a:spcPts val="0"/>
              </a:spcBef>
              <a:spcAft>
                <a:spcPts val="0"/>
              </a:spcAft>
              <a:buClr>
                <a:srgbClr val="000000"/>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T</a:t>
            </a:r>
            <a:r>
              <a:rPr b="1" baseline="-25000" i="0" lang="en-US" sz="1800" u="none" cap="none" strike="noStrike">
                <a:solidFill>
                  <a:schemeClr val="dk1"/>
                </a:solidFill>
                <a:latin typeface="Times New Roman"/>
                <a:ea typeface="Times New Roman"/>
                <a:cs typeface="Times New Roman"/>
                <a:sym typeface="Times New Roman"/>
              </a:rPr>
              <a:t>C,i</a:t>
            </a:r>
            <a:r>
              <a:rPr b="0" i="0" lang="en-US" sz="1800" u="none" cap="none" strike="noStrike">
                <a:solidFill>
                  <a:srgbClr val="000000"/>
                </a:solidFill>
                <a:latin typeface="Times New Roman"/>
                <a:ea typeface="Times New Roman"/>
                <a:cs typeface="Times New Roman"/>
                <a:sym typeface="Times New Roman"/>
              </a:rPr>
              <a:t>: A subset of </a:t>
            </a:r>
            <a:r>
              <a:rPr b="1" i="0" lang="en-US" sz="1800" u="none" cap="none" strike="noStrike">
                <a:solidFill>
                  <a:schemeClr val="dk1"/>
                </a:solidFill>
                <a:latin typeface="Times New Roman"/>
                <a:ea typeface="Times New Roman"/>
                <a:cs typeface="Times New Roman"/>
                <a:sym typeface="Times New Roman"/>
              </a:rPr>
              <a:t>T</a:t>
            </a:r>
            <a:r>
              <a:rPr b="1" baseline="-25000" i="0" lang="en-US" sz="1800" u="none" cap="none" strike="noStrike">
                <a:solidFill>
                  <a:schemeClr val="dk1"/>
                </a:solidFill>
                <a:latin typeface="Times New Roman"/>
                <a:ea typeface="Times New Roman"/>
                <a:cs typeface="Times New Roman"/>
                <a:sym typeface="Times New Roman"/>
              </a:rPr>
              <a:t>U,i</a:t>
            </a:r>
            <a:r>
              <a:rPr b="0" i="0" lang="en-US" sz="1800" u="none" cap="none" strike="noStrike">
                <a:solidFill>
                  <a:srgbClr val="000000"/>
                </a:solidFill>
                <a:latin typeface="Times New Roman"/>
                <a:ea typeface="Times New Roman"/>
                <a:cs typeface="Times New Roman"/>
                <a:sym typeface="Times New Roman"/>
              </a:rPr>
              <a:t> that is chosen to be labeled.</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Current research - Best method to choose the data points for </a:t>
            </a:r>
            <a:r>
              <a:rPr b="1" i="0" lang="en-US" sz="1800" u="none" cap="none" strike="noStrike">
                <a:solidFill>
                  <a:schemeClr val="dk1"/>
                </a:solidFill>
                <a:latin typeface="Times New Roman"/>
                <a:ea typeface="Times New Roman"/>
                <a:cs typeface="Times New Roman"/>
                <a:sym typeface="Times New Roman"/>
              </a:rPr>
              <a:t>T</a:t>
            </a:r>
            <a:r>
              <a:rPr b="1" baseline="-25000" i="0" lang="en-US" sz="1800" u="none" cap="none" strike="noStrike">
                <a:solidFill>
                  <a:schemeClr val="dk1"/>
                </a:solidFill>
                <a:latin typeface="Times New Roman"/>
                <a:ea typeface="Times New Roman"/>
                <a:cs typeface="Times New Roman"/>
                <a:sym typeface="Times New Roman"/>
              </a:rPr>
              <a:t>C,i</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Uncertainty sampling</a:t>
            </a:r>
            <a:r>
              <a:rPr b="0" i="0" lang="en-US" sz="1800" u="none" cap="none" strike="noStrike">
                <a:solidFill>
                  <a:schemeClr val="dk1"/>
                </a:solidFill>
                <a:latin typeface="Times New Roman"/>
                <a:ea typeface="Times New Roman"/>
                <a:cs typeface="Times New Roman"/>
                <a:sym typeface="Times New Roman"/>
              </a:rPr>
              <a:t> - Common technique used for updating </a:t>
            </a:r>
            <a:r>
              <a:rPr b="1" i="0" lang="en-US" sz="1800" u="none" cap="none" strike="noStrike">
                <a:solidFill>
                  <a:schemeClr val="dk1"/>
                </a:solidFill>
                <a:latin typeface="Times New Roman"/>
                <a:ea typeface="Times New Roman"/>
                <a:cs typeface="Times New Roman"/>
                <a:sym typeface="Times New Roman"/>
              </a:rPr>
              <a:t>T</a:t>
            </a:r>
            <a:r>
              <a:rPr b="1" baseline="-25000" i="0" lang="en-US" sz="1800" u="none" cap="none" strike="noStrike">
                <a:solidFill>
                  <a:schemeClr val="dk1"/>
                </a:solidFill>
                <a:latin typeface="Times New Roman"/>
                <a:ea typeface="Times New Roman"/>
                <a:cs typeface="Times New Roman"/>
                <a:sym typeface="Times New Roman"/>
              </a:rPr>
              <a:t>C,i</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VOGN predictive entropy can be used as measure of uncertainty for extracting uncertain samples.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nvSpPr>
        <p:spPr>
          <a:xfrm>
            <a:off x="0" y="218575"/>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ACTIVE LEARNING ON 2D DATASETS USING VOGN</a:t>
            </a:r>
            <a:endParaRPr b="1" i="0" sz="2400" u="none" cap="none" strike="noStrike">
              <a:solidFill>
                <a:srgbClr val="000000"/>
              </a:solidFill>
              <a:latin typeface="Times New Roman"/>
              <a:ea typeface="Times New Roman"/>
              <a:cs typeface="Times New Roman"/>
              <a:sym typeface="Times New Roman"/>
            </a:endParaRPr>
          </a:p>
        </p:txBody>
      </p:sp>
      <p:sp>
        <p:nvSpPr>
          <p:cNvPr id="131" name="Google Shape;131;p8"/>
          <p:cNvSpPr txBox="1"/>
          <p:nvPr/>
        </p:nvSpPr>
        <p:spPr>
          <a:xfrm>
            <a:off x="0" y="772675"/>
            <a:ext cx="91440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We performed active learning using VOGN for classification task on two types of 2D datasets, </a:t>
            </a:r>
            <a:r>
              <a:rPr b="1" i="0" lang="en-US" sz="1800" u="none" cap="none" strike="noStrike">
                <a:solidFill>
                  <a:srgbClr val="000000"/>
                </a:solidFill>
                <a:latin typeface="Times New Roman"/>
                <a:ea typeface="Times New Roman"/>
                <a:cs typeface="Times New Roman"/>
                <a:sym typeface="Times New Roman"/>
              </a:rPr>
              <a:t>Moon Dataset </a:t>
            </a:r>
            <a:r>
              <a:rPr b="0" i="0" lang="en-US" sz="1800" u="none" cap="none" strike="noStrike">
                <a:solidFill>
                  <a:srgbClr val="000000"/>
                </a:solidFill>
                <a:latin typeface="Times New Roman"/>
                <a:ea typeface="Times New Roman"/>
                <a:cs typeface="Times New Roman"/>
                <a:sym typeface="Times New Roman"/>
              </a:rPr>
              <a:t>and </a:t>
            </a:r>
            <a:r>
              <a:rPr b="1" i="0" lang="en-US" sz="1800" u="none" cap="none" strike="noStrike">
                <a:solidFill>
                  <a:srgbClr val="000000"/>
                </a:solidFill>
                <a:latin typeface="Times New Roman"/>
                <a:ea typeface="Times New Roman"/>
                <a:cs typeface="Times New Roman"/>
                <a:sym typeface="Times New Roman"/>
              </a:rPr>
              <a:t>Circle Dataset, </a:t>
            </a:r>
            <a:r>
              <a:rPr b="0" i="0" lang="en-US" sz="1800" u="none" cap="none" strike="noStrike">
                <a:solidFill>
                  <a:srgbClr val="000000"/>
                </a:solidFill>
                <a:latin typeface="Times New Roman"/>
                <a:ea typeface="Times New Roman"/>
                <a:cs typeface="Times New Roman"/>
                <a:sym typeface="Times New Roman"/>
              </a:rPr>
              <a:t>and compared the results of the same with </a:t>
            </a:r>
            <a:r>
              <a:rPr b="1" i="0" lang="en-US" sz="1800" u="none" cap="none" strike="noStrike">
                <a:solidFill>
                  <a:srgbClr val="000000"/>
                </a:solidFill>
                <a:latin typeface="Times New Roman"/>
                <a:ea typeface="Times New Roman"/>
                <a:cs typeface="Times New Roman"/>
                <a:sym typeface="Times New Roman"/>
              </a:rPr>
              <a:t>Adam</a:t>
            </a:r>
            <a:endParaRPr b="1"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Starting with 500 points, we trained a model using  Adam and VOGN, and added 150 new points which had the highest entropy after each iteration.</a:t>
            </a:r>
            <a:endParaRPr b="0" i="0" sz="1800" u="none" cap="none" strike="noStrike">
              <a:solidFill>
                <a:srgbClr val="000000"/>
              </a:solidFill>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b="0" l="0" r="0" t="0"/>
          <a:stretch/>
        </p:blipFill>
        <p:spPr>
          <a:xfrm>
            <a:off x="4972325" y="2283041"/>
            <a:ext cx="3686800" cy="2708059"/>
          </a:xfrm>
          <a:prstGeom prst="rect">
            <a:avLst/>
          </a:prstGeom>
          <a:noFill/>
          <a:ln>
            <a:noFill/>
          </a:ln>
        </p:spPr>
      </p:pic>
      <p:pic>
        <p:nvPicPr>
          <p:cNvPr id="133" name="Google Shape;133;p8"/>
          <p:cNvPicPr preferRelativeResize="0"/>
          <p:nvPr/>
        </p:nvPicPr>
        <p:blipFill rotWithShape="1">
          <a:blip r:embed="rId4">
            <a:alphaModFix/>
          </a:blip>
          <a:srcRect b="0" l="0" r="0" t="0"/>
          <a:stretch/>
        </p:blipFill>
        <p:spPr>
          <a:xfrm>
            <a:off x="700225" y="2283050"/>
            <a:ext cx="3686811" cy="270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0" y="218575"/>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RESULTS OF 2-D DATASETS</a:t>
            </a:r>
            <a:endParaRPr b="1" i="0" sz="2400" u="none" cap="none" strike="noStrike">
              <a:solidFill>
                <a:srgbClr val="000000"/>
              </a:solidFill>
              <a:latin typeface="Times New Roman"/>
              <a:ea typeface="Times New Roman"/>
              <a:cs typeface="Times New Roman"/>
              <a:sym typeface="Times New Roman"/>
            </a:endParaRPr>
          </a:p>
        </p:txBody>
      </p:sp>
      <p:pic>
        <p:nvPicPr>
          <p:cNvPr id="141" name="Google Shape;141;p9"/>
          <p:cNvPicPr preferRelativeResize="0"/>
          <p:nvPr/>
        </p:nvPicPr>
        <p:blipFill rotWithShape="1">
          <a:blip r:embed="rId3">
            <a:alphaModFix/>
          </a:blip>
          <a:srcRect b="0" l="0" r="0" t="0"/>
          <a:stretch/>
        </p:blipFill>
        <p:spPr>
          <a:xfrm>
            <a:off x="822788" y="2848975"/>
            <a:ext cx="7498426" cy="2176625"/>
          </a:xfrm>
          <a:prstGeom prst="rect">
            <a:avLst/>
          </a:prstGeom>
          <a:noFill/>
          <a:ln>
            <a:noFill/>
          </a:ln>
        </p:spPr>
      </p:pic>
      <p:pic>
        <p:nvPicPr>
          <p:cNvPr id="142" name="Google Shape;142;p9"/>
          <p:cNvPicPr preferRelativeResize="0"/>
          <p:nvPr/>
        </p:nvPicPr>
        <p:blipFill rotWithShape="1">
          <a:blip r:embed="rId4">
            <a:alphaModFix/>
          </a:blip>
          <a:srcRect b="0" l="0" r="0" t="0"/>
          <a:stretch/>
        </p:blipFill>
        <p:spPr>
          <a:xfrm>
            <a:off x="822808" y="672350"/>
            <a:ext cx="7498418" cy="217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