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8"/>
  </p:notesMasterIdLst>
  <p:handoutMasterIdLst>
    <p:handoutMasterId r:id="rId11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1" r:id="rId116"/>
    <p:sldId id="370" r:id="rId1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3890" autoAdjust="0"/>
  </p:normalViewPr>
  <p:slideViewPr>
    <p:cSldViewPr>
      <p:cViewPr>
        <p:scale>
          <a:sx n="60" d="100"/>
          <a:sy n="60" d="100"/>
        </p:scale>
        <p:origin x="-1260" y="-282"/>
      </p:cViewPr>
      <p:guideLst>
        <p:guide orient="horz" pos="2381"/>
        <p:guide pos="317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826DD68C-9339-4884-996A-14FB5A1BBFAC}" type="slidenum">
              <a:rPr/>
              <a:pPr marL="0" marR="0" lvl="0" indent="0" algn="r" rtl="0" hangingPunct="0">
                <a:lnSpc>
                  <a:spcPct val="100000"/>
                </a:lnSpc>
                <a:spcBef>
                  <a:spcPts val="0"/>
                </a:spcBef>
                <a:spcAft>
                  <a:spcPts val="0"/>
                </a:spcAft>
                <a:buNone/>
                <a:tabLst/>
                <a:defRPr sz="1400"/>
              </a:pPr>
              <a:t>‹#›</a:t>
            </a:fld>
            <a:endParaRPr lang="de-DE" sz="1400" b="0" i="0" u="none" strike="noStrike" kern="1200">
              <a:ln>
                <a:noFill/>
              </a:ln>
              <a:latin typeface="Arial" pitchFamily="18"/>
              <a:ea typeface="Andale Sans UI"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x-none" sz="1400" kern="1200">
                <a:latin typeface="Times New Roman" pitchFamily="18"/>
                <a:ea typeface="Andale Sans UI" pitchFamily="2"/>
                <a:cs typeface="Tahoma" pitchFamily="2"/>
              </a:defRPr>
            </a:lvl1pPr>
          </a:lstStyle>
          <a:p>
            <a:pPr lvl="0"/>
            <a:fld id="{FBE757F2-5985-4483-9D2D-BA1EC7893CF0}" type="slidenum">
              <a:rPr/>
              <a:pPr lvl="0"/>
              <a:t>‹#›</a:t>
            </a:fld>
            <a:endParaRPr lang="x-none"/>
          </a:p>
        </p:txBody>
      </p:sp>
    </p:spTree>
  </p:cSld>
  <p:clrMap bg1="lt1" tx1="dk1" bg2="lt2" tx2="dk2" accent1="accent1" accent2="accent2" accent3="accent3" accent4="accent4" accent5="accent5" accent6="accent6" hlink="hlink" folHlink="folHlink"/>
  <p:notesStyle>
    <a:lvl1pPr marL="216000" marR="0" indent="-216000" rtl="0" hangingPunct="0">
      <a:tabLst/>
      <a:defRPr lang="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de-DE" sz="2400" dirty="0" smtClean="0"/>
              <a:t>If multiple threads access the same mutable state variable without appropriate synchronization, your program is broken. There are three ways to fix it:</a:t>
            </a:r>
          </a:p>
          <a:p>
            <a:pPr lvl="1" rtl="0" hangingPunct="0"/>
            <a:r>
              <a:rPr lang="de-DE" sz="2400" dirty="0" smtClean="0"/>
              <a:t>Don't share the state variable across threads</a:t>
            </a:r>
          </a:p>
          <a:p>
            <a:pPr lvl="1" rtl="0" hangingPunct="0"/>
            <a:r>
              <a:rPr lang="de-DE" sz="2400" dirty="0" smtClean="0"/>
              <a:t>Make the state variable immutable; or</a:t>
            </a:r>
          </a:p>
          <a:p>
            <a:pPr lvl="1" rtl="0" hangingPunct="0"/>
            <a:r>
              <a:rPr lang="de-DE" sz="2400" dirty="0" smtClean="0"/>
              <a:t>Use synchronization whenever accessing the state variable.</a:t>
            </a:r>
          </a:p>
          <a:p>
            <a:endParaRPr lang="de-DE" dirty="0">
              <a:latin typeface="Albany" pitchFamily="18"/>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Latches are for waiting for events; barriers are for waiting for other threads.</a:t>
            </a:r>
            <a:endParaRPr lang="de-DE" dirty="0">
              <a:latin typeface="Albany" pitchFamily="18"/>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1569660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latin typeface="Albany" pitchFamily="18"/>
              </a:rPr>
              <a:t>Barriers are often used in simulations, where the work to calculate one step can be done in parallel but all the work </a:t>
            </a:r>
          </a:p>
          <a:p>
            <a:pPr>
              <a:buNone/>
            </a:pPr>
            <a:r>
              <a:rPr lang="en-US" dirty="0" smtClean="0">
                <a:latin typeface="Albany" pitchFamily="18"/>
              </a:rPr>
              <a:t>associated with a given step must complete before advancing to the next step.</a:t>
            </a:r>
          </a:p>
          <a:p>
            <a:pPr>
              <a:buNone/>
            </a:pPr>
            <a:endParaRPr lang="en-US" dirty="0" smtClean="0">
              <a:latin typeface="Albany" pitchFamily="18"/>
            </a:endParaRPr>
          </a:p>
          <a:p>
            <a:pPr>
              <a:buNone/>
            </a:pPr>
            <a:r>
              <a:rPr lang="en-US" b="1" dirty="0" smtClean="0">
                <a:latin typeface="Albany" pitchFamily="18"/>
              </a:rPr>
              <a:t>Creating a </a:t>
            </a:r>
            <a:r>
              <a:rPr lang="en-US" b="1" dirty="0" err="1" smtClean="0">
                <a:latin typeface="Albany" pitchFamily="18"/>
              </a:rPr>
              <a:t>CyclicBarrier</a:t>
            </a:r>
            <a:r>
              <a:rPr lang="en-US" b="1" dirty="0" smtClean="0">
                <a:latin typeface="Albany" pitchFamily="18"/>
              </a:rPr>
              <a:t>:</a:t>
            </a:r>
          </a:p>
          <a:p>
            <a:pPr>
              <a:buNone/>
            </a:pPr>
            <a:r>
              <a:rPr lang="en-US" dirty="0" smtClean="0">
                <a:latin typeface="Albany" pitchFamily="18"/>
              </a:rPr>
              <a:t>When you create a </a:t>
            </a:r>
            <a:r>
              <a:rPr lang="en-US" dirty="0" err="1" smtClean="0">
                <a:latin typeface="Albany" pitchFamily="18"/>
              </a:rPr>
              <a:t>CyclicBarrier</a:t>
            </a:r>
            <a:r>
              <a:rPr lang="en-US" dirty="0" smtClean="0">
                <a:latin typeface="Albany" pitchFamily="18"/>
              </a:rPr>
              <a:t> you specify how many threads are to wait at it, before releasing them. Here is how you create a </a:t>
            </a:r>
            <a:r>
              <a:rPr lang="en-US" dirty="0" err="1" smtClean="0">
                <a:latin typeface="Albany" pitchFamily="18"/>
              </a:rPr>
              <a:t>CyclicBarrier</a:t>
            </a:r>
            <a:r>
              <a:rPr lang="en-US" dirty="0" smtClean="0">
                <a:latin typeface="Albany" pitchFamily="18"/>
              </a:rPr>
              <a:t>:</a:t>
            </a:r>
          </a:p>
          <a:p>
            <a:pPr>
              <a:buNone/>
            </a:pPr>
            <a:r>
              <a:rPr lang="en-US" dirty="0" err="1" smtClean="0">
                <a:latin typeface="Albany" pitchFamily="18"/>
              </a:rPr>
              <a:t>CyclicBarrier</a:t>
            </a:r>
            <a:r>
              <a:rPr lang="en-US" dirty="0" smtClean="0">
                <a:latin typeface="Albany" pitchFamily="18"/>
              </a:rPr>
              <a:t> barrier = new </a:t>
            </a:r>
            <a:r>
              <a:rPr lang="en-US" dirty="0" err="1" smtClean="0">
                <a:latin typeface="Albany" pitchFamily="18"/>
              </a:rPr>
              <a:t>CyclicBarrier</a:t>
            </a:r>
            <a:r>
              <a:rPr lang="en-US" dirty="0" smtClean="0">
                <a:latin typeface="Albany" pitchFamily="18"/>
              </a:rPr>
              <a:t>(2);</a:t>
            </a:r>
          </a:p>
          <a:p>
            <a:pPr>
              <a:buNone/>
            </a:pPr>
            <a:endParaRPr lang="en-US" dirty="0" smtClean="0">
              <a:latin typeface="Albany" pitchFamily="18"/>
            </a:endParaRPr>
          </a:p>
          <a:p>
            <a:pPr>
              <a:buNone/>
            </a:pPr>
            <a:r>
              <a:rPr lang="en-US" b="1" dirty="0" smtClean="0">
                <a:latin typeface="Albany" pitchFamily="18"/>
              </a:rPr>
              <a:t>Waiting at a </a:t>
            </a:r>
            <a:r>
              <a:rPr lang="en-US" b="1" dirty="0" err="1" smtClean="0">
                <a:latin typeface="Albany" pitchFamily="18"/>
              </a:rPr>
              <a:t>CyclicBarrier</a:t>
            </a:r>
            <a:r>
              <a:rPr lang="en-US" b="1" dirty="0" smtClean="0">
                <a:latin typeface="Albany" pitchFamily="18"/>
              </a:rPr>
              <a:t>:</a:t>
            </a:r>
          </a:p>
          <a:p>
            <a:pPr>
              <a:buNone/>
            </a:pPr>
            <a:r>
              <a:rPr lang="en-US" dirty="0" smtClean="0">
                <a:latin typeface="Albany" pitchFamily="18"/>
              </a:rPr>
              <a:t>Here is how a thread waits at a </a:t>
            </a:r>
            <a:r>
              <a:rPr lang="en-US" dirty="0" err="1" smtClean="0">
                <a:latin typeface="Albany" pitchFamily="18"/>
              </a:rPr>
              <a:t>CyclicBarrier</a:t>
            </a:r>
            <a:endParaRPr lang="en-US" dirty="0" smtClean="0">
              <a:latin typeface="Albany" pitchFamily="18"/>
            </a:endParaRPr>
          </a:p>
          <a:p>
            <a:pPr>
              <a:buNone/>
            </a:pPr>
            <a:r>
              <a:rPr lang="en-US" dirty="0" err="1" smtClean="0">
                <a:latin typeface="Albany" pitchFamily="18"/>
              </a:rPr>
              <a:t>barrier.await</a:t>
            </a:r>
            <a:r>
              <a:rPr lang="en-US" dirty="0" smtClean="0">
                <a:latin typeface="Albany" pitchFamily="18"/>
              </a:rPr>
              <a:t>();</a:t>
            </a:r>
          </a:p>
          <a:p>
            <a:pPr>
              <a:buNone/>
            </a:pPr>
            <a:endParaRPr lang="en-US" dirty="0" smtClean="0">
              <a:latin typeface="Albany" pitchFamily="18"/>
            </a:endParaRPr>
          </a:p>
          <a:p>
            <a:pPr>
              <a:buNone/>
            </a:pPr>
            <a:r>
              <a:rPr lang="en-US" dirty="0" smtClean="0">
                <a:latin typeface="Albany" pitchFamily="18"/>
              </a:rPr>
              <a:t>You can also specify a timeout for the waiting thread. When the timeout has passed the thread is also released, even if not all N threads are waiting at the </a:t>
            </a:r>
            <a:r>
              <a:rPr lang="en-US" dirty="0" err="1" smtClean="0">
                <a:latin typeface="Albany" pitchFamily="18"/>
              </a:rPr>
              <a:t>CyclicBarrier</a:t>
            </a:r>
            <a:r>
              <a:rPr lang="en-US" dirty="0" smtClean="0">
                <a:latin typeface="Albany" pitchFamily="18"/>
              </a:rPr>
              <a:t>. Here is how you specify a timeout:</a:t>
            </a:r>
          </a:p>
          <a:p>
            <a:pPr>
              <a:buNone/>
            </a:pPr>
            <a:r>
              <a:rPr lang="en-US" dirty="0" err="1" smtClean="0">
                <a:latin typeface="Albany" pitchFamily="18"/>
              </a:rPr>
              <a:t>barrier.await</a:t>
            </a:r>
            <a:r>
              <a:rPr lang="en-US" dirty="0" smtClean="0">
                <a:latin typeface="Albany" pitchFamily="18"/>
              </a:rPr>
              <a:t>(10, </a:t>
            </a:r>
            <a:r>
              <a:rPr lang="en-US" dirty="0" err="1" smtClean="0">
                <a:latin typeface="Albany" pitchFamily="18"/>
              </a:rPr>
              <a:t>TimeUnit.SECONDS</a:t>
            </a:r>
            <a:r>
              <a:rPr lang="en-US" dirty="0" smtClean="0">
                <a:latin typeface="Albany" pitchFamily="18"/>
              </a:rPr>
              <a:t>);</a:t>
            </a:r>
          </a:p>
          <a:p>
            <a:pPr>
              <a:buNone/>
            </a:pPr>
            <a:endParaRPr lang="en-US" dirty="0" smtClean="0">
              <a:latin typeface="Albany" pitchFamily="18"/>
            </a:endParaRPr>
          </a:p>
          <a:p>
            <a:pPr>
              <a:buNone/>
            </a:pPr>
            <a:r>
              <a:rPr lang="en-US" dirty="0" smtClean="0">
                <a:latin typeface="Albany" pitchFamily="18"/>
              </a:rPr>
              <a:t>The waiting threads waits at the </a:t>
            </a:r>
            <a:r>
              <a:rPr lang="en-US" dirty="0" err="1" smtClean="0">
                <a:latin typeface="Albany" pitchFamily="18"/>
              </a:rPr>
              <a:t>CyclicBarrier</a:t>
            </a:r>
            <a:r>
              <a:rPr lang="en-US" dirty="0" smtClean="0">
                <a:latin typeface="Albany" pitchFamily="18"/>
              </a:rPr>
              <a:t> until either:</a:t>
            </a:r>
          </a:p>
          <a:p>
            <a:r>
              <a:rPr lang="en-US" dirty="0" smtClean="0">
                <a:latin typeface="Albany" pitchFamily="18"/>
              </a:rPr>
              <a:t>The last thread arrives (calls await() )</a:t>
            </a:r>
          </a:p>
          <a:p>
            <a:r>
              <a:rPr lang="en-US" dirty="0" smtClean="0">
                <a:latin typeface="Albany" pitchFamily="18"/>
              </a:rPr>
              <a:t>The thread is interrupted by another thread (another thread calls its interrupt() method)</a:t>
            </a:r>
          </a:p>
          <a:p>
            <a:r>
              <a:rPr lang="en-US" dirty="0" smtClean="0">
                <a:latin typeface="Albany" pitchFamily="18"/>
              </a:rPr>
              <a:t>Another waiting thread is interrupted</a:t>
            </a:r>
          </a:p>
          <a:p>
            <a:r>
              <a:rPr lang="en-US" dirty="0" smtClean="0">
                <a:latin typeface="Albany" pitchFamily="18"/>
              </a:rPr>
              <a:t>Another waiting thread times out while waiting at the </a:t>
            </a:r>
            <a:r>
              <a:rPr lang="en-US" dirty="0" err="1" smtClean="0">
                <a:latin typeface="Albany" pitchFamily="18"/>
              </a:rPr>
              <a:t>CyclicBarrier</a:t>
            </a:r>
            <a:endParaRPr lang="en-US" dirty="0" smtClean="0">
              <a:latin typeface="Albany" pitchFamily="18"/>
            </a:endParaRPr>
          </a:p>
          <a:p>
            <a:pPr>
              <a:buNone/>
            </a:pPr>
            <a:endParaRPr lang="en-US" dirty="0" smtClean="0">
              <a:latin typeface="Albany" pitchFamily="18"/>
            </a:endParaRPr>
          </a:p>
          <a:p>
            <a:pPr>
              <a:buNone/>
            </a:pPr>
            <a:r>
              <a:rPr lang="en-US" dirty="0" smtClean="0">
                <a:latin typeface="Albany" pitchFamily="18"/>
              </a:rPr>
              <a:t>The </a:t>
            </a:r>
            <a:r>
              <a:rPr lang="en-US" dirty="0" err="1" smtClean="0">
                <a:latin typeface="Albany" pitchFamily="18"/>
              </a:rPr>
              <a:t>CyclicBarrier.reset</a:t>
            </a:r>
            <a:r>
              <a:rPr lang="en-US" dirty="0" smtClean="0">
                <a:latin typeface="Albany" pitchFamily="18"/>
              </a:rPr>
              <a:t>() method is called by some external thread.</a:t>
            </a:r>
          </a:p>
          <a:p>
            <a:pPr>
              <a:buNone/>
            </a:pPr>
            <a:endParaRPr lang="en-US" dirty="0" smtClean="0">
              <a:latin typeface="Albany" pitchFamily="18"/>
            </a:endParaRPr>
          </a:p>
          <a:p>
            <a:pPr>
              <a:buNone/>
            </a:pPr>
            <a:r>
              <a:rPr lang="en-US" b="1" dirty="0" err="1" smtClean="0">
                <a:latin typeface="Albany" pitchFamily="18"/>
              </a:rPr>
              <a:t>CyclicBarrier</a:t>
            </a:r>
            <a:r>
              <a:rPr lang="en-US" b="1" dirty="0" smtClean="0">
                <a:latin typeface="Albany" pitchFamily="18"/>
              </a:rPr>
              <a:t> Action:</a:t>
            </a:r>
          </a:p>
          <a:p>
            <a:pPr>
              <a:buNone/>
            </a:pPr>
            <a:r>
              <a:rPr lang="en-US" dirty="0" smtClean="0">
                <a:latin typeface="Albany" pitchFamily="18"/>
              </a:rPr>
              <a:t>The </a:t>
            </a:r>
            <a:r>
              <a:rPr lang="en-US" dirty="0" err="1" smtClean="0">
                <a:latin typeface="Albany" pitchFamily="18"/>
              </a:rPr>
              <a:t>CyclicBarrier</a:t>
            </a:r>
            <a:r>
              <a:rPr lang="en-US" dirty="0" smtClean="0">
                <a:latin typeface="Albany" pitchFamily="18"/>
              </a:rPr>
              <a:t> supports a barrier action, which is a Runnable that is executed once the last thread arrives. You pass the Runnable barrier action to the </a:t>
            </a:r>
            <a:r>
              <a:rPr lang="en-US" dirty="0" err="1" smtClean="0">
                <a:latin typeface="Albany" pitchFamily="18"/>
              </a:rPr>
              <a:t>CyclicBarrier</a:t>
            </a:r>
            <a:r>
              <a:rPr lang="en-US" dirty="0" smtClean="0">
                <a:latin typeface="Albany" pitchFamily="18"/>
              </a:rPr>
              <a:t> in its constructor, like this:</a:t>
            </a:r>
          </a:p>
          <a:p>
            <a:pPr>
              <a:buNone/>
            </a:pPr>
            <a:endParaRPr lang="en-US" dirty="0" smtClean="0">
              <a:latin typeface="Albany" pitchFamily="18"/>
            </a:endParaRPr>
          </a:p>
          <a:p>
            <a:pPr>
              <a:buNone/>
            </a:pPr>
            <a:r>
              <a:rPr lang="en-US" dirty="0" smtClean="0">
                <a:latin typeface="Albany" pitchFamily="18"/>
              </a:rPr>
              <a:t>Runnable   </a:t>
            </a:r>
            <a:r>
              <a:rPr lang="en-US" dirty="0" err="1" smtClean="0">
                <a:latin typeface="Albany" pitchFamily="18"/>
              </a:rPr>
              <a:t>barrierAction</a:t>
            </a:r>
            <a:r>
              <a:rPr lang="en-US" dirty="0" smtClean="0">
                <a:latin typeface="Albany" pitchFamily="18"/>
              </a:rPr>
              <a:t> = ... ;</a:t>
            </a:r>
          </a:p>
          <a:p>
            <a:pPr>
              <a:buNone/>
            </a:pPr>
            <a:r>
              <a:rPr lang="en-US" dirty="0" err="1" smtClean="0">
                <a:latin typeface="Albany" pitchFamily="18"/>
              </a:rPr>
              <a:t>CyclicBarrier</a:t>
            </a:r>
            <a:r>
              <a:rPr lang="en-US" dirty="0" smtClean="0">
                <a:latin typeface="Albany" pitchFamily="18"/>
              </a:rPr>
              <a:t> barrier    = new </a:t>
            </a:r>
            <a:r>
              <a:rPr lang="en-US" dirty="0" err="1" smtClean="0">
                <a:latin typeface="Albany" pitchFamily="18"/>
              </a:rPr>
              <a:t>CyclicBarrier</a:t>
            </a:r>
            <a:r>
              <a:rPr lang="en-US" dirty="0" smtClean="0">
                <a:latin typeface="Albany" pitchFamily="18"/>
              </a:rPr>
              <a:t>(2, </a:t>
            </a:r>
            <a:r>
              <a:rPr lang="en-US" dirty="0" err="1" smtClean="0">
                <a:latin typeface="Albany" pitchFamily="18"/>
              </a:rPr>
              <a:t>barrierAction</a:t>
            </a:r>
            <a:r>
              <a:rPr lang="en-US" dirty="0" smtClean="0">
                <a:latin typeface="Albany" pitchFamily="18"/>
              </a:rPr>
              <a:t>);</a:t>
            </a:r>
          </a:p>
          <a:p>
            <a:pPr>
              <a:buNone/>
            </a:pPr>
            <a:endParaRPr lang="en-US" dirty="0" smtClean="0">
              <a:latin typeface="Albany" pitchFamily="18"/>
            </a:endParaRPr>
          </a:p>
          <a:p>
            <a:pPr marL="216000" marR="0" lvl="0" indent="-216000" defTabSz="914400" rtl="0" eaLnBrk="1" fontAlgn="auto" latinLnBrk="0" hangingPunct="0">
              <a:lnSpc>
                <a:spcPct val="100000"/>
              </a:lnSpc>
              <a:spcBef>
                <a:spcPts val="0"/>
              </a:spcBef>
              <a:spcAft>
                <a:spcPts val="0"/>
              </a:spcAft>
              <a:buClrTx/>
              <a:buSzPct val="45000"/>
              <a:buFont typeface="StarSymbol"/>
              <a:buNone/>
              <a:tabLst/>
              <a:defRPr/>
            </a:pPr>
            <a:r>
              <a:rPr lang="en-US" sz="2000" dirty="0" smtClean="0"/>
              <a:t>This example prints out this:</a:t>
            </a:r>
          </a:p>
          <a:p>
            <a:pPr>
              <a:buNone/>
            </a:pPr>
            <a:r>
              <a:rPr lang="en-US" i="1" dirty="0" smtClean="0">
                <a:latin typeface="Albany" pitchFamily="18"/>
              </a:rPr>
              <a:t>Thread-0 waiting at barrier 1</a:t>
            </a:r>
          </a:p>
          <a:p>
            <a:pPr>
              <a:buNone/>
            </a:pPr>
            <a:r>
              <a:rPr lang="en-US" i="1" dirty="0" smtClean="0">
                <a:latin typeface="Albany" pitchFamily="18"/>
              </a:rPr>
              <a:t>Thread-1 waiting at barrier 1</a:t>
            </a:r>
          </a:p>
          <a:p>
            <a:pPr>
              <a:buNone/>
            </a:pPr>
            <a:r>
              <a:rPr lang="en-US" i="1" dirty="0" err="1" smtClean="0">
                <a:latin typeface="Albany" pitchFamily="18"/>
              </a:rPr>
              <a:t>BarrierAction</a:t>
            </a:r>
            <a:r>
              <a:rPr lang="en-US" i="1" dirty="0" smtClean="0">
                <a:latin typeface="Albany" pitchFamily="18"/>
              </a:rPr>
              <a:t> 1 executed</a:t>
            </a:r>
          </a:p>
          <a:p>
            <a:pPr>
              <a:buNone/>
            </a:pPr>
            <a:r>
              <a:rPr lang="en-US" i="1" dirty="0" smtClean="0">
                <a:latin typeface="Albany" pitchFamily="18"/>
              </a:rPr>
              <a:t>Thread-1 waiting at barrier 2</a:t>
            </a:r>
          </a:p>
          <a:p>
            <a:pPr>
              <a:buNone/>
            </a:pPr>
            <a:r>
              <a:rPr lang="en-US" i="1" dirty="0" smtClean="0">
                <a:latin typeface="Albany" pitchFamily="18"/>
              </a:rPr>
              <a:t>Thread-0 waiting at barrier 2</a:t>
            </a:r>
          </a:p>
          <a:p>
            <a:pPr>
              <a:buNone/>
            </a:pPr>
            <a:r>
              <a:rPr lang="en-US" i="1" dirty="0" err="1" smtClean="0">
                <a:latin typeface="Albany" pitchFamily="18"/>
              </a:rPr>
              <a:t>BarrierAction</a:t>
            </a:r>
            <a:r>
              <a:rPr lang="en-US" i="1" dirty="0" smtClean="0">
                <a:latin typeface="Albany" pitchFamily="18"/>
              </a:rPr>
              <a:t> 2 executed</a:t>
            </a:r>
          </a:p>
          <a:p>
            <a:pPr>
              <a:buNone/>
            </a:pPr>
            <a:r>
              <a:rPr lang="en-US" i="1" dirty="0" smtClean="0">
                <a:latin typeface="Albany" pitchFamily="18"/>
              </a:rPr>
              <a:t>Thread-0 done!</a:t>
            </a:r>
          </a:p>
          <a:p>
            <a:pPr>
              <a:buNone/>
            </a:pPr>
            <a:r>
              <a:rPr lang="en-US" i="1" dirty="0" smtClean="0">
                <a:latin typeface="Albany" pitchFamily="18"/>
              </a:rPr>
              <a:t>Thread-1 done!</a:t>
            </a:r>
            <a:endParaRPr lang="de-DE" i="1" dirty="0">
              <a:latin typeface="Albany" pitchFamily="18"/>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11695509"/>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Exchanger exchanger = new Exchanger();</a:t>
            </a:r>
          </a:p>
          <a:p>
            <a:pPr>
              <a:buNone/>
            </a:pPr>
            <a:r>
              <a:rPr lang="de-DE" dirty="0" smtClean="0">
                <a:latin typeface="Albany" pitchFamily="18"/>
              </a:rPr>
              <a:t>ExchangerRunnable exchangerRunnable1 =</a:t>
            </a:r>
          </a:p>
          <a:p>
            <a:pPr>
              <a:buNone/>
            </a:pPr>
            <a:r>
              <a:rPr lang="de-DE" dirty="0" smtClean="0">
                <a:latin typeface="Albany" pitchFamily="18"/>
              </a:rPr>
              <a:t>    new ExchangerRunnable(exchanger, "A");</a:t>
            </a:r>
          </a:p>
          <a:p>
            <a:pPr>
              <a:buNone/>
            </a:pPr>
            <a:r>
              <a:rPr lang="de-DE" dirty="0" smtClean="0">
                <a:latin typeface="Albany" pitchFamily="18"/>
              </a:rPr>
              <a:t>ExchangerRunnable exchangerRunnable2 =</a:t>
            </a:r>
          </a:p>
          <a:p>
            <a:pPr>
              <a:buNone/>
            </a:pPr>
            <a:r>
              <a:rPr lang="de-DE" dirty="0" smtClean="0">
                <a:latin typeface="Albany" pitchFamily="18"/>
              </a:rPr>
              <a:t>    new ExchangerRunnable(exchanger, "B");</a:t>
            </a:r>
          </a:p>
          <a:p>
            <a:pPr>
              <a:buNone/>
            </a:pPr>
            <a:endParaRPr lang="de-DE" dirty="0" smtClean="0">
              <a:latin typeface="Albany" pitchFamily="18"/>
            </a:endParaRPr>
          </a:p>
          <a:p>
            <a:pPr>
              <a:buNone/>
            </a:pPr>
            <a:r>
              <a:rPr lang="de-DE" dirty="0" smtClean="0">
                <a:latin typeface="Albany" pitchFamily="18"/>
              </a:rPr>
              <a:t>new Thread(exchangerRunnable1).start();</a:t>
            </a:r>
          </a:p>
          <a:p>
            <a:pPr>
              <a:buNone/>
            </a:pPr>
            <a:r>
              <a:rPr lang="de-DE" dirty="0" smtClean="0">
                <a:latin typeface="Albany" pitchFamily="18"/>
              </a:rPr>
              <a:t>new Thread(exchangerRunnable2).start();</a:t>
            </a:r>
          </a:p>
          <a:p>
            <a:pPr>
              <a:buNone/>
            </a:pPr>
            <a:endParaRPr lang="de-DE" dirty="0" smtClean="0">
              <a:latin typeface="Albany" pitchFamily="18"/>
            </a:endParaRPr>
          </a:p>
          <a:p>
            <a:pPr>
              <a:buNone/>
            </a:pPr>
            <a:r>
              <a:rPr lang="de-DE" dirty="0" smtClean="0">
                <a:latin typeface="Albany" pitchFamily="18"/>
              </a:rPr>
              <a:t>Here is the ExchangerRunnable code:</a:t>
            </a:r>
          </a:p>
          <a:p>
            <a:pPr>
              <a:buNone/>
            </a:pPr>
            <a:endParaRPr lang="de-DE" dirty="0" smtClean="0">
              <a:latin typeface="Albany" pitchFamily="18"/>
            </a:endParaRPr>
          </a:p>
          <a:p>
            <a:pPr>
              <a:buNone/>
            </a:pPr>
            <a:r>
              <a:rPr lang="de-DE" dirty="0" smtClean="0">
                <a:latin typeface="Albany" pitchFamily="18"/>
              </a:rPr>
              <a:t>public class ExchangerRunnable implements Runnable{</a:t>
            </a:r>
          </a:p>
          <a:p>
            <a:pPr>
              <a:buNone/>
            </a:pPr>
            <a:endParaRPr lang="de-DE" dirty="0" smtClean="0">
              <a:latin typeface="Albany" pitchFamily="18"/>
            </a:endParaRPr>
          </a:p>
          <a:p>
            <a:pPr>
              <a:buNone/>
            </a:pPr>
            <a:r>
              <a:rPr lang="de-DE" dirty="0" smtClean="0">
                <a:latin typeface="Albany" pitchFamily="18"/>
              </a:rPr>
              <a:t>  Exchanger exchanger = null;</a:t>
            </a:r>
          </a:p>
          <a:p>
            <a:pPr>
              <a:buNone/>
            </a:pPr>
            <a:r>
              <a:rPr lang="de-DE" dirty="0" smtClean="0">
                <a:latin typeface="Albany" pitchFamily="18"/>
              </a:rPr>
              <a:t>  Object  object  = null;</a:t>
            </a:r>
          </a:p>
          <a:p>
            <a:pPr>
              <a:buNone/>
            </a:pPr>
            <a:endParaRPr lang="de-DE" dirty="0" smtClean="0">
              <a:latin typeface="Albany" pitchFamily="18"/>
            </a:endParaRPr>
          </a:p>
          <a:p>
            <a:pPr>
              <a:buNone/>
            </a:pPr>
            <a:r>
              <a:rPr lang="de-DE" dirty="0" smtClean="0">
                <a:latin typeface="Albany" pitchFamily="18"/>
              </a:rPr>
              <a:t>  public ExchangerRunnable(Exchanger exchanger, Object object) {</a:t>
            </a:r>
          </a:p>
          <a:p>
            <a:pPr>
              <a:buNone/>
            </a:pPr>
            <a:r>
              <a:rPr lang="de-DE" dirty="0" smtClean="0">
                <a:latin typeface="Albany" pitchFamily="18"/>
              </a:rPr>
              <a:t>    this.exchanger = exchanger;</a:t>
            </a:r>
          </a:p>
          <a:p>
            <a:pPr>
              <a:buNone/>
            </a:pPr>
            <a:r>
              <a:rPr lang="de-DE" dirty="0" smtClean="0">
                <a:latin typeface="Albany" pitchFamily="18"/>
              </a:rPr>
              <a:t>    this.object = object;</a:t>
            </a:r>
          </a:p>
          <a:p>
            <a:pPr>
              <a:buNone/>
            </a:pPr>
            <a:r>
              <a:rPr lang="de-DE" dirty="0" smtClean="0">
                <a:latin typeface="Albany" pitchFamily="18"/>
              </a:rPr>
              <a:t>  }</a:t>
            </a:r>
          </a:p>
          <a:p>
            <a:pPr>
              <a:buNone/>
            </a:pPr>
            <a:endParaRPr lang="de-DE" dirty="0" smtClean="0">
              <a:latin typeface="Albany" pitchFamily="18"/>
            </a:endParaRPr>
          </a:p>
          <a:p>
            <a:pPr>
              <a:buNone/>
            </a:pPr>
            <a:r>
              <a:rPr lang="de-DE" dirty="0" smtClean="0">
                <a:latin typeface="Albany" pitchFamily="18"/>
              </a:rPr>
              <a:t>  public void run() {</a:t>
            </a:r>
          </a:p>
          <a:p>
            <a:pPr>
              <a:buNone/>
            </a:pPr>
            <a:r>
              <a:rPr lang="de-DE" dirty="0" smtClean="0">
                <a:latin typeface="Albany" pitchFamily="18"/>
              </a:rPr>
              <a:t>    try {</a:t>
            </a:r>
          </a:p>
          <a:p>
            <a:pPr>
              <a:buNone/>
            </a:pPr>
            <a:r>
              <a:rPr lang="de-DE" dirty="0" smtClean="0">
                <a:latin typeface="Albany" pitchFamily="18"/>
              </a:rPr>
              <a:t>      Object previous = this.object;</a:t>
            </a:r>
          </a:p>
          <a:p>
            <a:pPr>
              <a:buNone/>
            </a:pPr>
            <a:endParaRPr lang="de-DE" dirty="0" smtClean="0">
              <a:latin typeface="Albany" pitchFamily="18"/>
            </a:endParaRPr>
          </a:p>
          <a:p>
            <a:pPr>
              <a:buNone/>
            </a:pPr>
            <a:r>
              <a:rPr lang="de-DE" dirty="0" smtClean="0">
                <a:latin typeface="Albany" pitchFamily="18"/>
              </a:rPr>
              <a:t>      this.object = this.exchanger.exchange(this.object);</a:t>
            </a:r>
          </a:p>
          <a:p>
            <a:pPr>
              <a:buNone/>
            </a:pPr>
            <a:endParaRPr lang="de-DE" dirty="0" smtClean="0">
              <a:latin typeface="Albany" pitchFamily="18"/>
            </a:endParaRPr>
          </a:p>
          <a:p>
            <a:pPr>
              <a:buNone/>
            </a:pPr>
            <a:r>
              <a:rPr lang="de-DE" dirty="0" smtClean="0">
                <a:latin typeface="Albany" pitchFamily="18"/>
              </a:rPr>
              <a:t>      System.out.println(</a:t>
            </a:r>
          </a:p>
          <a:p>
            <a:pPr>
              <a:buNone/>
            </a:pPr>
            <a:r>
              <a:rPr lang="de-DE" dirty="0" smtClean="0">
                <a:latin typeface="Albany" pitchFamily="18"/>
              </a:rPr>
              <a:t>          Thread.currentThread().getName() +</a:t>
            </a:r>
          </a:p>
          <a:p>
            <a:pPr>
              <a:buNone/>
            </a:pPr>
            <a:r>
              <a:rPr lang="de-DE" dirty="0" smtClean="0">
                <a:latin typeface="Albany" pitchFamily="18"/>
              </a:rPr>
              <a:t>          " exchanged " + previous + " for " + this.object</a:t>
            </a:r>
          </a:p>
          <a:p>
            <a:pPr>
              <a:buNone/>
            </a:pPr>
            <a:r>
              <a:rPr lang="de-DE" dirty="0" smtClean="0">
                <a:latin typeface="Albany" pitchFamily="18"/>
              </a:rPr>
              <a:t>      );</a:t>
            </a:r>
          </a:p>
          <a:p>
            <a:pPr>
              <a:buNone/>
            </a:pPr>
            <a:r>
              <a:rPr lang="de-DE" dirty="0" smtClean="0">
                <a:latin typeface="Albany" pitchFamily="18"/>
              </a:rPr>
              <a:t>    } catch (InterruptedException e) {</a:t>
            </a:r>
          </a:p>
          <a:p>
            <a:pPr>
              <a:buNone/>
            </a:pPr>
            <a:r>
              <a:rPr lang="de-DE" dirty="0" smtClean="0">
                <a:latin typeface="Albany" pitchFamily="18"/>
              </a:rPr>
              <a:t>      e.printStackTrace();</a:t>
            </a:r>
          </a:p>
          <a:p>
            <a:pPr>
              <a:buNone/>
            </a:pPr>
            <a:r>
              <a:rPr lang="de-DE" dirty="0" smtClean="0">
                <a:latin typeface="Albany" pitchFamily="18"/>
              </a:rPr>
              <a:t>    }</a:t>
            </a:r>
          </a:p>
          <a:p>
            <a:pPr>
              <a:buNone/>
            </a:pPr>
            <a:r>
              <a:rPr lang="de-DE" dirty="0" smtClean="0">
                <a:latin typeface="Albany" pitchFamily="18"/>
              </a:rPr>
              <a:t>  }</a:t>
            </a:r>
          </a:p>
          <a:p>
            <a:pPr>
              <a:buNone/>
            </a:pPr>
            <a:r>
              <a:rPr lang="de-DE" dirty="0" smtClean="0">
                <a:latin typeface="Albany" pitchFamily="18"/>
              </a:rPr>
              <a:t>}</a:t>
            </a:r>
          </a:p>
          <a:p>
            <a:pPr>
              <a:buNone/>
            </a:pPr>
            <a:endParaRPr lang="de-DE" dirty="0" smtClean="0">
              <a:latin typeface="Albany" pitchFamily="18"/>
            </a:endParaRPr>
          </a:p>
          <a:p>
            <a:pPr lvl="0">
              <a:buNone/>
            </a:pPr>
            <a:r>
              <a:rPr lang="en-US" sz="2000" dirty="0" smtClean="0"/>
              <a:t>This example prints out this:</a:t>
            </a:r>
          </a:p>
          <a:p>
            <a:pPr lvl="0">
              <a:buNone/>
            </a:pPr>
            <a:r>
              <a:rPr lang="en-US" sz="2000" i="1" dirty="0" smtClean="0"/>
              <a:t>Thread-0 exchanged A for B</a:t>
            </a:r>
          </a:p>
          <a:p>
            <a:pPr lvl="0">
              <a:buNone/>
            </a:pPr>
            <a:r>
              <a:rPr lang="en-US" sz="2000" i="1" dirty="0" smtClean="0"/>
              <a:t>Thread-1 exchanged B for A</a:t>
            </a:r>
            <a:endParaRPr lang="de-DE" sz="2000" i="1" dirty="0" smtClean="0"/>
          </a:p>
          <a:p>
            <a:pPr>
              <a:buNone/>
            </a:pPr>
            <a:endParaRPr lang="de-DE" dirty="0">
              <a:latin typeface="Albany" pitchFamily="18"/>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As N approaches infinity, the maximum speedup converges to 1/F, meaning that a program in which fifty percent of the processing must be executed serially can be sped up only by a factor of two, regardless of how many processors are available, and a program in which ten percent must be executed serially can be sped up by at most a factor of ten. </a:t>
            </a:r>
          </a:p>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Amdahl's law also quantifies the  efficiency cost of serialization. With ten processors, a program with 10%serialization  can achieve at most a speedup of 5.3 (at 53% utilization), and with 100 processors it can achieve at most a speedup of 9.2 (at 9% utilization). It takes a lot of inefficiently utilized CPUs to never get to that factor of ten.</a:t>
            </a:r>
          </a:p>
          <a:p>
            <a:endParaRPr lang="de-DE" dirty="0">
              <a:latin typeface="Albany" pitchFamily="18"/>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indent="-216000" algn="l"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Compilers may generate instructions in a different order than the "obvious" one suggested by the source code, or store variables in registers instead of in memory; processors may execute instructions in parallel or out of order; caches may vary the order in which writes to variables  are  committed  to  main  memory;  and  values  stored  in  processor-local  caches  may  not  be  visible to other processors.</a:t>
            </a:r>
            <a:endParaRPr lang="de-DE" sz="2000" dirty="0" smtClean="0"/>
          </a:p>
          <a:p>
            <a:endParaRPr lang="de-DE" dirty="0">
              <a:latin typeface="Albany" pitchFamily="18"/>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Certainly </a:t>
            </a:r>
            <a:r>
              <a:rPr lang="en-US" sz="2000" u="sng" dirty="0" smtClean="0"/>
              <a:t>higher clock rates</a:t>
            </a:r>
            <a:r>
              <a:rPr lang="en-US" sz="2000" dirty="0" smtClean="0"/>
              <a:t> have contributed to improved performance, but so has </a:t>
            </a:r>
            <a:r>
              <a:rPr lang="en-US" sz="2000" u="sng" dirty="0" smtClean="0"/>
              <a:t>increased parallelism </a:t>
            </a:r>
            <a:r>
              <a:rPr lang="en-US" sz="2000" dirty="0" smtClean="0"/>
              <a:t>- pipelined superscalar execution units, dynamic instruction scheduling, speculative execution, and sophisticated multilevel memory caches. </a:t>
            </a:r>
          </a:p>
          <a:p>
            <a:endParaRPr lang="de-DE" dirty="0">
              <a:latin typeface="Albany" pitchFamily="1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u="sng" dirty="0" smtClean="0"/>
              <a:t>Stateless</a:t>
            </a:r>
            <a:r>
              <a:rPr lang="de-DE" sz="2000" dirty="0" smtClean="0"/>
              <a:t> objects are always thread safe. The transient state for a particular computation exists solely in local variables that are stored on the thread's stack and are accessible only to the executing thread.</a:t>
            </a:r>
            <a:endParaRPr lang="de-DE" dirty="0">
              <a:latin typeface="Albany" pitchFamily="18"/>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None/>
              <a:tabLst/>
              <a:defRPr/>
            </a:pPr>
            <a:r>
              <a:rPr lang="en-US" sz="2000" dirty="0" smtClean="0"/>
              <a:t>In  a  multithreaded  environment,  the  illusion  of  </a:t>
            </a:r>
            <a:r>
              <a:rPr lang="en-US" sz="2000" dirty="0" err="1" smtClean="0"/>
              <a:t>sequentiality</a:t>
            </a:r>
            <a:r>
              <a:rPr lang="en-US" sz="2000" dirty="0" smtClean="0"/>
              <a:t>  cannot  be  maintained  without  significant  performance cost. </a:t>
            </a:r>
          </a:p>
          <a:p>
            <a:pPr marL="216000" marR="0" lvl="0" indent="-216000" defTabSz="914400" rtl="0" eaLnBrk="1" fontAlgn="auto" latinLnBrk="0" hangingPunct="0">
              <a:lnSpc>
                <a:spcPct val="100000"/>
              </a:lnSpc>
              <a:spcBef>
                <a:spcPts val="0"/>
              </a:spcBef>
              <a:spcAft>
                <a:spcPts val="0"/>
              </a:spcAft>
              <a:buClrTx/>
              <a:buSzPct val="45000"/>
              <a:buFont typeface="StarSymbol"/>
              <a:buNone/>
              <a:tabLst/>
              <a:defRPr/>
            </a:pPr>
            <a:r>
              <a:rPr lang="en-US" sz="2000" dirty="0" smtClean="0"/>
              <a:t>In  the absence  of  sufficient  synchronization, some very strange things can happen when threads access shared data. </a:t>
            </a:r>
            <a:endParaRPr lang="de-DE" sz="2000" dirty="0" smtClean="0"/>
          </a:p>
          <a:p>
            <a:pPr>
              <a:buNone/>
            </a:pPr>
            <a:endParaRPr lang="en-US" dirty="0" smtClean="0">
              <a:latin typeface="Albany" pitchFamily="18"/>
            </a:endParaRPr>
          </a:p>
          <a:p>
            <a:pPr>
              <a:buNone/>
            </a:pPr>
            <a:r>
              <a:rPr lang="en-US" dirty="0" smtClean="0">
                <a:latin typeface="Albany" pitchFamily="18"/>
              </a:rPr>
              <a:t>The rules for happens-before are: </a:t>
            </a:r>
          </a:p>
          <a:p>
            <a:pPr>
              <a:buNone/>
            </a:pPr>
            <a:r>
              <a:rPr lang="en-US" dirty="0" smtClean="0">
                <a:latin typeface="Albany" pitchFamily="18"/>
              </a:rPr>
              <a:t>1)Program  order  rule.  Each  action  in  a  thread  happens-before  every  action  in  that  thread  that  comes  later  in  the program order. </a:t>
            </a:r>
          </a:p>
          <a:p>
            <a:pPr>
              <a:buNone/>
            </a:pPr>
            <a:r>
              <a:rPr lang="en-US" dirty="0" smtClean="0">
                <a:latin typeface="Albany" pitchFamily="18"/>
              </a:rPr>
              <a:t>2)Monitor lock rule. An unlock on a monitor lock happens-before every subsequent lock on that same monitor lock. </a:t>
            </a:r>
          </a:p>
          <a:p>
            <a:pPr>
              <a:buNone/>
            </a:pPr>
            <a:r>
              <a:rPr lang="en-US" dirty="0" smtClean="0">
                <a:latin typeface="Albany" pitchFamily="18"/>
              </a:rPr>
              <a:t>3)Volatile variable rule. A write to a volatile field happens-before every subsequent read of that same field. </a:t>
            </a:r>
          </a:p>
          <a:p>
            <a:pPr>
              <a:buNone/>
            </a:pPr>
            <a:r>
              <a:rPr lang="en-US" dirty="0" smtClean="0">
                <a:latin typeface="Albany" pitchFamily="18"/>
              </a:rPr>
              <a:t>4)Thread start rule. A call to </a:t>
            </a:r>
            <a:r>
              <a:rPr lang="en-US" dirty="0" err="1" smtClean="0">
                <a:latin typeface="Albany" pitchFamily="18"/>
              </a:rPr>
              <a:t>Thread.start</a:t>
            </a:r>
            <a:r>
              <a:rPr lang="en-US" dirty="0" smtClean="0">
                <a:latin typeface="Albany" pitchFamily="18"/>
              </a:rPr>
              <a:t> on a thread happens-before every action in the started thread. </a:t>
            </a:r>
          </a:p>
          <a:p>
            <a:pPr>
              <a:buNone/>
            </a:pPr>
            <a:r>
              <a:rPr lang="en-US" dirty="0" smtClean="0">
                <a:latin typeface="Albany" pitchFamily="18"/>
              </a:rPr>
              <a:t>5)Thread  termination  rule.  Any  action  in  a  thread  happens-before  any  other  thread  detects  that  thread  has </a:t>
            </a:r>
          </a:p>
          <a:p>
            <a:pPr>
              <a:buNone/>
            </a:pPr>
            <a:r>
              <a:rPr lang="en-US" dirty="0" smtClean="0">
                <a:latin typeface="Albany" pitchFamily="18"/>
              </a:rPr>
              <a:t>terminated, either by successfully return from </a:t>
            </a:r>
            <a:r>
              <a:rPr lang="en-US" dirty="0" err="1" smtClean="0">
                <a:latin typeface="Albany" pitchFamily="18"/>
              </a:rPr>
              <a:t>Thread.join</a:t>
            </a:r>
            <a:r>
              <a:rPr lang="en-US" dirty="0" smtClean="0">
                <a:latin typeface="Albany" pitchFamily="18"/>
              </a:rPr>
              <a:t> or by </a:t>
            </a:r>
            <a:r>
              <a:rPr lang="en-US" dirty="0" err="1" smtClean="0">
                <a:latin typeface="Albany" pitchFamily="18"/>
              </a:rPr>
              <a:t>Thread.isAlive</a:t>
            </a:r>
            <a:r>
              <a:rPr lang="en-US" dirty="0" smtClean="0">
                <a:latin typeface="Albany" pitchFamily="18"/>
              </a:rPr>
              <a:t> returning false. </a:t>
            </a:r>
          </a:p>
          <a:p>
            <a:pPr>
              <a:buNone/>
            </a:pPr>
            <a:r>
              <a:rPr lang="en-US" dirty="0" smtClean="0">
                <a:latin typeface="Albany" pitchFamily="18"/>
              </a:rPr>
              <a:t>6)Interruption rule. A thread calling interrupt on another thread happens-before the interrupted thread detects the </a:t>
            </a:r>
          </a:p>
          <a:p>
            <a:pPr>
              <a:buNone/>
            </a:pPr>
            <a:r>
              <a:rPr lang="en-US" dirty="0" smtClean="0">
                <a:latin typeface="Albany" pitchFamily="18"/>
              </a:rPr>
              <a:t>interrupt (either by having </a:t>
            </a:r>
            <a:r>
              <a:rPr lang="en-US" dirty="0" err="1" smtClean="0">
                <a:latin typeface="Albany" pitchFamily="18"/>
              </a:rPr>
              <a:t>InterruptedException</a:t>
            </a:r>
            <a:r>
              <a:rPr lang="en-US" dirty="0" smtClean="0">
                <a:latin typeface="Albany" pitchFamily="18"/>
              </a:rPr>
              <a:t> thrown, or invoking </a:t>
            </a:r>
            <a:r>
              <a:rPr lang="en-US" dirty="0" err="1" smtClean="0">
                <a:latin typeface="Albany" pitchFamily="18"/>
              </a:rPr>
              <a:t>isInterrupted</a:t>
            </a:r>
            <a:r>
              <a:rPr lang="en-US" dirty="0" smtClean="0">
                <a:latin typeface="Albany" pitchFamily="18"/>
              </a:rPr>
              <a:t> or interrupted). </a:t>
            </a:r>
          </a:p>
          <a:p>
            <a:pPr>
              <a:buNone/>
            </a:pPr>
            <a:r>
              <a:rPr lang="en-US" dirty="0" smtClean="0">
                <a:latin typeface="Albany" pitchFamily="18"/>
              </a:rPr>
              <a:t>7)</a:t>
            </a:r>
            <a:r>
              <a:rPr lang="en-US" dirty="0" err="1" smtClean="0">
                <a:latin typeface="Albany" pitchFamily="18"/>
              </a:rPr>
              <a:t>Finalizer</a:t>
            </a:r>
            <a:r>
              <a:rPr lang="en-US" dirty="0" smtClean="0">
                <a:latin typeface="Albany" pitchFamily="18"/>
              </a:rPr>
              <a:t> rule. The end of a constructor for an object happens-before the start of the </a:t>
            </a:r>
            <a:r>
              <a:rPr lang="en-US" dirty="0" err="1" smtClean="0">
                <a:latin typeface="Albany" pitchFamily="18"/>
              </a:rPr>
              <a:t>finalizer</a:t>
            </a:r>
            <a:r>
              <a:rPr lang="en-US" dirty="0" smtClean="0">
                <a:latin typeface="Albany" pitchFamily="18"/>
              </a:rPr>
              <a:t> for that object. </a:t>
            </a:r>
          </a:p>
          <a:p>
            <a:pPr>
              <a:buNone/>
            </a:pPr>
            <a:r>
              <a:rPr lang="en-US" dirty="0" smtClean="0">
                <a:latin typeface="Albany" pitchFamily="18"/>
              </a:rPr>
              <a:t>8)Transitivity. If A happens-before B, and B happens-before C, then A happens-before C. </a:t>
            </a:r>
          </a:p>
          <a:p>
            <a:pPr>
              <a:buNone/>
            </a:pPr>
            <a:endParaRPr lang="en-US" dirty="0" smtClean="0">
              <a:latin typeface="Albany" pitchFamily="18"/>
            </a:endParaRPr>
          </a:p>
          <a:p>
            <a:pPr>
              <a:buNone/>
            </a:pPr>
            <a:r>
              <a:rPr lang="en-US" dirty="0" smtClean="0">
                <a:latin typeface="Albany" pitchFamily="18"/>
              </a:rPr>
              <a:t>In  the absence  of  sufficient  synchronization, some very strange things can happen when threads access shared data. However, the higher-level rules offered in multithreading basics, such as @</a:t>
            </a:r>
            <a:r>
              <a:rPr lang="en-US" dirty="0" err="1" smtClean="0">
                <a:latin typeface="Albany" pitchFamily="18"/>
              </a:rPr>
              <a:t>GuardedBy</a:t>
            </a:r>
            <a:r>
              <a:rPr lang="en-US" dirty="0" smtClean="0">
                <a:latin typeface="Albany" pitchFamily="18"/>
              </a:rPr>
              <a:t> and safe publication, can be used to ensure thread safety without resorting to the low-level details of happens-before.</a:t>
            </a:r>
          </a:p>
          <a:p>
            <a:endParaRPr lang="en-US" dirty="0" smtClean="0">
              <a:latin typeface="Albany" pitchFamily="18"/>
            </a:endParaRPr>
          </a:p>
          <a:p>
            <a:endParaRPr lang="de-DE" dirty="0">
              <a:latin typeface="Albany" pitchFamily="18"/>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public ExpensiveObject getInstance() {</a:t>
            </a:r>
          </a:p>
          <a:p>
            <a:pPr lvl="1">
              <a:buNone/>
            </a:pPr>
            <a:r>
              <a:rPr lang="de-DE" sz="1200" dirty="0" smtClean="0"/>
              <a:t>if (instance == null)</a:t>
            </a:r>
          </a:p>
          <a:p>
            <a:pPr lvl="1">
              <a:buNone/>
            </a:pPr>
            <a:r>
              <a:rPr lang="de-DE" sz="1200" dirty="0" smtClean="0"/>
              <a:t>	instance = new ExpensiveObject();</a:t>
            </a:r>
          </a:p>
          <a:p>
            <a:pPr lvl="1">
              <a:buNone/>
            </a:pPr>
            <a:r>
              <a:rPr lang="de-DE" sz="1200" dirty="0" smtClean="0"/>
              <a:t>return instance;</a:t>
            </a:r>
          </a:p>
          <a:p>
            <a:pPr lvl="0">
              <a:buNone/>
            </a:pPr>
            <a:r>
              <a:rPr lang="de-DE" sz="2000" dirty="0" smtClean="0"/>
              <a:t>}</a:t>
            </a:r>
          </a:p>
          <a:p>
            <a:endParaRPr lang="de-DE" dirty="0">
              <a:latin typeface="Albany" pitchFamily="1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Class A{</a:t>
            </a:r>
          </a:p>
          <a:p>
            <a:pPr lvl="1">
              <a:buNone/>
            </a:pPr>
            <a:r>
              <a:rPr lang="de-DE" sz="1200" dirty="0" smtClean="0"/>
              <a:t>private final Long counter = 0;</a:t>
            </a:r>
          </a:p>
          <a:p>
            <a:pPr lvl="1">
              <a:buNone/>
            </a:pPr>
            <a:r>
              <a:rPr lang="de-DE" sz="1200" dirty="0" smtClean="0"/>
              <a:t>public void increment(){</a:t>
            </a:r>
          </a:p>
          <a:p>
            <a:pPr lvl="1">
              <a:buNone/>
            </a:pPr>
            <a:r>
              <a:rPr lang="de-DE" sz="1200" dirty="0" smtClean="0"/>
              <a:t>	counter++;</a:t>
            </a:r>
          </a:p>
          <a:p>
            <a:pPr lvl="1">
              <a:buNone/>
            </a:pPr>
            <a:r>
              <a:rPr lang="de-DE" sz="1200" dirty="0" smtClean="0"/>
              <a:t>}</a:t>
            </a:r>
          </a:p>
          <a:p>
            <a:pPr lvl="0">
              <a:buNone/>
            </a:pPr>
            <a:r>
              <a:rPr lang="de-DE" sz="2000" dirty="0" smtClean="0"/>
              <a:t>}</a:t>
            </a:r>
            <a:endParaRPr lang="de-DE" dirty="0">
              <a:latin typeface="Albany" pitchFamily="1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Class A{</a:t>
            </a:r>
          </a:p>
          <a:p>
            <a:pPr lvl="1">
              <a:buNone/>
            </a:pPr>
            <a:r>
              <a:rPr lang="de-DE" sz="1200" dirty="0" smtClean="0"/>
              <a:t>private final AtomicLong counter = new AtomicLong(0);</a:t>
            </a:r>
          </a:p>
          <a:p>
            <a:pPr lvl="1">
              <a:buNone/>
            </a:pPr>
            <a:r>
              <a:rPr lang="de-DE" sz="1200" dirty="0" smtClean="0"/>
              <a:t>public void increment(){</a:t>
            </a:r>
          </a:p>
          <a:p>
            <a:pPr lvl="1">
              <a:buNone/>
            </a:pPr>
            <a:r>
              <a:rPr lang="de-DE" sz="1200" dirty="0" smtClean="0"/>
              <a:t>	counter.incrementAndGet();</a:t>
            </a:r>
          </a:p>
          <a:p>
            <a:pPr lvl="1">
              <a:buNone/>
            </a:pPr>
            <a:r>
              <a:rPr lang="de-DE" sz="1200" dirty="0" smtClean="0"/>
              <a:t>}</a:t>
            </a:r>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synchronized (lock) {</a:t>
            </a:r>
          </a:p>
          <a:p>
            <a:pPr lvl="0">
              <a:buNone/>
            </a:pPr>
            <a:r>
              <a:rPr lang="de-DE" sz="2000" dirty="0" smtClean="0"/>
              <a:t>	// Access or modify shared state guarded by lock</a:t>
            </a:r>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Intrinsic locks in Java act as mutexes (or mutual exclusion locks), which means that at most one thread may own the lock. When thread A attempts to acquire a lock held by thread B, A must wait, or block, until B releases it. If B never releases the lock, A waits forever. i.e) execute atomically with respect to one another.</a:t>
            </a:r>
          </a:p>
          <a:p>
            <a:endParaRPr lang="de-DE" dirty="0">
              <a:latin typeface="Albany" pitchFamily="1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Reentrancy is implemented by associating with each lock an acquisition count and an owning thread. When the count is zero, the lock is considered unheld. When a thread acquires a previously unheld lock, the JVM records the owner and sets the acquisition count to one. If that same thread acquires the lock again, the count is incremented, and when the owning thread exits the synchronized block, the count is decremented. When the count reaches zero, the lock is released. </a:t>
            </a:r>
          </a:p>
          <a:p>
            <a:endParaRPr lang="de-DE" dirty="0">
              <a:latin typeface="Albany"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Class A{	</a:t>
            </a:r>
          </a:p>
          <a:p>
            <a:pPr lvl="0">
              <a:buNone/>
            </a:pPr>
            <a:r>
              <a:rPr lang="de-DE" sz="2000" dirty="0" smtClean="0"/>
              <a:t>	public synchronized void somemethod(){...}	</a:t>
            </a:r>
          </a:p>
          <a:p>
            <a:pPr lvl="0">
              <a:buNone/>
            </a:pPr>
            <a:r>
              <a:rPr lang="de-DE" sz="2000" dirty="0" smtClean="0"/>
              <a:t>}</a:t>
            </a:r>
          </a:p>
          <a:p>
            <a:pPr lvl="0">
              <a:buNone/>
            </a:pPr>
            <a:r>
              <a:rPr lang="de-DE" sz="2000" dirty="0" smtClean="0"/>
              <a:t>Class B extends A{	</a:t>
            </a:r>
          </a:p>
          <a:p>
            <a:pPr lvl="0">
              <a:buNone/>
            </a:pPr>
            <a:r>
              <a:rPr lang="de-DE" sz="2000" dirty="0" smtClean="0"/>
              <a:t>	public synchronized void somemethod(){...</a:t>
            </a:r>
          </a:p>
          <a:p>
            <a:pPr lvl="0">
              <a:buNone/>
            </a:pPr>
            <a:r>
              <a:rPr lang="de-DE" sz="2000" dirty="0" smtClean="0"/>
              <a:t>		super.somemethod();</a:t>
            </a:r>
          </a:p>
          <a:p>
            <a:pPr lvl="0">
              <a:buNone/>
            </a:pPr>
            <a:r>
              <a:rPr lang="de-DE" sz="2000" dirty="0" smtClean="0"/>
              <a:t>	}</a:t>
            </a:r>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There is no inherent relationship between an object's intrinsic lock and its state; an object's fields need not be guarded by its intrinsic lock, though this is a perfectly valid locking convention that is used by many classes.</a:t>
            </a:r>
          </a:p>
          <a:p>
            <a:endParaRPr lang="de-DE" dirty="0">
              <a:latin typeface="Albany" pitchFamily="1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When using locks to coordinate access to a variable, the same lock must be used wherever that variable is accessed.</a:t>
            </a:r>
          </a:p>
          <a:p>
            <a:r>
              <a:rPr lang="de-DE" sz="2000" dirty="0" smtClean="0"/>
              <a:t>Just wrapping the compound action with a synchronized block is not sufficient; if synchronization is used to coordinate access to a variable, it is needed everywhere that variable is accessed. </a:t>
            </a:r>
            <a:endParaRPr lang="de-DE" dirty="0">
              <a:latin typeface="Albany" pitchFamily="1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When the reads and writes occur in different threads, there is no guarantee that the reading thread will see a value written by another thread on a timely basis, or even at all. In order to ensure visibility of memory writes across threads, you must use synchronization.</a:t>
            </a:r>
            <a:endParaRPr lang="de-DE" dirty="0">
              <a:latin typeface="Albany" pitchFamily="1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Stale data can cause serious and confusing failures such as unexpected exceptions, corrupted data structures, inaccurate computations, and infinite loops.</a:t>
            </a:r>
            <a:endParaRPr lang="de-DE" dirty="0">
              <a:latin typeface="Albany" pitchFamily="1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When thread A executes a synchronized block, and subsequently thread B enters a synchronized block guarded by the same lock, the values of variables that were visible to A prior to releasing the lock are guaranteed to be visible to B upon acquiring the lock.</a:t>
            </a:r>
            <a:endParaRPr lang="de-DE" dirty="0">
              <a:latin typeface="Albany" pitchFamily="1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Accessing a volatile variable performs no locking and so cannot cause the executing thread to block, making volatile variables a lighter weight synchronization mechanism than synchronized.Volatile reads are only slightly more expensive than nonvolatile reads on most current processor architectures.</a:t>
            </a:r>
            <a:endParaRPr lang="de-DE" dirty="0">
              <a:latin typeface="Albany" pitchFamily="1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The semantics of volatile are not strong enough to make the increment operation (count++) atomic, unless you can guarantee that the variable is written only from a single thread.</a:t>
            </a:r>
          </a:p>
          <a:p>
            <a:r>
              <a:rPr lang="de-DE" sz="2000" dirty="0" smtClean="0"/>
              <a:t>Atomic variables do provide atomic read modify write support and can often be used as "better volatile variables". </a:t>
            </a:r>
            <a:endParaRPr lang="de-DE" dirty="0">
              <a:latin typeface="Albany" pitchFamily="1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#1</a:t>
            </a:r>
          </a:p>
          <a:p>
            <a:pPr lvl="0">
              <a:buNone/>
            </a:pPr>
            <a:r>
              <a:rPr lang="de-DE" sz="2000" dirty="0" smtClean="0"/>
              <a:t>----</a:t>
            </a:r>
          </a:p>
          <a:p>
            <a:pPr lvl="0">
              <a:buNone/>
            </a:pPr>
            <a:r>
              <a:rPr lang="de-DE" sz="2000" dirty="0" smtClean="0"/>
              <a:t>public static Set&lt;Secret&gt; knownSecrets;</a:t>
            </a:r>
          </a:p>
          <a:p>
            <a:pPr lvl="0">
              <a:buNone/>
            </a:pPr>
            <a:r>
              <a:rPr lang="de-DE" sz="1200" dirty="0" smtClean="0"/>
              <a:t>public void initialize() {</a:t>
            </a:r>
          </a:p>
          <a:p>
            <a:pPr lvl="1">
              <a:buNone/>
            </a:pPr>
            <a:r>
              <a:rPr lang="de-DE" sz="1200" dirty="0" smtClean="0"/>
              <a:t>knownSecrets = new HashSet&lt;Secret&gt;();</a:t>
            </a:r>
          </a:p>
          <a:p>
            <a:pPr lvl="0">
              <a:buNone/>
            </a:pPr>
            <a:r>
              <a:rPr lang="de-DE" sz="2000" dirty="0" smtClean="0"/>
              <a:t>}</a:t>
            </a:r>
          </a:p>
          <a:p>
            <a:pPr>
              <a:buNone/>
            </a:pPr>
            <a:endParaRPr lang="de-DE" dirty="0" smtClean="0">
              <a:latin typeface="Albany" pitchFamily="18"/>
            </a:endParaRPr>
          </a:p>
          <a:p>
            <a:pPr>
              <a:buNone/>
            </a:pPr>
            <a:r>
              <a:rPr lang="de-DE" dirty="0" smtClean="0">
                <a:latin typeface="Albany" pitchFamily="18"/>
              </a:rPr>
              <a:t>#2</a:t>
            </a:r>
          </a:p>
          <a:p>
            <a:pPr>
              <a:buNone/>
            </a:pPr>
            <a:r>
              <a:rPr lang="de-DE" dirty="0" smtClean="0">
                <a:latin typeface="Albany" pitchFamily="18"/>
              </a:rPr>
              <a:t>---</a:t>
            </a:r>
          </a:p>
          <a:p>
            <a:pPr lvl="0">
              <a:buNone/>
            </a:pPr>
            <a:r>
              <a:rPr lang="de-DE" sz="2000" dirty="0" smtClean="0"/>
              <a:t>class UnsafeStates {</a:t>
            </a:r>
          </a:p>
          <a:p>
            <a:pPr lvl="1">
              <a:buNone/>
            </a:pPr>
            <a:r>
              <a:rPr lang="de-DE" sz="1200" dirty="0" smtClean="0"/>
              <a:t>private String[] states = new String[] {"AK", "AL" ...};</a:t>
            </a:r>
          </a:p>
          <a:p>
            <a:pPr lvl="1">
              <a:buNone/>
            </a:pPr>
            <a:r>
              <a:rPr lang="de-DE" sz="1200" dirty="0" smtClean="0"/>
              <a:t>public String[] getStates() { return states; }</a:t>
            </a:r>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public class ThisEscape {</a:t>
            </a:r>
          </a:p>
          <a:p>
            <a:pPr lvl="1">
              <a:buNone/>
            </a:pPr>
            <a:r>
              <a:rPr lang="de-DE" sz="1200" dirty="0" smtClean="0"/>
              <a:t>public ThisEscape(EventSource source) {</a:t>
            </a:r>
          </a:p>
          <a:p>
            <a:pPr lvl="2">
              <a:buNone/>
            </a:pPr>
            <a:r>
              <a:rPr lang="de-DE" sz="1200" dirty="0" smtClean="0"/>
              <a:t>source.registerListener(new EventListener() {</a:t>
            </a:r>
          </a:p>
          <a:p>
            <a:pPr lvl="2">
              <a:buNone/>
            </a:pPr>
            <a:r>
              <a:rPr lang="de-DE" sz="1200" dirty="0" smtClean="0"/>
              <a:t>	public void onEvent(Event e) {doSomething(e);}</a:t>
            </a:r>
          </a:p>
          <a:p>
            <a:pPr lvl="2">
              <a:buNone/>
            </a:pPr>
            <a:r>
              <a:rPr lang="de-DE" sz="1200" dirty="0" smtClean="0"/>
              <a:t>});</a:t>
            </a:r>
          </a:p>
          <a:p>
            <a:pPr lvl="1">
              <a:buNone/>
            </a:pPr>
            <a:r>
              <a:rPr lang="de-DE" sz="1200" dirty="0" smtClean="0"/>
              <a:t>}</a:t>
            </a:r>
            <a:endParaRPr lang="de-DE" sz="2000" dirty="0" smtClean="0"/>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From the perspective of a class C, an alien method is one whose behavior is not fully specified by C. This includes methods in other classes as well as overrideable methods (neither private nor final) in C itself. Passing an object to an alien method must also be considered publishing that object.</a:t>
            </a:r>
            <a:endParaRPr lang="de-DE" dirty="0">
              <a:latin typeface="Albany" pitchFamily="1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A common mistake that can let the this reference escape during construction is to start a thread from a constructor. When an object creates a thread from its constructor, it almost always shares its this reference with the new thread, either explicitly (by passing it to the constructor) or implicitly (because the Thread or Runnable is an inner class of the owning object).</a:t>
            </a:r>
          </a:p>
          <a:p>
            <a:endParaRPr lang="de-DE" dirty="0">
              <a:latin typeface="Albany" pitchFamily="1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Using a Factory Method to Prevent the this Reference from Escaping During Construction. </a:t>
            </a:r>
          </a:p>
          <a:p>
            <a:pPr>
              <a:buNone/>
            </a:pPr>
            <a:r>
              <a:rPr lang="de-DE" dirty="0" smtClean="0">
                <a:latin typeface="Albany" pitchFamily="18"/>
              </a:rPr>
              <a:t>public class SafeListener {</a:t>
            </a:r>
          </a:p>
          <a:p>
            <a:pPr lvl="1">
              <a:buNone/>
            </a:pPr>
            <a:r>
              <a:rPr lang="de-DE" dirty="0" smtClean="0">
                <a:latin typeface="Albany" pitchFamily="18"/>
              </a:rPr>
              <a:t>private final EventListener listener;</a:t>
            </a:r>
          </a:p>
          <a:p>
            <a:pPr lvl="1">
              <a:buNone/>
            </a:pPr>
            <a:r>
              <a:rPr lang="de-DE" dirty="0" smtClean="0">
                <a:latin typeface="Albany" pitchFamily="18"/>
              </a:rPr>
              <a:t>private SafeListener() {</a:t>
            </a:r>
          </a:p>
          <a:p>
            <a:pPr lvl="2">
              <a:buNone/>
            </a:pPr>
            <a:r>
              <a:rPr lang="de-DE" dirty="0" smtClean="0">
                <a:latin typeface="Albany" pitchFamily="18"/>
              </a:rPr>
              <a:t>listener = new EventListener() {</a:t>
            </a:r>
          </a:p>
          <a:p>
            <a:pPr lvl="3">
              <a:buNone/>
            </a:pPr>
            <a:r>
              <a:rPr lang="de-DE" dirty="0" smtClean="0">
                <a:latin typeface="Albany" pitchFamily="18"/>
              </a:rPr>
              <a:t>public void onEvent(Event e) {</a:t>
            </a:r>
          </a:p>
          <a:p>
            <a:pPr lvl="3">
              <a:buNone/>
            </a:pPr>
            <a:r>
              <a:rPr lang="de-DE" dirty="0" smtClean="0">
                <a:latin typeface="Albany" pitchFamily="18"/>
              </a:rPr>
              <a:t>doSomething(e);</a:t>
            </a:r>
          </a:p>
          <a:p>
            <a:pPr lvl="3">
              <a:buNone/>
            </a:pPr>
            <a:r>
              <a:rPr lang="de-DE" dirty="0" smtClean="0">
                <a:latin typeface="Albany" pitchFamily="18"/>
              </a:rPr>
              <a:t>}</a:t>
            </a:r>
          </a:p>
          <a:p>
            <a:pPr lvl="1">
              <a:buNone/>
            </a:pPr>
            <a:r>
              <a:rPr lang="de-DE" dirty="0" smtClean="0">
                <a:latin typeface="Albany" pitchFamily="18"/>
              </a:rPr>
              <a:t>	};</a:t>
            </a:r>
          </a:p>
          <a:p>
            <a:pPr>
              <a:buNone/>
            </a:pPr>
            <a:r>
              <a:rPr lang="de-DE" dirty="0" smtClean="0">
                <a:latin typeface="Albany" pitchFamily="18"/>
              </a:rPr>
              <a:t>	     }</a:t>
            </a:r>
          </a:p>
          <a:p>
            <a:pPr>
              <a:buNone/>
            </a:pPr>
            <a:endParaRPr lang="de-DE" dirty="0" smtClean="0">
              <a:latin typeface="Albany" pitchFamily="18"/>
            </a:endParaRPr>
          </a:p>
          <a:p>
            <a:pPr lvl="1">
              <a:buNone/>
            </a:pPr>
            <a:r>
              <a:rPr lang="de-DE" dirty="0" smtClean="0">
                <a:latin typeface="Albany" pitchFamily="18"/>
              </a:rPr>
              <a:t>public static SafeListener newInstance(EventSource source) {</a:t>
            </a:r>
          </a:p>
          <a:p>
            <a:pPr lvl="2">
              <a:buNone/>
            </a:pPr>
            <a:r>
              <a:rPr lang="de-DE" dirty="0" smtClean="0">
                <a:latin typeface="Albany" pitchFamily="18"/>
              </a:rPr>
              <a:t>SafeListener safe = new SafeListener();</a:t>
            </a:r>
          </a:p>
          <a:p>
            <a:pPr lvl="2">
              <a:buNone/>
            </a:pPr>
            <a:r>
              <a:rPr lang="de-DE" dirty="0" smtClean="0">
                <a:latin typeface="Albany" pitchFamily="18"/>
              </a:rPr>
              <a:t>source.registerListener(safe.listener);</a:t>
            </a:r>
          </a:p>
          <a:p>
            <a:pPr lvl="2">
              <a:buNone/>
            </a:pPr>
            <a:r>
              <a:rPr lang="de-DE" dirty="0" smtClean="0">
                <a:latin typeface="Albany" pitchFamily="18"/>
              </a:rPr>
              <a:t>return safe;</a:t>
            </a:r>
          </a:p>
          <a:p>
            <a:pPr lvl="1">
              <a:buNone/>
            </a:pPr>
            <a:r>
              <a:rPr lang="de-DE" dirty="0" smtClean="0">
                <a:latin typeface="Albany" pitchFamily="18"/>
              </a:rPr>
              <a:t>}</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Swing uses thread confinement extensively. The Swing visual components and data model objects are not thread safe; instead, safety is achieved by confining them to the Swing event dispatch thread. To use Swing properly, code running in threads other than the event thread should not access these objects.</a:t>
            </a:r>
          </a:p>
          <a:p>
            <a:endParaRPr lang="de-DE" dirty="0">
              <a:latin typeface="Albany" pitchFamily="1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But even with these, it is still the programmer's responsibility to ensure that thread-confined objects do not escape from their intended thread.</a:t>
            </a:r>
          </a:p>
          <a:p>
            <a:endParaRPr lang="de-DE" dirty="0">
              <a:latin typeface="Albany" pitchFamily="1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Stack confinement (also called within thread or thread-local usage, but not to be confused with the ThreadLocal library class) is simpler to maintain</a:t>
            </a:r>
            <a:endParaRPr lang="de-DE" dirty="0">
              <a:latin typeface="Albany" pitchFamily="1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de-DE" sz="2000" dirty="0" smtClean="0"/>
              <a:t>Maintaining stack confinement for object references requires a little more assistance from the programmer to "ensure that the referent does not escape". In loadTheArk, we instantiate a treeSet and store a reference to it in animals. At this point, there is exactly one reference to the Set, held in a local variable and therefore confined to the executing thread.</a:t>
            </a:r>
          </a:p>
          <a:p>
            <a:pPr lvl="0"/>
            <a:r>
              <a:rPr lang="de-DE" sz="2000" dirty="0" smtClean="0"/>
              <a:t>However, if we were to publish a reference to the Set (or any of its internals), the confinement would be violated and the animals would escape.</a:t>
            </a:r>
          </a:p>
          <a:p>
            <a:pPr lvl="0"/>
            <a:endParaRPr lang="de-DE" sz="2000" dirty="0" smtClean="0"/>
          </a:p>
          <a:p>
            <a:pPr lvl="0">
              <a:buNone/>
            </a:pPr>
            <a:r>
              <a:rPr lang="de-DE" sz="2000" dirty="0" smtClean="0"/>
              <a:t>public int loadTheArk(Collection&lt;Animal&gt; candidates) {</a:t>
            </a:r>
          </a:p>
          <a:p>
            <a:pPr lvl="1">
              <a:buNone/>
            </a:pPr>
            <a:r>
              <a:rPr lang="de-DE" sz="1200" dirty="0" smtClean="0"/>
              <a:t>SortedSet&lt;Animal&gt; animals;</a:t>
            </a:r>
          </a:p>
          <a:p>
            <a:pPr lvl="1">
              <a:buNone/>
            </a:pPr>
            <a:r>
              <a:rPr lang="de-DE" sz="1200" dirty="0" smtClean="0"/>
              <a:t>int numPairs = 0;</a:t>
            </a:r>
          </a:p>
          <a:p>
            <a:pPr lvl="1">
              <a:buNone/>
            </a:pPr>
            <a:r>
              <a:rPr lang="de-DE" sz="1200" dirty="0" smtClean="0"/>
              <a:t>Animal candidate = null;</a:t>
            </a:r>
          </a:p>
          <a:p>
            <a:pPr lvl="1">
              <a:buNone/>
            </a:pPr>
            <a:r>
              <a:rPr lang="de-DE" sz="1200" dirty="0" smtClean="0"/>
              <a:t>// animals confined to method, don't let them escape!</a:t>
            </a:r>
          </a:p>
          <a:p>
            <a:pPr lvl="1">
              <a:buNone/>
            </a:pPr>
            <a:r>
              <a:rPr lang="de-DE" sz="1200" dirty="0" smtClean="0"/>
              <a:t>animals = new TreeSet&lt;Animal&gt;(new SpeciesGenderComparator());</a:t>
            </a:r>
          </a:p>
          <a:p>
            <a:pPr lvl="1">
              <a:buNone/>
            </a:pPr>
            <a:r>
              <a:rPr lang="de-DE" sz="1200" dirty="0" smtClean="0"/>
              <a:t>animals.addAll(candidates);</a:t>
            </a:r>
          </a:p>
          <a:p>
            <a:pPr lvl="1">
              <a:buNone/>
            </a:pPr>
            <a:r>
              <a:rPr lang="de-DE" sz="1200" dirty="0" smtClean="0"/>
              <a:t>for (Animal a : animals) {</a:t>
            </a:r>
          </a:p>
          <a:p>
            <a:pPr lvl="2">
              <a:buNone/>
            </a:pPr>
            <a:r>
              <a:rPr lang="de-DE" sz="1200" dirty="0" smtClean="0"/>
              <a:t>if (candidate == null || !candidate.isPotentialMate(a))</a:t>
            </a:r>
          </a:p>
          <a:p>
            <a:pPr lvl="2">
              <a:buNone/>
            </a:pPr>
            <a:r>
              <a:rPr lang="de-DE" sz="1200" dirty="0" smtClean="0"/>
              <a:t>	candidate = a;</a:t>
            </a:r>
          </a:p>
          <a:p>
            <a:pPr lvl="2">
              <a:buNone/>
            </a:pPr>
            <a:r>
              <a:rPr lang="de-DE" sz="1200" dirty="0" smtClean="0"/>
              <a:t>else {</a:t>
            </a:r>
          </a:p>
          <a:p>
            <a:pPr lvl="3">
              <a:buNone/>
            </a:pPr>
            <a:r>
              <a:rPr lang="de-DE" sz="1200" dirty="0" smtClean="0"/>
              <a:t>ark.load(new AnimalPair(candidate, a));</a:t>
            </a:r>
          </a:p>
          <a:p>
            <a:pPr lvl="3">
              <a:buNone/>
            </a:pPr>
            <a:r>
              <a:rPr lang="de-DE" sz="1200" dirty="0" smtClean="0"/>
              <a:t>++numPairs;</a:t>
            </a:r>
          </a:p>
          <a:p>
            <a:pPr lvl="3">
              <a:buNone/>
            </a:pPr>
            <a:r>
              <a:rPr lang="de-DE" sz="1200" dirty="0" smtClean="0"/>
              <a:t>candidate = null;</a:t>
            </a:r>
          </a:p>
          <a:p>
            <a:pPr lvl="2">
              <a:buNone/>
            </a:pPr>
            <a:r>
              <a:rPr lang="de-DE" sz="1200" dirty="0" smtClean="0"/>
              <a:t>}</a:t>
            </a:r>
          </a:p>
          <a:p>
            <a:pPr lvl="1">
              <a:buNone/>
            </a:pPr>
            <a:r>
              <a:rPr lang="de-DE" sz="1200" dirty="0" smtClean="0"/>
              <a:t>}</a:t>
            </a:r>
          </a:p>
          <a:p>
            <a:pPr lvl="1">
              <a:buNone/>
            </a:pPr>
            <a:r>
              <a:rPr lang="de-DE" sz="1200" dirty="0" smtClean="0"/>
              <a:t>return numPairs;</a:t>
            </a:r>
          </a:p>
          <a:p>
            <a:pPr lvl="0">
              <a:buNone/>
            </a:pPr>
            <a:r>
              <a:rPr lang="de-DE" sz="2000" dirty="0" smtClean="0"/>
              <a:t>}</a:t>
            </a:r>
          </a:p>
          <a:p>
            <a:endParaRPr lang="de-DE" dirty="0">
              <a:latin typeface="Albany" pitchFamily="1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en-US" dirty="0" smtClean="0">
                <a:latin typeface="Albany" pitchFamily="18"/>
              </a:rPr>
              <a:t>We want to have separate instances(private copy) of a class so that there will not be any conflict among multiple threads. Each instance will be unique for each thread. This is nothing but a way of implementing </a:t>
            </a:r>
            <a:r>
              <a:rPr lang="en-US" dirty="0" err="1" smtClean="0">
                <a:latin typeface="Albany" pitchFamily="18"/>
              </a:rPr>
              <a:t>threadsafety.An</a:t>
            </a:r>
            <a:r>
              <a:rPr lang="en-US" dirty="0" smtClean="0">
                <a:latin typeface="Albany" pitchFamily="18"/>
              </a:rPr>
              <a:t> important point about </a:t>
            </a:r>
            <a:r>
              <a:rPr lang="en-US" dirty="0" err="1" smtClean="0">
                <a:latin typeface="Albany" pitchFamily="18"/>
              </a:rPr>
              <a:t>ThreadLocal</a:t>
            </a:r>
            <a:r>
              <a:rPr lang="en-US" dirty="0" smtClean="0">
                <a:latin typeface="Albany" pitchFamily="18"/>
              </a:rPr>
              <a:t> variable is the global access. It can be accessed from anywhere inside the thread.</a:t>
            </a:r>
          </a:p>
          <a:p>
            <a:pPr>
              <a:buNone/>
            </a:pPr>
            <a:endParaRPr lang="de-DE" dirty="0" smtClean="0">
              <a:latin typeface="Albany" pitchFamily="18"/>
            </a:endParaRPr>
          </a:p>
          <a:p>
            <a:pPr>
              <a:buNone/>
            </a:pPr>
            <a:r>
              <a:rPr lang="de-DE" dirty="0" smtClean="0">
                <a:latin typeface="Albany" pitchFamily="18"/>
              </a:rPr>
              <a:t>import java.text.SimpleDateFormat;</a:t>
            </a:r>
          </a:p>
          <a:p>
            <a:pPr>
              <a:buNone/>
            </a:pPr>
            <a:r>
              <a:rPr lang="de-DE" dirty="0" smtClean="0">
                <a:latin typeface="Albany" pitchFamily="18"/>
              </a:rPr>
              <a:t>import java.util.Date;</a:t>
            </a:r>
          </a:p>
          <a:p>
            <a:pPr>
              <a:buNone/>
            </a:pPr>
            <a:r>
              <a:rPr lang="de-DE" dirty="0" smtClean="0">
                <a:latin typeface="Albany" pitchFamily="18"/>
              </a:rPr>
              <a:t> </a:t>
            </a:r>
          </a:p>
          <a:p>
            <a:pPr>
              <a:buNone/>
            </a:pPr>
            <a:r>
              <a:rPr lang="de-DE" dirty="0" smtClean="0">
                <a:latin typeface="Albany" pitchFamily="18"/>
              </a:rPr>
              <a:t>public class ThreadLocalExample {</a:t>
            </a:r>
          </a:p>
          <a:p>
            <a:pPr lvl="1">
              <a:buNone/>
            </a:pPr>
            <a:r>
              <a:rPr lang="de-DE" dirty="0" smtClean="0">
                <a:latin typeface="Albany" pitchFamily="18"/>
              </a:rPr>
              <a:t> private static final ThreadLocal formatter = new ThreadLocal() { </a:t>
            </a:r>
          </a:p>
          <a:p>
            <a:pPr lvl="2">
              <a:buNone/>
            </a:pPr>
            <a:r>
              <a:rPr lang="de-DE" dirty="0" smtClean="0">
                <a:latin typeface="Albany" pitchFamily="18"/>
              </a:rPr>
              <a:t> protected SimpleDateFormat initialValue() {</a:t>
            </a:r>
          </a:p>
          <a:p>
            <a:pPr lvl="3">
              <a:buNone/>
            </a:pPr>
            <a:r>
              <a:rPr lang="de-DE" dirty="0" smtClean="0">
                <a:latin typeface="Albany" pitchFamily="18"/>
              </a:rPr>
              <a:t> return new SimpleDateFormat("yyyyMMdd HHmm");</a:t>
            </a:r>
          </a:p>
          <a:p>
            <a:pPr lvl="2">
              <a:buNone/>
            </a:pPr>
            <a:r>
              <a:rPr lang="de-DE" dirty="0" smtClean="0">
                <a:latin typeface="Albany" pitchFamily="18"/>
              </a:rPr>
              <a:t> }</a:t>
            </a:r>
          </a:p>
          <a:p>
            <a:pPr lvl="1">
              <a:buNone/>
            </a:pPr>
            <a:r>
              <a:rPr lang="de-DE" dirty="0" smtClean="0">
                <a:latin typeface="Albany" pitchFamily="18"/>
              </a:rPr>
              <a:t> };</a:t>
            </a:r>
          </a:p>
          <a:p>
            <a:pPr lvl="1">
              <a:buNone/>
            </a:pPr>
            <a:r>
              <a:rPr lang="de-DE" dirty="0" smtClean="0">
                <a:latin typeface="Albany" pitchFamily="18"/>
              </a:rPr>
              <a:t> </a:t>
            </a:r>
          </a:p>
          <a:p>
            <a:pPr lvl="1">
              <a:buNone/>
            </a:pPr>
            <a:r>
              <a:rPr lang="de-DE" dirty="0" smtClean="0">
                <a:latin typeface="Albany" pitchFamily="18"/>
              </a:rPr>
              <a:t> public String formatIt(Date date) {</a:t>
            </a:r>
          </a:p>
          <a:p>
            <a:pPr lvl="1">
              <a:buNone/>
            </a:pPr>
            <a:r>
              <a:rPr lang="de-DE" dirty="0" smtClean="0">
                <a:latin typeface="Albany" pitchFamily="18"/>
              </a:rPr>
              <a:t> 	return formatter.get().format(date);</a:t>
            </a:r>
          </a:p>
          <a:p>
            <a:pPr lvl="1">
              <a:buNone/>
            </a:pPr>
            <a:r>
              <a:rPr lang="de-DE" dirty="0" smtClean="0">
                <a:latin typeface="Albany" pitchFamily="18"/>
              </a:rPr>
              <a:t> }</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dirty="0" smtClean="0">
                <a:latin typeface="Albany" pitchFamily="18"/>
              </a:rPr>
              <a:t>Checkpoint #1</a:t>
            </a:r>
            <a:endParaRPr lang="de-DE" dirty="0">
              <a:latin typeface="Albany" pitchFamily="1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public final class ThreeStooges {</a:t>
            </a:r>
          </a:p>
          <a:p>
            <a:pPr lvl="1">
              <a:buNone/>
            </a:pPr>
            <a:r>
              <a:rPr lang="de-DE" dirty="0" smtClean="0">
                <a:latin typeface="Albany" pitchFamily="18"/>
              </a:rPr>
              <a:t>private final Set&lt;String&gt; stooges = new HashSet&lt;String&gt;();</a:t>
            </a:r>
          </a:p>
          <a:p>
            <a:pPr lvl="1">
              <a:buNone/>
            </a:pPr>
            <a:r>
              <a:rPr lang="de-DE" dirty="0" smtClean="0">
                <a:latin typeface="Albany" pitchFamily="18"/>
              </a:rPr>
              <a:t>public ThreeStooges() {</a:t>
            </a:r>
          </a:p>
          <a:p>
            <a:pPr lvl="2">
              <a:buNone/>
            </a:pPr>
            <a:r>
              <a:rPr lang="de-DE" dirty="0" smtClean="0">
                <a:latin typeface="Albany" pitchFamily="18"/>
              </a:rPr>
              <a:t>stooges.add("Moe");</a:t>
            </a:r>
          </a:p>
          <a:p>
            <a:pPr lvl="2">
              <a:buNone/>
            </a:pPr>
            <a:r>
              <a:rPr lang="de-DE" dirty="0" smtClean="0">
                <a:latin typeface="Albany" pitchFamily="18"/>
              </a:rPr>
              <a:t>stooges.add("Larry");</a:t>
            </a:r>
          </a:p>
          <a:p>
            <a:pPr lvl="2">
              <a:buNone/>
            </a:pPr>
            <a:r>
              <a:rPr lang="de-DE" dirty="0" smtClean="0">
                <a:latin typeface="Albany" pitchFamily="18"/>
              </a:rPr>
              <a:t>stooges.add("Curly");</a:t>
            </a:r>
          </a:p>
          <a:p>
            <a:pPr lvl="1">
              <a:buNone/>
            </a:pPr>
            <a:r>
              <a:rPr lang="de-DE" dirty="0" smtClean="0">
                <a:latin typeface="Albany" pitchFamily="18"/>
              </a:rPr>
              <a:t>}</a:t>
            </a:r>
          </a:p>
          <a:p>
            <a:pPr lvl="1">
              <a:buNone/>
            </a:pPr>
            <a:r>
              <a:rPr lang="de-DE" dirty="0" smtClean="0">
                <a:latin typeface="Albany" pitchFamily="18"/>
              </a:rPr>
              <a:t>public boolean isStooge(String name) {</a:t>
            </a:r>
          </a:p>
          <a:p>
            <a:pPr lvl="1">
              <a:buNone/>
            </a:pPr>
            <a:r>
              <a:rPr lang="de-DE" dirty="0" smtClean="0">
                <a:latin typeface="Albany" pitchFamily="18"/>
              </a:rPr>
              <a:t>	return stooges.contains(name);</a:t>
            </a:r>
          </a:p>
          <a:p>
            <a:pPr lvl="1">
              <a:buNone/>
            </a:pPr>
            <a:r>
              <a:rPr lang="de-DE" dirty="0" smtClean="0">
                <a:latin typeface="Albany" pitchFamily="18"/>
              </a:rPr>
              <a:t>}</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Declaring fields final also documents to maintainers that these fields are not expected to change. Just as it is a good practice to make all fields private unless they need greater visibility, it is a good practice to make all fields final unless they need to be mutable.</a:t>
            </a:r>
          </a:p>
          <a:p>
            <a:endParaRPr lang="de-DE" dirty="0">
              <a:latin typeface="Albany" pitchFamily="1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latin typeface="Albany" pitchFamily="18"/>
              </a:rPr>
              <a:t>// Unsafe publication</a:t>
            </a:r>
          </a:p>
          <a:p>
            <a:pPr>
              <a:buNone/>
            </a:pPr>
            <a:r>
              <a:rPr lang="en-US" dirty="0" smtClean="0">
                <a:latin typeface="Albany" pitchFamily="18"/>
              </a:rPr>
              <a:t>public Holder </a:t>
            </a:r>
            <a:r>
              <a:rPr lang="en-US" dirty="0" err="1" smtClean="0">
                <a:latin typeface="Albany" pitchFamily="18"/>
              </a:rPr>
              <a:t>holder</a:t>
            </a:r>
            <a:r>
              <a:rPr lang="en-US" dirty="0" smtClean="0">
                <a:latin typeface="Albany" pitchFamily="18"/>
              </a:rPr>
              <a:t>;</a:t>
            </a:r>
          </a:p>
          <a:p>
            <a:pPr>
              <a:buNone/>
            </a:pPr>
            <a:r>
              <a:rPr lang="en-US" dirty="0" smtClean="0">
                <a:latin typeface="Albany" pitchFamily="18"/>
              </a:rPr>
              <a:t>public void initialize() {</a:t>
            </a:r>
          </a:p>
          <a:p>
            <a:pPr lvl="1">
              <a:buNone/>
            </a:pPr>
            <a:r>
              <a:rPr lang="en-US" dirty="0" smtClean="0">
                <a:latin typeface="Albany" pitchFamily="18"/>
              </a:rPr>
              <a:t>holder = new Holder(42);</a:t>
            </a:r>
          </a:p>
          <a:p>
            <a:pPr>
              <a:buNone/>
            </a:pPr>
            <a:r>
              <a:rPr lang="en-US" dirty="0" smtClean="0">
                <a:latin typeface="Albany" pitchFamily="18"/>
              </a:rPr>
              <a:t>}</a:t>
            </a:r>
            <a:endParaRPr lang="de-DE" dirty="0">
              <a:latin typeface="Albany" pitchFamily="1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However, if final fields refer to mutable objects, Synchronization is still required to access the state of the objects they refer to.</a:t>
            </a:r>
          </a:p>
          <a:p>
            <a:endParaRPr lang="de-DE" dirty="0">
              <a:latin typeface="Albany" pitchFamily="1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Placing an element in a </a:t>
            </a:r>
            <a:r>
              <a:rPr lang="de-DE" sz="2000" u="sng" dirty="0" smtClean="0"/>
              <a:t>Vector, CopyOnWriteArrayList, CopyOnWrite-ArraySet, synchronizedList, </a:t>
            </a:r>
            <a:r>
              <a:rPr lang="de-DE" sz="2000" u="none" dirty="0" smtClean="0"/>
              <a:t>or</a:t>
            </a:r>
            <a:r>
              <a:rPr lang="de-DE" sz="2000" u="sng" dirty="0" smtClean="0"/>
              <a:t> synchronizedSet </a:t>
            </a:r>
            <a:r>
              <a:rPr lang="de-DE" sz="2000" dirty="0" smtClean="0"/>
              <a:t>safely publishes it to any thread that retrieves it from the collection; Placing an element on a </a:t>
            </a:r>
            <a:r>
              <a:rPr lang="de-DE" sz="2000" u="sng" dirty="0" smtClean="0"/>
              <a:t>BlockingQueue</a:t>
            </a:r>
            <a:r>
              <a:rPr lang="de-DE" sz="2000" dirty="0" smtClean="0"/>
              <a:t> or a </a:t>
            </a:r>
            <a:r>
              <a:rPr lang="de-DE" sz="2000" u="sng" dirty="0" smtClean="0"/>
              <a:t>ConcurrentLinkedQueue</a:t>
            </a:r>
            <a:r>
              <a:rPr lang="de-DE" sz="2000" dirty="0" smtClean="0"/>
              <a:t> safely publishes it to any thread that retrieves it from the queue.</a:t>
            </a:r>
          </a:p>
          <a:p>
            <a:endParaRPr lang="de-DE" dirty="0">
              <a:latin typeface="Albany" pitchFamily="1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dirty="0" smtClean="0">
                <a:latin typeface="Albany" pitchFamily="18"/>
              </a:rPr>
              <a:t>How can we acheive </a:t>
            </a:r>
            <a:r>
              <a:rPr lang="de-DE" sz="2000" u="sng" dirty="0" smtClean="0"/>
              <a:t>Effectively immutable</a:t>
            </a:r>
            <a:r>
              <a:rPr lang="de-DE" dirty="0" smtClean="0">
                <a:latin typeface="Albany" pitchFamily="18"/>
              </a:rPr>
              <a:t>? We </a:t>
            </a:r>
            <a:r>
              <a:rPr lang="en-US" sz="2000" b="0" i="0" u="none" strike="noStrike" kern="1200" dirty="0" smtClean="0">
                <a:ln>
                  <a:noFill/>
                </a:ln>
                <a:latin typeface="Arial" pitchFamily="18"/>
                <a:cs typeface="Tahoma" pitchFamily="2"/>
              </a:rPr>
              <a:t>never share references to the stored objects with the outer world. Instead defensively copy them and give away (as well as consume) references to the copied objects.</a:t>
            </a:r>
            <a:endParaRPr lang="de-DE" dirty="0">
              <a:latin typeface="Albany" pitchFamily="1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1"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400" dirty="0" smtClean="0"/>
              <a:t>The synchronization policy defines how an object coordinates access to its state without violating its invariants or post conditions. It specifies what combination of immutability, thread confinement, and locking is used to maintain thread safety, and which variables are guarded by which locks. To ensure that the class can be analyzed and maintained, document the synchronization policy.</a:t>
            </a:r>
            <a:endParaRPr lang="de-DE" dirty="0">
              <a:latin typeface="Albany" pitchFamily="1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Servlets need not use synchronization when calling set-Attribute and getAttribute, but they may have to use synchronization when using the objects stored in the ServletContext.</a:t>
            </a:r>
            <a:endParaRPr lang="de-DE" dirty="0">
              <a:latin typeface="Albany" pitchFamily="1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Using Confinement to Ensure Thread Safety. </a:t>
            </a:r>
          </a:p>
          <a:p>
            <a:pPr>
              <a:buNone/>
            </a:pPr>
            <a:r>
              <a:rPr lang="de-DE" dirty="0" smtClean="0">
                <a:latin typeface="Albany" pitchFamily="18"/>
              </a:rPr>
              <a:t>@ThreadSafe</a:t>
            </a:r>
          </a:p>
          <a:p>
            <a:pPr>
              <a:buNone/>
            </a:pPr>
            <a:r>
              <a:rPr lang="de-DE" dirty="0" smtClean="0">
                <a:latin typeface="Albany" pitchFamily="18"/>
              </a:rPr>
              <a:t>public class PersonSet {</a:t>
            </a:r>
          </a:p>
          <a:p>
            <a:pPr lvl="1">
              <a:buNone/>
            </a:pPr>
            <a:r>
              <a:rPr lang="de-DE" dirty="0" smtClean="0">
                <a:latin typeface="Albany" pitchFamily="18"/>
              </a:rPr>
              <a:t>@GuardedBy("this")</a:t>
            </a:r>
          </a:p>
          <a:p>
            <a:pPr lvl="1">
              <a:buNone/>
            </a:pPr>
            <a:r>
              <a:rPr lang="de-DE" dirty="0" smtClean="0">
                <a:latin typeface="Albany" pitchFamily="18"/>
              </a:rPr>
              <a:t>private final Set&lt;Person&gt; mySet = new HashSet&lt;Person&gt;();</a:t>
            </a:r>
          </a:p>
          <a:p>
            <a:pPr lvl="1">
              <a:buNone/>
            </a:pPr>
            <a:endParaRPr lang="de-DE" dirty="0" smtClean="0">
              <a:latin typeface="Albany" pitchFamily="18"/>
            </a:endParaRPr>
          </a:p>
          <a:p>
            <a:pPr lvl="1">
              <a:buNone/>
            </a:pPr>
            <a:r>
              <a:rPr lang="de-DE" dirty="0" smtClean="0">
                <a:latin typeface="Albany" pitchFamily="18"/>
              </a:rPr>
              <a:t>public synchronized void addPerson(Person p) {</a:t>
            </a:r>
          </a:p>
          <a:p>
            <a:pPr lvl="1">
              <a:buNone/>
            </a:pPr>
            <a:r>
              <a:rPr lang="de-DE" dirty="0" smtClean="0">
                <a:latin typeface="Albany" pitchFamily="18"/>
              </a:rPr>
              <a:t>	mySet.add(p);</a:t>
            </a:r>
          </a:p>
          <a:p>
            <a:pPr lvl="1">
              <a:buNone/>
            </a:pPr>
            <a:r>
              <a:rPr lang="de-DE" dirty="0" smtClean="0">
                <a:latin typeface="Albany" pitchFamily="18"/>
              </a:rPr>
              <a:t>}</a:t>
            </a:r>
          </a:p>
          <a:p>
            <a:pPr lvl="1">
              <a:buNone/>
            </a:pPr>
            <a:endParaRPr lang="de-DE" dirty="0" smtClean="0">
              <a:latin typeface="Albany" pitchFamily="18"/>
            </a:endParaRPr>
          </a:p>
          <a:p>
            <a:pPr lvl="1">
              <a:buNone/>
            </a:pPr>
            <a:r>
              <a:rPr lang="de-DE" dirty="0" smtClean="0">
                <a:latin typeface="Albany" pitchFamily="18"/>
              </a:rPr>
              <a:t>public synchronized boolean containsPerson(Person p) {</a:t>
            </a:r>
          </a:p>
          <a:p>
            <a:pPr lvl="1">
              <a:buNone/>
            </a:pPr>
            <a:r>
              <a:rPr lang="de-DE" dirty="0" smtClean="0">
                <a:latin typeface="Albany" pitchFamily="18"/>
              </a:rPr>
              <a:t>	return mySet.contains(p);</a:t>
            </a:r>
          </a:p>
          <a:p>
            <a:pPr lvl="1">
              <a:buNone/>
            </a:pPr>
            <a:r>
              <a:rPr lang="de-DE" dirty="0" smtClean="0">
                <a:latin typeface="Albany" pitchFamily="18"/>
              </a:rPr>
              <a:t>}</a:t>
            </a:r>
          </a:p>
          <a:p>
            <a:pPr>
              <a:buNone/>
            </a:pPr>
            <a:r>
              <a:rPr lang="de-DE" dirty="0" smtClean="0">
                <a:latin typeface="Albany" pitchFamily="18"/>
              </a:rPr>
              <a:t>}</a:t>
            </a:r>
          </a:p>
          <a:p>
            <a:pPr>
              <a:buNone/>
            </a:pPr>
            <a:endParaRPr lang="de-DE" dirty="0" smtClean="0">
              <a:latin typeface="Albany" pitchFamily="18"/>
            </a:endParaRPr>
          </a:p>
          <a:p>
            <a:pPr marL="216000" marR="0" lvl="0" indent="-216000" defTabSz="914400" rtl="0" eaLnBrk="1" fontAlgn="auto" latinLnBrk="0" hangingPunct="0">
              <a:lnSpc>
                <a:spcPct val="100000"/>
              </a:lnSpc>
              <a:spcBef>
                <a:spcPts val="0"/>
              </a:spcBef>
              <a:spcAft>
                <a:spcPts val="0"/>
              </a:spcAft>
              <a:buClrTx/>
              <a:buSzPct val="45000"/>
              <a:buFont typeface="StarSymbol"/>
              <a:buNone/>
              <a:tabLst/>
              <a:defRPr/>
            </a:pPr>
            <a:r>
              <a:rPr lang="de-DE" dirty="0" smtClean="0">
                <a:latin typeface="Albany" pitchFamily="18"/>
              </a:rPr>
              <a:t>Note: </a:t>
            </a:r>
            <a:r>
              <a:rPr lang="de-DE" sz="2000" dirty="0" smtClean="0"/>
              <a:t>The most reliable way to do this would be to make Person thread safe; less reliable would be to guard the Person objects with a lock and ensure that all clients follow the protocol of acquiring the appropriate lock before accessing the Person.</a:t>
            </a:r>
          </a:p>
          <a:p>
            <a:pPr>
              <a:buNone/>
            </a:pPr>
            <a:endParaRPr lang="de-DE" dirty="0">
              <a:latin typeface="Albany" pitchFamily="1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public final class Counter {</a:t>
            </a:r>
          </a:p>
          <a:p>
            <a:pPr lvl="1">
              <a:buNone/>
            </a:pPr>
            <a:r>
              <a:rPr lang="de-DE" dirty="0" smtClean="0">
                <a:latin typeface="Albany" pitchFamily="18"/>
              </a:rPr>
              <a:t>@GuardedBy("this") private long value = 0;</a:t>
            </a:r>
          </a:p>
          <a:p>
            <a:pPr lvl="1">
              <a:buNone/>
            </a:pPr>
            <a:r>
              <a:rPr lang="de-DE" dirty="0" smtClean="0">
                <a:latin typeface="Albany" pitchFamily="18"/>
              </a:rPr>
              <a:t>public synchronized long getValue() {</a:t>
            </a:r>
          </a:p>
          <a:p>
            <a:pPr lvl="1">
              <a:buNone/>
            </a:pPr>
            <a:r>
              <a:rPr lang="de-DE" dirty="0" smtClean="0">
                <a:latin typeface="Albany" pitchFamily="18"/>
              </a:rPr>
              <a:t>	return value;</a:t>
            </a:r>
          </a:p>
          <a:p>
            <a:pPr lvl="1">
              <a:buNone/>
            </a:pPr>
            <a:r>
              <a:rPr lang="de-DE" dirty="0" smtClean="0">
                <a:latin typeface="Albany" pitchFamily="18"/>
              </a:rPr>
              <a:t>}</a:t>
            </a:r>
          </a:p>
          <a:p>
            <a:pPr lvl="1">
              <a:buNone/>
            </a:pPr>
            <a:r>
              <a:rPr lang="de-DE" dirty="0" smtClean="0">
                <a:latin typeface="Albany" pitchFamily="18"/>
              </a:rPr>
              <a:t>public synchronized long increment() {</a:t>
            </a:r>
          </a:p>
          <a:p>
            <a:pPr lvl="2">
              <a:buNone/>
            </a:pPr>
            <a:r>
              <a:rPr lang="de-DE" dirty="0" smtClean="0">
                <a:latin typeface="Albany" pitchFamily="18"/>
              </a:rPr>
              <a:t>if (value == Long.MAX_VALUE)</a:t>
            </a:r>
          </a:p>
          <a:p>
            <a:pPr lvl="2">
              <a:buNone/>
            </a:pPr>
            <a:r>
              <a:rPr lang="de-DE" dirty="0" smtClean="0">
                <a:latin typeface="Albany" pitchFamily="18"/>
              </a:rPr>
              <a:t>throw new IllegalStateException("counter overflow");</a:t>
            </a:r>
          </a:p>
          <a:p>
            <a:pPr lvl="2">
              <a:buNone/>
            </a:pPr>
            <a:r>
              <a:rPr lang="de-DE" dirty="0" smtClean="0">
                <a:latin typeface="Albany" pitchFamily="18"/>
              </a:rPr>
              <a:t>return ++value;</a:t>
            </a:r>
          </a:p>
          <a:p>
            <a:pPr lvl="1">
              <a:buNone/>
            </a:pPr>
            <a:r>
              <a:rPr lang="de-DE" dirty="0" smtClean="0">
                <a:latin typeface="Albany" pitchFamily="18"/>
              </a:rPr>
              <a:t>}</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latin typeface="Albany" pitchFamily="18"/>
              </a:rPr>
              <a:t>Guarding State with a Private Lock. </a:t>
            </a:r>
          </a:p>
          <a:p>
            <a:pPr>
              <a:buNone/>
            </a:pPr>
            <a:r>
              <a:rPr lang="en-US" dirty="0" smtClean="0">
                <a:latin typeface="Albany" pitchFamily="18"/>
              </a:rPr>
              <a:t>public class </a:t>
            </a:r>
            <a:r>
              <a:rPr lang="en-US" dirty="0" err="1" smtClean="0">
                <a:latin typeface="Albany" pitchFamily="18"/>
              </a:rPr>
              <a:t>PrivateLock</a:t>
            </a:r>
            <a:r>
              <a:rPr lang="en-US" dirty="0" smtClean="0">
                <a:latin typeface="Albany" pitchFamily="18"/>
              </a:rPr>
              <a:t> {</a:t>
            </a:r>
          </a:p>
          <a:p>
            <a:pPr lvl="1">
              <a:buNone/>
            </a:pPr>
            <a:r>
              <a:rPr lang="en-US" dirty="0" smtClean="0">
                <a:latin typeface="Albany" pitchFamily="18"/>
              </a:rPr>
              <a:t>private final Object </a:t>
            </a:r>
            <a:r>
              <a:rPr lang="en-US" dirty="0" err="1" smtClean="0">
                <a:latin typeface="Albany" pitchFamily="18"/>
              </a:rPr>
              <a:t>myLock</a:t>
            </a:r>
            <a:r>
              <a:rPr lang="en-US" dirty="0" smtClean="0">
                <a:latin typeface="Albany" pitchFamily="18"/>
              </a:rPr>
              <a:t> = new Object();</a:t>
            </a:r>
          </a:p>
          <a:p>
            <a:pPr lvl="1">
              <a:buNone/>
            </a:pPr>
            <a:r>
              <a:rPr lang="en-US" dirty="0" smtClean="0">
                <a:latin typeface="Albany" pitchFamily="18"/>
              </a:rPr>
              <a:t>@</a:t>
            </a:r>
            <a:r>
              <a:rPr lang="en-US" dirty="0" err="1" smtClean="0">
                <a:latin typeface="Albany" pitchFamily="18"/>
              </a:rPr>
              <a:t>GuardedBy</a:t>
            </a:r>
            <a:r>
              <a:rPr lang="en-US" dirty="0" smtClean="0">
                <a:latin typeface="Albany" pitchFamily="18"/>
              </a:rPr>
              <a:t>("</a:t>
            </a:r>
            <a:r>
              <a:rPr lang="en-US" dirty="0" err="1" smtClean="0">
                <a:latin typeface="Albany" pitchFamily="18"/>
              </a:rPr>
              <a:t>myLock</a:t>
            </a:r>
            <a:r>
              <a:rPr lang="en-US" dirty="0" smtClean="0">
                <a:latin typeface="Albany" pitchFamily="18"/>
              </a:rPr>
              <a:t>") Widget </a:t>
            </a:r>
            <a:r>
              <a:rPr lang="en-US" dirty="0" err="1" smtClean="0">
                <a:latin typeface="Albany" pitchFamily="18"/>
              </a:rPr>
              <a:t>widget</a:t>
            </a:r>
            <a:r>
              <a:rPr lang="en-US" dirty="0" smtClean="0">
                <a:latin typeface="Albany" pitchFamily="18"/>
              </a:rPr>
              <a:t>;</a:t>
            </a:r>
          </a:p>
          <a:p>
            <a:pPr lvl="1">
              <a:buNone/>
            </a:pPr>
            <a:r>
              <a:rPr lang="en-US" dirty="0" smtClean="0">
                <a:latin typeface="Albany" pitchFamily="18"/>
              </a:rPr>
              <a:t>void </a:t>
            </a:r>
            <a:r>
              <a:rPr lang="en-US" dirty="0" err="1" smtClean="0">
                <a:latin typeface="Albany" pitchFamily="18"/>
              </a:rPr>
              <a:t>someMethod</a:t>
            </a:r>
            <a:r>
              <a:rPr lang="en-US" dirty="0" smtClean="0">
                <a:latin typeface="Albany" pitchFamily="18"/>
              </a:rPr>
              <a:t>() {</a:t>
            </a:r>
          </a:p>
          <a:p>
            <a:pPr lvl="2">
              <a:buNone/>
            </a:pPr>
            <a:r>
              <a:rPr lang="en-US" dirty="0" smtClean="0">
                <a:latin typeface="Albany" pitchFamily="18"/>
              </a:rPr>
              <a:t>synchronized(</a:t>
            </a:r>
            <a:r>
              <a:rPr lang="en-US" dirty="0" err="1" smtClean="0">
                <a:latin typeface="Albany" pitchFamily="18"/>
              </a:rPr>
              <a:t>myLock</a:t>
            </a:r>
            <a:r>
              <a:rPr lang="en-US" dirty="0" smtClean="0">
                <a:latin typeface="Albany" pitchFamily="18"/>
              </a:rPr>
              <a:t>) {</a:t>
            </a:r>
          </a:p>
          <a:p>
            <a:pPr lvl="2">
              <a:buNone/>
            </a:pPr>
            <a:r>
              <a:rPr lang="en-US" dirty="0" smtClean="0">
                <a:latin typeface="Albany" pitchFamily="18"/>
              </a:rPr>
              <a:t>	// Access or modify the state of widget</a:t>
            </a:r>
          </a:p>
          <a:p>
            <a:pPr lvl="2">
              <a:buNone/>
            </a:pPr>
            <a:r>
              <a:rPr lang="en-US" dirty="0" smtClean="0">
                <a:latin typeface="Albany" pitchFamily="18"/>
              </a:rPr>
              <a:t>}</a:t>
            </a:r>
          </a:p>
          <a:p>
            <a:pPr lvl="1">
              <a:buNone/>
            </a:pPr>
            <a:r>
              <a:rPr lang="en-US" dirty="0" smtClean="0">
                <a:latin typeface="Albany" pitchFamily="18"/>
              </a:rPr>
              <a:t>}</a:t>
            </a:r>
          </a:p>
          <a:p>
            <a:pPr>
              <a:buNone/>
            </a:pPr>
            <a:r>
              <a:rPr lang="en-US" dirty="0" smtClean="0">
                <a:latin typeface="Albany" pitchFamily="18"/>
              </a:rPr>
              <a:t>}</a:t>
            </a:r>
            <a:endParaRPr lang="de-DE" dirty="0">
              <a:latin typeface="Albany"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private static Map&lt;String, MutablePoint&gt; deepCopy(Map&lt;String, MutablePoint&gt; m) {</a:t>
            </a:r>
          </a:p>
          <a:p>
            <a:pPr lvl="1">
              <a:buNone/>
            </a:pPr>
            <a:r>
              <a:rPr lang="de-DE" dirty="0" smtClean="0">
                <a:latin typeface="Albany" pitchFamily="18"/>
              </a:rPr>
              <a:t>Map&lt;String, MutablePoint&gt; result = new HashMap&lt;String, MutablePoint&gt;();</a:t>
            </a:r>
          </a:p>
          <a:p>
            <a:pPr lvl="1">
              <a:buNone/>
            </a:pPr>
            <a:r>
              <a:rPr lang="de-DE" dirty="0" smtClean="0">
                <a:latin typeface="Albany" pitchFamily="18"/>
              </a:rPr>
              <a:t>for (String id : m.keySet())</a:t>
            </a:r>
          </a:p>
          <a:p>
            <a:pPr lvl="1">
              <a:buNone/>
            </a:pPr>
            <a:r>
              <a:rPr lang="de-DE" dirty="0" smtClean="0">
                <a:latin typeface="Albany" pitchFamily="18"/>
              </a:rPr>
              <a:t>	result.put(id, new MutablePoint(m.get(id)));</a:t>
            </a:r>
          </a:p>
          <a:p>
            <a:pPr lvl="1">
              <a:buNone/>
            </a:pPr>
            <a:r>
              <a:rPr lang="de-DE" dirty="0" smtClean="0">
                <a:latin typeface="Albany" pitchFamily="18"/>
              </a:rPr>
              <a:t>return Collections.unmodifiableMap(result);</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u="sng" dirty="0" smtClean="0">
                <a:latin typeface="Albany" pitchFamily="18"/>
              </a:rPr>
              <a:t>STRATEGY 1:</a:t>
            </a:r>
          </a:p>
          <a:p>
            <a:pPr>
              <a:buNone/>
            </a:pPr>
            <a:endParaRPr lang="de-DE" dirty="0" smtClean="0">
              <a:latin typeface="Albany" pitchFamily="18"/>
            </a:endParaRPr>
          </a:p>
          <a:p>
            <a:pPr>
              <a:buNone/>
            </a:pPr>
            <a:r>
              <a:rPr lang="de-DE" dirty="0" smtClean="0">
                <a:latin typeface="Albany" pitchFamily="18"/>
              </a:rPr>
              <a:t>class ThreadSafeClass{</a:t>
            </a:r>
          </a:p>
          <a:p>
            <a:pPr>
              <a:buNone/>
            </a:pPr>
            <a:endParaRPr lang="de-DE" dirty="0" smtClean="0">
              <a:latin typeface="Albany" pitchFamily="18"/>
            </a:endParaRPr>
          </a:p>
          <a:p>
            <a:pPr lvl="1">
              <a:buNone/>
            </a:pPr>
            <a:r>
              <a:rPr lang="de-DE" dirty="0" smtClean="0">
                <a:latin typeface="Albany" pitchFamily="18"/>
              </a:rPr>
              <a:t> private final Map&lt;String,MutableState&gt; mutableStates ;</a:t>
            </a:r>
          </a:p>
          <a:p>
            <a:pPr lvl="1">
              <a:buNone/>
            </a:pPr>
            <a:endParaRPr lang="de-DE" dirty="0" smtClean="0">
              <a:latin typeface="Albany" pitchFamily="18"/>
            </a:endParaRPr>
          </a:p>
          <a:p>
            <a:pPr lvl="1">
              <a:buNone/>
            </a:pPr>
            <a:r>
              <a:rPr lang="de-DE" dirty="0" smtClean="0">
                <a:latin typeface="Albany" pitchFamily="18"/>
              </a:rPr>
              <a:t> public ThreadSafeClass(Map argumentMutableStates){</a:t>
            </a:r>
          </a:p>
          <a:p>
            <a:pPr lvl="1">
              <a:buNone/>
            </a:pPr>
            <a:r>
              <a:rPr lang="de-DE" dirty="0" smtClean="0">
                <a:latin typeface="Albany" pitchFamily="18"/>
              </a:rPr>
              <a:t>	this.mutableStates = deepCopy(argumentMutableStates);	</a:t>
            </a:r>
          </a:p>
          <a:p>
            <a:pPr lvl="1">
              <a:buNone/>
            </a:pPr>
            <a:endParaRPr lang="de-DE" dirty="0" smtClean="0">
              <a:latin typeface="Albany" pitchFamily="18"/>
            </a:endParaRPr>
          </a:p>
          <a:p>
            <a:pPr lvl="1">
              <a:buNone/>
            </a:pPr>
            <a:r>
              <a:rPr lang="de-DE" dirty="0" smtClean="0">
                <a:latin typeface="Albany" pitchFamily="18"/>
              </a:rPr>
              <a:t> }</a:t>
            </a:r>
          </a:p>
          <a:p>
            <a:pPr lvl="1">
              <a:buNone/>
            </a:pPr>
            <a:endParaRPr lang="de-DE" dirty="0" smtClean="0">
              <a:latin typeface="Albany" pitchFamily="18"/>
            </a:endParaRPr>
          </a:p>
          <a:p>
            <a:pPr lvl="1">
              <a:buNone/>
            </a:pPr>
            <a:r>
              <a:rPr lang="de-DE" dirty="0" smtClean="0">
                <a:latin typeface="Albany" pitchFamily="18"/>
              </a:rPr>
              <a:t> public synchronized MutableState getState(String id) {</a:t>
            </a:r>
          </a:p>
          <a:p>
            <a:pPr lvl="1">
              <a:buNone/>
            </a:pPr>
            <a:r>
              <a:rPr lang="de-DE" dirty="0" smtClean="0">
                <a:latin typeface="Albany" pitchFamily="18"/>
              </a:rPr>
              <a:t>	MutableState state = mutableStates.get(id);</a:t>
            </a:r>
          </a:p>
          <a:p>
            <a:pPr lvl="1">
              <a:buNone/>
            </a:pPr>
            <a:r>
              <a:rPr lang="de-DE" dirty="0" smtClean="0">
                <a:latin typeface="Albany" pitchFamily="18"/>
              </a:rPr>
              <a:t>	return state == null ? null : new MutableState(state);</a:t>
            </a:r>
          </a:p>
          <a:p>
            <a:pPr lvl="1">
              <a:buNone/>
            </a:pPr>
            <a:r>
              <a:rPr lang="de-DE" dirty="0" smtClean="0">
                <a:latin typeface="Albany" pitchFamily="18"/>
              </a:rPr>
              <a:t> }</a:t>
            </a:r>
          </a:p>
          <a:p>
            <a:pPr lvl="1">
              <a:buNone/>
            </a:pPr>
            <a:endParaRPr lang="de-DE" dirty="0" smtClean="0">
              <a:latin typeface="Albany" pitchFamily="18"/>
            </a:endParaRPr>
          </a:p>
          <a:p>
            <a:pPr lvl="1">
              <a:buNone/>
            </a:pPr>
            <a:r>
              <a:rPr lang="de-DE" dirty="0" smtClean="0">
                <a:latin typeface="Albany" pitchFamily="18"/>
              </a:rPr>
              <a:t> public synchronized void setState(String id, int x, int y) {</a:t>
            </a:r>
          </a:p>
          <a:p>
            <a:pPr lvl="1">
              <a:buNone/>
            </a:pPr>
            <a:r>
              <a:rPr lang="de-DE" dirty="0" smtClean="0">
                <a:latin typeface="Albany" pitchFamily="18"/>
              </a:rPr>
              <a:t>	MutableState state = mutableStates.get(id);</a:t>
            </a:r>
          </a:p>
          <a:p>
            <a:pPr lvl="1">
              <a:buNone/>
            </a:pPr>
            <a:r>
              <a:rPr lang="de-DE" dirty="0" smtClean="0">
                <a:latin typeface="Albany" pitchFamily="18"/>
              </a:rPr>
              <a:t>	if (state == null)</a:t>
            </a:r>
          </a:p>
          <a:p>
            <a:pPr lvl="1">
              <a:buNone/>
            </a:pPr>
            <a:r>
              <a:rPr lang="de-DE" dirty="0" smtClean="0">
                <a:latin typeface="Albany" pitchFamily="18"/>
              </a:rPr>
              <a:t>		throw new IllegalArgumentException("No such ID: " + id);</a:t>
            </a:r>
          </a:p>
          <a:p>
            <a:pPr lvl="1">
              <a:buNone/>
            </a:pPr>
            <a:r>
              <a:rPr lang="de-DE" dirty="0" smtClean="0">
                <a:latin typeface="Albany" pitchFamily="18"/>
              </a:rPr>
              <a:t>	state.x = x;</a:t>
            </a:r>
          </a:p>
          <a:p>
            <a:pPr lvl="1">
              <a:buNone/>
            </a:pPr>
            <a:r>
              <a:rPr lang="de-DE" dirty="0" smtClean="0">
                <a:latin typeface="Albany" pitchFamily="18"/>
              </a:rPr>
              <a:t>	state.y = y;</a:t>
            </a:r>
          </a:p>
          <a:p>
            <a:pPr lvl="1">
              <a:buNone/>
            </a:pPr>
            <a:r>
              <a:rPr lang="de-DE" dirty="0" smtClean="0">
                <a:latin typeface="Albany" pitchFamily="18"/>
              </a:rPr>
              <a:t> }</a:t>
            </a:r>
          </a:p>
          <a:p>
            <a:pPr lvl="1">
              <a:buNone/>
            </a:pPr>
            <a:endParaRPr lang="de-DE" dirty="0" smtClean="0">
              <a:latin typeface="Albany" pitchFamily="18"/>
            </a:endParaRPr>
          </a:p>
          <a:p>
            <a:pPr lvl="1">
              <a:buNone/>
            </a:pPr>
            <a:r>
              <a:rPr lang="de-DE" dirty="0" smtClean="0">
                <a:latin typeface="Albany" pitchFamily="18"/>
              </a:rPr>
              <a:t> private static Map&lt;String, MutableState&gt; deepCopy(Map&lt;String, MutableState&gt; states) {</a:t>
            </a:r>
          </a:p>
          <a:p>
            <a:pPr lvl="1">
              <a:buNone/>
            </a:pPr>
            <a:r>
              <a:rPr lang="de-DE" dirty="0" smtClean="0">
                <a:latin typeface="Albany" pitchFamily="18"/>
              </a:rPr>
              <a:t>	Map&lt;String, MutableState&gt; result = new HashMap&lt;String, MutableState&gt;();</a:t>
            </a:r>
          </a:p>
          <a:p>
            <a:pPr lvl="1">
              <a:buNone/>
            </a:pPr>
            <a:r>
              <a:rPr lang="de-DE" dirty="0" smtClean="0">
                <a:latin typeface="Albany" pitchFamily="18"/>
              </a:rPr>
              <a:t>	for (String id : states.keySet())</a:t>
            </a:r>
          </a:p>
          <a:p>
            <a:pPr lvl="1">
              <a:buNone/>
            </a:pPr>
            <a:r>
              <a:rPr lang="de-DE" dirty="0" smtClean="0">
                <a:latin typeface="Albany" pitchFamily="18"/>
              </a:rPr>
              <a:t>		result.put(id, new MutableState(state.get(id)));</a:t>
            </a:r>
          </a:p>
          <a:p>
            <a:pPr lvl="1">
              <a:buNone/>
            </a:pPr>
            <a:r>
              <a:rPr lang="de-DE" dirty="0" smtClean="0">
                <a:latin typeface="Albany" pitchFamily="18"/>
              </a:rPr>
              <a:t>	return Collections.unmodifiableMap(result);//Returns an unmodifiable view of the specified map. Map.put throws compile-time exception</a:t>
            </a:r>
          </a:p>
          <a:p>
            <a:pPr lvl="1">
              <a:buNone/>
            </a:pPr>
            <a:r>
              <a:rPr lang="de-DE" dirty="0" smtClean="0">
                <a:latin typeface="Albany" pitchFamily="18"/>
              </a:rPr>
              <a:t> }</a:t>
            </a:r>
          </a:p>
          <a:p>
            <a:pPr>
              <a:buNone/>
            </a:pPr>
            <a:r>
              <a:rPr lang="de-DE" dirty="0" smtClean="0">
                <a:latin typeface="Albany" pitchFamily="18"/>
              </a:rPr>
              <a:t>}</a:t>
            </a:r>
          </a:p>
          <a:p>
            <a:pPr>
              <a:buNone/>
            </a:pPr>
            <a:endParaRPr lang="de-DE" dirty="0" smtClean="0">
              <a:latin typeface="Albany" pitchFamily="18"/>
            </a:endParaRPr>
          </a:p>
          <a:p>
            <a:pPr>
              <a:buNone/>
            </a:pPr>
            <a:endParaRPr lang="de-DE" dirty="0" smtClean="0">
              <a:latin typeface="Albany" pitchFamily="18"/>
            </a:endParaRPr>
          </a:p>
          <a:p>
            <a:pPr>
              <a:buNone/>
            </a:pPr>
            <a:r>
              <a:rPr lang="de-DE" dirty="0" smtClean="0">
                <a:latin typeface="Albany" pitchFamily="18"/>
              </a:rPr>
              <a:t>@NotThreadSafe</a:t>
            </a:r>
          </a:p>
          <a:p>
            <a:pPr>
              <a:buNone/>
            </a:pPr>
            <a:r>
              <a:rPr lang="de-DE" dirty="0" smtClean="0">
                <a:latin typeface="Albany" pitchFamily="18"/>
              </a:rPr>
              <a:t>public class MutableState {</a:t>
            </a:r>
          </a:p>
          <a:p>
            <a:pPr>
              <a:buNone/>
            </a:pPr>
            <a:r>
              <a:rPr lang="de-DE" dirty="0" smtClean="0">
                <a:latin typeface="Albany" pitchFamily="18"/>
              </a:rPr>
              <a:t>	public int x, y;</a:t>
            </a:r>
          </a:p>
          <a:p>
            <a:pPr>
              <a:buNone/>
            </a:pPr>
            <a:r>
              <a:rPr lang="de-DE" dirty="0" smtClean="0">
                <a:latin typeface="Albany" pitchFamily="18"/>
              </a:rPr>
              <a:t>	public MutableState() { x = 0; y = 0; }</a:t>
            </a:r>
          </a:p>
          <a:p>
            <a:pPr>
              <a:buNone/>
            </a:pPr>
            <a:r>
              <a:rPr lang="de-DE" dirty="0" smtClean="0">
                <a:latin typeface="Albany" pitchFamily="18"/>
              </a:rPr>
              <a:t>	public MutableState(MutableState p) {</a:t>
            </a:r>
          </a:p>
          <a:p>
            <a:pPr>
              <a:buNone/>
            </a:pPr>
            <a:r>
              <a:rPr lang="de-DE" dirty="0" smtClean="0">
                <a:latin typeface="Albany" pitchFamily="18"/>
              </a:rPr>
              <a:t>		this.x = p.x;</a:t>
            </a:r>
          </a:p>
          <a:p>
            <a:pPr>
              <a:buNone/>
            </a:pPr>
            <a:r>
              <a:rPr lang="de-DE" dirty="0" smtClean="0">
                <a:latin typeface="Albany" pitchFamily="18"/>
              </a:rPr>
              <a:t>		this.y = p.y;</a:t>
            </a:r>
          </a:p>
          <a:p>
            <a:pPr>
              <a:buNone/>
            </a:pPr>
            <a:r>
              <a:rPr lang="de-DE" dirty="0" smtClean="0">
                <a:latin typeface="Albany" pitchFamily="18"/>
              </a:rPr>
              <a:t>	}</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Another consequence is that the contents of the returned collection do not change even if the underlying mutable states change. For example, explicit datamodel.refresh() in swing.</a:t>
            </a:r>
            <a:endParaRPr lang="de-DE" dirty="0">
              <a:latin typeface="Albany" pitchFamily="1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@Immutable</a:t>
            </a:r>
          </a:p>
          <a:p>
            <a:pPr>
              <a:buNone/>
            </a:pPr>
            <a:r>
              <a:rPr lang="de-DE" dirty="0" smtClean="0">
                <a:latin typeface="Albany" pitchFamily="18"/>
              </a:rPr>
              <a:t>public class ImmutableState {</a:t>
            </a:r>
          </a:p>
          <a:p>
            <a:pPr lvl="1">
              <a:buNone/>
            </a:pPr>
            <a:r>
              <a:rPr lang="de-DE" dirty="0" smtClean="0">
                <a:latin typeface="Albany" pitchFamily="18"/>
              </a:rPr>
              <a:t>public final int x, y;</a:t>
            </a:r>
          </a:p>
          <a:p>
            <a:pPr lvl="1">
              <a:buNone/>
            </a:pPr>
            <a:r>
              <a:rPr lang="de-DE" dirty="0" smtClean="0">
                <a:latin typeface="Albany" pitchFamily="18"/>
              </a:rPr>
              <a:t>public ImmutableState (int x, int y) {</a:t>
            </a:r>
          </a:p>
          <a:p>
            <a:pPr lvl="1">
              <a:buNone/>
            </a:pPr>
            <a:r>
              <a:rPr lang="de-DE" dirty="0" smtClean="0">
                <a:latin typeface="Albany" pitchFamily="18"/>
              </a:rPr>
              <a:t>	this.x = x;</a:t>
            </a:r>
          </a:p>
          <a:p>
            <a:pPr lvl="1">
              <a:buNone/>
            </a:pPr>
            <a:r>
              <a:rPr lang="de-DE" dirty="0" smtClean="0">
                <a:latin typeface="Albany" pitchFamily="18"/>
              </a:rPr>
              <a:t>	this.y = y;</a:t>
            </a:r>
          </a:p>
          <a:p>
            <a:pPr lvl="1">
              <a:buNone/>
            </a:pPr>
            <a:r>
              <a:rPr lang="de-DE" dirty="0" smtClean="0">
                <a:latin typeface="Albany" pitchFamily="18"/>
              </a:rPr>
              <a:t>}</a:t>
            </a:r>
          </a:p>
          <a:p>
            <a:pPr>
              <a:buNone/>
            </a:pPr>
            <a:r>
              <a:rPr lang="de-DE" dirty="0" smtClean="0">
                <a:latin typeface="Albany" pitchFamily="18"/>
              </a:rPr>
              <a:t>}</a:t>
            </a:r>
          </a:p>
          <a:p>
            <a:pPr>
              <a:buNone/>
            </a:pPr>
            <a:endParaRPr lang="de-DE" dirty="0" smtClean="0">
              <a:latin typeface="Albany" pitchFamily="18"/>
            </a:endParaRPr>
          </a:p>
          <a:p>
            <a:pPr>
              <a:buNone/>
            </a:pPr>
            <a:r>
              <a:rPr lang="de-DE" dirty="0" smtClean="0">
                <a:latin typeface="Albany" pitchFamily="18"/>
              </a:rPr>
              <a:t>DelegatingThreadSafeClass does not use any explicit synchronization; all access to state is managed by ConcurrentHashMap, and all the keys and values of the Map are immutable. </a:t>
            </a:r>
          </a:p>
          <a:p>
            <a:pPr>
              <a:buNone/>
            </a:pPr>
            <a:endParaRPr lang="de-DE" dirty="0" smtClean="0">
              <a:latin typeface="Albany" pitchFamily="18"/>
            </a:endParaRPr>
          </a:p>
          <a:p>
            <a:pPr>
              <a:buNone/>
            </a:pPr>
            <a:r>
              <a:rPr lang="de-DE" dirty="0" smtClean="0">
                <a:latin typeface="Albany" pitchFamily="18"/>
              </a:rPr>
              <a:t>public class DelegatingThreadSafeClass {</a:t>
            </a:r>
          </a:p>
          <a:p>
            <a:pPr>
              <a:buNone/>
            </a:pPr>
            <a:r>
              <a:rPr lang="de-DE" dirty="0" smtClean="0">
                <a:latin typeface="Albany" pitchFamily="18"/>
              </a:rPr>
              <a:t> private final ConcurrentMap&lt;String, ImmutableState&gt; states;</a:t>
            </a:r>
          </a:p>
          <a:p>
            <a:pPr>
              <a:buNone/>
            </a:pPr>
            <a:r>
              <a:rPr lang="de-DE" dirty="0" smtClean="0">
                <a:latin typeface="Albany" pitchFamily="18"/>
              </a:rPr>
              <a:t> private final Map&lt;String, ImmutableState&gt; unmodifiableMap;</a:t>
            </a:r>
          </a:p>
          <a:p>
            <a:pPr>
              <a:buNone/>
            </a:pPr>
            <a:r>
              <a:rPr lang="de-DE" dirty="0" smtClean="0">
                <a:latin typeface="Albany" pitchFamily="18"/>
              </a:rPr>
              <a:t> </a:t>
            </a:r>
          </a:p>
          <a:p>
            <a:pPr>
              <a:buNone/>
            </a:pPr>
            <a:r>
              <a:rPr lang="de-DE" dirty="0" smtClean="0">
                <a:latin typeface="Albany" pitchFamily="18"/>
              </a:rPr>
              <a:t> public DelegatingThreadSafeClass(Map&lt;String, ImmutableState&gt; argumentImmutableStates) {</a:t>
            </a:r>
          </a:p>
          <a:p>
            <a:pPr>
              <a:buNone/>
            </a:pPr>
            <a:r>
              <a:rPr lang="de-DE" dirty="0" smtClean="0">
                <a:latin typeface="Albany" pitchFamily="18"/>
              </a:rPr>
              <a:t>	states = new ConcurrentHashMap&lt;String, ImmutableState&gt;(argumentImmutableStates);</a:t>
            </a:r>
          </a:p>
          <a:p>
            <a:pPr>
              <a:buNone/>
            </a:pPr>
            <a:r>
              <a:rPr lang="de-DE" dirty="0" smtClean="0">
                <a:latin typeface="Albany" pitchFamily="18"/>
              </a:rPr>
              <a:t>	unmodifiableMap = Collections.unmodifiableMap(states);</a:t>
            </a:r>
          </a:p>
          <a:p>
            <a:pPr>
              <a:buNone/>
            </a:pPr>
            <a:r>
              <a:rPr lang="de-DE" dirty="0" smtClean="0">
                <a:latin typeface="Albany" pitchFamily="18"/>
              </a:rPr>
              <a:t> }</a:t>
            </a:r>
          </a:p>
          <a:p>
            <a:pPr>
              <a:buNone/>
            </a:pPr>
            <a:endParaRPr lang="de-DE" dirty="0" smtClean="0">
              <a:latin typeface="Albany" pitchFamily="18"/>
            </a:endParaRPr>
          </a:p>
          <a:p>
            <a:pPr>
              <a:buNone/>
            </a:pPr>
            <a:r>
              <a:rPr lang="de-DE" dirty="0" smtClean="0">
                <a:latin typeface="Albany" pitchFamily="18"/>
              </a:rPr>
              <a:t> public Map&lt;String, ImmutableState&gt; getStates() {</a:t>
            </a:r>
          </a:p>
          <a:p>
            <a:pPr>
              <a:buNone/>
            </a:pPr>
            <a:r>
              <a:rPr lang="de-DE" dirty="0" smtClean="0">
                <a:latin typeface="Albany" pitchFamily="18"/>
              </a:rPr>
              <a:t>	return unmodifiableMap;</a:t>
            </a:r>
          </a:p>
          <a:p>
            <a:pPr>
              <a:buNone/>
            </a:pPr>
            <a:r>
              <a:rPr lang="de-DE" dirty="0" smtClean="0">
                <a:latin typeface="Albany" pitchFamily="18"/>
              </a:rPr>
              <a:t> }</a:t>
            </a:r>
          </a:p>
          <a:p>
            <a:pPr>
              <a:buNone/>
            </a:pPr>
            <a:endParaRPr lang="de-DE" dirty="0" smtClean="0">
              <a:latin typeface="Albany" pitchFamily="18"/>
            </a:endParaRPr>
          </a:p>
          <a:p>
            <a:pPr>
              <a:buNone/>
            </a:pPr>
            <a:r>
              <a:rPr lang="de-DE" dirty="0" smtClean="0">
                <a:latin typeface="Albany" pitchFamily="18"/>
              </a:rPr>
              <a:t> public ImmutableState getState(String id) {</a:t>
            </a:r>
          </a:p>
          <a:p>
            <a:pPr>
              <a:buNone/>
            </a:pPr>
            <a:r>
              <a:rPr lang="de-DE" dirty="0" smtClean="0">
                <a:latin typeface="Albany" pitchFamily="18"/>
              </a:rPr>
              <a:t>	return states.get(id);</a:t>
            </a:r>
          </a:p>
          <a:p>
            <a:pPr>
              <a:buNone/>
            </a:pPr>
            <a:r>
              <a:rPr lang="de-DE" dirty="0" smtClean="0">
                <a:latin typeface="Albany" pitchFamily="18"/>
              </a:rPr>
              <a:t> }</a:t>
            </a:r>
          </a:p>
          <a:p>
            <a:pPr>
              <a:buNone/>
            </a:pPr>
            <a:endParaRPr lang="de-DE" dirty="0" smtClean="0">
              <a:latin typeface="Albany" pitchFamily="18"/>
            </a:endParaRPr>
          </a:p>
          <a:p>
            <a:pPr>
              <a:buNone/>
            </a:pPr>
            <a:r>
              <a:rPr lang="de-DE" dirty="0" smtClean="0">
                <a:latin typeface="Albany" pitchFamily="18"/>
              </a:rPr>
              <a:t> public void setState(String id, int x, int y) {</a:t>
            </a:r>
          </a:p>
          <a:p>
            <a:pPr>
              <a:buNone/>
            </a:pPr>
            <a:r>
              <a:rPr lang="de-DE" dirty="0" smtClean="0">
                <a:latin typeface="Albany" pitchFamily="18"/>
              </a:rPr>
              <a:t>	if (states.replace(id, new ImmutableState(x, y)) == null)</a:t>
            </a:r>
          </a:p>
          <a:p>
            <a:pPr>
              <a:buNone/>
            </a:pPr>
            <a:r>
              <a:rPr lang="de-DE" dirty="0" smtClean="0">
                <a:latin typeface="Albany" pitchFamily="18"/>
              </a:rPr>
              <a:t>		throw new IllegalArgumentException("No such ID: " + id);</a:t>
            </a:r>
          </a:p>
          <a:p>
            <a:pPr>
              <a:buNone/>
            </a:pPr>
            <a:r>
              <a:rPr lang="de-DE" dirty="0" smtClean="0">
                <a:latin typeface="Albany" pitchFamily="18"/>
              </a:rPr>
              <a:t>	}</a:t>
            </a:r>
          </a:p>
          <a:p>
            <a:pPr>
              <a:buNone/>
            </a:pPr>
            <a:r>
              <a:rPr lang="de-DE" dirty="0" smtClean="0">
                <a:latin typeface="Albany" pitchFamily="18"/>
              </a:rPr>
              <a:t> }</a:t>
            </a:r>
          </a:p>
          <a:p>
            <a:pPr>
              <a:buNone/>
            </a:pPr>
            <a:endParaRPr lang="de-DE" dirty="0" smtClean="0">
              <a:latin typeface="Albany" pitchFamily="18"/>
            </a:endParaRP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i="1" dirty="0" smtClean="0"/>
              <a:t>Shallow copy creates a new instance of the same class and copies all the fields(references and primitive values) to the new instance and returns it. Whereas in Deep Copy, the data is actually copied over</a:t>
            </a:r>
            <a:endParaRPr lang="de-DE" dirty="0">
              <a:latin typeface="Albany" pitchFamily="1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tabLst/>
              <a:defRPr/>
            </a:pPr>
            <a:r>
              <a:rPr lang="de-DE" sz="2000" dirty="0" smtClean="0"/>
              <a:t>The documentation for Vector and the synchronized wrapper classes states, albeit obliquely, that they support client side locking, by using the intrinsic lock for the Vector or the wrapper collection (not the wrapped collection).</a:t>
            </a:r>
          </a:p>
          <a:p>
            <a:pPr>
              <a:buNone/>
            </a:pPr>
            <a:endParaRPr lang="de-DE" dirty="0" smtClean="0">
              <a:latin typeface="Albany" pitchFamily="18"/>
            </a:endParaRPr>
          </a:p>
          <a:p>
            <a:pPr>
              <a:buNone/>
            </a:pPr>
            <a:r>
              <a:rPr lang="de-DE" u="sng" dirty="0" smtClean="0">
                <a:latin typeface="Albany" pitchFamily="18"/>
              </a:rPr>
              <a:t>Implementing Put if absent with Client side Locking. </a:t>
            </a:r>
          </a:p>
          <a:p>
            <a:pPr>
              <a:buNone/>
            </a:pPr>
            <a:r>
              <a:rPr lang="de-DE" dirty="0" smtClean="0">
                <a:latin typeface="Albany" pitchFamily="18"/>
              </a:rPr>
              <a:t>@ThreadSafe</a:t>
            </a:r>
          </a:p>
          <a:p>
            <a:pPr>
              <a:buNone/>
            </a:pPr>
            <a:r>
              <a:rPr lang="de-DE" dirty="0" smtClean="0">
                <a:latin typeface="Albany" pitchFamily="18"/>
              </a:rPr>
              <a:t>public class ListHelper&lt;E&gt; {</a:t>
            </a:r>
          </a:p>
          <a:p>
            <a:pPr lvl="1">
              <a:buNone/>
            </a:pPr>
            <a:r>
              <a:rPr lang="de-DE" dirty="0" smtClean="0">
                <a:latin typeface="Albany" pitchFamily="18"/>
              </a:rPr>
              <a:t>public List&lt;E&gt; list = Collections.synchronizedList(new ArrayList&lt;E&gt;());</a:t>
            </a:r>
          </a:p>
          <a:p>
            <a:pPr lvl="1">
              <a:buNone/>
            </a:pPr>
            <a:r>
              <a:rPr lang="de-DE" dirty="0" smtClean="0">
                <a:latin typeface="Albany" pitchFamily="18"/>
              </a:rPr>
              <a:t>	...</a:t>
            </a:r>
          </a:p>
          <a:p>
            <a:pPr lvl="1">
              <a:buNone/>
            </a:pPr>
            <a:r>
              <a:rPr lang="de-DE" dirty="0" smtClean="0">
                <a:latin typeface="Albany" pitchFamily="18"/>
              </a:rPr>
              <a:t> public boolean putIfAbsent(E x) {</a:t>
            </a:r>
          </a:p>
          <a:p>
            <a:pPr lvl="2">
              <a:buNone/>
            </a:pPr>
            <a:r>
              <a:rPr lang="de-DE" dirty="0" smtClean="0">
                <a:latin typeface="Albany" pitchFamily="18"/>
              </a:rPr>
              <a:t> synchronized (list) {</a:t>
            </a:r>
          </a:p>
          <a:p>
            <a:pPr lvl="2">
              <a:buNone/>
            </a:pPr>
            <a:r>
              <a:rPr lang="de-DE" dirty="0" smtClean="0">
                <a:latin typeface="Albany" pitchFamily="18"/>
              </a:rPr>
              <a:t>	boolean absent = !list.contains(x);</a:t>
            </a:r>
          </a:p>
          <a:p>
            <a:pPr lvl="2">
              <a:buNone/>
            </a:pPr>
            <a:r>
              <a:rPr lang="de-DE" dirty="0" smtClean="0">
                <a:latin typeface="Albany" pitchFamily="18"/>
              </a:rPr>
              <a:t>	if (absent)</a:t>
            </a:r>
          </a:p>
          <a:p>
            <a:pPr lvl="2">
              <a:buNone/>
            </a:pPr>
            <a:r>
              <a:rPr lang="de-DE" dirty="0" smtClean="0">
                <a:latin typeface="Albany" pitchFamily="18"/>
              </a:rPr>
              <a:t>		list.add(x);</a:t>
            </a:r>
          </a:p>
          <a:p>
            <a:pPr lvl="2">
              <a:buNone/>
            </a:pPr>
            <a:r>
              <a:rPr lang="de-DE" dirty="0" smtClean="0">
                <a:latin typeface="Albany" pitchFamily="18"/>
              </a:rPr>
              <a:t>	return absent;</a:t>
            </a:r>
          </a:p>
          <a:p>
            <a:pPr lvl="2">
              <a:buNone/>
            </a:pPr>
            <a:r>
              <a:rPr lang="de-DE" dirty="0" smtClean="0">
                <a:latin typeface="Albany" pitchFamily="18"/>
              </a:rPr>
              <a:t> }</a:t>
            </a:r>
          </a:p>
          <a:p>
            <a:pPr lvl="1">
              <a:buNone/>
            </a:pPr>
            <a:r>
              <a:rPr lang="de-DE" dirty="0" smtClean="0">
                <a:latin typeface="Albany" pitchFamily="18"/>
              </a:rPr>
              <a:t> }</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dirty="0" smtClean="0">
                <a:latin typeface="Albany" pitchFamily="18"/>
              </a:rPr>
              <a:t>Implementing Put-if-absent Using Composition. </a:t>
            </a:r>
          </a:p>
          <a:p>
            <a:pPr>
              <a:buNone/>
            </a:pPr>
            <a:r>
              <a:rPr lang="de-DE" dirty="0" smtClean="0">
                <a:latin typeface="Albany" pitchFamily="18"/>
              </a:rPr>
              <a:t>@ThreadSafe</a:t>
            </a:r>
          </a:p>
          <a:p>
            <a:pPr>
              <a:buNone/>
            </a:pPr>
            <a:r>
              <a:rPr lang="de-DE" dirty="0" smtClean="0">
                <a:latin typeface="Albany" pitchFamily="18"/>
              </a:rPr>
              <a:t>public class ImprovedList&lt;T&gt; implements List&lt;T&gt; {</a:t>
            </a:r>
          </a:p>
          <a:p>
            <a:pPr lvl="1">
              <a:buNone/>
            </a:pPr>
            <a:r>
              <a:rPr lang="de-DE" dirty="0" smtClean="0">
                <a:latin typeface="Albany" pitchFamily="18"/>
              </a:rPr>
              <a:t> private final List&lt;T&gt; list;</a:t>
            </a:r>
          </a:p>
          <a:p>
            <a:pPr lvl="1">
              <a:buNone/>
            </a:pPr>
            <a:endParaRPr lang="de-DE" dirty="0" smtClean="0">
              <a:latin typeface="Albany" pitchFamily="18"/>
            </a:endParaRPr>
          </a:p>
          <a:p>
            <a:pPr lvl="1">
              <a:buNone/>
            </a:pPr>
            <a:r>
              <a:rPr lang="de-DE" dirty="0" smtClean="0">
                <a:latin typeface="Albany" pitchFamily="18"/>
              </a:rPr>
              <a:t> public ImprovedList(List&lt;T&gt; list) { this.list = list; }</a:t>
            </a:r>
          </a:p>
          <a:p>
            <a:pPr lvl="1">
              <a:buNone/>
            </a:pPr>
            <a:r>
              <a:rPr lang="de-DE" dirty="0" smtClean="0">
                <a:latin typeface="Albany" pitchFamily="18"/>
              </a:rPr>
              <a:t> </a:t>
            </a:r>
          </a:p>
          <a:p>
            <a:pPr lvl="1">
              <a:buNone/>
            </a:pPr>
            <a:r>
              <a:rPr lang="de-DE" dirty="0" smtClean="0">
                <a:latin typeface="Albany" pitchFamily="18"/>
              </a:rPr>
              <a:t>public synchronized boolean putIfAbsent(T x) {</a:t>
            </a:r>
          </a:p>
          <a:p>
            <a:pPr lvl="2">
              <a:buNone/>
            </a:pPr>
            <a:r>
              <a:rPr lang="de-DE" dirty="0" smtClean="0">
                <a:latin typeface="Albany" pitchFamily="18"/>
              </a:rPr>
              <a:t> boolean contains = list.contains(x);</a:t>
            </a:r>
          </a:p>
          <a:p>
            <a:pPr lvl="2">
              <a:buNone/>
            </a:pPr>
            <a:r>
              <a:rPr lang="de-DE" dirty="0" smtClean="0">
                <a:latin typeface="Albany" pitchFamily="18"/>
              </a:rPr>
              <a:t> if (contains)</a:t>
            </a:r>
          </a:p>
          <a:p>
            <a:pPr lvl="2">
              <a:buNone/>
            </a:pPr>
            <a:r>
              <a:rPr lang="de-DE" dirty="0" smtClean="0">
                <a:latin typeface="Albany" pitchFamily="18"/>
              </a:rPr>
              <a:t> list.add(x);</a:t>
            </a:r>
          </a:p>
          <a:p>
            <a:pPr lvl="2">
              <a:buNone/>
            </a:pPr>
            <a:r>
              <a:rPr lang="de-DE" dirty="0" smtClean="0">
                <a:latin typeface="Albany" pitchFamily="18"/>
              </a:rPr>
              <a:t> return !contains;</a:t>
            </a:r>
          </a:p>
          <a:p>
            <a:pPr lvl="1">
              <a:buNone/>
            </a:pPr>
            <a:r>
              <a:rPr lang="de-DE" dirty="0" smtClean="0">
                <a:latin typeface="Albany" pitchFamily="18"/>
              </a:rPr>
              <a:t> }</a:t>
            </a:r>
          </a:p>
          <a:p>
            <a:pPr lvl="1">
              <a:buNone/>
            </a:pPr>
            <a:endParaRPr lang="de-DE" dirty="0" smtClean="0">
              <a:latin typeface="Albany" pitchFamily="18"/>
            </a:endParaRPr>
          </a:p>
          <a:p>
            <a:pPr lvl="1">
              <a:buNone/>
            </a:pPr>
            <a:r>
              <a:rPr lang="de-DE" dirty="0" smtClean="0">
                <a:latin typeface="Albany" pitchFamily="18"/>
              </a:rPr>
              <a:t> public synchronized void clear() { list.clear(); }</a:t>
            </a:r>
          </a:p>
          <a:p>
            <a:pPr lvl="1">
              <a:buNone/>
            </a:pPr>
            <a:r>
              <a:rPr lang="de-DE" dirty="0" smtClean="0">
                <a:latin typeface="Albany" pitchFamily="18"/>
              </a:rPr>
              <a:t> // ... similarly delegate other List methods</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While the extra layer of synchronization may add some small performance penalty, the implementation in ImprovedList is less fragile than attempting to mimic the locking strategy of another object. In effect, we've used the Java monitor pattern to encapsulate an existing List, and this is guaranteed to provide thread safety so long as our class holds the only outstanding reference to the underlying List.</a:t>
            </a:r>
          </a:p>
          <a:p>
            <a:endParaRPr lang="de-DE" dirty="0">
              <a:latin typeface="Albany" pitchFamily="1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Each use of synchronized, volatile, or any thread-safe class reflects a synchronization policy defining a strategy for ensuring the integrity of data in the face of concurrent access. That policy is an element of your program's design, and should be documented.</a:t>
            </a:r>
            <a:endParaRPr lang="de-DE" dirty="0">
              <a:latin typeface="Albany" pitchFamily="1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rtl="0" hangingPunct="0"/>
            <a:r>
              <a:rPr lang="de-DE" sz="3200" dirty="0" smtClean="0"/>
              <a:t>'Context switches' when the scheduler suspends the active thread temporarily so another thread can run are more frequent in applications with many threads, and have significant costs: saving and restoring execution context, loss of locality, and CPU time spent scheduling threads instead of running them.</a:t>
            </a:r>
          </a:p>
          <a:p>
            <a:pPr lvl="0" rtl="0" hangingPunct="0"/>
            <a:r>
              <a:rPr lang="de-DE" sz="3200" dirty="0" smtClean="0"/>
              <a:t>When threads share data, they must use 'synchronization' mechanisms that can inhibit compiler optimizations, flush or invalidate memory caches, and create synchronization traffic on the shared memory bus. All these factors introduce additional performance costs</a:t>
            </a:r>
          </a:p>
          <a:p>
            <a:endParaRPr lang="de-DE" dirty="0">
              <a:latin typeface="Albany" pitchFamily="1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If you use more subtle means to maintain thread safety, document them because they may not be obvious to maintainers. </a:t>
            </a:r>
            <a:endParaRPr lang="de-DE" dirty="0">
              <a:latin typeface="Albany" pitchFamily="1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With a synchronized collection, these compound actions are still technically thread-safe even without client-side locking, but they may not behave as you might expect when other threads can concurrently modify the collection.</a:t>
            </a:r>
          </a:p>
          <a:p>
            <a:endParaRPr lang="de-DE" dirty="0">
              <a:latin typeface="Albany" pitchFamily="1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However, this check is done without synchronization, so there is a risk of seeing a stale value of the modification count and therefore that the iterator does not realize a modification has been made. This was a deliberate design tradeoff to reduce the performance impact of the concurrent modification detection code.</a:t>
            </a:r>
            <a:endParaRPr lang="de-DE" dirty="0">
              <a:latin typeface="Albany" pitchFamily="1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2000" dirty="0" smtClean="0"/>
              <a:t>synchronized (vector) {</a:t>
            </a:r>
          </a:p>
          <a:p>
            <a:pPr lvl="1">
              <a:buNone/>
            </a:pPr>
            <a:r>
              <a:rPr lang="de-DE" sz="1200" dirty="0" smtClean="0"/>
              <a:t> for (int i = 0; i &lt; vector.size(); i++)</a:t>
            </a:r>
          </a:p>
          <a:p>
            <a:pPr lvl="1">
              <a:buNone/>
            </a:pPr>
            <a:r>
              <a:rPr lang="de-DE" sz="1200" dirty="0" smtClean="0"/>
              <a:t> 	doSomething(vector.get(i));</a:t>
            </a:r>
          </a:p>
          <a:p>
            <a:pPr lvl="0">
              <a:buNone/>
            </a:pPr>
            <a:r>
              <a:rPr lang="de-DE" sz="2000" dirty="0" smtClean="0"/>
              <a:t>}</a:t>
            </a:r>
          </a:p>
          <a:p>
            <a:pPr>
              <a:buNone/>
            </a:pPr>
            <a:endParaRPr lang="de-DE" dirty="0">
              <a:latin typeface="Albany" pitchFamily="1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Whether cloning is a favorable tradeoff depends on many factors including the size of the collection, how much work is done for each element, the relative frequency of iteration compared to other collection operations, and responsiveness and throughput requirements.</a:t>
            </a:r>
          </a:p>
          <a:p>
            <a:endParaRPr lang="de-DE" dirty="0">
              <a:latin typeface="Albany" pitchFamily="1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Of course, the real problem is that HiddenIterator is not thread-safe; the HiddenIterator lock should be acquired before using set in the println call, but debugging and logging code commonly neglect to do this.</a:t>
            </a:r>
          </a:p>
          <a:p>
            <a:endParaRPr lang="de-DE" sz="2000" dirty="0" smtClean="0"/>
          </a:p>
          <a:p>
            <a:r>
              <a:rPr lang="de-DE" dirty="0" smtClean="0">
                <a:latin typeface="Albany" pitchFamily="18"/>
              </a:rPr>
              <a:t>Iteration Hidden within String Concatenation. Don't Do this. </a:t>
            </a:r>
          </a:p>
          <a:p>
            <a:pPr>
              <a:buNone/>
            </a:pPr>
            <a:r>
              <a:rPr lang="de-DE" dirty="0" smtClean="0">
                <a:latin typeface="Albany" pitchFamily="18"/>
              </a:rPr>
              <a:t>public class HiddenIterator {</a:t>
            </a:r>
          </a:p>
          <a:p>
            <a:pPr lvl="1">
              <a:buNone/>
            </a:pPr>
            <a:r>
              <a:rPr lang="de-DE" dirty="0" smtClean="0">
                <a:latin typeface="Albany" pitchFamily="18"/>
              </a:rPr>
              <a:t>@GuardedBy("this")</a:t>
            </a:r>
          </a:p>
          <a:p>
            <a:pPr lvl="1">
              <a:buNone/>
            </a:pPr>
            <a:r>
              <a:rPr lang="de-DE" dirty="0" smtClean="0">
                <a:latin typeface="Albany" pitchFamily="18"/>
              </a:rPr>
              <a:t>private final Set&lt;Integer&gt; set = new HashSet&lt;Integer&gt;();</a:t>
            </a:r>
          </a:p>
          <a:p>
            <a:pPr lvl="1">
              <a:buNone/>
            </a:pPr>
            <a:endParaRPr lang="de-DE" dirty="0" smtClean="0">
              <a:latin typeface="Albany" pitchFamily="18"/>
            </a:endParaRPr>
          </a:p>
          <a:p>
            <a:pPr lvl="1">
              <a:buNone/>
            </a:pPr>
            <a:r>
              <a:rPr lang="de-DE" dirty="0" smtClean="0">
                <a:latin typeface="Albany" pitchFamily="18"/>
              </a:rPr>
              <a:t>public synchronized void add(Integer i) { set.add(i); }</a:t>
            </a:r>
          </a:p>
          <a:p>
            <a:pPr lvl="1">
              <a:buNone/>
            </a:pPr>
            <a:endParaRPr lang="de-DE" dirty="0" smtClean="0">
              <a:latin typeface="Albany" pitchFamily="18"/>
            </a:endParaRPr>
          </a:p>
          <a:p>
            <a:pPr lvl="1">
              <a:buNone/>
            </a:pPr>
            <a:r>
              <a:rPr lang="de-DE" dirty="0" smtClean="0">
                <a:latin typeface="Albany" pitchFamily="18"/>
              </a:rPr>
              <a:t>public synchronized void remove(Integer i) { set.remove(i); }</a:t>
            </a:r>
          </a:p>
          <a:p>
            <a:pPr lvl="1">
              <a:buNone/>
            </a:pPr>
            <a:endParaRPr lang="de-DE" dirty="0" smtClean="0">
              <a:latin typeface="Albany" pitchFamily="18"/>
            </a:endParaRPr>
          </a:p>
          <a:p>
            <a:pPr lvl="1">
              <a:buNone/>
            </a:pPr>
            <a:r>
              <a:rPr lang="de-DE" dirty="0" smtClean="0">
                <a:latin typeface="Albany" pitchFamily="18"/>
              </a:rPr>
              <a:t>public void addTenThings() {</a:t>
            </a:r>
          </a:p>
          <a:p>
            <a:pPr lvl="2">
              <a:buNone/>
            </a:pPr>
            <a:r>
              <a:rPr lang="de-DE" dirty="0" smtClean="0">
                <a:latin typeface="Albany" pitchFamily="18"/>
              </a:rPr>
              <a:t>Random r = new Random();</a:t>
            </a:r>
          </a:p>
          <a:p>
            <a:pPr lvl="2">
              <a:buNone/>
            </a:pPr>
            <a:r>
              <a:rPr lang="de-DE" dirty="0" smtClean="0">
                <a:latin typeface="Albany" pitchFamily="18"/>
              </a:rPr>
              <a:t>for (int i = 0; i &lt; 10; i++)</a:t>
            </a:r>
          </a:p>
          <a:p>
            <a:pPr lvl="2">
              <a:buNone/>
            </a:pPr>
            <a:r>
              <a:rPr lang="de-DE" dirty="0" smtClean="0">
                <a:latin typeface="Albany" pitchFamily="18"/>
              </a:rPr>
              <a:t>add(r.nextInt());</a:t>
            </a:r>
          </a:p>
          <a:p>
            <a:pPr lvl="2">
              <a:buNone/>
            </a:pPr>
            <a:r>
              <a:rPr lang="de-DE" dirty="0" smtClean="0">
                <a:latin typeface="Albany" pitchFamily="18"/>
              </a:rPr>
              <a:t>System.out.println("DEBUG: added ten elements to " + set);</a:t>
            </a:r>
          </a:p>
          <a:p>
            <a:pPr lvl="1">
              <a:buNone/>
            </a:pPr>
            <a:r>
              <a:rPr lang="de-DE" dirty="0" smtClean="0">
                <a:latin typeface="Albany" pitchFamily="18"/>
              </a:rPr>
              <a:t>}</a:t>
            </a:r>
          </a:p>
          <a:p>
            <a:pPr>
              <a:buNone/>
            </a:pPr>
            <a:r>
              <a:rPr lang="de-DE" dirty="0" smtClean="0">
                <a:latin typeface="Albany" pitchFamily="18"/>
              </a:rPr>
              <a:t>}</a:t>
            </a:r>
            <a:endParaRPr lang="de-DE" dirty="0">
              <a:latin typeface="Albany" pitchFamily="1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Just as encapsulating an object's state makes it easier to preserve its invariants, encapsulating its synchronization makes it easier to enforce its synchronization policy.</a:t>
            </a:r>
          </a:p>
          <a:p>
            <a:endParaRPr lang="de-DE" dirty="0">
              <a:latin typeface="Albany" pitchFamily="1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Several implementations are provided, including ConcurrentLinkedQueue, a traditional FIFO queue, and PriorityQueue, a (non concurrent) priority ordered queue.</a:t>
            </a:r>
            <a:endParaRPr lang="de-DE" dirty="0">
              <a:latin typeface="Albany" pitchFamily="1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Just as ConcurrentHashMap is a concurrent replacement for a synchronized hash based Map, Java 6 adds ConcurrentSkipListMap and ConcurrentSkipListSet, which are concurrent replacements for a synchronized SortedMap or SortedSet (such as TreeMap or TreeSet wrapped with synchronizedMap).</a:t>
            </a:r>
          </a:p>
          <a:p>
            <a:endParaRPr lang="de-DE" dirty="0">
              <a:latin typeface="Albany"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It would be nice to believe that concurrency is an "optional" or "advanced" language feature, but the reality is that nearly all Java applications are multithreaded and these frameworks do not insulate you from the need to properly coordinate access to application state.</a:t>
            </a:r>
            <a:endParaRPr lang="de-DE" dirty="0">
              <a:latin typeface="Albany" pitchFamily="1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Arbitrarily many reading threads can access the map concurrently, readers can access the map concurrently with writers, and a limited number of writers can modify the map concurrently.</a:t>
            </a:r>
            <a:endParaRPr lang="de-DE" dirty="0">
              <a:latin typeface="Albany" pitchFamily="1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A weakly consistent iterator can tolerate concurrent modification, traverses elements as they existed when the iterator was constructed, and may (but is not guaranteed to) reflect modifications to the collection after the construction of the iterator.</a:t>
            </a:r>
          </a:p>
          <a:p>
            <a:endParaRPr lang="de-DE" dirty="0">
              <a:latin typeface="Albany" pitchFamily="1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This criterion exactly describes many event-notification systems: delivering a notification requires iterating the list of registered listeners and calling each one of them, and in most cases registering or unregistering an event listener is far less common than receiving an event notification.</a:t>
            </a:r>
            <a:endParaRPr lang="de-DE" dirty="0">
              <a:latin typeface="Albany" pitchFamily="1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0" dirty="0" smtClean="0"/>
              <a:t>Checkpoint #3:</a:t>
            </a:r>
          </a:p>
          <a:p>
            <a:pPr>
              <a:buNone/>
            </a:pPr>
            <a:endParaRPr lang="en-US" b="1" dirty="0" smtClean="0"/>
          </a:p>
          <a:p>
            <a:pPr>
              <a:buNone/>
            </a:pPr>
            <a:r>
              <a:rPr lang="en-US" b="1" dirty="0" smtClean="0"/>
              <a:t>package</a:t>
            </a:r>
            <a:r>
              <a:rPr lang="en-US" dirty="0" smtClean="0"/>
              <a:t> </a:t>
            </a:r>
            <a:r>
              <a:rPr lang="en-US" sz="2000" b="0" i="0" u="none" strike="noStrike" kern="1200" dirty="0" err="1" smtClean="0">
                <a:ln>
                  <a:noFill/>
                </a:ln>
                <a:latin typeface="Arial" pitchFamily="18"/>
                <a:cs typeface="Tahoma" pitchFamily="2"/>
              </a:rPr>
              <a:t>concurrency</a:t>
            </a:r>
            <a:r>
              <a:rPr lang="en-US" b="1" dirty="0" err="1" smtClean="0"/>
              <a:t>.</a:t>
            </a:r>
            <a:r>
              <a:rPr lang="en-US" sz="2000" b="0" i="0" u="none" strike="noStrike" kern="1200" dirty="0" err="1" smtClean="0">
                <a:ln>
                  <a:noFill/>
                </a:ln>
                <a:latin typeface="Arial" pitchFamily="18"/>
                <a:cs typeface="Tahoma" pitchFamily="2"/>
              </a:rPr>
              <a:t>buildingblocks</a:t>
            </a:r>
            <a:r>
              <a:rPr lang="en-US" b="1" dirty="0" smtClean="0"/>
              <a:t>;</a:t>
            </a:r>
            <a:endParaRPr lang="en-US" dirty="0" smtClean="0"/>
          </a:p>
          <a:p>
            <a:pPr>
              <a:buNone/>
            </a:pPr>
            <a:r>
              <a:rPr lang="en-US" dirty="0" smtClean="0"/>
              <a:t/>
            </a:r>
            <a:br>
              <a:rPr lang="en-US" dirty="0" smtClean="0"/>
            </a:b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java.util.PriorityQueue</a:t>
            </a:r>
            <a:r>
              <a:rPr lang="en-US" b="1" dirty="0" smtClean="0"/>
              <a:t>;</a:t>
            </a: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java.util.Queue</a:t>
            </a:r>
            <a:r>
              <a:rPr lang="en-US" b="1" dirty="0" smtClean="0"/>
              <a:t>;</a:t>
            </a:r>
            <a:endParaRPr lang="en-US" dirty="0" smtClean="0"/>
          </a:p>
          <a:p>
            <a:pPr>
              <a:buNone/>
            </a:pPr>
            <a:r>
              <a:rPr lang="en-US" dirty="0" smtClean="0"/>
              <a:t/>
            </a:r>
            <a:br>
              <a:rPr lang="en-US" dirty="0" smtClean="0"/>
            </a:b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sz="2000" b="0" i="1" u="none" strike="noStrike" kern="1200" dirty="0" smtClean="0">
                <a:ln>
                  <a:noFill/>
                </a:ln>
                <a:latin typeface="Arial" pitchFamily="18"/>
                <a:cs typeface="Tahoma" pitchFamily="2"/>
              </a:rPr>
              <a:t>* Threads often have to coordinate their actions. The most common coordination </a:t>
            </a:r>
            <a:endParaRPr lang="en-US" dirty="0" smtClean="0"/>
          </a:p>
          <a:p>
            <a:pPr>
              <a:buNone/>
            </a:pPr>
            <a:r>
              <a:rPr lang="en-US" sz="2000" b="0" i="1" u="none" strike="noStrike" kern="1200" dirty="0" smtClean="0">
                <a:ln>
                  <a:noFill/>
                </a:ln>
                <a:latin typeface="Arial" pitchFamily="18"/>
                <a:cs typeface="Tahoma" pitchFamily="2"/>
              </a:rPr>
              <a:t>* idiom is the guarded block. Such a block begins by polling a condition that </a:t>
            </a:r>
            <a:endParaRPr lang="en-US" dirty="0" smtClean="0"/>
          </a:p>
          <a:p>
            <a:pPr>
              <a:buNone/>
            </a:pPr>
            <a:r>
              <a:rPr lang="en-US" sz="2000" b="0" i="1" u="none" strike="noStrike" kern="1200" dirty="0" smtClean="0">
                <a:ln>
                  <a:noFill/>
                </a:ln>
                <a:latin typeface="Arial" pitchFamily="18"/>
                <a:cs typeface="Tahoma" pitchFamily="2"/>
              </a:rPr>
              <a:t>* must be true before the block can proceed. Such a method could, in theory, </a:t>
            </a:r>
            <a:endParaRPr lang="en-US" dirty="0" smtClean="0"/>
          </a:p>
          <a:p>
            <a:pPr>
              <a:buNone/>
            </a:pPr>
            <a:r>
              <a:rPr lang="en-US" sz="2000" b="0" i="1" u="none" strike="noStrike" kern="1200" dirty="0" smtClean="0">
                <a:ln>
                  <a:noFill/>
                </a:ln>
                <a:latin typeface="Arial" pitchFamily="18"/>
                <a:cs typeface="Tahoma" pitchFamily="2"/>
              </a:rPr>
              <a:t>* simply loop until the condition is satisfied, but that loop is wasteful, </a:t>
            </a:r>
            <a:endParaRPr lang="en-US" dirty="0" smtClean="0"/>
          </a:p>
          <a:p>
            <a:pPr>
              <a:buNone/>
            </a:pPr>
            <a:r>
              <a:rPr lang="en-US" sz="2000" b="0" i="1" u="none" strike="noStrike" kern="1200" dirty="0" smtClean="0">
                <a:ln>
                  <a:noFill/>
                </a:ln>
                <a:latin typeface="Arial" pitchFamily="18"/>
                <a:cs typeface="Tahoma" pitchFamily="2"/>
              </a:rPr>
              <a:t>* since it executes continuously while </a:t>
            </a:r>
            <a:r>
              <a:rPr lang="en-US" sz="2000" b="0" i="1" u="none" strike="noStrike" kern="1200" dirty="0" err="1" smtClean="0">
                <a:ln>
                  <a:noFill/>
                </a:ln>
                <a:latin typeface="Arial" pitchFamily="18"/>
                <a:cs typeface="Tahoma" pitchFamily="2"/>
              </a:rPr>
              <a:t>waiting.A</a:t>
            </a:r>
            <a:r>
              <a:rPr lang="en-US" sz="2000" b="0" i="1" u="none" strike="noStrike" kern="1200" dirty="0" smtClean="0">
                <a:ln>
                  <a:noFill/>
                </a:ln>
                <a:latin typeface="Arial" pitchFamily="18"/>
                <a:cs typeface="Tahoma" pitchFamily="2"/>
              </a:rPr>
              <a:t> more efficient guard invokes </a:t>
            </a:r>
            <a:endParaRPr lang="en-US" dirty="0" smtClean="0"/>
          </a:p>
          <a:p>
            <a:pPr>
              <a:buNone/>
            </a:pPr>
            <a:r>
              <a:rPr lang="en-US" sz="2000" b="0" i="1" u="none" strike="noStrike" kern="1200" dirty="0" smtClean="0">
                <a:ln>
                  <a:noFill/>
                </a:ln>
                <a:latin typeface="Arial" pitchFamily="18"/>
                <a:cs typeface="Tahoma" pitchFamily="2"/>
              </a:rPr>
              <a:t>* </a:t>
            </a:r>
            <a:r>
              <a:rPr lang="en-US" sz="2000" b="0" i="1" u="none" strike="noStrike" kern="1200" dirty="0" err="1" smtClean="0">
                <a:ln>
                  <a:noFill/>
                </a:ln>
                <a:latin typeface="Arial" pitchFamily="18"/>
                <a:cs typeface="Tahoma" pitchFamily="2"/>
              </a:rPr>
              <a:t>Object.wait</a:t>
            </a:r>
            <a:r>
              <a:rPr lang="en-US" sz="2000" b="0" i="1" u="none" strike="noStrike" kern="1200" dirty="0" smtClean="0">
                <a:ln>
                  <a:noFill/>
                </a:ln>
                <a:latin typeface="Arial" pitchFamily="18"/>
                <a:cs typeface="Tahoma" pitchFamily="2"/>
              </a:rPr>
              <a:t> to suspend the current thread. The invocation of wait does not </a:t>
            </a:r>
            <a:endParaRPr lang="en-US" dirty="0" smtClean="0"/>
          </a:p>
          <a:p>
            <a:pPr>
              <a:buNone/>
            </a:pPr>
            <a:r>
              <a:rPr lang="en-US" sz="2000" b="0" i="1" u="none" strike="noStrike" kern="1200" dirty="0" smtClean="0">
                <a:ln>
                  <a:noFill/>
                </a:ln>
                <a:latin typeface="Arial" pitchFamily="18"/>
                <a:cs typeface="Tahoma" pitchFamily="2"/>
              </a:rPr>
              <a:t>* return until another thread has issued a notification that some special event </a:t>
            </a:r>
            <a:endParaRPr lang="en-US" dirty="0" smtClean="0"/>
          </a:p>
          <a:p>
            <a:pPr>
              <a:buNone/>
            </a:pPr>
            <a:r>
              <a:rPr lang="en-US" sz="2000" b="0" i="1" u="none" strike="noStrike" kern="1200" dirty="0" smtClean="0">
                <a:ln>
                  <a:noFill/>
                </a:ln>
                <a:latin typeface="Arial" pitchFamily="18"/>
                <a:cs typeface="Tahoma" pitchFamily="2"/>
              </a:rPr>
              <a:t>* may have occurred — though not necessarily the event this thread is waiting </a:t>
            </a:r>
            <a:endParaRPr lang="en-US" dirty="0" smtClean="0"/>
          </a:p>
          <a:p>
            <a:pPr>
              <a:buNone/>
            </a:pPr>
            <a:r>
              <a:rPr lang="en-US" sz="2000" b="0" i="1" u="none" strike="noStrike" kern="1200" dirty="0" smtClean="0">
                <a:ln>
                  <a:noFill/>
                </a:ln>
                <a:latin typeface="Arial" pitchFamily="18"/>
                <a:cs typeface="Tahoma" pitchFamily="2"/>
              </a:rPr>
              <a:t>* for</a:t>
            </a:r>
            <a:endParaRPr lang="en-US" dirty="0" smtClean="0"/>
          </a:p>
          <a:p>
            <a:pPr>
              <a:buNone/>
            </a:pPr>
            <a:r>
              <a:rPr lang="en-US" sz="2000" b="0" i="1" u="none" strike="noStrike" kern="1200" dirty="0" smtClean="0">
                <a:ln>
                  <a:noFill/>
                </a:ln>
                <a:latin typeface="Arial" pitchFamily="18"/>
                <a:cs typeface="Tahoma" pitchFamily="2"/>
              </a:rPr>
              <a:t>* Note: Always invoke wait inside a loop that tests for the condition being </a:t>
            </a:r>
            <a:endParaRPr lang="en-US" dirty="0" smtClean="0"/>
          </a:p>
          <a:p>
            <a:pPr>
              <a:buNone/>
            </a:pPr>
            <a:r>
              <a:rPr lang="en-US" sz="2000" b="0" i="1" u="none" strike="noStrike" kern="1200" dirty="0" smtClean="0">
                <a:ln>
                  <a:noFill/>
                </a:ln>
                <a:latin typeface="Arial" pitchFamily="18"/>
                <a:cs typeface="Tahoma" pitchFamily="2"/>
              </a:rPr>
              <a:t>* waited for. Don't assume that the interrupt was for the particular condition </a:t>
            </a:r>
            <a:endParaRPr lang="en-US" dirty="0" smtClean="0"/>
          </a:p>
          <a:p>
            <a:pPr>
              <a:buNone/>
            </a:pPr>
            <a:r>
              <a:rPr lang="en-US" sz="2000" b="0" i="1" u="none" strike="noStrike" kern="1200" dirty="0" smtClean="0">
                <a:ln>
                  <a:noFill/>
                </a:ln>
                <a:latin typeface="Arial" pitchFamily="18"/>
                <a:cs typeface="Tahoma" pitchFamily="2"/>
              </a:rPr>
              <a:t>* you were waiting for, or that the condition is still </a:t>
            </a:r>
            <a:r>
              <a:rPr lang="en-US" sz="2000" b="0" i="1" u="none" strike="noStrike" kern="1200" dirty="0" err="1" smtClean="0">
                <a:ln>
                  <a:noFill/>
                </a:ln>
                <a:latin typeface="Arial" pitchFamily="18"/>
                <a:cs typeface="Tahoma" pitchFamily="2"/>
              </a:rPr>
              <a:t>true.Let's</a:t>
            </a:r>
            <a:r>
              <a:rPr lang="en-US" sz="2000" b="0" i="1" u="none" strike="noStrike" kern="1200" dirty="0" smtClean="0">
                <a:ln>
                  <a:noFill/>
                </a:ln>
                <a:latin typeface="Arial" pitchFamily="18"/>
                <a:cs typeface="Tahoma" pitchFamily="2"/>
              </a:rPr>
              <a:t> use guarded </a:t>
            </a:r>
            <a:endParaRPr lang="en-US" dirty="0" smtClean="0"/>
          </a:p>
          <a:p>
            <a:pPr>
              <a:buNone/>
            </a:pPr>
            <a:r>
              <a:rPr lang="en-US" sz="2000" b="0" i="1" u="none" strike="noStrike" kern="1200" dirty="0" smtClean="0">
                <a:ln>
                  <a:noFill/>
                </a:ln>
                <a:latin typeface="Arial" pitchFamily="18"/>
                <a:cs typeface="Tahoma" pitchFamily="2"/>
              </a:rPr>
              <a:t>* blocks to create a Producer-Consumer application. This kind of application </a:t>
            </a:r>
            <a:endParaRPr lang="en-US" dirty="0" smtClean="0"/>
          </a:p>
          <a:p>
            <a:pPr>
              <a:buNone/>
            </a:pPr>
            <a:r>
              <a:rPr lang="en-US" sz="2000" b="0" i="1" u="none" strike="noStrike" kern="1200" dirty="0" smtClean="0">
                <a:ln>
                  <a:noFill/>
                </a:ln>
                <a:latin typeface="Arial" pitchFamily="18"/>
                <a:cs typeface="Tahoma" pitchFamily="2"/>
              </a:rPr>
              <a:t>* shares data between two threads: the producer, that creates the data, and the </a:t>
            </a:r>
            <a:endParaRPr lang="en-US" dirty="0" smtClean="0"/>
          </a:p>
          <a:p>
            <a:pPr>
              <a:buNone/>
            </a:pPr>
            <a:r>
              <a:rPr lang="en-US" sz="2000" b="0" i="1" u="none" strike="noStrike" kern="1200" dirty="0" smtClean="0">
                <a:ln>
                  <a:noFill/>
                </a:ln>
                <a:latin typeface="Arial" pitchFamily="18"/>
                <a:cs typeface="Tahoma" pitchFamily="2"/>
              </a:rPr>
              <a:t>* consumer, that does something with it. The two threads communicate using a </a:t>
            </a:r>
            <a:endParaRPr lang="en-US" dirty="0" smtClean="0"/>
          </a:p>
          <a:p>
            <a:pPr>
              <a:buNone/>
            </a:pPr>
            <a:r>
              <a:rPr lang="en-US" sz="2000" b="0" i="1" u="none" strike="noStrike" kern="1200" dirty="0" smtClean="0">
                <a:ln>
                  <a:noFill/>
                </a:ln>
                <a:latin typeface="Arial" pitchFamily="18"/>
                <a:cs typeface="Tahoma" pitchFamily="2"/>
              </a:rPr>
              <a:t>* shared object. Coordination is essential: the consumer thread must not attempt </a:t>
            </a:r>
            <a:endParaRPr lang="en-US" dirty="0" smtClean="0"/>
          </a:p>
          <a:p>
            <a:pPr>
              <a:buNone/>
            </a:pPr>
            <a:r>
              <a:rPr lang="en-US" sz="2000" b="0" i="1" u="none" strike="noStrike" kern="1200" dirty="0" smtClean="0">
                <a:ln>
                  <a:noFill/>
                </a:ln>
                <a:latin typeface="Arial" pitchFamily="18"/>
                <a:cs typeface="Tahoma" pitchFamily="2"/>
              </a:rPr>
              <a:t>* to retrieve the data before the producer thread has delivered it, and the </a:t>
            </a:r>
            <a:endParaRPr lang="en-US" dirty="0" smtClean="0"/>
          </a:p>
          <a:p>
            <a:pPr>
              <a:buNone/>
            </a:pPr>
            <a:r>
              <a:rPr lang="en-US" sz="2000" b="0" i="1" u="none" strike="noStrike" kern="1200" dirty="0" smtClean="0">
                <a:ln>
                  <a:noFill/>
                </a:ln>
                <a:latin typeface="Arial" pitchFamily="18"/>
                <a:cs typeface="Tahoma" pitchFamily="2"/>
              </a:rPr>
              <a:t>* producer thread must not attempt to deliver new data if the consumer hasn't </a:t>
            </a:r>
            <a:endParaRPr lang="en-US" dirty="0" smtClean="0"/>
          </a:p>
          <a:p>
            <a:pPr>
              <a:buNone/>
            </a:pPr>
            <a:r>
              <a:rPr lang="en-US" sz="2000" b="0" i="1" u="none" strike="noStrike" kern="1200" dirty="0" smtClean="0">
                <a:ln>
                  <a:noFill/>
                </a:ln>
                <a:latin typeface="Arial" pitchFamily="18"/>
                <a:cs typeface="Tahoma" pitchFamily="2"/>
              </a:rPr>
              <a:t>* retrieved the old data.</a:t>
            </a:r>
            <a:endParaRPr lang="en-US" dirty="0" smtClean="0"/>
          </a:p>
          <a:p>
            <a:pPr>
              <a:buNone/>
            </a:pPr>
            <a:r>
              <a:rPr lang="en-US" sz="2000" b="0" i="1" u="none" strike="noStrike" kern="1200" dirty="0" smtClean="0">
                <a:ln>
                  <a:noFill/>
                </a:ln>
                <a:latin typeface="Arial" pitchFamily="18"/>
                <a:cs typeface="Tahoma" pitchFamily="2"/>
              </a:rPr>
              <a:t>* </a:t>
            </a:r>
            <a:endParaRPr lang="en-US" dirty="0" smtClean="0"/>
          </a:p>
          <a:p>
            <a:pPr>
              <a:buNone/>
            </a:pPr>
            <a:r>
              <a:rPr lang="en-US" sz="2000" b="0" i="1" u="none" strike="noStrike" kern="1200" dirty="0" smtClean="0">
                <a:ln>
                  <a:noFill/>
                </a:ln>
                <a:latin typeface="Arial" pitchFamily="18"/>
                <a:cs typeface="Tahoma" pitchFamily="2"/>
              </a:rPr>
              <a:t>* @author </a:t>
            </a:r>
            <a:r>
              <a:rPr lang="en-US" sz="2000" b="0" i="1" u="none" strike="noStrike" kern="1200" dirty="0" err="1" smtClean="0">
                <a:ln>
                  <a:noFill/>
                </a:ln>
                <a:latin typeface="Arial" pitchFamily="18"/>
                <a:cs typeface="Tahoma" pitchFamily="2"/>
              </a:rPr>
              <a:t>vijay</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b="1" dirty="0" smtClean="0"/>
              <a:t>public</a:t>
            </a:r>
            <a:r>
              <a:rPr lang="en-US" dirty="0" smtClean="0"/>
              <a:t> </a:t>
            </a:r>
            <a:r>
              <a:rPr lang="en-US" b="1" dirty="0" smtClean="0"/>
              <a:t>class</a:t>
            </a:r>
            <a:r>
              <a:rPr lang="en-US" dirty="0" smtClean="0"/>
              <a:t> </a:t>
            </a:r>
            <a:r>
              <a:rPr lang="en-US" sz="2000" b="1" i="0" u="none" strike="noStrike" kern="1200" dirty="0" err="1" smtClean="0">
                <a:ln>
                  <a:noFill/>
                </a:ln>
                <a:latin typeface="Arial" pitchFamily="18"/>
                <a:cs typeface="Tahoma" pitchFamily="2"/>
              </a:rPr>
              <a:t>ProducerConsumer</a:t>
            </a: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sz="2000" b="0" i="0" u="none" strike="noStrike" kern="1200" dirty="0" smtClean="0">
                <a:ln>
                  <a:noFill/>
                </a:ln>
                <a:latin typeface="Arial" pitchFamily="18"/>
                <a:cs typeface="Tahoma" pitchFamily="2"/>
              </a:rPr>
              <a:t>Queue</a:t>
            </a:r>
            <a:r>
              <a:rPr lang="en-US" b="1" dirty="0" smtClean="0"/>
              <a:t>&lt;</a:t>
            </a:r>
            <a:r>
              <a:rPr lang="en-US" sz="2000" b="0" i="0" u="none" strike="noStrike" kern="1200" dirty="0" smtClean="0">
                <a:ln>
                  <a:noFill/>
                </a:ln>
                <a:latin typeface="Arial" pitchFamily="18"/>
                <a:cs typeface="Tahoma" pitchFamily="2"/>
              </a:rPr>
              <a:t>Integer</a:t>
            </a:r>
            <a:r>
              <a:rPr lang="en-US" b="1" dirty="0" smtClean="0"/>
              <a:t>&gt;</a:t>
            </a:r>
            <a:r>
              <a:rPr lang="en-US" dirty="0" smtClean="0"/>
              <a:t> </a:t>
            </a:r>
            <a:r>
              <a:rPr lang="en-US" sz="2000" b="0" i="0" u="none" strike="noStrike" kern="1200" dirty="0" smtClean="0">
                <a:ln>
                  <a:noFill/>
                </a:ln>
                <a:latin typeface="Arial" pitchFamily="18"/>
                <a:cs typeface="Tahoma" pitchFamily="2"/>
              </a:rPr>
              <a:t>queue</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PriorityQueue</a:t>
            </a:r>
            <a:r>
              <a:rPr lang="en-US" b="1" dirty="0" smtClean="0"/>
              <a:t>&lt;</a:t>
            </a:r>
            <a:r>
              <a:rPr lang="en-US" sz="2000" b="0" i="0" u="none" strike="noStrike" kern="1200" dirty="0" smtClean="0">
                <a:ln>
                  <a:noFill/>
                </a:ln>
                <a:latin typeface="Arial" pitchFamily="18"/>
                <a:cs typeface="Tahoma" pitchFamily="2"/>
              </a:rPr>
              <a:t>Integer</a:t>
            </a:r>
            <a:r>
              <a:rPr lang="en-US" b="1" dirty="0" smtClean="0"/>
              <a:t>&gt;();</a:t>
            </a:r>
            <a:endParaRPr lang="en-US" dirty="0" smtClean="0"/>
          </a:p>
          <a:p>
            <a:pPr>
              <a:buNone/>
            </a:pPr>
            <a:r>
              <a:rPr lang="en-US" dirty="0" smtClean="0"/>
              <a:t>    </a:t>
            </a:r>
            <a:r>
              <a:rPr lang="en-US" b="1" dirty="0" smtClean="0"/>
              <a:t>static</a:t>
            </a:r>
            <a:r>
              <a:rPr lang="en-US" dirty="0" smtClean="0"/>
              <a:t> </a:t>
            </a:r>
            <a:r>
              <a:rPr lang="en-US" b="1" dirty="0" smtClean="0"/>
              <a:t>final</a:t>
            </a:r>
            <a:r>
              <a:rPr lang="en-US" dirty="0" smtClean="0"/>
              <a:t> </a:t>
            </a:r>
            <a:r>
              <a:rPr lang="en-US" sz="2000" b="1" i="0" u="none" strike="noStrike" kern="1200" dirty="0" err="1" smtClean="0">
                <a:ln>
                  <a:noFill/>
                </a:ln>
                <a:latin typeface="Arial" pitchFamily="18"/>
                <a:cs typeface="Tahoma" pitchFamily="2"/>
              </a:rPr>
              <a:t>int</a:t>
            </a:r>
            <a:r>
              <a:rPr lang="en-US" dirty="0" smtClean="0"/>
              <a:t> </a:t>
            </a:r>
            <a:r>
              <a:rPr lang="en-US" sz="2000" b="0" i="0" u="none" strike="noStrike" kern="1200" dirty="0" smtClean="0">
                <a:ln>
                  <a:noFill/>
                </a:ln>
                <a:latin typeface="Arial" pitchFamily="18"/>
                <a:cs typeface="Tahoma" pitchFamily="2"/>
              </a:rPr>
              <a:t>MAX_SIZE</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3</a:t>
            </a:r>
            <a:r>
              <a:rPr lang="en-US" b="1" dirty="0" smtClean="0"/>
              <a:t>;</a:t>
            </a:r>
            <a:endParaRPr lang="en-US" dirty="0" smtClean="0"/>
          </a:p>
          <a:p>
            <a:pPr>
              <a:buNone/>
            </a:pPr>
            <a:r>
              <a:rPr lang="en-US" dirty="0" smtClean="0"/>
              <a:t>    </a:t>
            </a:r>
            <a:r>
              <a:rPr lang="en-US" b="1" dirty="0" smtClean="0"/>
              <a:t>static</a:t>
            </a:r>
            <a:r>
              <a:rPr lang="en-US" dirty="0" smtClean="0"/>
              <a:t> </a:t>
            </a:r>
            <a:r>
              <a:rPr lang="en-US" sz="2000" b="1" i="0" u="none" strike="noStrike" kern="1200" dirty="0" err="1" smtClean="0">
                <a:ln>
                  <a:noFill/>
                </a:ln>
                <a:latin typeface="Arial" pitchFamily="18"/>
                <a:cs typeface="Tahoma" pitchFamily="2"/>
              </a:rPr>
              <a:t>int</a:t>
            </a:r>
            <a:r>
              <a:rPr lang="en-US" dirty="0" smtClean="0"/>
              <a:t> </a:t>
            </a:r>
            <a:r>
              <a:rPr lang="en-US" sz="2000" b="0" i="0" u="none" strike="noStrike" kern="1200" dirty="0" smtClean="0">
                <a:ln>
                  <a:noFill/>
                </a:ln>
                <a:latin typeface="Arial" pitchFamily="18"/>
                <a:cs typeface="Tahoma" pitchFamily="2"/>
              </a:rPr>
              <a:t>ITEM_COUNT</a:t>
            </a:r>
            <a:r>
              <a:rPr lang="en-US" b="1" dirty="0" smtClean="0"/>
              <a:t>;</a:t>
            </a:r>
            <a:endParaRPr lang="en-US" dirty="0" smtClean="0"/>
          </a:p>
          <a:p>
            <a:pPr>
              <a:buNone/>
            </a:pPr>
            <a:r>
              <a:rPr lang="en-US" dirty="0" smtClean="0"/>
              <a:t>    </a:t>
            </a:r>
            <a:r>
              <a:rPr lang="en-US" b="1" dirty="0" smtClean="0"/>
              <a:t>private</a:t>
            </a:r>
            <a:r>
              <a:rPr lang="en-US" dirty="0" smtClean="0"/>
              <a:t> </a:t>
            </a:r>
            <a:r>
              <a:rPr lang="en-US" b="1" dirty="0" smtClean="0"/>
              <a:t>static</a:t>
            </a:r>
            <a:r>
              <a:rPr lang="en-US" dirty="0" smtClean="0"/>
              <a:t> </a:t>
            </a:r>
            <a:r>
              <a:rPr lang="en-US" sz="2000" b="0" i="0" u="none" strike="noStrike" kern="1200" dirty="0" err="1" smtClean="0">
                <a:ln>
                  <a:noFill/>
                </a:ln>
                <a:latin typeface="Arial" pitchFamily="18"/>
                <a:cs typeface="Tahoma" pitchFamily="2"/>
              </a:rPr>
              <a:t>ProducerConsumer</a:t>
            </a:r>
            <a:r>
              <a:rPr lang="en-US" dirty="0" smtClean="0"/>
              <a:t> </a:t>
            </a:r>
            <a:r>
              <a:rPr lang="en-US" sz="2000" b="0" i="0" u="none" strike="noStrike" kern="1200" dirty="0" smtClean="0">
                <a:ln>
                  <a:noFill/>
                </a:ln>
                <a:latin typeface="Arial" pitchFamily="18"/>
                <a:cs typeface="Tahoma" pitchFamily="2"/>
              </a:rPr>
              <a:t>pc</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public</a:t>
            </a:r>
            <a:r>
              <a:rPr lang="en-US" dirty="0" smtClean="0"/>
              <a:t> </a:t>
            </a:r>
            <a:r>
              <a:rPr lang="en-US" b="1" dirty="0" smtClean="0"/>
              <a:t>static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main</a:t>
            </a:r>
            <a:r>
              <a:rPr lang="en-US" b="1" dirty="0" smtClean="0"/>
              <a:t>(</a:t>
            </a:r>
            <a:r>
              <a:rPr lang="en-US" sz="2000" b="0" i="0" u="none" strike="noStrike" kern="1200" dirty="0" smtClean="0">
                <a:ln>
                  <a:noFill/>
                </a:ln>
                <a:latin typeface="Arial" pitchFamily="18"/>
                <a:cs typeface="Tahoma" pitchFamily="2"/>
              </a:rPr>
              <a:t>String</a:t>
            </a:r>
            <a:r>
              <a:rPr lang="en-US" b="1" dirty="0" smtClean="0"/>
              <a:t>[]</a:t>
            </a:r>
            <a:r>
              <a:rPr lang="en-US" dirty="0" smtClean="0"/>
              <a:t> </a:t>
            </a:r>
            <a:r>
              <a:rPr lang="en-US" sz="2000" b="0" i="0" u="none" strike="noStrike" kern="1200" dirty="0" err="1" smtClean="0">
                <a:ln>
                  <a:noFill/>
                </a:ln>
                <a:latin typeface="Arial" pitchFamily="18"/>
                <a:cs typeface="Tahoma" pitchFamily="2"/>
              </a:rPr>
              <a:t>args</a:t>
            </a:r>
            <a:r>
              <a:rPr lang="en-US" b="1" dirty="0" smtClean="0"/>
              <a:t>)</a:t>
            </a:r>
            <a:r>
              <a:rPr lang="en-US" dirty="0" smtClean="0"/>
              <a:t> </a:t>
            </a:r>
            <a:r>
              <a:rPr lang="en-US" b="1" dirty="0" smtClean="0"/>
              <a:t>{</a:t>
            </a:r>
            <a:endParaRPr lang="en-US" dirty="0" smtClean="0"/>
          </a:p>
          <a:p>
            <a:pPr>
              <a:buNone/>
            </a:pPr>
            <a:r>
              <a:rPr lang="en-US" dirty="0" smtClean="0"/>
              <a:t>        </a:t>
            </a:r>
            <a:r>
              <a:rPr lang="en-US" sz="2000" b="0" i="0" u="none" strike="noStrike" kern="1200" dirty="0" smtClean="0">
                <a:ln>
                  <a:noFill/>
                </a:ln>
                <a:latin typeface="Arial" pitchFamily="18"/>
                <a:cs typeface="Tahoma" pitchFamily="2"/>
              </a:rPr>
              <a:t>pc</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ProducerConsumer</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pc</a:t>
            </a:r>
            <a:r>
              <a:rPr lang="en-US" b="1" dirty="0" err="1" smtClean="0"/>
              <a:t>.</a:t>
            </a:r>
            <a:r>
              <a:rPr lang="en-US" sz="2000" b="0" i="0" u="none" strike="noStrike" kern="1200" dirty="0" err="1" smtClean="0">
                <a:ln>
                  <a:noFill/>
                </a:ln>
                <a:latin typeface="Arial" pitchFamily="18"/>
                <a:cs typeface="Tahoma" pitchFamily="2"/>
              </a:rPr>
              <a:t>execute</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execute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new</a:t>
            </a:r>
            <a:r>
              <a:rPr lang="en-US" dirty="0" smtClean="0"/>
              <a:t> </a:t>
            </a:r>
            <a:r>
              <a:rPr lang="en-US" sz="2000" b="1" i="0" u="none" strike="noStrike" kern="1200" dirty="0" smtClean="0">
                <a:ln>
                  <a:noFill/>
                </a:ln>
                <a:latin typeface="Arial" pitchFamily="18"/>
                <a:cs typeface="Tahoma" pitchFamily="2"/>
              </a:rPr>
              <a:t>Thread</a:t>
            </a:r>
            <a:r>
              <a:rPr lang="en-US" b="1" dirty="0" smtClean="0"/>
              <a:t>(new</a:t>
            </a:r>
            <a:r>
              <a:rPr lang="en-US" dirty="0" smtClean="0"/>
              <a:t> </a:t>
            </a:r>
            <a:r>
              <a:rPr lang="en-US" sz="2000" b="0" i="0" u="none" strike="noStrike" kern="1200" dirty="0" smtClean="0">
                <a:ln>
                  <a:noFill/>
                </a:ln>
                <a:latin typeface="Arial" pitchFamily="18"/>
                <a:cs typeface="Tahoma" pitchFamily="2"/>
              </a:rPr>
              <a:t>Producer</a:t>
            </a:r>
            <a:r>
              <a:rPr lang="en-US" b="1" dirty="0" smtClean="0"/>
              <a:t>()).</a:t>
            </a:r>
            <a:r>
              <a:rPr lang="en-US" sz="2000" b="0" i="0" u="none" strike="noStrike" kern="1200" dirty="0" smtClean="0">
                <a:ln>
                  <a:noFill/>
                </a:ln>
                <a:latin typeface="Arial" pitchFamily="18"/>
                <a:cs typeface="Tahoma" pitchFamily="2"/>
              </a:rPr>
              <a:t>start</a:t>
            </a:r>
            <a:r>
              <a:rPr lang="en-US" b="1" dirty="0" smtClean="0"/>
              <a:t>();</a:t>
            </a:r>
            <a:endParaRPr lang="en-US" dirty="0" smtClean="0"/>
          </a:p>
          <a:p>
            <a:pPr>
              <a:buNone/>
            </a:pPr>
            <a:r>
              <a:rPr lang="en-US" dirty="0" smtClean="0"/>
              <a:t>        </a:t>
            </a:r>
            <a:r>
              <a:rPr lang="en-US" b="1" dirty="0" smtClean="0"/>
              <a:t>new</a:t>
            </a:r>
            <a:r>
              <a:rPr lang="en-US" dirty="0" smtClean="0"/>
              <a:t> </a:t>
            </a:r>
            <a:r>
              <a:rPr lang="en-US" sz="2000" b="1" i="0" u="none" strike="noStrike" kern="1200" dirty="0" smtClean="0">
                <a:ln>
                  <a:noFill/>
                </a:ln>
                <a:latin typeface="Arial" pitchFamily="18"/>
                <a:cs typeface="Tahoma" pitchFamily="2"/>
              </a:rPr>
              <a:t>Thread</a:t>
            </a:r>
            <a:r>
              <a:rPr lang="en-US" b="1" dirty="0" smtClean="0"/>
              <a:t>(new</a:t>
            </a:r>
            <a:r>
              <a:rPr lang="en-US" dirty="0" smtClean="0"/>
              <a:t> </a:t>
            </a:r>
            <a:r>
              <a:rPr lang="en-US" sz="2000" b="0" i="0" u="none" strike="noStrike" kern="1200" dirty="0" smtClean="0">
                <a:ln>
                  <a:noFill/>
                </a:ln>
                <a:latin typeface="Arial" pitchFamily="18"/>
                <a:cs typeface="Tahoma" pitchFamily="2"/>
              </a:rPr>
              <a:t>Consumer</a:t>
            </a:r>
            <a:r>
              <a:rPr lang="en-US" b="1" dirty="0" smtClean="0"/>
              <a:t>()).</a:t>
            </a:r>
            <a:r>
              <a:rPr lang="en-US" sz="2000" b="0" i="0" u="none" strike="noStrike" kern="1200" dirty="0" smtClean="0">
                <a:ln>
                  <a:noFill/>
                </a:ln>
                <a:latin typeface="Arial" pitchFamily="18"/>
                <a:cs typeface="Tahoma" pitchFamily="2"/>
              </a:rPr>
              <a:t>start</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class</a:t>
            </a:r>
            <a:r>
              <a:rPr lang="en-US" dirty="0" smtClean="0"/>
              <a:t> </a:t>
            </a:r>
            <a:r>
              <a:rPr lang="en-US" sz="2000" b="1" i="0" u="none" strike="noStrike" kern="1200" dirty="0" smtClean="0">
                <a:ln>
                  <a:noFill/>
                </a:ln>
                <a:latin typeface="Arial" pitchFamily="18"/>
                <a:cs typeface="Tahoma" pitchFamily="2"/>
              </a:rPr>
              <a:t>Producer</a:t>
            </a:r>
            <a:r>
              <a:rPr lang="en-US" dirty="0" smtClean="0"/>
              <a:t> </a:t>
            </a:r>
            <a:r>
              <a:rPr lang="en-US" b="1" dirty="0" smtClean="0"/>
              <a:t>implements</a:t>
            </a:r>
            <a:r>
              <a:rPr lang="en-US" dirty="0" smtClean="0"/>
              <a:t> </a:t>
            </a:r>
            <a:r>
              <a:rPr lang="en-US" sz="2000" b="0" i="0" u="none" strike="noStrike" kern="1200" dirty="0" err="1" smtClean="0">
                <a:ln>
                  <a:noFill/>
                </a:ln>
                <a:latin typeface="Arial" pitchFamily="18"/>
                <a:cs typeface="Tahoma" pitchFamily="2"/>
              </a:rPr>
              <a:t>Runnable</a:t>
            </a: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public</a:t>
            </a:r>
            <a:r>
              <a:rPr lang="en-US" dirty="0" smtClean="0"/>
              <a:t> </a:t>
            </a:r>
            <a:r>
              <a:rPr lang="en-US" b="1" dirty="0" smtClean="0"/>
              <a:t>synchronized</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run</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synchronized</a:t>
            </a:r>
            <a:r>
              <a:rPr lang="en-US" dirty="0" smtClean="0"/>
              <a:t> </a:t>
            </a:r>
            <a:r>
              <a:rPr lang="en-US" b="1" dirty="0" smtClean="0"/>
              <a:t>(</a:t>
            </a:r>
            <a:r>
              <a:rPr lang="en-US" sz="2000" b="0" i="0" u="none" strike="noStrike" kern="1200" dirty="0" smtClean="0">
                <a:ln>
                  <a:noFill/>
                </a:ln>
                <a:latin typeface="Arial" pitchFamily="18"/>
                <a:cs typeface="Tahoma" pitchFamily="2"/>
              </a:rPr>
              <a:t>pc</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while</a:t>
            </a:r>
            <a:r>
              <a:rPr lang="en-US" dirty="0" smtClean="0"/>
              <a:t> </a:t>
            </a:r>
            <a:r>
              <a:rPr lang="en-US" b="1" dirty="0" smtClean="0"/>
              <a:t>(true)</a:t>
            </a:r>
            <a:r>
              <a:rPr lang="en-US" dirty="0" smtClean="0"/>
              <a:t> </a:t>
            </a:r>
            <a:r>
              <a:rPr lang="en-US" b="1" dirty="0" smtClean="0"/>
              <a:t>{</a:t>
            </a:r>
            <a:endParaRPr lang="en-US" dirty="0" smtClean="0"/>
          </a:p>
          <a:p>
            <a:pPr>
              <a:buNone/>
            </a:pPr>
            <a:r>
              <a:rPr lang="en-US" dirty="0" smtClean="0"/>
              <a:t>                    </a:t>
            </a:r>
            <a:r>
              <a:rPr lang="en-US" b="1" dirty="0" smtClean="0"/>
              <a:t>while</a:t>
            </a:r>
            <a:r>
              <a:rPr lang="en-US" dirty="0" smtClean="0"/>
              <a:t> </a:t>
            </a:r>
            <a:r>
              <a:rPr lang="en-US" b="1" dirty="0" smtClean="0"/>
              <a:t>(</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size</a:t>
            </a:r>
            <a:r>
              <a:rPr lang="en-US" b="1" dirty="0" smtClean="0"/>
              <a:t>()</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MAX_SIZE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pc</a:t>
            </a:r>
            <a:r>
              <a:rPr lang="en-US" b="1" dirty="0" err="1" smtClean="0"/>
              <a:t>.</a:t>
            </a:r>
            <a:r>
              <a:rPr lang="en-US" sz="2000" b="0" i="0" u="none" strike="noStrike" kern="1200" dirty="0" err="1" smtClean="0">
                <a:ln>
                  <a:noFill/>
                </a:ln>
                <a:latin typeface="Arial" pitchFamily="18"/>
                <a:cs typeface="Tahoma" pitchFamily="2"/>
              </a:rPr>
              <a:t>wait</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"Producer Notified By Consumer. Yippee!!"</a:t>
            </a:r>
            <a:r>
              <a:rPr lang="en-US" b="1" dirty="0" smtClean="0"/>
              <a:t>);</a:t>
            </a:r>
            <a:endParaRPr lang="en-US" dirty="0" smtClean="0"/>
          </a:p>
          <a:p>
            <a:pPr>
              <a:buNone/>
            </a:pPr>
            <a:r>
              <a:rPr lang="en-US" dirty="0" smtClean="0"/>
              <a:t>                        </a:t>
            </a:r>
            <a:r>
              <a:rPr lang="en-US" b="1" dirty="0" smtClean="0"/>
              <a:t>}</a:t>
            </a:r>
            <a:r>
              <a:rPr lang="en-US" dirty="0" smtClean="0"/>
              <a:t> </a:t>
            </a:r>
            <a:r>
              <a:rPr lang="en-US" b="1" dirty="0" smtClean="0"/>
              <a:t>catch</a:t>
            </a:r>
            <a:r>
              <a:rPr lang="en-US" dirty="0" smtClean="0"/>
              <a:t> </a:t>
            </a:r>
            <a:r>
              <a:rPr lang="en-US" b="1" dirty="0" smtClean="0"/>
              <a:t>(</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Thread</a:t>
            </a:r>
            <a:r>
              <a:rPr lang="en-US" b="1" dirty="0" err="1" smtClean="0"/>
              <a:t>.</a:t>
            </a:r>
            <a:r>
              <a:rPr lang="en-US" sz="2000" b="0" i="0" u="none" strike="noStrike" kern="1200" dirty="0" err="1" smtClean="0">
                <a:ln>
                  <a:noFill/>
                </a:ln>
                <a:latin typeface="Arial" pitchFamily="18"/>
                <a:cs typeface="Tahoma" pitchFamily="2"/>
              </a:rPr>
              <a:t>currentThread</a:t>
            </a:r>
            <a:r>
              <a:rPr lang="en-US" b="1" dirty="0" smtClean="0"/>
              <a:t>().</a:t>
            </a:r>
            <a:r>
              <a:rPr lang="en-US" sz="2000" b="0" i="0" u="none" strike="noStrike" kern="1200" dirty="0" smtClean="0">
                <a:ln>
                  <a:noFill/>
                </a:ln>
                <a:latin typeface="Arial" pitchFamily="18"/>
                <a:cs typeface="Tahoma" pitchFamily="2"/>
              </a:rPr>
              <a:t>sleep</a:t>
            </a:r>
            <a:r>
              <a:rPr lang="en-US" b="1" dirty="0" smtClean="0"/>
              <a:t>(</a:t>
            </a:r>
            <a:r>
              <a:rPr lang="en-US" sz="2000" b="0" i="0" u="none" strike="noStrike" kern="1200" dirty="0" smtClean="0">
                <a:ln>
                  <a:noFill/>
                </a:ln>
                <a:latin typeface="Arial" pitchFamily="18"/>
                <a:cs typeface="Tahoma" pitchFamily="2"/>
              </a:rPr>
              <a:t>1</a:t>
            </a:r>
            <a:r>
              <a:rPr lang="en-US" b="1" dirty="0" smtClean="0"/>
              <a:t>);</a:t>
            </a:r>
            <a:r>
              <a:rPr lang="en-US" sz="2000" b="0" i="1" u="none" strike="noStrike" kern="1200" dirty="0" smtClean="0">
                <a:ln>
                  <a:noFill/>
                </a:ln>
                <a:latin typeface="Arial" pitchFamily="18"/>
                <a:cs typeface="Tahoma" pitchFamily="2"/>
              </a:rPr>
              <a:t>//To simulate varying rates of production and consumption</a:t>
            </a:r>
            <a:endParaRPr lang="en-US" dirty="0" smtClean="0"/>
          </a:p>
          <a:p>
            <a:pPr>
              <a:buNone/>
            </a:pPr>
            <a:r>
              <a:rPr lang="en-US" dirty="0" smtClean="0"/>
              <a:t>                    </a:t>
            </a:r>
            <a:r>
              <a:rPr lang="en-US" b="1" dirty="0" smtClean="0"/>
              <a:t>}</a:t>
            </a:r>
            <a:r>
              <a:rPr lang="en-US" dirty="0" smtClean="0"/>
              <a:t> </a:t>
            </a:r>
            <a:r>
              <a:rPr lang="en-US" b="1" dirty="0" smtClean="0"/>
              <a:t>catch</a:t>
            </a:r>
            <a:r>
              <a:rPr lang="en-US" dirty="0" smtClean="0"/>
              <a:t> </a:t>
            </a:r>
            <a:r>
              <a:rPr lang="en-US" b="1" dirty="0" smtClean="0"/>
              <a:t>(</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add</a:t>
            </a:r>
            <a:r>
              <a:rPr lang="en-US" b="1" dirty="0" smtClean="0"/>
              <a:t>(new</a:t>
            </a:r>
            <a:r>
              <a:rPr lang="en-US" dirty="0" smtClean="0"/>
              <a:t> </a:t>
            </a:r>
            <a:r>
              <a:rPr lang="en-US" sz="2000" b="0" i="0" u="none" strike="noStrike" kern="1200" dirty="0" smtClean="0">
                <a:ln>
                  <a:noFill/>
                </a:ln>
                <a:latin typeface="Arial" pitchFamily="18"/>
                <a:cs typeface="Tahoma" pitchFamily="2"/>
              </a:rPr>
              <a:t>Integer</a:t>
            </a:r>
            <a:r>
              <a:rPr lang="en-US" b="1" dirty="0" smtClean="0"/>
              <a:t>(++</a:t>
            </a:r>
            <a:r>
              <a:rPr lang="en-US" sz="2000" b="0" i="0" u="none" strike="noStrike" kern="1200" dirty="0" smtClean="0">
                <a:ln>
                  <a:noFill/>
                </a:ln>
                <a:latin typeface="Arial" pitchFamily="18"/>
                <a:cs typeface="Tahoma" pitchFamily="2"/>
              </a:rPr>
              <a:t>ITEM_COUNT</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"PRODUCER-&gt;Number:"</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ITEM_COUNT</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 added. Queue Size="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size</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pc</a:t>
            </a:r>
            <a:r>
              <a:rPr lang="en-US" b="1" dirty="0" err="1" smtClean="0"/>
              <a:t>.</a:t>
            </a:r>
            <a:r>
              <a:rPr lang="en-US" sz="2000" b="0" i="0" u="none" strike="noStrike" kern="1200" dirty="0" err="1" smtClean="0">
                <a:ln>
                  <a:noFill/>
                </a:ln>
                <a:latin typeface="Arial" pitchFamily="18"/>
                <a:cs typeface="Tahoma" pitchFamily="2"/>
              </a:rPr>
              <a:t>notifyAll</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class</a:t>
            </a:r>
            <a:r>
              <a:rPr lang="en-US" dirty="0" smtClean="0"/>
              <a:t> </a:t>
            </a:r>
            <a:r>
              <a:rPr lang="en-US" sz="2000" b="1" i="0" u="none" strike="noStrike" kern="1200" dirty="0" smtClean="0">
                <a:ln>
                  <a:noFill/>
                </a:ln>
                <a:latin typeface="Arial" pitchFamily="18"/>
                <a:cs typeface="Tahoma" pitchFamily="2"/>
              </a:rPr>
              <a:t>Consumer</a:t>
            </a:r>
            <a:r>
              <a:rPr lang="en-US" dirty="0" smtClean="0"/>
              <a:t> </a:t>
            </a:r>
            <a:r>
              <a:rPr lang="en-US" b="1" dirty="0" smtClean="0"/>
              <a:t>implements</a:t>
            </a:r>
            <a:r>
              <a:rPr lang="en-US" dirty="0" smtClean="0"/>
              <a:t> </a:t>
            </a:r>
            <a:r>
              <a:rPr lang="en-US" sz="2000" b="0" i="0" u="none" strike="noStrike" kern="1200" dirty="0" err="1" smtClean="0">
                <a:ln>
                  <a:noFill/>
                </a:ln>
                <a:latin typeface="Arial" pitchFamily="18"/>
                <a:cs typeface="Tahoma" pitchFamily="2"/>
              </a:rPr>
              <a:t>Runnable</a:t>
            </a: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public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run</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synchronized</a:t>
            </a:r>
            <a:r>
              <a:rPr lang="en-US" dirty="0" smtClean="0"/>
              <a:t> </a:t>
            </a:r>
            <a:r>
              <a:rPr lang="en-US" b="1" dirty="0" smtClean="0"/>
              <a:t>(</a:t>
            </a:r>
            <a:r>
              <a:rPr lang="en-US" sz="2000" b="0" i="0" u="none" strike="noStrike" kern="1200" dirty="0" smtClean="0">
                <a:ln>
                  <a:noFill/>
                </a:ln>
                <a:latin typeface="Arial" pitchFamily="18"/>
                <a:cs typeface="Tahoma" pitchFamily="2"/>
              </a:rPr>
              <a:t>pc</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while</a:t>
            </a:r>
            <a:r>
              <a:rPr lang="en-US" dirty="0" smtClean="0"/>
              <a:t> </a:t>
            </a:r>
            <a:r>
              <a:rPr lang="en-US" b="1" dirty="0" smtClean="0"/>
              <a:t>(true)</a:t>
            </a:r>
            <a:r>
              <a:rPr lang="en-US" dirty="0" smtClean="0"/>
              <a:t> </a:t>
            </a:r>
            <a:r>
              <a:rPr lang="en-US" b="1" dirty="0" smtClean="0"/>
              <a:t>{</a:t>
            </a:r>
            <a:endParaRPr lang="en-US" dirty="0" smtClean="0"/>
          </a:p>
          <a:p>
            <a:pPr>
              <a:buNone/>
            </a:pPr>
            <a:r>
              <a:rPr lang="en-US" dirty="0" smtClean="0"/>
              <a:t>                    </a:t>
            </a:r>
            <a:r>
              <a:rPr lang="en-US" b="1" dirty="0" smtClean="0"/>
              <a:t>while</a:t>
            </a:r>
            <a:r>
              <a:rPr lang="en-US" dirty="0" smtClean="0"/>
              <a:t> </a:t>
            </a:r>
            <a:r>
              <a:rPr lang="en-US" b="1" dirty="0" smtClean="0"/>
              <a:t>(</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size</a:t>
            </a:r>
            <a:r>
              <a:rPr lang="en-US" b="1" dirty="0" smtClean="0"/>
              <a:t>()</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0</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pc</a:t>
            </a:r>
            <a:r>
              <a:rPr lang="en-US" b="1" dirty="0" err="1" smtClean="0"/>
              <a:t>.</a:t>
            </a:r>
            <a:r>
              <a:rPr lang="en-US" sz="2000" b="0" i="0" u="none" strike="noStrike" kern="1200" dirty="0" err="1" smtClean="0">
                <a:ln>
                  <a:noFill/>
                </a:ln>
                <a:latin typeface="Arial" pitchFamily="18"/>
                <a:cs typeface="Tahoma" pitchFamily="2"/>
              </a:rPr>
              <a:t>wait</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"Consumer Notified By Producer. Yippee!!"</a:t>
            </a:r>
            <a:r>
              <a:rPr lang="en-US" b="1" dirty="0" smtClean="0"/>
              <a:t>);</a:t>
            </a:r>
            <a:endParaRPr lang="en-US" dirty="0" smtClean="0"/>
          </a:p>
          <a:p>
            <a:pPr>
              <a:buNone/>
            </a:pPr>
            <a:r>
              <a:rPr lang="en-US" dirty="0" smtClean="0"/>
              <a:t>                        </a:t>
            </a:r>
            <a:r>
              <a:rPr lang="en-US" b="1" dirty="0" smtClean="0"/>
              <a:t>}</a:t>
            </a:r>
            <a:r>
              <a:rPr lang="en-US" dirty="0" smtClean="0"/>
              <a:t> </a:t>
            </a:r>
            <a:r>
              <a:rPr lang="en-US" b="1" dirty="0" smtClean="0"/>
              <a:t>catch</a:t>
            </a:r>
            <a:r>
              <a:rPr lang="en-US" dirty="0" smtClean="0"/>
              <a:t> </a:t>
            </a:r>
            <a:r>
              <a:rPr lang="en-US" b="1" dirty="0" smtClean="0"/>
              <a:t>(</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Thread</a:t>
            </a:r>
            <a:r>
              <a:rPr lang="en-US" b="1" dirty="0" err="1" smtClean="0"/>
              <a:t>.</a:t>
            </a:r>
            <a:r>
              <a:rPr lang="en-US" sz="2000" b="0" i="0" u="none" strike="noStrike" kern="1200" dirty="0" err="1" smtClean="0">
                <a:ln>
                  <a:noFill/>
                </a:ln>
                <a:latin typeface="Arial" pitchFamily="18"/>
                <a:cs typeface="Tahoma" pitchFamily="2"/>
              </a:rPr>
              <a:t>currentThread</a:t>
            </a:r>
            <a:r>
              <a:rPr lang="en-US" b="1" dirty="0" smtClean="0"/>
              <a:t>().</a:t>
            </a:r>
            <a:r>
              <a:rPr lang="en-US" sz="2000" b="0" i="0" u="none" strike="noStrike" kern="1200" dirty="0" smtClean="0">
                <a:ln>
                  <a:noFill/>
                </a:ln>
                <a:latin typeface="Arial" pitchFamily="18"/>
                <a:cs typeface="Tahoma" pitchFamily="2"/>
              </a:rPr>
              <a:t>sleep</a:t>
            </a:r>
            <a:r>
              <a:rPr lang="en-US" b="1" dirty="0" smtClean="0"/>
              <a:t>(</a:t>
            </a:r>
            <a:r>
              <a:rPr lang="en-US" sz="2000" b="0" i="0" u="none" strike="noStrike" kern="1200" dirty="0" smtClean="0">
                <a:ln>
                  <a:noFill/>
                </a:ln>
                <a:latin typeface="Arial" pitchFamily="18"/>
                <a:cs typeface="Tahoma" pitchFamily="2"/>
              </a:rPr>
              <a:t>500</a:t>
            </a:r>
            <a:r>
              <a:rPr lang="en-US" b="1" dirty="0" smtClean="0"/>
              <a:t>);</a:t>
            </a:r>
            <a:r>
              <a:rPr lang="en-US" sz="2000" b="0" i="1" u="none" strike="noStrike" kern="1200" dirty="0" smtClean="0">
                <a:ln>
                  <a:noFill/>
                </a:ln>
                <a:latin typeface="Arial" pitchFamily="18"/>
                <a:cs typeface="Tahoma" pitchFamily="2"/>
              </a:rPr>
              <a:t>//To simulate varying rates of production and consumption</a:t>
            </a:r>
            <a:endParaRPr lang="en-US" dirty="0" smtClean="0"/>
          </a:p>
          <a:p>
            <a:pPr>
              <a:buNone/>
            </a:pPr>
            <a:r>
              <a:rPr lang="en-US" dirty="0" smtClean="0"/>
              <a:t>                    </a:t>
            </a:r>
            <a:r>
              <a:rPr lang="en-US" b="1" dirty="0" smtClean="0"/>
              <a:t>}</a:t>
            </a:r>
            <a:r>
              <a:rPr lang="en-US" dirty="0" smtClean="0"/>
              <a:t> </a:t>
            </a:r>
            <a:r>
              <a:rPr lang="en-US" b="1" dirty="0" smtClean="0"/>
              <a:t>catch</a:t>
            </a:r>
            <a:r>
              <a:rPr lang="en-US" dirty="0" smtClean="0"/>
              <a:t> </a:t>
            </a:r>
            <a:r>
              <a:rPr lang="en-US" b="1" dirty="0" smtClean="0"/>
              <a:t>(</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"CONSUMER-&gt;Number:"</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remove</a:t>
            </a:r>
            <a:r>
              <a:rPr lang="en-US" b="1" dirty="0" smtClean="0"/>
              <a:t>()</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 returned. Queue Size="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queue</a:t>
            </a:r>
            <a:r>
              <a:rPr lang="en-US" b="1" dirty="0" err="1" smtClean="0"/>
              <a:t>.</a:t>
            </a:r>
            <a:r>
              <a:rPr lang="en-US" sz="2000" b="0" i="0" u="none" strike="noStrike" kern="1200" dirty="0" err="1" smtClean="0">
                <a:ln>
                  <a:noFill/>
                </a:ln>
                <a:latin typeface="Arial" pitchFamily="18"/>
                <a:cs typeface="Tahoma" pitchFamily="2"/>
              </a:rPr>
              <a:t>size</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pc</a:t>
            </a:r>
            <a:r>
              <a:rPr lang="en-US" b="1" dirty="0" err="1" smtClean="0"/>
              <a:t>.</a:t>
            </a:r>
            <a:r>
              <a:rPr lang="en-US" sz="2000" b="0" i="0" u="none" strike="noStrike" kern="1200" dirty="0" err="1" smtClean="0">
                <a:ln>
                  <a:noFill/>
                </a:ln>
                <a:latin typeface="Arial" pitchFamily="18"/>
                <a:cs typeface="Tahoma" pitchFamily="2"/>
              </a:rPr>
              <a:t>notifyAll</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b="1" dirty="0" smtClean="0"/>
              <a:t>}</a:t>
            </a:r>
            <a:endParaRPr lang="en-US" dirty="0" smtClean="0"/>
          </a:p>
          <a:p>
            <a:pPr>
              <a:buNone/>
            </a:pPr>
            <a:endParaRPr lang="de-DE" dirty="0" smtClean="0">
              <a:latin typeface="Albany" pitchFamily="18"/>
            </a:endParaRPr>
          </a:p>
          <a:p>
            <a:pPr>
              <a:buNone/>
            </a:pPr>
            <a:endParaRPr lang="de-DE" dirty="0">
              <a:latin typeface="Albany" pitchFamily="1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de-DE" dirty="0">
              <a:latin typeface="Albany" pitchFamily="1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r>
              <a:rPr lang="de-DE" sz="2000" dirty="0" smtClean="0"/>
              <a:t>A producer-consumer design has one shared work queue for all consumers; in a work stealing design, every consumer has its own deque. If a consumer exhausts the work in its own deque, it can steal work from the tail of someone else's deque.</a:t>
            </a:r>
            <a:endParaRPr lang="de-DE" dirty="0">
              <a:latin typeface="Albany"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de-DE" sz="2000" dirty="0" smtClean="0"/>
              <a:t>When a servlet accesses objects shared across servlets or requests, it must coordinate access to these objects properly, since multiple requests could access them simultaneously from separate threads. Servlets and JSPs, as well as servlet filters and objects stored in scoped containers like ServletContext and HttpSession, simply have to be 'thread safe.</a:t>
            </a:r>
          </a:p>
          <a:p>
            <a:endParaRPr lang="de-DE" dirty="0">
              <a:latin typeface="Albany" pitchFamily="1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dirty="0">
              <a:latin typeface="Albany" pitchFamily="1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A simple binary (two-state) latch could be used to indicate "Resource R has been initialized", and any activity that requires R would wait first on this latch.</a:t>
            </a:r>
            <a:endParaRPr lang="de-DE" dirty="0">
              <a:latin typeface="Albany" pitchFamily="1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latin typeface="Albany" pitchFamily="1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package</a:t>
            </a:r>
            <a:r>
              <a:rPr lang="en-US" dirty="0" smtClean="0"/>
              <a:t> </a:t>
            </a:r>
            <a:r>
              <a:rPr lang="en-US" sz="2000" b="0" i="0" u="none" strike="noStrike" kern="1200" dirty="0" err="1" smtClean="0">
                <a:ln>
                  <a:noFill/>
                </a:ln>
                <a:latin typeface="Arial" pitchFamily="18"/>
                <a:cs typeface="Tahoma" pitchFamily="2"/>
              </a:rPr>
              <a:t>concurrency</a:t>
            </a:r>
            <a:r>
              <a:rPr lang="en-US" b="1" dirty="0" err="1" smtClean="0"/>
              <a:t>.</a:t>
            </a:r>
            <a:r>
              <a:rPr lang="en-US" sz="2000" b="0" i="0" u="none" strike="noStrike" kern="1200" dirty="0" err="1" smtClean="0">
                <a:ln>
                  <a:noFill/>
                </a:ln>
                <a:latin typeface="Arial" pitchFamily="18"/>
                <a:cs typeface="Tahoma" pitchFamily="2"/>
              </a:rPr>
              <a:t>buildingblocks</a:t>
            </a:r>
            <a:r>
              <a:rPr lang="en-US" b="1" dirty="0" smtClean="0"/>
              <a:t>;</a:t>
            </a:r>
            <a:endParaRPr lang="en-US" dirty="0" smtClean="0"/>
          </a:p>
          <a:p>
            <a:pPr>
              <a:buNone/>
            </a:pP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java.util.concurrent.CountDownLatch</a:t>
            </a:r>
            <a:r>
              <a:rPr lang="en-US" b="1" dirty="0" smtClean="0"/>
              <a:t>;</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sz="2000" b="0" i="1" u="none" strike="noStrike" kern="1200" dirty="0" smtClean="0">
                <a:ln>
                  <a:noFill/>
                </a:ln>
                <a:latin typeface="Arial" pitchFamily="18"/>
                <a:cs typeface="Tahoma" pitchFamily="2"/>
              </a:rPr>
              <a:t>* @author </a:t>
            </a:r>
            <a:r>
              <a:rPr lang="en-US" sz="2000" b="0" i="1" u="none" strike="noStrike" kern="1200" dirty="0" err="1" smtClean="0">
                <a:ln>
                  <a:noFill/>
                </a:ln>
                <a:latin typeface="Arial" pitchFamily="18"/>
                <a:cs typeface="Tahoma" pitchFamily="2"/>
              </a:rPr>
              <a:t>vijay</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b="1" dirty="0" smtClean="0"/>
              <a:t>class</a:t>
            </a:r>
            <a:r>
              <a:rPr lang="en-US" dirty="0" smtClean="0"/>
              <a:t> </a:t>
            </a:r>
            <a:r>
              <a:rPr lang="en-US" sz="2000" b="1" i="0" u="none" strike="noStrike" kern="1200" dirty="0" err="1" smtClean="0">
                <a:ln>
                  <a:noFill/>
                </a:ln>
                <a:latin typeface="Arial" pitchFamily="18"/>
                <a:cs typeface="Tahoma" pitchFamily="2"/>
              </a:rPr>
              <a:t>someTask</a:t>
            </a:r>
            <a:r>
              <a:rPr lang="en-US" dirty="0" smtClean="0"/>
              <a:t> </a:t>
            </a:r>
            <a:r>
              <a:rPr lang="en-US" b="1" dirty="0" smtClean="0"/>
              <a:t>implements</a:t>
            </a:r>
            <a:r>
              <a:rPr lang="en-US" dirty="0" smtClean="0"/>
              <a:t> </a:t>
            </a:r>
            <a:r>
              <a:rPr lang="en-US" sz="2000" b="0" i="0" u="none" strike="noStrike" kern="1200" dirty="0" err="1" smtClean="0">
                <a:ln>
                  <a:noFill/>
                </a:ln>
                <a:latin typeface="Arial" pitchFamily="18"/>
                <a:cs typeface="Tahoma" pitchFamily="2"/>
              </a:rPr>
              <a:t>Runnable</a:t>
            </a:r>
            <a:r>
              <a:rPr lang="en-US" b="1" dirty="0" smtClean="0"/>
              <a:t>{</a:t>
            </a:r>
            <a:endParaRPr lang="en-US" dirty="0" smtClean="0"/>
          </a:p>
          <a:p>
            <a:pPr>
              <a:buNone/>
            </a:pPr>
            <a:r>
              <a:rPr lang="en-US" dirty="0" smtClean="0"/>
              <a:t>    </a:t>
            </a:r>
            <a:r>
              <a:rPr lang="en-US" b="1" dirty="0" smtClean="0"/>
              <a:t>public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run</a:t>
            </a:r>
            <a:r>
              <a:rPr lang="en-US" b="1" dirty="0" smtClean="0"/>
              <a:t>(){</a:t>
            </a:r>
            <a:endParaRPr lang="en-US" dirty="0" smtClean="0"/>
          </a:p>
          <a:p>
            <a:pPr>
              <a:buNone/>
            </a:pPr>
            <a:r>
              <a:rPr lang="en-US" dirty="0" smtClean="0"/>
              <a:t>        </a:t>
            </a:r>
            <a:r>
              <a:rPr lang="en-US" b="1" dirty="0" smtClean="0"/>
              <a:t>for(</a:t>
            </a:r>
            <a:r>
              <a:rPr lang="en-US" sz="2000" b="1" i="0" u="none" strike="noStrike" kern="1200" dirty="0" err="1" smtClean="0">
                <a:ln>
                  <a:noFill/>
                </a:ln>
                <a:latin typeface="Arial" pitchFamily="18"/>
                <a:cs typeface="Tahoma" pitchFamily="2"/>
              </a:rPr>
              <a:t>int</a:t>
            </a:r>
            <a:r>
              <a:rPr lang="en-US" dirty="0" smtClean="0"/>
              <a:t> </a:t>
            </a:r>
            <a:r>
              <a:rPr lang="en-US" sz="2000" b="0" i="0" u="none" strike="noStrike" kern="1200" dirty="0" err="1" smtClean="0">
                <a:ln>
                  <a:noFill/>
                </a:ln>
                <a:latin typeface="Arial" pitchFamily="18"/>
                <a:cs typeface="Tahoma" pitchFamily="2"/>
              </a:rPr>
              <a:t>i</a:t>
            </a:r>
            <a:r>
              <a:rPr lang="en-US" b="1" dirty="0" smtClean="0"/>
              <a:t>=</a:t>
            </a:r>
            <a:r>
              <a:rPr lang="en-US" sz="2000" b="0" i="0" u="none" strike="noStrike" kern="1200" dirty="0" smtClean="0">
                <a:ln>
                  <a:noFill/>
                </a:ln>
                <a:latin typeface="Arial" pitchFamily="18"/>
                <a:cs typeface="Tahoma" pitchFamily="2"/>
              </a:rPr>
              <a:t>0</a:t>
            </a:r>
            <a:r>
              <a:rPr lang="en-US" b="1" dirty="0" smtClean="0"/>
              <a:t>;</a:t>
            </a:r>
            <a:r>
              <a:rPr lang="en-US" sz="2000" b="0" i="0" u="none" strike="noStrike" kern="1200" dirty="0" smtClean="0">
                <a:ln>
                  <a:noFill/>
                </a:ln>
                <a:latin typeface="Arial" pitchFamily="18"/>
                <a:cs typeface="Tahoma" pitchFamily="2"/>
              </a:rPr>
              <a:t>i</a:t>
            </a:r>
            <a:r>
              <a:rPr lang="en-US" b="1" dirty="0" smtClean="0"/>
              <a:t>&lt;</a:t>
            </a:r>
            <a:r>
              <a:rPr lang="en-US" sz="2000" b="0" i="0" u="none" strike="noStrike" kern="1200" dirty="0" smtClean="0">
                <a:ln>
                  <a:noFill/>
                </a:ln>
                <a:latin typeface="Arial" pitchFamily="18"/>
                <a:cs typeface="Tahoma" pitchFamily="2"/>
              </a:rPr>
              <a:t>10</a:t>
            </a:r>
            <a:r>
              <a:rPr lang="en-US" b="1" dirty="0" smtClean="0"/>
              <a:t>;</a:t>
            </a:r>
            <a:r>
              <a:rPr lang="en-US" sz="2000" b="0" i="0" u="none" strike="noStrike" kern="1200" dirty="0" smtClean="0">
                <a:ln>
                  <a:noFill/>
                </a:ln>
                <a:latin typeface="Arial" pitchFamily="18"/>
                <a:cs typeface="Tahoma" pitchFamily="2"/>
              </a:rPr>
              <a:t>i</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a:t>
            </a:r>
            <a:r>
              <a:rPr lang="en-US" sz="2000" b="0" i="0" u="none" strike="noStrike" kern="1200" dirty="0" err="1" smtClean="0">
                <a:ln>
                  <a:noFill/>
                </a:ln>
                <a:latin typeface="Arial" pitchFamily="18"/>
                <a:cs typeface="Tahoma" pitchFamily="2"/>
              </a:rPr>
              <a:t>HolyCow</a:t>
            </a:r>
            <a:r>
              <a:rPr lang="en-US" sz="2000" b="0" i="0" u="none" strike="noStrike" kern="1200" dirty="0" smtClean="0">
                <a:ln>
                  <a:noFill/>
                </a:ln>
                <a:latin typeface="Arial" pitchFamily="18"/>
                <a:cs typeface="Tahoma" pitchFamily="2"/>
              </a:rPr>
              <a:t>"</a:t>
            </a:r>
            <a:r>
              <a:rPr lang="en-US" b="1" dirty="0" smtClean="0"/>
              <a:t>);</a:t>
            </a:r>
            <a:r>
              <a:rPr lang="en-US" dirty="0" smtClean="0"/>
              <a:t> </a:t>
            </a:r>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b="1" dirty="0" smtClean="0"/>
              <a:t>}</a:t>
            </a:r>
            <a:endParaRPr lang="en-US" dirty="0" smtClean="0"/>
          </a:p>
          <a:p>
            <a:pPr>
              <a:buNone/>
            </a:pPr>
            <a:endParaRPr lang="en-US" dirty="0" smtClean="0"/>
          </a:p>
          <a:p>
            <a:pPr>
              <a:buNone/>
            </a:pPr>
            <a:r>
              <a:rPr lang="en-US" b="1" dirty="0" smtClean="0"/>
              <a:t>public</a:t>
            </a:r>
            <a:r>
              <a:rPr lang="en-US" dirty="0" smtClean="0"/>
              <a:t> </a:t>
            </a:r>
            <a:r>
              <a:rPr lang="en-US" b="1" dirty="0" smtClean="0"/>
              <a:t>class</a:t>
            </a:r>
            <a:r>
              <a:rPr lang="en-US" dirty="0" smtClean="0"/>
              <a:t> </a:t>
            </a:r>
            <a:r>
              <a:rPr lang="en-US" sz="2000" b="1" i="0" u="none" strike="noStrike" kern="1200" dirty="0" err="1" smtClean="0">
                <a:ln>
                  <a:noFill/>
                </a:ln>
                <a:latin typeface="Arial" pitchFamily="18"/>
                <a:cs typeface="Tahoma" pitchFamily="2"/>
              </a:rPr>
              <a:t>TestHarness</a:t>
            </a:r>
            <a:r>
              <a:rPr lang="en-US" dirty="0" smtClean="0"/>
              <a:t> </a:t>
            </a:r>
            <a:r>
              <a:rPr lang="en-US" b="1" dirty="0" smtClean="0"/>
              <a:t>{</a:t>
            </a:r>
            <a:endParaRPr lang="en-US" dirty="0" smtClean="0"/>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main</a:t>
            </a:r>
            <a:r>
              <a:rPr lang="en-US" b="1" dirty="0" smtClean="0"/>
              <a:t>(</a:t>
            </a:r>
            <a:r>
              <a:rPr lang="en-US" sz="2000" b="0" i="0" u="none" strike="noStrike" kern="1200" dirty="0" smtClean="0">
                <a:ln>
                  <a:noFill/>
                </a:ln>
                <a:latin typeface="Arial" pitchFamily="18"/>
                <a:cs typeface="Tahoma" pitchFamily="2"/>
              </a:rPr>
              <a:t>String</a:t>
            </a:r>
            <a:r>
              <a:rPr lang="en-US" dirty="0" smtClean="0"/>
              <a:t> </a:t>
            </a:r>
            <a:r>
              <a:rPr lang="en-US" sz="2000" b="0" i="0" u="none" strike="noStrike" kern="1200" dirty="0" err="1" smtClean="0">
                <a:ln>
                  <a:noFill/>
                </a:ln>
                <a:latin typeface="Arial" pitchFamily="18"/>
                <a:cs typeface="Tahoma" pitchFamily="2"/>
              </a:rPr>
              <a:t>args</a:t>
            </a:r>
            <a:r>
              <a:rPr lang="en-US" b="1" dirty="0" smtClean="0"/>
              <a:t>[])</a:t>
            </a:r>
            <a:r>
              <a:rPr lang="en-US" dirty="0" smtClean="0"/>
              <a:t> </a:t>
            </a:r>
            <a:r>
              <a:rPr lang="en-US" b="1" dirty="0" smtClean="0"/>
              <a:t>throws</a:t>
            </a:r>
            <a:r>
              <a:rPr lang="en-US" dirty="0" smtClean="0"/>
              <a:t> </a:t>
            </a:r>
            <a:r>
              <a:rPr lang="en-US" sz="2000" b="0" i="0" u="none" strike="noStrike" kern="1200" dirty="0" err="1" smtClean="0">
                <a:ln>
                  <a:noFill/>
                </a:ln>
                <a:latin typeface="Arial" pitchFamily="18"/>
                <a:cs typeface="Tahoma" pitchFamily="2"/>
              </a:rPr>
              <a:t>InterruptedException</a:t>
            </a:r>
            <a:r>
              <a:rPr lang="en-US" b="1" dirty="0" smtClean="0"/>
              <a:t>{</a:t>
            </a:r>
            <a:r>
              <a:rPr lang="en-US" dirty="0" smtClean="0"/>
              <a:t> </a:t>
            </a:r>
          </a:p>
          <a:p>
            <a:pPr>
              <a:buNone/>
            </a:pPr>
            <a:r>
              <a:rPr lang="en-US" dirty="0" smtClean="0"/>
              <a:t>        </a:t>
            </a:r>
            <a:r>
              <a:rPr lang="en-US" sz="2000" b="1" i="0" u="none" strike="noStrike" kern="1200" dirty="0" smtClean="0">
                <a:ln>
                  <a:noFill/>
                </a:ln>
                <a:latin typeface="Arial" pitchFamily="18"/>
                <a:cs typeface="Tahoma" pitchFamily="2"/>
              </a:rPr>
              <a:t>long</a:t>
            </a:r>
            <a:r>
              <a:rPr lang="en-US" dirty="0" smtClean="0"/>
              <a:t> </a:t>
            </a:r>
            <a:r>
              <a:rPr lang="en-US" sz="2000" b="0" i="0" u="none" strike="noStrike" kern="1200" dirty="0" err="1" smtClean="0">
                <a:ln>
                  <a:noFill/>
                </a:ln>
                <a:latin typeface="Arial" pitchFamily="18"/>
                <a:cs typeface="Tahoma" pitchFamily="2"/>
              </a:rPr>
              <a:t>elapsedTime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timeTasks</a:t>
            </a:r>
            <a:r>
              <a:rPr lang="en-US" b="1" dirty="0" smtClean="0"/>
              <a:t>(new</a:t>
            </a:r>
            <a:r>
              <a:rPr lang="en-US" dirty="0" smtClean="0"/>
              <a:t> </a:t>
            </a:r>
            <a:r>
              <a:rPr lang="en-US" sz="2000" b="0" i="0" u="none" strike="noStrike" kern="1200" dirty="0" err="1" smtClean="0">
                <a:ln>
                  <a:noFill/>
                </a:ln>
                <a:latin typeface="Arial" pitchFamily="18"/>
                <a:cs typeface="Tahoma" pitchFamily="2"/>
              </a:rPr>
              <a:t>someTask</a:t>
            </a:r>
            <a:r>
              <a:rPr lang="en-US" b="1" dirty="0" smtClean="0"/>
              <a:t>(),</a:t>
            </a:r>
            <a:r>
              <a:rPr lang="en-US" sz="2000" b="0" i="0" u="none" strike="noStrike" kern="1200" dirty="0" smtClean="0">
                <a:ln>
                  <a:noFill/>
                </a:ln>
                <a:latin typeface="Arial" pitchFamily="18"/>
                <a:cs typeface="Tahoma" pitchFamily="2"/>
              </a:rPr>
              <a:t>10</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"ELAPSED TIME IS:"</a:t>
            </a:r>
            <a:r>
              <a:rPr lang="en-US" b="1" dirty="0" smtClean="0"/>
              <a:t>+</a:t>
            </a:r>
            <a:r>
              <a:rPr lang="en-US" sz="2000" b="0" i="0" u="none" strike="noStrike" kern="1200" dirty="0" err="1" smtClean="0">
                <a:ln>
                  <a:noFill/>
                </a:ln>
                <a:latin typeface="Arial" pitchFamily="18"/>
                <a:cs typeface="Tahoma" pitchFamily="2"/>
              </a:rPr>
              <a:t>elapsedTime</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exit</a:t>
            </a:r>
            <a:r>
              <a:rPr lang="en-US" b="1" dirty="0" smtClean="0"/>
              <a:t>(</a:t>
            </a:r>
            <a:r>
              <a:rPr lang="en-US" sz="2000" b="0" i="0" u="none" strike="noStrike" kern="1200" dirty="0" smtClean="0">
                <a:ln>
                  <a:noFill/>
                </a:ln>
                <a:latin typeface="Arial" pitchFamily="18"/>
                <a:cs typeface="Tahoma" pitchFamily="2"/>
              </a:rPr>
              <a:t>0</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private</a:t>
            </a:r>
            <a:r>
              <a:rPr lang="en-US" dirty="0" smtClean="0"/>
              <a:t> </a:t>
            </a:r>
            <a:r>
              <a:rPr lang="en-US" b="1" dirty="0" smtClean="0"/>
              <a:t>static</a:t>
            </a:r>
            <a:r>
              <a:rPr lang="en-US" dirty="0" smtClean="0"/>
              <a:t> </a:t>
            </a:r>
            <a:r>
              <a:rPr lang="en-US" sz="2000" b="1" i="0" u="none" strike="noStrike" kern="1200" dirty="0" smtClean="0">
                <a:ln>
                  <a:noFill/>
                </a:ln>
                <a:latin typeface="Arial" pitchFamily="18"/>
                <a:cs typeface="Tahoma" pitchFamily="2"/>
              </a:rPr>
              <a:t>long</a:t>
            </a:r>
            <a:r>
              <a:rPr lang="en-US" dirty="0" smtClean="0"/>
              <a:t> </a:t>
            </a:r>
            <a:r>
              <a:rPr lang="en-US" sz="2000" b="1" i="0" u="none" strike="noStrike" kern="1200" dirty="0" err="1" smtClean="0">
                <a:ln>
                  <a:noFill/>
                </a:ln>
                <a:latin typeface="Arial" pitchFamily="18"/>
                <a:cs typeface="Tahoma" pitchFamily="2"/>
              </a:rPr>
              <a:t>timeTasks</a:t>
            </a:r>
            <a:r>
              <a:rPr lang="en-US" b="1" dirty="0" smtClean="0"/>
              <a:t>(final</a:t>
            </a:r>
            <a:r>
              <a:rPr lang="en-US" dirty="0" smtClean="0"/>
              <a:t> </a:t>
            </a:r>
            <a:r>
              <a:rPr lang="en-US" sz="2000" b="0" i="0" u="none" strike="noStrike" kern="1200" dirty="0" err="1" smtClean="0">
                <a:ln>
                  <a:noFill/>
                </a:ln>
                <a:latin typeface="Arial" pitchFamily="18"/>
                <a:cs typeface="Tahoma" pitchFamily="2"/>
              </a:rPr>
              <a:t>Runnable</a:t>
            </a:r>
            <a:r>
              <a:rPr lang="en-US" dirty="0" smtClean="0"/>
              <a:t> </a:t>
            </a:r>
            <a:r>
              <a:rPr lang="en-US" sz="2000" b="0" i="0" u="none" strike="noStrike" kern="1200" dirty="0" smtClean="0">
                <a:ln>
                  <a:noFill/>
                </a:ln>
                <a:latin typeface="Arial" pitchFamily="18"/>
                <a:cs typeface="Tahoma" pitchFamily="2"/>
              </a:rPr>
              <a:t>task</a:t>
            </a:r>
            <a:r>
              <a:rPr lang="en-US" b="1" dirty="0" smtClean="0"/>
              <a:t>,</a:t>
            </a:r>
            <a:r>
              <a:rPr lang="en-US" dirty="0" smtClean="0"/>
              <a:t> </a:t>
            </a:r>
            <a:r>
              <a:rPr lang="en-US" sz="2000" b="1" i="0" u="none" strike="noStrike" kern="1200" dirty="0" err="1" smtClean="0">
                <a:ln>
                  <a:noFill/>
                </a:ln>
                <a:latin typeface="Arial" pitchFamily="18"/>
                <a:cs typeface="Tahoma" pitchFamily="2"/>
              </a:rPr>
              <a:t>int</a:t>
            </a:r>
            <a:r>
              <a:rPr lang="en-US" dirty="0" smtClean="0"/>
              <a:t> </a:t>
            </a:r>
            <a:r>
              <a:rPr lang="en-US" sz="2000" b="0" i="0" u="none" strike="noStrike" kern="1200" dirty="0" err="1" smtClean="0">
                <a:ln>
                  <a:noFill/>
                </a:ln>
                <a:latin typeface="Arial" pitchFamily="18"/>
                <a:cs typeface="Tahoma" pitchFamily="2"/>
              </a:rPr>
              <a:t>nThreads</a:t>
            </a:r>
            <a:r>
              <a:rPr lang="en-US" b="1" dirty="0" smtClean="0"/>
              <a:t>)</a:t>
            </a:r>
            <a:r>
              <a:rPr lang="en-US" dirty="0" smtClean="0"/>
              <a:t> </a:t>
            </a:r>
            <a:r>
              <a:rPr lang="en-US" b="1" dirty="0" smtClean="0"/>
              <a:t>throws</a:t>
            </a:r>
            <a:r>
              <a:rPr lang="en-US" dirty="0" smtClean="0"/>
              <a:t> </a:t>
            </a:r>
            <a:r>
              <a:rPr lang="en-US" sz="2000" b="0" i="0" u="none" strike="noStrike" kern="1200" dirty="0" err="1" smtClean="0">
                <a:ln>
                  <a:noFill/>
                </a:ln>
                <a:latin typeface="Arial" pitchFamily="18"/>
                <a:cs typeface="Tahoma" pitchFamily="2"/>
              </a:rPr>
              <a:t>InterruptedException</a:t>
            </a:r>
            <a:r>
              <a:rPr lang="en-US" b="1" dirty="0" smtClean="0"/>
              <a:t>{</a:t>
            </a:r>
            <a:endParaRPr lang="en-US" dirty="0" smtClean="0"/>
          </a:p>
          <a:p>
            <a:pPr>
              <a:buNone/>
            </a:pPr>
            <a:r>
              <a:rPr lang="en-US" dirty="0" smtClean="0"/>
              <a:t>        </a:t>
            </a:r>
            <a:r>
              <a:rPr lang="en-US" b="1" dirty="0" smtClean="0"/>
              <a:t>final</a:t>
            </a:r>
            <a:r>
              <a:rPr lang="en-US" dirty="0" smtClean="0"/>
              <a:t> </a:t>
            </a:r>
            <a:r>
              <a:rPr lang="en-US" sz="2000" b="0" i="0" u="none" strike="noStrike" kern="1200" dirty="0" err="1" smtClean="0">
                <a:ln>
                  <a:noFill/>
                </a:ln>
                <a:latin typeface="Arial" pitchFamily="18"/>
                <a:cs typeface="Tahoma" pitchFamily="2"/>
              </a:rPr>
              <a:t>CountDownLatch</a:t>
            </a:r>
            <a:r>
              <a:rPr lang="en-US" dirty="0" smtClean="0"/>
              <a:t> </a:t>
            </a:r>
            <a:r>
              <a:rPr lang="en-US" sz="2000" b="0" i="0" u="none" strike="noStrike" kern="1200" dirty="0" err="1" smtClean="0">
                <a:ln>
                  <a:noFill/>
                </a:ln>
                <a:latin typeface="Arial" pitchFamily="18"/>
                <a:cs typeface="Tahoma" pitchFamily="2"/>
              </a:rPr>
              <a:t>startGate</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CountDownLatch</a:t>
            </a:r>
            <a:r>
              <a:rPr lang="en-US" b="1" dirty="0" smtClean="0"/>
              <a:t>(</a:t>
            </a:r>
            <a:r>
              <a:rPr lang="en-US" sz="2000" b="0" i="0" u="none" strike="noStrike" kern="1200" dirty="0" smtClean="0">
                <a:ln>
                  <a:noFill/>
                </a:ln>
                <a:latin typeface="Arial" pitchFamily="18"/>
                <a:cs typeface="Tahoma" pitchFamily="2"/>
              </a:rPr>
              <a:t>1</a:t>
            </a:r>
            <a:r>
              <a:rPr lang="en-US" b="1" dirty="0" smtClean="0"/>
              <a:t>);</a:t>
            </a:r>
            <a:endParaRPr lang="en-US" dirty="0" smtClean="0"/>
          </a:p>
          <a:p>
            <a:pPr>
              <a:buNone/>
            </a:pPr>
            <a:r>
              <a:rPr lang="en-US" dirty="0" smtClean="0"/>
              <a:t>        </a:t>
            </a:r>
            <a:r>
              <a:rPr lang="en-US" b="1" dirty="0" smtClean="0"/>
              <a:t>final</a:t>
            </a:r>
            <a:r>
              <a:rPr lang="en-US" dirty="0" smtClean="0"/>
              <a:t> </a:t>
            </a:r>
            <a:r>
              <a:rPr lang="en-US" sz="2000" b="0" i="0" u="none" strike="noStrike" kern="1200" dirty="0" err="1" smtClean="0">
                <a:ln>
                  <a:noFill/>
                </a:ln>
                <a:latin typeface="Arial" pitchFamily="18"/>
                <a:cs typeface="Tahoma" pitchFamily="2"/>
              </a:rPr>
              <a:t>CountDownLatch</a:t>
            </a:r>
            <a:r>
              <a:rPr lang="en-US" dirty="0" smtClean="0"/>
              <a:t> </a:t>
            </a:r>
            <a:r>
              <a:rPr lang="en-US" sz="2000" b="0" i="0" u="none" strike="noStrike" kern="1200" dirty="0" err="1" smtClean="0">
                <a:ln>
                  <a:noFill/>
                </a:ln>
                <a:latin typeface="Arial" pitchFamily="18"/>
                <a:cs typeface="Tahoma" pitchFamily="2"/>
              </a:rPr>
              <a:t>endGate</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CountDownLatch</a:t>
            </a:r>
            <a:r>
              <a:rPr lang="en-US" b="1" dirty="0" smtClean="0"/>
              <a:t>(</a:t>
            </a:r>
            <a:r>
              <a:rPr lang="en-US" sz="2000" b="0" i="0" u="none" strike="noStrike" kern="1200" dirty="0" err="1" smtClean="0">
                <a:ln>
                  <a:noFill/>
                </a:ln>
                <a:latin typeface="Arial" pitchFamily="18"/>
                <a:cs typeface="Tahoma" pitchFamily="2"/>
              </a:rPr>
              <a:t>nThreads</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for</a:t>
            </a:r>
            <a:r>
              <a:rPr lang="en-US" dirty="0" smtClean="0"/>
              <a:t> </a:t>
            </a:r>
            <a:r>
              <a:rPr lang="en-US" b="1" dirty="0" smtClean="0"/>
              <a:t>(</a:t>
            </a:r>
            <a:r>
              <a:rPr lang="en-US" sz="2000" b="1" i="0" u="none" strike="noStrike" kern="1200" dirty="0" err="1" smtClean="0">
                <a:ln>
                  <a:noFill/>
                </a:ln>
                <a:latin typeface="Arial" pitchFamily="18"/>
                <a:cs typeface="Tahoma" pitchFamily="2"/>
              </a:rPr>
              <a:t>int</a:t>
            </a:r>
            <a:r>
              <a:rPr lang="en-US" dirty="0" smtClean="0"/>
              <a:t> </a:t>
            </a:r>
            <a:r>
              <a:rPr lang="en-US" sz="2000" b="0" i="0" u="none" strike="noStrike" kern="1200" dirty="0" err="1" smtClean="0">
                <a:ln>
                  <a:noFill/>
                </a:ln>
                <a:latin typeface="Arial" pitchFamily="18"/>
                <a:cs typeface="Tahoma" pitchFamily="2"/>
              </a:rPr>
              <a:t>i</a:t>
            </a:r>
            <a:r>
              <a:rPr lang="en-US" dirty="0" smtClean="0"/>
              <a:t> </a:t>
            </a:r>
            <a:r>
              <a:rPr lang="en-US" b="1" dirty="0" smtClean="0"/>
              <a:t>=</a:t>
            </a:r>
            <a:r>
              <a:rPr lang="en-US" dirty="0" smtClean="0"/>
              <a:t> </a:t>
            </a:r>
            <a:r>
              <a:rPr lang="en-US" sz="2000" b="0" i="0" u="none" strike="noStrike" kern="1200" dirty="0" smtClean="0">
                <a:ln>
                  <a:noFill/>
                </a:ln>
                <a:latin typeface="Arial" pitchFamily="18"/>
                <a:cs typeface="Tahoma" pitchFamily="2"/>
              </a:rPr>
              <a:t>0</a:t>
            </a:r>
            <a:r>
              <a:rPr lang="en-US" b="1" dirty="0" smtClean="0"/>
              <a:t>;</a:t>
            </a:r>
            <a:r>
              <a:rPr lang="en-US" dirty="0" smtClean="0"/>
              <a:t> </a:t>
            </a:r>
            <a:r>
              <a:rPr lang="en-US" sz="2000" b="0" i="0" u="none" strike="noStrike" kern="1200" dirty="0" err="1" smtClean="0">
                <a:ln>
                  <a:noFill/>
                </a:ln>
                <a:latin typeface="Arial" pitchFamily="18"/>
                <a:cs typeface="Tahoma" pitchFamily="2"/>
              </a:rPr>
              <a:t>i</a:t>
            </a:r>
            <a:r>
              <a:rPr lang="en-US" dirty="0" smtClean="0"/>
              <a:t> </a:t>
            </a:r>
            <a:r>
              <a:rPr lang="en-US" b="1" dirty="0" smtClean="0"/>
              <a:t>&lt;</a:t>
            </a:r>
            <a:r>
              <a:rPr lang="en-US" dirty="0" smtClean="0"/>
              <a:t> </a:t>
            </a:r>
            <a:r>
              <a:rPr lang="en-US" sz="2000" b="0" i="0" u="none" strike="noStrike" kern="1200" dirty="0" err="1" smtClean="0">
                <a:ln>
                  <a:noFill/>
                </a:ln>
                <a:latin typeface="Arial" pitchFamily="18"/>
                <a:cs typeface="Tahoma" pitchFamily="2"/>
              </a:rPr>
              <a:t>nThreads</a:t>
            </a:r>
            <a:r>
              <a:rPr lang="en-US" b="1" dirty="0" smtClean="0"/>
              <a:t>;</a:t>
            </a:r>
            <a:r>
              <a:rPr lang="en-US" dirty="0" smtClean="0"/>
              <a:t> </a:t>
            </a:r>
            <a:r>
              <a:rPr lang="en-US" sz="2000" b="0" i="0" u="none" strike="noStrike" kern="1200" dirty="0" err="1" smtClean="0">
                <a:ln>
                  <a:noFill/>
                </a:ln>
                <a:latin typeface="Arial" pitchFamily="18"/>
                <a:cs typeface="Tahoma" pitchFamily="2"/>
              </a:rPr>
              <a:t>i</a:t>
            </a:r>
            <a:r>
              <a:rPr lang="en-US" b="1" dirty="0" smtClean="0"/>
              <a:t>++)</a:t>
            </a:r>
            <a:r>
              <a:rPr lang="en-US" dirty="0" smtClean="0"/>
              <a:t> </a:t>
            </a:r>
            <a:r>
              <a:rPr lang="en-US" b="1" dirty="0" smtClean="0"/>
              <a:t>{</a:t>
            </a:r>
            <a:endParaRPr lang="en-US" dirty="0" smtClean="0"/>
          </a:p>
          <a:p>
            <a:pPr>
              <a:buNone/>
            </a:pPr>
            <a:r>
              <a:rPr lang="en-US" dirty="0" smtClean="0"/>
              <a:t>            </a:t>
            </a:r>
            <a:r>
              <a:rPr lang="en-US" sz="2000" b="0" i="0" u="none" strike="noStrike" kern="1200" dirty="0" smtClean="0">
                <a:ln>
                  <a:noFill/>
                </a:ln>
                <a:latin typeface="Arial" pitchFamily="18"/>
                <a:cs typeface="Tahoma" pitchFamily="2"/>
              </a:rPr>
              <a:t>Thread</a:t>
            </a:r>
            <a:r>
              <a:rPr lang="en-US" dirty="0" smtClean="0"/>
              <a:t> </a:t>
            </a:r>
            <a:r>
              <a:rPr lang="en-US" sz="2000" b="0" i="0" u="none" strike="noStrike" kern="1200" dirty="0" smtClean="0">
                <a:ln>
                  <a:noFill/>
                </a:ln>
                <a:latin typeface="Arial" pitchFamily="18"/>
                <a:cs typeface="Tahoma" pitchFamily="2"/>
              </a:rPr>
              <a:t>t</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smtClean="0">
                <a:ln>
                  <a:noFill/>
                </a:ln>
                <a:latin typeface="Arial" pitchFamily="18"/>
                <a:cs typeface="Tahoma" pitchFamily="2"/>
              </a:rPr>
              <a:t>Thread</a:t>
            </a:r>
            <a:r>
              <a:rPr lang="en-US" b="1" dirty="0" smtClean="0"/>
              <a:t>()</a:t>
            </a:r>
            <a:r>
              <a:rPr lang="en-US" dirty="0" smtClean="0"/>
              <a:t> </a:t>
            </a:r>
            <a:r>
              <a:rPr lang="en-US" b="1" dirty="0" smtClean="0"/>
              <a:t>{</a:t>
            </a:r>
            <a:endParaRPr lang="en-US" dirty="0" smtClean="0"/>
          </a:p>
          <a:p>
            <a:pPr>
              <a:buNone/>
            </a:pPr>
            <a:r>
              <a:rPr lang="en-US" dirty="0" smtClean="0"/>
              <a:t/>
            </a:r>
            <a:br>
              <a:rPr lang="en-US" dirty="0" smtClean="0"/>
            </a:br>
            <a:endParaRPr lang="en-US" dirty="0" smtClean="0"/>
          </a:p>
          <a:p>
            <a:pPr>
              <a:buNone/>
            </a:pPr>
            <a:r>
              <a:rPr lang="en-US" dirty="0" smtClean="0"/>
              <a:t>                </a:t>
            </a:r>
            <a:r>
              <a:rPr lang="en-US" b="1" dirty="0" smtClean="0"/>
              <a:t>public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run</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startGate</a:t>
            </a:r>
            <a:r>
              <a:rPr lang="en-US" b="1" dirty="0" err="1" smtClean="0"/>
              <a:t>.</a:t>
            </a:r>
            <a:r>
              <a:rPr lang="en-US" sz="2000" b="0" i="0" u="none" strike="noStrike" kern="1200" dirty="0" err="1" smtClean="0">
                <a:ln>
                  <a:noFill/>
                </a:ln>
                <a:latin typeface="Arial" pitchFamily="18"/>
                <a:cs typeface="Tahoma" pitchFamily="2"/>
              </a:rPr>
              <a:t>await</a:t>
            </a:r>
            <a:r>
              <a:rPr lang="en-US" b="1" dirty="0" smtClean="0"/>
              <a:t>();</a:t>
            </a:r>
            <a:endParaRPr lang="en-US" dirty="0" smtClean="0"/>
          </a:p>
          <a:p>
            <a:pPr>
              <a:buNone/>
            </a:pPr>
            <a:r>
              <a:rPr lang="en-US" dirty="0" smtClean="0"/>
              <a:t>                        </a:t>
            </a:r>
            <a:r>
              <a:rPr lang="en-US" b="1" dirty="0" smtClean="0"/>
              <a:t>try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task</a:t>
            </a:r>
            <a:r>
              <a:rPr lang="en-US" b="1" dirty="0" err="1" smtClean="0"/>
              <a:t>.</a:t>
            </a:r>
            <a:r>
              <a:rPr lang="en-US" sz="2000" b="0" i="0" u="none" strike="noStrike" kern="1200" dirty="0" err="1" smtClean="0">
                <a:ln>
                  <a:noFill/>
                </a:ln>
                <a:latin typeface="Arial" pitchFamily="18"/>
                <a:cs typeface="Tahoma" pitchFamily="2"/>
              </a:rPr>
              <a:t>run</a:t>
            </a:r>
            <a:r>
              <a:rPr lang="en-US" b="1" dirty="0" smtClean="0"/>
              <a:t>();</a:t>
            </a:r>
            <a:endParaRPr lang="en-US" dirty="0" smtClean="0"/>
          </a:p>
          <a:p>
            <a:pPr>
              <a:buNone/>
            </a:pPr>
            <a:r>
              <a:rPr lang="en-US" dirty="0" smtClean="0"/>
              <a:t>                        </a:t>
            </a:r>
            <a:r>
              <a:rPr lang="en-US" b="1" dirty="0" smtClean="0"/>
              <a:t>}</a:t>
            </a:r>
            <a:r>
              <a:rPr lang="en-US" dirty="0" smtClean="0"/>
              <a:t> </a:t>
            </a:r>
            <a:r>
              <a:rPr lang="en-US" b="1" dirty="0" smtClean="0"/>
              <a:t>finally</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endGate</a:t>
            </a:r>
            <a:r>
              <a:rPr lang="en-US" b="1" dirty="0" err="1" smtClean="0"/>
              <a:t>.</a:t>
            </a:r>
            <a:r>
              <a:rPr lang="en-US" sz="2000" b="0" i="0" u="none" strike="noStrike" kern="1200" dirty="0" err="1" smtClean="0">
                <a:ln>
                  <a:noFill/>
                </a:ln>
                <a:latin typeface="Arial" pitchFamily="18"/>
                <a:cs typeface="Tahoma" pitchFamily="2"/>
              </a:rPr>
              <a:t>countDown</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r>
              <a:rPr lang="en-US" dirty="0" smtClean="0"/>
              <a:t> </a:t>
            </a:r>
            <a:r>
              <a:rPr lang="en-US" b="1" dirty="0" smtClean="0"/>
              <a:t>catch</a:t>
            </a:r>
            <a:r>
              <a:rPr lang="en-US" dirty="0" smtClean="0"/>
              <a:t> </a:t>
            </a:r>
            <a:r>
              <a:rPr lang="en-US" b="1" dirty="0" smtClean="0"/>
              <a:t>(</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a:t>
            </a:r>
            <a:r>
              <a:rPr lang="en-US" b="1" dirty="0" err="1" smtClean="0"/>
              <a:t>.</a:t>
            </a:r>
            <a:r>
              <a:rPr lang="en-US" sz="2000" b="0" i="0" u="none" strike="noStrike" kern="1200" dirty="0" err="1" smtClean="0">
                <a:ln>
                  <a:noFill/>
                </a:ln>
                <a:latin typeface="Arial" pitchFamily="18"/>
                <a:cs typeface="Tahoma" pitchFamily="2"/>
              </a:rPr>
              <a:t>start</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sz="2000" b="1" i="0" u="none" strike="noStrike" kern="1200" dirty="0" smtClean="0">
                <a:ln>
                  <a:noFill/>
                </a:ln>
                <a:latin typeface="Arial" pitchFamily="18"/>
                <a:cs typeface="Tahoma" pitchFamily="2"/>
              </a:rPr>
              <a:t>long</a:t>
            </a:r>
            <a:r>
              <a:rPr lang="en-US" dirty="0" smtClean="0"/>
              <a:t> </a:t>
            </a:r>
            <a:r>
              <a:rPr lang="en-US" sz="2000" b="0" i="0" u="none" strike="noStrike" kern="1200" dirty="0" err="1" smtClean="0">
                <a:ln>
                  <a:noFill/>
                </a:ln>
                <a:latin typeface="Arial" pitchFamily="18"/>
                <a:cs typeface="Tahoma" pitchFamily="2"/>
              </a:rPr>
              <a:t>startTime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nanoTime</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startGate</a:t>
            </a:r>
            <a:r>
              <a:rPr lang="en-US" b="1" dirty="0" err="1" smtClean="0"/>
              <a:t>.</a:t>
            </a:r>
            <a:r>
              <a:rPr lang="en-US" sz="2000" b="0" i="0" u="none" strike="noStrike" kern="1200" dirty="0" err="1" smtClean="0">
                <a:ln>
                  <a:noFill/>
                </a:ln>
                <a:latin typeface="Arial" pitchFamily="18"/>
                <a:cs typeface="Tahoma" pitchFamily="2"/>
              </a:rPr>
              <a:t>countDown</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endGate</a:t>
            </a:r>
            <a:r>
              <a:rPr lang="en-US" b="1" dirty="0" err="1" smtClean="0"/>
              <a:t>.</a:t>
            </a:r>
            <a:r>
              <a:rPr lang="en-US" sz="2000" b="0" i="0" u="none" strike="noStrike" kern="1200" dirty="0" err="1" smtClean="0">
                <a:ln>
                  <a:noFill/>
                </a:ln>
                <a:latin typeface="Arial" pitchFamily="18"/>
                <a:cs typeface="Tahoma" pitchFamily="2"/>
              </a:rPr>
              <a:t>await</a:t>
            </a:r>
            <a:r>
              <a:rPr lang="en-US" b="1" dirty="0" smtClean="0"/>
              <a:t>();</a:t>
            </a:r>
            <a:endParaRPr lang="en-US" dirty="0" smtClean="0"/>
          </a:p>
          <a:p>
            <a:pPr>
              <a:buNone/>
            </a:pPr>
            <a:r>
              <a:rPr lang="en-US" dirty="0" smtClean="0"/>
              <a:t>        </a:t>
            </a:r>
            <a:r>
              <a:rPr lang="en-US" sz="2000" b="1" i="0" u="none" strike="noStrike" kern="1200" dirty="0" smtClean="0">
                <a:ln>
                  <a:noFill/>
                </a:ln>
                <a:latin typeface="Arial" pitchFamily="18"/>
                <a:cs typeface="Tahoma" pitchFamily="2"/>
              </a:rPr>
              <a:t>long</a:t>
            </a:r>
            <a:r>
              <a:rPr lang="en-US" dirty="0" smtClean="0"/>
              <a:t> </a:t>
            </a:r>
            <a:r>
              <a:rPr lang="en-US" sz="2000" b="0" i="0" u="none" strike="noStrike" kern="1200" dirty="0" err="1" smtClean="0">
                <a:ln>
                  <a:noFill/>
                </a:ln>
                <a:latin typeface="Arial" pitchFamily="18"/>
                <a:cs typeface="Tahoma" pitchFamily="2"/>
              </a:rPr>
              <a:t>endTime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nanoTime</a:t>
            </a:r>
            <a:r>
              <a:rPr lang="en-US" b="1" dirty="0" smtClean="0"/>
              <a:t>();</a:t>
            </a:r>
            <a:endParaRPr lang="en-US" dirty="0" smtClean="0"/>
          </a:p>
          <a:p>
            <a:pPr>
              <a:buNone/>
            </a:pPr>
            <a:r>
              <a:rPr lang="en-US" dirty="0" smtClean="0"/>
              <a:t>        </a:t>
            </a:r>
            <a:r>
              <a:rPr lang="en-US" b="1" dirty="0" smtClean="0"/>
              <a:t>return</a:t>
            </a:r>
            <a:r>
              <a:rPr lang="en-US" dirty="0" smtClean="0"/>
              <a:t> </a:t>
            </a:r>
            <a:r>
              <a:rPr lang="en-US" sz="2000" b="0" i="0" u="none" strike="noStrike" kern="1200" dirty="0" err="1" smtClean="0">
                <a:ln>
                  <a:noFill/>
                </a:ln>
                <a:latin typeface="Arial" pitchFamily="18"/>
                <a:cs typeface="Tahoma" pitchFamily="2"/>
              </a:rPr>
              <a:t>endTime</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startTime</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b="1" dirty="0" smtClean="0"/>
              <a:t>}</a:t>
            </a:r>
            <a:endParaRPr lang="en-US" dirty="0" smtClean="0"/>
          </a:p>
          <a:p>
            <a:pPr>
              <a:buNone/>
            </a:pPr>
            <a:endParaRPr lang="de-DE" dirty="0">
              <a:latin typeface="Albany" pitchFamily="1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Completion subsumes all the ways a computation can complete, including normal completion, cancellation, and exception. Once a </a:t>
            </a:r>
            <a:r>
              <a:rPr lang="en-US" sz="2000" dirty="0" err="1" smtClean="0"/>
              <a:t>FutureTask</a:t>
            </a:r>
            <a:r>
              <a:rPr lang="en-US" sz="2000" dirty="0" smtClean="0"/>
              <a:t> enters the completed state, it stays in that state forever.</a:t>
            </a:r>
          </a:p>
          <a:p>
            <a:endParaRPr lang="de-DE" dirty="0">
              <a:latin typeface="Albany" pitchFamily="18"/>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package</a:t>
            </a:r>
            <a:r>
              <a:rPr lang="en-US" dirty="0" smtClean="0"/>
              <a:t> </a:t>
            </a:r>
            <a:r>
              <a:rPr lang="en-US" sz="2000" b="0" i="0" u="none" strike="noStrike" kern="1200" dirty="0" err="1" smtClean="0">
                <a:ln>
                  <a:noFill/>
                </a:ln>
                <a:latin typeface="Arial" pitchFamily="18"/>
                <a:cs typeface="Tahoma" pitchFamily="2"/>
              </a:rPr>
              <a:t>concurrency</a:t>
            </a:r>
            <a:r>
              <a:rPr lang="en-US" b="1" dirty="0" err="1" smtClean="0"/>
              <a:t>.</a:t>
            </a:r>
            <a:r>
              <a:rPr lang="en-US" sz="2000" b="0" i="0" u="none" strike="noStrike" kern="1200" dirty="0" err="1" smtClean="0">
                <a:ln>
                  <a:noFill/>
                </a:ln>
                <a:latin typeface="Arial" pitchFamily="18"/>
                <a:cs typeface="Tahoma" pitchFamily="2"/>
              </a:rPr>
              <a:t>buildingblocks</a:t>
            </a:r>
            <a:r>
              <a:rPr lang="en-US" b="1" dirty="0" smtClean="0"/>
              <a:t>;</a:t>
            </a:r>
            <a:endParaRPr lang="en-US" dirty="0" smtClean="0"/>
          </a:p>
          <a:p>
            <a:pPr>
              <a:buNone/>
            </a:pPr>
            <a:r>
              <a:rPr lang="en-US" dirty="0" smtClean="0"/>
              <a:t/>
            </a:r>
            <a:br>
              <a:rPr lang="en-US" dirty="0" smtClean="0"/>
            </a:b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java.util.concurrent.Callable</a:t>
            </a:r>
            <a:r>
              <a:rPr lang="en-US" b="1" dirty="0" smtClean="0"/>
              <a:t>;</a:t>
            </a: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java.util.concurrent.ExecutionException</a:t>
            </a:r>
            <a:r>
              <a:rPr lang="en-US" b="1" dirty="0" smtClean="0"/>
              <a:t>;</a:t>
            </a:r>
            <a:endParaRPr lang="en-US" dirty="0" smtClean="0"/>
          </a:p>
          <a:p>
            <a:pPr>
              <a:buNone/>
            </a:pPr>
            <a:r>
              <a:rPr lang="en-US" b="1" dirty="0" smtClean="0"/>
              <a:t>import</a:t>
            </a:r>
            <a:r>
              <a:rPr lang="en-US" dirty="0" smtClean="0"/>
              <a:t> </a:t>
            </a:r>
            <a:r>
              <a:rPr lang="en-US" sz="2000" b="0" i="0" u="none" strike="noStrike" kern="1200" dirty="0" err="1" smtClean="0">
                <a:ln>
                  <a:noFill/>
                </a:ln>
                <a:latin typeface="Arial" pitchFamily="18"/>
                <a:cs typeface="Tahoma" pitchFamily="2"/>
              </a:rPr>
              <a:t>java.util.concurrent.FutureTask</a:t>
            </a:r>
            <a:r>
              <a:rPr lang="en-US" b="1" dirty="0" smtClean="0"/>
              <a:t>;</a:t>
            </a:r>
            <a:endParaRPr lang="en-US" dirty="0" smtClean="0"/>
          </a:p>
          <a:p>
            <a:pPr>
              <a:buNone/>
            </a:pPr>
            <a:r>
              <a:rPr lang="en-US" dirty="0" smtClean="0"/>
              <a:t/>
            </a:r>
            <a:br>
              <a:rPr lang="en-US" dirty="0" smtClean="0"/>
            </a:b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sz="2000" b="0" i="1" u="none" strike="noStrike" kern="1200" dirty="0" smtClean="0">
                <a:ln>
                  <a:noFill/>
                </a:ln>
                <a:latin typeface="Arial" pitchFamily="18"/>
                <a:cs typeface="Tahoma" pitchFamily="2"/>
              </a:rPr>
              <a:t>* </a:t>
            </a:r>
            <a:r>
              <a:rPr lang="en-US" sz="2000" b="0" i="1" u="none" strike="noStrike" kern="1200" dirty="0" err="1" smtClean="0">
                <a:ln>
                  <a:noFill/>
                </a:ln>
                <a:latin typeface="Arial" pitchFamily="18"/>
                <a:cs typeface="Tahoma" pitchFamily="2"/>
              </a:rPr>
              <a:t>FutureTask</a:t>
            </a:r>
            <a:r>
              <a:rPr lang="en-US" sz="2000" b="0" i="1" u="none" strike="noStrike" kern="1200" dirty="0" smtClean="0">
                <a:ln>
                  <a:noFill/>
                </a:ln>
                <a:latin typeface="Arial" pitchFamily="18"/>
                <a:cs typeface="Tahoma" pitchFamily="2"/>
              </a:rPr>
              <a:t> acts like a latch. </a:t>
            </a:r>
            <a:r>
              <a:rPr lang="en-US" sz="2000" b="0" i="1" u="none" strike="noStrike" kern="1200" dirty="0" err="1" smtClean="0">
                <a:ln>
                  <a:noFill/>
                </a:ln>
                <a:latin typeface="Arial" pitchFamily="18"/>
                <a:cs typeface="Tahoma" pitchFamily="2"/>
              </a:rPr>
              <a:t>i.e</a:t>
            </a:r>
            <a:r>
              <a:rPr lang="en-US" sz="2000" b="0" i="1" u="none" strike="noStrike" kern="1200" dirty="0" smtClean="0">
                <a:ln>
                  <a:noFill/>
                </a:ln>
                <a:latin typeface="Arial" pitchFamily="18"/>
                <a:cs typeface="Tahoma" pitchFamily="2"/>
              </a:rPr>
              <a:t>) If </a:t>
            </a:r>
            <a:r>
              <a:rPr lang="en-US" sz="2000" b="0" i="1" u="none" strike="noStrike" kern="1200" dirty="0" err="1" smtClean="0">
                <a:ln>
                  <a:noFill/>
                </a:ln>
                <a:latin typeface="Arial" pitchFamily="18"/>
                <a:cs typeface="Tahoma" pitchFamily="2"/>
              </a:rPr>
              <a:t>FutureTask</a:t>
            </a:r>
            <a:r>
              <a:rPr lang="en-US" sz="2000" b="0" i="1" u="none" strike="noStrike" kern="1200" dirty="0" smtClean="0">
                <a:ln>
                  <a:noFill/>
                </a:ln>
                <a:latin typeface="Arial" pitchFamily="18"/>
                <a:cs typeface="Tahoma" pitchFamily="2"/>
              </a:rPr>
              <a:t> enters the completed state</a:t>
            </a:r>
            <a:endParaRPr lang="en-US" dirty="0" smtClean="0"/>
          </a:p>
          <a:p>
            <a:pPr>
              <a:buNone/>
            </a:pPr>
            <a:r>
              <a:rPr lang="en-US" sz="2000" b="0" i="1" u="none" strike="noStrike" kern="1200" dirty="0" smtClean="0">
                <a:ln>
                  <a:noFill/>
                </a:ln>
                <a:latin typeface="Arial" pitchFamily="18"/>
                <a:cs typeface="Tahoma" pitchFamily="2"/>
              </a:rPr>
              <a:t>* it stays in that state forever. The behavior of </a:t>
            </a:r>
            <a:r>
              <a:rPr lang="en-US" sz="2000" b="0" i="1" u="none" strike="noStrike" kern="1200" dirty="0" err="1" smtClean="0">
                <a:ln>
                  <a:noFill/>
                </a:ln>
                <a:latin typeface="Arial" pitchFamily="18"/>
                <a:cs typeface="Tahoma" pitchFamily="2"/>
              </a:rPr>
              <a:t>Future.get</a:t>
            </a:r>
            <a:r>
              <a:rPr lang="en-US" sz="2000" b="0" i="1" u="none" strike="noStrike" kern="1200" dirty="0" smtClean="0">
                <a:ln>
                  <a:noFill/>
                </a:ln>
                <a:latin typeface="Arial" pitchFamily="18"/>
                <a:cs typeface="Tahoma" pitchFamily="2"/>
              </a:rPr>
              <a:t> depends on the </a:t>
            </a:r>
            <a:endParaRPr lang="en-US" dirty="0" smtClean="0"/>
          </a:p>
          <a:p>
            <a:pPr>
              <a:buNone/>
            </a:pPr>
            <a:r>
              <a:rPr lang="en-US" sz="2000" b="0" i="1" u="none" strike="noStrike" kern="1200" dirty="0" smtClean="0">
                <a:ln>
                  <a:noFill/>
                </a:ln>
                <a:latin typeface="Arial" pitchFamily="18"/>
                <a:cs typeface="Tahoma" pitchFamily="2"/>
              </a:rPr>
              <a:t>* state of the task. If it is completed, get returns the result immediately, </a:t>
            </a:r>
            <a:endParaRPr lang="en-US" dirty="0" smtClean="0"/>
          </a:p>
          <a:p>
            <a:pPr>
              <a:buNone/>
            </a:pPr>
            <a:r>
              <a:rPr lang="en-US" sz="2000" b="0" i="1" u="none" strike="noStrike" kern="1200" dirty="0" smtClean="0">
                <a:ln>
                  <a:noFill/>
                </a:ln>
                <a:latin typeface="Arial" pitchFamily="18"/>
                <a:cs typeface="Tahoma" pitchFamily="2"/>
              </a:rPr>
              <a:t>* and otherwise blocks until the task transitions to the completed state and </a:t>
            </a:r>
            <a:endParaRPr lang="en-US" dirty="0" smtClean="0"/>
          </a:p>
          <a:p>
            <a:pPr>
              <a:buNone/>
            </a:pPr>
            <a:r>
              <a:rPr lang="en-US" sz="2000" b="0" i="1" u="none" strike="noStrike" kern="1200" dirty="0" smtClean="0">
                <a:ln>
                  <a:noFill/>
                </a:ln>
                <a:latin typeface="Arial" pitchFamily="18"/>
                <a:cs typeface="Tahoma" pitchFamily="2"/>
              </a:rPr>
              <a:t>* then returns the result or throws an exception. </a:t>
            </a:r>
            <a:r>
              <a:rPr lang="en-US" sz="2000" b="0" i="1" u="none" strike="noStrike" kern="1200" dirty="0" err="1" smtClean="0">
                <a:ln>
                  <a:noFill/>
                </a:ln>
                <a:latin typeface="Arial" pitchFamily="18"/>
                <a:cs typeface="Tahoma" pitchFamily="2"/>
              </a:rPr>
              <a:t>Preloader</a:t>
            </a:r>
            <a:r>
              <a:rPr lang="en-US" sz="2000" b="0" i="1" u="none" strike="noStrike" kern="1200" dirty="0" smtClean="0">
                <a:ln>
                  <a:noFill/>
                </a:ln>
                <a:latin typeface="Arial" pitchFamily="18"/>
                <a:cs typeface="Tahoma" pitchFamily="2"/>
              </a:rPr>
              <a:t> uses </a:t>
            </a:r>
            <a:r>
              <a:rPr lang="en-US" sz="2000" b="0" i="1" u="none" strike="noStrike" kern="1200" dirty="0" err="1" smtClean="0">
                <a:ln>
                  <a:noFill/>
                </a:ln>
                <a:latin typeface="Arial" pitchFamily="18"/>
                <a:cs typeface="Tahoma" pitchFamily="2"/>
              </a:rPr>
              <a:t>FutureTask</a:t>
            </a:r>
            <a:r>
              <a:rPr lang="en-US" sz="2000" b="0" i="1" u="none" strike="noStrike" kern="1200" dirty="0" smtClean="0">
                <a:ln>
                  <a:noFill/>
                </a:ln>
                <a:latin typeface="Arial" pitchFamily="18"/>
                <a:cs typeface="Tahoma" pitchFamily="2"/>
              </a:rPr>
              <a:t> to </a:t>
            </a:r>
            <a:endParaRPr lang="en-US" dirty="0" smtClean="0"/>
          </a:p>
          <a:p>
            <a:pPr>
              <a:buNone/>
            </a:pPr>
            <a:r>
              <a:rPr lang="en-US" sz="2000" b="0" i="1" u="none" strike="noStrike" kern="1200" dirty="0" smtClean="0">
                <a:ln>
                  <a:noFill/>
                </a:ln>
                <a:latin typeface="Arial" pitchFamily="18"/>
                <a:cs typeface="Tahoma" pitchFamily="2"/>
              </a:rPr>
              <a:t>* perform an expensive computation whose results are needed later; by starting </a:t>
            </a:r>
            <a:endParaRPr lang="en-US" dirty="0" smtClean="0"/>
          </a:p>
          <a:p>
            <a:pPr>
              <a:buNone/>
            </a:pPr>
            <a:r>
              <a:rPr lang="en-US" sz="2000" b="0" i="1" u="none" strike="noStrike" kern="1200" dirty="0" smtClean="0">
                <a:ln>
                  <a:noFill/>
                </a:ln>
                <a:latin typeface="Arial" pitchFamily="18"/>
                <a:cs typeface="Tahoma" pitchFamily="2"/>
              </a:rPr>
              <a:t>* the computation early </a:t>
            </a:r>
            <a:r>
              <a:rPr lang="en-US" sz="2000" b="0" i="1" u="none" strike="noStrike" kern="1200" dirty="0" err="1" smtClean="0">
                <a:ln>
                  <a:noFill/>
                </a:ln>
                <a:latin typeface="Arial" pitchFamily="18"/>
                <a:cs typeface="Tahoma" pitchFamily="2"/>
              </a:rPr>
              <a:t>i.e</a:t>
            </a:r>
            <a:r>
              <a:rPr lang="en-US" sz="2000" b="0" i="1" u="none" strike="noStrike" kern="1200" dirty="0" smtClean="0">
                <a:ln>
                  <a:noFill/>
                </a:ln>
                <a:latin typeface="Arial" pitchFamily="18"/>
                <a:cs typeface="Tahoma" pitchFamily="2"/>
              </a:rPr>
              <a:t>) use </a:t>
            </a:r>
            <a:r>
              <a:rPr lang="en-US" sz="2000" b="0" i="1" u="none" strike="noStrike" kern="1200" dirty="0" err="1" smtClean="0">
                <a:ln>
                  <a:noFill/>
                </a:ln>
                <a:latin typeface="Arial" pitchFamily="18"/>
                <a:cs typeface="Tahoma" pitchFamily="2"/>
              </a:rPr>
              <a:t>startThread</a:t>
            </a:r>
            <a:r>
              <a:rPr lang="en-US" sz="2000" b="0" i="1" u="none" strike="noStrike" kern="1200" dirty="0" smtClean="0">
                <a:ln>
                  <a:noFill/>
                </a:ln>
                <a:latin typeface="Arial" pitchFamily="18"/>
                <a:cs typeface="Tahoma" pitchFamily="2"/>
              </a:rPr>
              <a:t>(), you reduce the time you would </a:t>
            </a:r>
            <a:endParaRPr lang="en-US" dirty="0" smtClean="0"/>
          </a:p>
          <a:p>
            <a:pPr>
              <a:buNone/>
            </a:pPr>
            <a:r>
              <a:rPr lang="en-US" sz="2000" b="0" i="1" u="none" strike="noStrike" kern="1200" dirty="0" smtClean="0">
                <a:ln>
                  <a:noFill/>
                </a:ln>
                <a:latin typeface="Arial" pitchFamily="18"/>
                <a:cs typeface="Tahoma" pitchFamily="2"/>
              </a:rPr>
              <a:t>* have to wait later when you actually need the results </a:t>
            </a:r>
            <a:r>
              <a:rPr lang="en-US" sz="2000" b="0" i="1" u="none" strike="noStrike" kern="1200" dirty="0" err="1" smtClean="0">
                <a:ln>
                  <a:noFill/>
                </a:ln>
                <a:latin typeface="Arial" pitchFamily="18"/>
                <a:cs typeface="Tahoma" pitchFamily="2"/>
              </a:rPr>
              <a:t>i.e</a:t>
            </a:r>
            <a:r>
              <a:rPr lang="en-US" sz="2000" b="0" i="1" u="none" strike="noStrike" kern="1200" dirty="0" smtClean="0">
                <a:ln>
                  <a:noFill/>
                </a:ln>
                <a:latin typeface="Arial" pitchFamily="18"/>
                <a:cs typeface="Tahoma" pitchFamily="2"/>
              </a:rPr>
              <a:t>) use </a:t>
            </a:r>
            <a:endParaRPr lang="en-US" dirty="0" smtClean="0"/>
          </a:p>
          <a:p>
            <a:pPr>
              <a:buNone/>
            </a:pPr>
            <a:r>
              <a:rPr lang="en-US" sz="2000" b="0" i="1" u="none" strike="noStrike" kern="1200" dirty="0" smtClean="0">
                <a:ln>
                  <a:noFill/>
                </a:ln>
                <a:latin typeface="Arial" pitchFamily="18"/>
                <a:cs typeface="Tahoma" pitchFamily="2"/>
              </a:rPr>
              <a:t>* </a:t>
            </a:r>
            <a:r>
              <a:rPr lang="en-US" sz="2000" b="0" i="1" u="none" strike="noStrike" kern="1200" dirty="0" err="1" smtClean="0">
                <a:ln>
                  <a:noFill/>
                </a:ln>
                <a:latin typeface="Arial" pitchFamily="18"/>
                <a:cs typeface="Tahoma" pitchFamily="2"/>
              </a:rPr>
              <a:t>retrieveLengthyComputation</a:t>
            </a:r>
            <a:r>
              <a:rPr lang="en-US" sz="2000" b="0" i="1" u="none" strike="noStrike" kern="1200" dirty="0" smtClean="0">
                <a:ln>
                  <a:noFill/>
                </a:ln>
                <a:latin typeface="Arial" pitchFamily="18"/>
                <a:cs typeface="Tahoma" pitchFamily="2"/>
              </a:rPr>
              <a:t>(). </a:t>
            </a:r>
            <a:endParaRPr lang="en-US" dirty="0" smtClean="0"/>
          </a:p>
          <a:p>
            <a:pPr>
              <a:buNone/>
            </a:pPr>
            <a:r>
              <a:rPr lang="en-US" sz="2000" b="0" i="1" u="none" strike="noStrike" kern="1200" dirty="0" smtClean="0">
                <a:ln>
                  <a:noFill/>
                </a:ln>
                <a:latin typeface="Arial" pitchFamily="18"/>
                <a:cs typeface="Tahoma" pitchFamily="2"/>
              </a:rPr>
              <a:t>* </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sz="2000" b="0" i="1" u="none" strike="noStrike" kern="1200" dirty="0" smtClean="0">
                <a:ln>
                  <a:noFill/>
                </a:ln>
                <a:latin typeface="Arial" pitchFamily="18"/>
                <a:cs typeface="Tahoma" pitchFamily="2"/>
              </a:rPr>
              <a:t>* @author </a:t>
            </a:r>
            <a:r>
              <a:rPr lang="en-US" sz="2000" b="0" i="1" u="none" strike="noStrike" kern="1200" dirty="0" err="1" smtClean="0">
                <a:ln>
                  <a:noFill/>
                </a:ln>
                <a:latin typeface="Arial" pitchFamily="18"/>
                <a:cs typeface="Tahoma" pitchFamily="2"/>
              </a:rPr>
              <a:t>vijay</a:t>
            </a:r>
            <a:endParaRPr lang="en-US" dirty="0" smtClean="0"/>
          </a:p>
          <a:p>
            <a:pPr>
              <a:buNone/>
            </a:pPr>
            <a:r>
              <a:rPr lang="en-US" sz="2000" b="0" i="1" u="none" strike="noStrike" kern="1200" dirty="0" smtClean="0">
                <a:ln>
                  <a:noFill/>
                </a:ln>
                <a:latin typeface="Arial" pitchFamily="18"/>
                <a:cs typeface="Tahoma" pitchFamily="2"/>
              </a:rPr>
              <a:t>*/</a:t>
            </a:r>
            <a:endParaRPr lang="en-US" dirty="0" smtClean="0"/>
          </a:p>
          <a:p>
            <a:pPr>
              <a:buNone/>
            </a:pPr>
            <a:r>
              <a:rPr lang="en-US" b="1" dirty="0" smtClean="0"/>
              <a:t>public</a:t>
            </a:r>
            <a:r>
              <a:rPr lang="en-US" dirty="0" smtClean="0"/>
              <a:t> </a:t>
            </a:r>
            <a:r>
              <a:rPr lang="en-US" b="1" dirty="0" smtClean="0"/>
              <a:t>class</a:t>
            </a:r>
            <a:r>
              <a:rPr lang="en-US" dirty="0" smtClean="0"/>
              <a:t> </a:t>
            </a:r>
            <a:r>
              <a:rPr lang="en-US" sz="2000" b="1" i="0" u="none" strike="noStrike" kern="1200" dirty="0" err="1" smtClean="0">
                <a:ln>
                  <a:noFill/>
                </a:ln>
                <a:latin typeface="Arial" pitchFamily="18"/>
                <a:cs typeface="Tahoma" pitchFamily="2"/>
              </a:rPr>
              <a:t>Preloader</a:t>
            </a:r>
            <a:r>
              <a:rPr lang="en-US" dirty="0" smtClean="0"/>
              <a:t> </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LengthyComputation</a:t>
            </a:r>
            <a:r>
              <a:rPr lang="en-US" dirty="0" smtClean="0"/>
              <a:t> </a:t>
            </a:r>
            <a:r>
              <a:rPr lang="en-US" sz="2000" b="0" i="0" u="none" strike="noStrike" kern="1200" dirty="0" err="1" smtClean="0">
                <a:ln>
                  <a:noFill/>
                </a:ln>
                <a:latin typeface="Arial" pitchFamily="18"/>
                <a:cs typeface="Tahoma" pitchFamily="2"/>
              </a:rPr>
              <a:t>lc</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LengthyComputation</a:t>
            </a:r>
            <a:r>
              <a:rPr lang="en-US" b="1" dirty="0" smtClean="0"/>
              <a:t>();</a:t>
            </a:r>
            <a:r>
              <a:rPr lang="en-US" sz="2000" b="0" i="1" u="none" strike="noStrike" kern="1200" dirty="0" smtClean="0">
                <a:ln>
                  <a:noFill/>
                </a:ln>
                <a:latin typeface="Arial" pitchFamily="18"/>
                <a:cs typeface="Tahoma" pitchFamily="2"/>
              </a:rPr>
              <a:t>//implements Callable</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FutureTask</a:t>
            </a:r>
            <a:r>
              <a:rPr lang="en-US" b="1" dirty="0" smtClean="0"/>
              <a:t>&lt;</a:t>
            </a:r>
            <a:r>
              <a:rPr lang="en-US" sz="2000" b="0" i="0" u="none" strike="noStrike" kern="1200" dirty="0" smtClean="0">
                <a:ln>
                  <a:noFill/>
                </a:ln>
                <a:latin typeface="Arial" pitchFamily="18"/>
                <a:cs typeface="Tahoma" pitchFamily="2"/>
              </a:rPr>
              <a:t>String</a:t>
            </a:r>
            <a:r>
              <a:rPr lang="en-US" b="1" dirty="0" smtClean="0"/>
              <a:t>&gt;</a:t>
            </a:r>
            <a:r>
              <a:rPr lang="en-US" dirty="0" smtClean="0"/>
              <a:t> </a:t>
            </a:r>
            <a:r>
              <a:rPr lang="en-US" sz="2000" b="0" i="0" u="none" strike="noStrike" kern="1200" dirty="0" smtClean="0">
                <a:ln>
                  <a:noFill/>
                </a:ln>
                <a:latin typeface="Arial" pitchFamily="18"/>
                <a:cs typeface="Tahoma" pitchFamily="2"/>
              </a:rPr>
              <a:t>ft</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FutureTask</a:t>
            </a:r>
            <a:r>
              <a:rPr lang="en-US" b="1" dirty="0" smtClean="0"/>
              <a:t>&lt;</a:t>
            </a:r>
            <a:r>
              <a:rPr lang="en-US" sz="2000" b="0" i="0" u="none" strike="noStrike" kern="1200" dirty="0" smtClean="0">
                <a:ln>
                  <a:noFill/>
                </a:ln>
                <a:latin typeface="Arial" pitchFamily="18"/>
                <a:cs typeface="Tahoma" pitchFamily="2"/>
              </a:rPr>
              <a:t>String</a:t>
            </a:r>
            <a:r>
              <a:rPr lang="en-US" b="1" dirty="0" smtClean="0"/>
              <a:t>&gt;(</a:t>
            </a:r>
            <a:r>
              <a:rPr lang="en-US" sz="2000" b="0" i="0" u="none" strike="noStrike" kern="1200" dirty="0" err="1" smtClean="0">
                <a:ln>
                  <a:noFill/>
                </a:ln>
                <a:latin typeface="Arial" pitchFamily="18"/>
                <a:cs typeface="Tahoma" pitchFamily="2"/>
              </a:rPr>
              <a:t>lc</a:t>
            </a:r>
            <a:r>
              <a:rPr lang="en-US" b="1" dirty="0" smtClean="0"/>
              <a:t>);</a:t>
            </a:r>
            <a:r>
              <a:rPr lang="en-US" sz="2000" b="0" i="1" u="none" strike="noStrike" kern="1200" dirty="0" smtClean="0">
                <a:ln>
                  <a:noFill/>
                </a:ln>
                <a:latin typeface="Arial" pitchFamily="18"/>
                <a:cs typeface="Tahoma" pitchFamily="2"/>
              </a:rPr>
              <a:t>//implements </a:t>
            </a:r>
            <a:r>
              <a:rPr lang="en-US" sz="2000" b="0" i="1" u="none" strike="noStrike" kern="1200" dirty="0" err="1" smtClean="0">
                <a:ln>
                  <a:noFill/>
                </a:ln>
                <a:latin typeface="Arial" pitchFamily="18"/>
                <a:cs typeface="Tahoma" pitchFamily="2"/>
              </a:rPr>
              <a:t>Runnable</a:t>
            </a:r>
            <a:endParaRPr lang="en-US" dirty="0" smtClean="0"/>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smtClean="0">
                <a:ln>
                  <a:noFill/>
                </a:ln>
                <a:latin typeface="Arial" pitchFamily="18"/>
                <a:cs typeface="Tahoma" pitchFamily="2"/>
              </a:rPr>
              <a:t>main</a:t>
            </a:r>
            <a:r>
              <a:rPr lang="en-US" b="1" dirty="0" smtClean="0"/>
              <a:t>(</a:t>
            </a:r>
            <a:r>
              <a:rPr lang="en-US" sz="2000" b="0" i="0" u="none" strike="noStrike" kern="1200" dirty="0" smtClean="0">
                <a:ln>
                  <a:noFill/>
                </a:ln>
                <a:latin typeface="Arial" pitchFamily="18"/>
                <a:cs typeface="Tahoma" pitchFamily="2"/>
              </a:rPr>
              <a:t>String</a:t>
            </a:r>
            <a:r>
              <a:rPr lang="en-US" b="1" dirty="0" smtClean="0"/>
              <a:t>[]</a:t>
            </a:r>
            <a:r>
              <a:rPr lang="en-US" dirty="0" smtClean="0"/>
              <a:t> </a:t>
            </a:r>
            <a:r>
              <a:rPr lang="en-US" sz="2000" b="0" i="0" u="none" strike="noStrike" kern="1200" dirty="0" err="1" smtClean="0">
                <a:ln>
                  <a:noFill/>
                </a:ln>
                <a:latin typeface="Arial" pitchFamily="18"/>
                <a:cs typeface="Tahoma" pitchFamily="2"/>
              </a:rPr>
              <a:t>args</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Preloader</a:t>
            </a:r>
            <a:r>
              <a:rPr lang="en-US" dirty="0" smtClean="0"/>
              <a:t> </a:t>
            </a:r>
            <a:r>
              <a:rPr lang="en-US" sz="2000" b="0" i="0" u="none" strike="noStrike" kern="1200" dirty="0" smtClean="0">
                <a:ln>
                  <a:noFill/>
                </a:ln>
                <a:latin typeface="Arial" pitchFamily="18"/>
                <a:cs typeface="Tahoma" pitchFamily="2"/>
              </a:rPr>
              <a:t>p</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err="1" smtClean="0">
                <a:ln>
                  <a:noFill/>
                </a:ln>
                <a:latin typeface="Arial" pitchFamily="18"/>
                <a:cs typeface="Tahoma" pitchFamily="2"/>
              </a:rPr>
              <a:t>Preloader</a:t>
            </a:r>
            <a:r>
              <a:rPr lang="en-US" b="1" dirty="0" smtClean="0"/>
              <a:t>();</a:t>
            </a:r>
            <a:r>
              <a:rPr lang="en-US" dirty="0" smtClean="0"/>
              <a:t> </a:t>
            </a:r>
          </a:p>
          <a:p>
            <a:pPr>
              <a:buNone/>
            </a:pPr>
            <a:r>
              <a:rPr lang="en-US" dirty="0" smtClean="0"/>
              <a:t>        </a:t>
            </a:r>
            <a:r>
              <a:rPr lang="en-US" sz="2000" b="0" i="0" u="none" strike="noStrike" kern="1200" dirty="0" err="1" smtClean="0">
                <a:ln>
                  <a:noFill/>
                </a:ln>
                <a:latin typeface="Arial" pitchFamily="18"/>
                <a:cs typeface="Tahoma" pitchFamily="2"/>
              </a:rPr>
              <a:t>p</a:t>
            </a:r>
            <a:r>
              <a:rPr lang="en-US" b="1" dirty="0" err="1" smtClean="0"/>
              <a:t>.</a:t>
            </a:r>
            <a:r>
              <a:rPr lang="en-US" sz="2000" b="0" i="0" u="none" strike="noStrike" kern="1200" dirty="0" err="1" smtClean="0">
                <a:ln>
                  <a:noFill/>
                </a:ln>
                <a:latin typeface="Arial" pitchFamily="18"/>
                <a:cs typeface="Tahoma" pitchFamily="2"/>
              </a:rPr>
              <a:t>startThread</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p</a:t>
            </a:r>
            <a:r>
              <a:rPr lang="en-US" b="1" dirty="0" err="1" smtClean="0"/>
              <a:t>.</a:t>
            </a:r>
            <a:r>
              <a:rPr lang="en-US" sz="2000" b="0" i="0" u="none" strike="noStrike" kern="1200" dirty="0" err="1" smtClean="0">
                <a:ln>
                  <a:noFill/>
                </a:ln>
                <a:latin typeface="Arial" pitchFamily="18"/>
                <a:cs typeface="Tahoma" pitchFamily="2"/>
              </a:rPr>
              <a:t>retrieveLengthyComputation</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p>
          <a:p>
            <a:pPr>
              <a:buNone/>
            </a:pPr>
            <a:r>
              <a:rPr lang="en-US" dirty="0" smtClean="0"/>
              <a:t>    </a:t>
            </a:r>
            <a:r>
              <a:rPr lang="en-US" b="1" dirty="0" smtClean="0"/>
              <a:t>public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err="1" smtClean="0">
                <a:ln>
                  <a:noFill/>
                </a:ln>
                <a:latin typeface="Arial" pitchFamily="18"/>
                <a:cs typeface="Tahoma" pitchFamily="2"/>
              </a:rPr>
              <a:t>startThread</a:t>
            </a:r>
            <a:r>
              <a:rPr lang="en-US" b="1" dirty="0" smtClean="0"/>
              <a:t>(){</a:t>
            </a:r>
            <a:endParaRPr lang="en-US" dirty="0" smtClean="0"/>
          </a:p>
          <a:p>
            <a:pPr>
              <a:buNone/>
            </a:pPr>
            <a:r>
              <a:rPr lang="en-US" dirty="0" smtClean="0"/>
              <a:t>        </a:t>
            </a:r>
            <a:r>
              <a:rPr lang="en-US" sz="2000" b="0" i="0" u="none" strike="noStrike" kern="1200" dirty="0" smtClean="0">
                <a:ln>
                  <a:noFill/>
                </a:ln>
                <a:latin typeface="Arial" pitchFamily="18"/>
                <a:cs typeface="Tahoma" pitchFamily="2"/>
              </a:rPr>
              <a:t>Thread</a:t>
            </a:r>
            <a:r>
              <a:rPr lang="en-US" dirty="0" smtClean="0"/>
              <a:t> </a:t>
            </a:r>
            <a:r>
              <a:rPr lang="en-US" sz="2000" b="0" i="0" u="none" strike="noStrike" kern="1200" dirty="0" smtClean="0">
                <a:ln>
                  <a:noFill/>
                </a:ln>
                <a:latin typeface="Arial" pitchFamily="18"/>
                <a:cs typeface="Tahoma" pitchFamily="2"/>
              </a:rPr>
              <a:t>t</a:t>
            </a:r>
            <a:r>
              <a:rPr lang="en-US" dirty="0" smtClean="0"/>
              <a:t> </a:t>
            </a:r>
            <a:r>
              <a:rPr lang="en-US" b="1" dirty="0" smtClean="0"/>
              <a:t>=</a:t>
            </a:r>
            <a:r>
              <a:rPr lang="en-US" dirty="0" smtClean="0"/>
              <a:t> </a:t>
            </a:r>
            <a:r>
              <a:rPr lang="en-US" b="1" dirty="0" smtClean="0"/>
              <a:t>new</a:t>
            </a:r>
            <a:r>
              <a:rPr lang="en-US" dirty="0" smtClean="0"/>
              <a:t> </a:t>
            </a:r>
            <a:r>
              <a:rPr lang="en-US" sz="2000" b="0" i="0" u="none" strike="noStrike" kern="1200" dirty="0" smtClean="0">
                <a:ln>
                  <a:noFill/>
                </a:ln>
                <a:latin typeface="Arial" pitchFamily="18"/>
                <a:cs typeface="Tahoma" pitchFamily="2"/>
              </a:rPr>
              <a:t>Thread</a:t>
            </a:r>
            <a:r>
              <a:rPr lang="en-US" b="1" dirty="0" smtClean="0"/>
              <a:t>(</a:t>
            </a:r>
            <a:r>
              <a:rPr lang="en-US" sz="2000" b="0" i="0" u="none" strike="noStrike" kern="1200" dirty="0" smtClean="0">
                <a:ln>
                  <a:noFill/>
                </a:ln>
                <a:latin typeface="Arial" pitchFamily="18"/>
                <a:cs typeface="Tahoma" pitchFamily="2"/>
              </a:rPr>
              <a:t>ft</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a:t>
            </a:r>
            <a:r>
              <a:rPr lang="en-US" b="1" dirty="0" err="1" smtClean="0"/>
              <a:t>.</a:t>
            </a:r>
            <a:r>
              <a:rPr lang="en-US" sz="2000" b="0" i="0" u="none" strike="noStrike" kern="1200" dirty="0" err="1" smtClean="0">
                <a:ln>
                  <a:noFill/>
                </a:ln>
                <a:latin typeface="Arial" pitchFamily="18"/>
                <a:cs typeface="Tahoma" pitchFamily="2"/>
              </a:rPr>
              <a:t>start</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p>
          <a:p>
            <a:pPr>
              <a:buNone/>
            </a:pPr>
            <a:r>
              <a:rPr lang="en-US" dirty="0" smtClean="0"/>
              <a:t>    </a:t>
            </a:r>
            <a:r>
              <a:rPr lang="en-US" b="1" dirty="0" smtClean="0"/>
              <a:t>public</a:t>
            </a:r>
            <a:r>
              <a:rPr lang="en-US" dirty="0" smtClean="0"/>
              <a:t> </a:t>
            </a:r>
            <a:r>
              <a:rPr lang="en-US" sz="2000" b="1" i="0" u="none" strike="noStrike" kern="1200" dirty="0" smtClean="0">
                <a:ln>
                  <a:noFill/>
                </a:ln>
                <a:latin typeface="Arial" pitchFamily="18"/>
                <a:cs typeface="Tahoma" pitchFamily="2"/>
              </a:rPr>
              <a:t>void</a:t>
            </a:r>
            <a:r>
              <a:rPr lang="en-US" dirty="0" smtClean="0"/>
              <a:t> </a:t>
            </a:r>
            <a:r>
              <a:rPr lang="en-US" sz="2000" b="1" i="0" u="none" strike="noStrike" kern="1200" dirty="0" err="1" smtClean="0">
                <a:ln>
                  <a:noFill/>
                </a:ln>
                <a:latin typeface="Arial" pitchFamily="18"/>
                <a:cs typeface="Tahoma" pitchFamily="2"/>
              </a:rPr>
              <a:t>retrieveLengthyComputation</a:t>
            </a:r>
            <a:r>
              <a:rPr lang="en-US" b="1" dirty="0" smtClean="0"/>
              <a:t>(){</a:t>
            </a:r>
            <a:r>
              <a:rPr lang="en-US" dirty="0" smtClean="0"/>
              <a:t> </a:t>
            </a:r>
          </a:p>
          <a:p>
            <a:pPr>
              <a:buNone/>
            </a:pPr>
            <a:r>
              <a:rPr lang="en-US" dirty="0" smtClean="0"/>
              <a:t>        </a:t>
            </a:r>
            <a:r>
              <a:rPr lang="en-US" b="1" dirty="0" smtClean="0"/>
              <a:t>try{</a:t>
            </a:r>
            <a:endParaRPr lang="en-US" dirty="0" smtClean="0"/>
          </a:p>
          <a:p>
            <a:pPr>
              <a:buNone/>
            </a:pPr>
            <a:r>
              <a:rPr lang="en-US" dirty="0" smtClean="0"/>
              <a:t>            </a:t>
            </a:r>
            <a:r>
              <a:rPr lang="en-US" sz="2000" b="0" i="0" u="none" strike="noStrike" kern="1200" dirty="0" smtClean="0">
                <a:ln>
                  <a:noFill/>
                </a:ln>
                <a:latin typeface="Arial" pitchFamily="18"/>
                <a:cs typeface="Tahoma" pitchFamily="2"/>
              </a:rPr>
              <a:t>String</a:t>
            </a:r>
            <a:r>
              <a:rPr lang="en-US" dirty="0" smtClean="0"/>
              <a:t> </a:t>
            </a:r>
            <a:r>
              <a:rPr lang="en-US" sz="2000" b="0" i="0" u="none" strike="noStrike" kern="1200" dirty="0" smtClean="0">
                <a:ln>
                  <a:noFill/>
                </a:ln>
                <a:latin typeface="Arial" pitchFamily="18"/>
                <a:cs typeface="Tahoma" pitchFamily="2"/>
              </a:rPr>
              <a:t>result</a:t>
            </a:r>
            <a:r>
              <a:rPr lang="en-US" dirty="0" smtClean="0"/>
              <a:t> </a:t>
            </a:r>
            <a:r>
              <a:rPr lang="en-US" b="1" dirty="0" smtClean="0"/>
              <a:t>=</a:t>
            </a:r>
            <a:r>
              <a:rPr lang="en-US" dirty="0" smtClean="0"/>
              <a:t> </a:t>
            </a:r>
            <a:r>
              <a:rPr lang="en-US" sz="2000" b="0" i="0" u="none" strike="noStrike" kern="1200" dirty="0" err="1" smtClean="0">
                <a:ln>
                  <a:noFill/>
                </a:ln>
                <a:latin typeface="Arial" pitchFamily="18"/>
                <a:cs typeface="Tahoma" pitchFamily="2"/>
              </a:rPr>
              <a:t>ft</a:t>
            </a:r>
            <a:r>
              <a:rPr lang="en-US" b="1" dirty="0" err="1" smtClean="0"/>
              <a:t>.</a:t>
            </a:r>
            <a:r>
              <a:rPr lang="en-US" sz="2000" b="0" i="0" u="none" strike="noStrike" kern="1200" dirty="0" err="1" smtClean="0">
                <a:ln>
                  <a:noFill/>
                </a:ln>
                <a:latin typeface="Arial" pitchFamily="18"/>
                <a:cs typeface="Tahoma" pitchFamily="2"/>
              </a:rPr>
              <a:t>get</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System</a:t>
            </a:r>
            <a:r>
              <a:rPr lang="en-US" b="1" dirty="0" err="1" smtClean="0"/>
              <a:t>.</a:t>
            </a:r>
            <a:r>
              <a:rPr lang="en-US" sz="2000" b="0" i="0" u="none" strike="noStrike" kern="1200" dirty="0" err="1" smtClean="0">
                <a:ln>
                  <a:noFill/>
                </a:ln>
                <a:latin typeface="Arial" pitchFamily="18"/>
                <a:cs typeface="Tahoma" pitchFamily="2"/>
              </a:rPr>
              <a:t>out</a:t>
            </a:r>
            <a:r>
              <a:rPr lang="en-US" b="1" dirty="0" err="1" smtClean="0"/>
              <a:t>.</a:t>
            </a:r>
            <a:r>
              <a:rPr lang="en-US" sz="2000" b="0" i="0" u="none" strike="noStrike" kern="1200" dirty="0" err="1" smtClean="0">
                <a:ln>
                  <a:noFill/>
                </a:ln>
                <a:latin typeface="Arial" pitchFamily="18"/>
                <a:cs typeface="Tahoma" pitchFamily="2"/>
              </a:rPr>
              <a:t>println</a:t>
            </a:r>
            <a:r>
              <a:rPr lang="en-US" b="1" dirty="0" smtClean="0"/>
              <a:t>(</a:t>
            </a:r>
            <a:r>
              <a:rPr lang="en-US" sz="2000" b="0" i="0" u="none" strike="noStrike" kern="1200" dirty="0" smtClean="0">
                <a:ln>
                  <a:noFill/>
                </a:ln>
                <a:latin typeface="Arial" pitchFamily="18"/>
                <a:cs typeface="Tahoma" pitchFamily="2"/>
              </a:rPr>
              <a:t>result</a:t>
            </a:r>
            <a:r>
              <a:rPr lang="en-US" b="1" dirty="0" smtClean="0"/>
              <a:t>);</a:t>
            </a:r>
            <a:r>
              <a:rPr lang="en-US" dirty="0" smtClean="0"/>
              <a:t> </a:t>
            </a:r>
          </a:p>
          <a:p>
            <a:pPr>
              <a:buNone/>
            </a:pPr>
            <a:r>
              <a:rPr lang="en-US" dirty="0" smtClean="0"/>
              <a:t>        </a:t>
            </a:r>
            <a:r>
              <a:rPr lang="en-US" b="1" dirty="0" smtClean="0"/>
              <a:t>}catch(</a:t>
            </a:r>
            <a:r>
              <a:rPr lang="en-US" sz="2000" b="0" i="0" u="none" strike="noStrike" kern="1200" dirty="0" err="1" smtClean="0">
                <a:ln>
                  <a:noFill/>
                </a:ln>
                <a:latin typeface="Arial" pitchFamily="18"/>
                <a:cs typeface="Tahoma" pitchFamily="2"/>
              </a:rPr>
              <a:t>InterruptedException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endParaRPr lang="en-US" dirty="0" smtClean="0"/>
          </a:p>
          <a:p>
            <a:pPr>
              <a:buNone/>
            </a:pPr>
            <a:r>
              <a:rPr lang="en-US" dirty="0" smtClean="0"/>
              <a:t>        </a:t>
            </a:r>
            <a:r>
              <a:rPr lang="en-US" b="1" dirty="0" smtClean="0"/>
              <a:t>}catch(</a:t>
            </a:r>
            <a:r>
              <a:rPr lang="en-US" sz="2000" b="0" i="0" u="none" strike="noStrike" kern="1200" dirty="0" err="1" smtClean="0">
                <a:ln>
                  <a:noFill/>
                </a:ln>
                <a:latin typeface="Arial" pitchFamily="18"/>
                <a:cs typeface="Tahoma" pitchFamily="2"/>
              </a:rPr>
              <a:t>ExecutionException</a:t>
            </a:r>
            <a:r>
              <a:rPr lang="en-US" dirty="0" smtClean="0"/>
              <a:t> </a:t>
            </a:r>
            <a:r>
              <a:rPr lang="en-US" sz="2000" b="0" i="0" u="none" strike="noStrike" kern="1200" dirty="0" err="1" smtClean="0">
                <a:ln>
                  <a:noFill/>
                </a:ln>
                <a:latin typeface="Arial" pitchFamily="18"/>
                <a:cs typeface="Tahoma" pitchFamily="2"/>
              </a:rPr>
              <a:t>ie</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dirty="0" smtClean="0"/>
              <a:t>    </a:t>
            </a:r>
            <a:r>
              <a:rPr lang="en-US" b="1" dirty="0" smtClean="0"/>
              <a:t>}</a:t>
            </a:r>
            <a:r>
              <a:rPr lang="en-US" dirty="0" smtClean="0"/>
              <a:t> </a:t>
            </a:r>
          </a:p>
          <a:p>
            <a:pPr>
              <a:buNone/>
            </a:pPr>
            <a:r>
              <a:rPr lang="en-US" b="1" dirty="0" smtClean="0"/>
              <a:t>}</a:t>
            </a:r>
            <a:r>
              <a:rPr lang="en-US" dirty="0" smtClean="0"/>
              <a:t/>
            </a:r>
            <a:br>
              <a:rPr lang="en-US" dirty="0" smtClean="0"/>
            </a:br>
            <a:endParaRPr lang="en-US" dirty="0" smtClean="0"/>
          </a:p>
          <a:p>
            <a:pPr>
              <a:buNone/>
            </a:pPr>
            <a:r>
              <a:rPr lang="en-US" b="1" dirty="0" smtClean="0"/>
              <a:t>class</a:t>
            </a:r>
            <a:r>
              <a:rPr lang="en-US" dirty="0" smtClean="0"/>
              <a:t> </a:t>
            </a:r>
            <a:r>
              <a:rPr lang="en-US" sz="2000" b="1" i="0" u="none" strike="noStrike" kern="1200" dirty="0" err="1" smtClean="0">
                <a:ln>
                  <a:noFill/>
                </a:ln>
                <a:latin typeface="Arial" pitchFamily="18"/>
                <a:cs typeface="Tahoma" pitchFamily="2"/>
              </a:rPr>
              <a:t>LengthyComputation</a:t>
            </a:r>
            <a:r>
              <a:rPr lang="en-US" dirty="0" smtClean="0"/>
              <a:t> </a:t>
            </a:r>
            <a:r>
              <a:rPr lang="en-US" b="1" dirty="0" smtClean="0"/>
              <a:t>implements</a:t>
            </a:r>
            <a:r>
              <a:rPr lang="en-US" dirty="0" smtClean="0"/>
              <a:t> </a:t>
            </a:r>
            <a:r>
              <a:rPr lang="en-US" sz="2000" b="0" i="0" u="none" strike="noStrike" kern="1200" dirty="0" smtClean="0">
                <a:ln>
                  <a:noFill/>
                </a:ln>
                <a:latin typeface="Arial" pitchFamily="18"/>
                <a:cs typeface="Tahoma" pitchFamily="2"/>
              </a:rPr>
              <a:t>Callable</a:t>
            </a:r>
            <a:r>
              <a:rPr lang="en-US" b="1" dirty="0" smtClean="0"/>
              <a:t>{</a:t>
            </a:r>
            <a:endParaRPr lang="en-US" dirty="0" smtClean="0"/>
          </a:p>
          <a:p>
            <a:pPr>
              <a:buNone/>
            </a:pPr>
            <a:r>
              <a:rPr lang="en-US" dirty="0" smtClean="0"/>
              <a:t>    </a:t>
            </a:r>
            <a:r>
              <a:rPr lang="en-US" b="1" dirty="0" smtClean="0"/>
              <a:t>public</a:t>
            </a:r>
            <a:r>
              <a:rPr lang="en-US" dirty="0" smtClean="0"/>
              <a:t> </a:t>
            </a:r>
            <a:r>
              <a:rPr lang="en-US" sz="2000" b="0" i="0" u="none" strike="noStrike" kern="1200" dirty="0" smtClean="0">
                <a:ln>
                  <a:noFill/>
                </a:ln>
                <a:latin typeface="Arial" pitchFamily="18"/>
                <a:cs typeface="Tahoma" pitchFamily="2"/>
              </a:rPr>
              <a:t>String</a:t>
            </a:r>
            <a:r>
              <a:rPr lang="en-US" dirty="0" smtClean="0"/>
              <a:t> </a:t>
            </a:r>
            <a:r>
              <a:rPr lang="en-US" sz="2000" b="1" i="0" u="none" strike="noStrike" kern="1200" dirty="0" smtClean="0">
                <a:ln>
                  <a:noFill/>
                </a:ln>
                <a:latin typeface="Arial" pitchFamily="18"/>
                <a:cs typeface="Tahoma" pitchFamily="2"/>
              </a:rPr>
              <a:t>call</a:t>
            </a:r>
            <a:r>
              <a:rPr lang="en-US" b="1" dirty="0" smtClean="0"/>
              <a:t>()</a:t>
            </a:r>
            <a:r>
              <a:rPr lang="en-US" dirty="0" smtClean="0"/>
              <a:t> </a:t>
            </a:r>
            <a:r>
              <a:rPr lang="en-US" b="1" dirty="0" smtClean="0"/>
              <a:t>throws</a:t>
            </a:r>
            <a:r>
              <a:rPr lang="en-US" dirty="0" smtClean="0"/>
              <a:t> </a:t>
            </a:r>
            <a:r>
              <a:rPr lang="en-US" sz="2000" b="0" i="0" u="none" strike="noStrike" kern="1200" dirty="0" err="1" smtClean="0">
                <a:ln>
                  <a:noFill/>
                </a:ln>
                <a:latin typeface="Arial" pitchFamily="18"/>
                <a:cs typeface="Tahoma" pitchFamily="2"/>
              </a:rPr>
              <a:t>InterruptedException</a:t>
            </a:r>
            <a:r>
              <a:rPr lang="en-US" b="1" dirty="0" smtClean="0"/>
              <a:t>{</a:t>
            </a:r>
            <a:endParaRPr lang="en-US" dirty="0" smtClean="0"/>
          </a:p>
          <a:p>
            <a:pPr>
              <a:buNone/>
            </a:pPr>
            <a:r>
              <a:rPr lang="en-US" dirty="0" smtClean="0"/>
              <a:t>        </a:t>
            </a:r>
            <a:r>
              <a:rPr lang="en-US" sz="2000" b="0" i="0" u="none" strike="noStrike" kern="1200" dirty="0" err="1" smtClean="0">
                <a:ln>
                  <a:noFill/>
                </a:ln>
                <a:latin typeface="Arial" pitchFamily="18"/>
                <a:cs typeface="Tahoma" pitchFamily="2"/>
              </a:rPr>
              <a:t>Thread</a:t>
            </a:r>
            <a:r>
              <a:rPr lang="en-US" b="1" dirty="0" err="1" smtClean="0"/>
              <a:t>.</a:t>
            </a:r>
            <a:r>
              <a:rPr lang="en-US" sz="2000" b="0" i="0" u="none" strike="noStrike" kern="1200" dirty="0" err="1" smtClean="0">
                <a:ln>
                  <a:noFill/>
                </a:ln>
                <a:latin typeface="Arial" pitchFamily="18"/>
                <a:cs typeface="Tahoma" pitchFamily="2"/>
              </a:rPr>
              <a:t>sleep</a:t>
            </a:r>
            <a:r>
              <a:rPr lang="en-US" b="1" dirty="0" smtClean="0"/>
              <a:t>(</a:t>
            </a:r>
            <a:r>
              <a:rPr lang="en-US" sz="2000" b="0" i="0" u="none" strike="noStrike" kern="1200" dirty="0" smtClean="0">
                <a:ln>
                  <a:noFill/>
                </a:ln>
                <a:latin typeface="Arial" pitchFamily="18"/>
                <a:cs typeface="Tahoma" pitchFamily="2"/>
              </a:rPr>
              <a:t>1000</a:t>
            </a:r>
            <a:r>
              <a:rPr lang="en-US" b="1" dirty="0" smtClean="0"/>
              <a:t>);</a:t>
            </a:r>
            <a:endParaRPr lang="en-US" dirty="0" smtClean="0"/>
          </a:p>
          <a:p>
            <a:pPr>
              <a:buNone/>
            </a:pPr>
            <a:r>
              <a:rPr lang="en-US" dirty="0" smtClean="0"/>
              <a:t>        </a:t>
            </a:r>
            <a:r>
              <a:rPr lang="en-US" b="1" dirty="0" smtClean="0"/>
              <a:t>return</a:t>
            </a:r>
            <a:r>
              <a:rPr lang="en-US" dirty="0" smtClean="0"/>
              <a:t> </a:t>
            </a:r>
            <a:r>
              <a:rPr lang="en-US" sz="2000" b="0" i="0" u="none" strike="noStrike" kern="1200" dirty="0" smtClean="0">
                <a:ln>
                  <a:noFill/>
                </a:ln>
                <a:latin typeface="Arial" pitchFamily="18"/>
                <a:cs typeface="Tahoma" pitchFamily="2"/>
              </a:rPr>
              <a:t>"COMPUTED AFTER 1 SEC"</a:t>
            </a:r>
            <a:r>
              <a:rPr lang="en-US" b="1" dirty="0" smtClean="0"/>
              <a:t>;</a:t>
            </a:r>
            <a:endParaRPr lang="en-US" dirty="0" smtClean="0"/>
          </a:p>
          <a:p>
            <a:pPr>
              <a:buNone/>
            </a:pPr>
            <a:r>
              <a:rPr lang="en-US" dirty="0" smtClean="0"/>
              <a:t>    </a:t>
            </a:r>
            <a:r>
              <a:rPr lang="en-US" b="1" dirty="0" smtClean="0"/>
              <a:t>}</a:t>
            </a:r>
            <a:endParaRPr lang="en-US" dirty="0" smtClean="0"/>
          </a:p>
          <a:p>
            <a:pPr>
              <a:buNone/>
            </a:pPr>
            <a:r>
              <a:rPr lang="en-US" b="1" dirty="0" smtClean="0"/>
              <a:t>}</a:t>
            </a:r>
            <a:endParaRPr lang="en-US" dirty="0" smtClean="0"/>
          </a:p>
          <a:p>
            <a:pPr>
              <a:buNone/>
            </a:pPr>
            <a:endParaRPr lang="de-DE" dirty="0">
              <a:latin typeface="Albany" pitchFamily="18"/>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A degenerate case of a counting semaphore is a binary semaphore, a Semaphore with an initial count of one. A binary semaphore can be used as a </a:t>
            </a:r>
            <a:r>
              <a:rPr lang="en-US" sz="2000" dirty="0" err="1" smtClean="0"/>
              <a:t>mutex</a:t>
            </a:r>
            <a:r>
              <a:rPr lang="en-US" sz="2000" dirty="0" smtClean="0"/>
              <a:t> with non-reentrant locking semantics; whoever holds the sole permit holds the </a:t>
            </a:r>
            <a:r>
              <a:rPr lang="en-US" sz="2000" dirty="0" err="1" smtClean="0"/>
              <a:t>mutex</a:t>
            </a:r>
            <a:r>
              <a:rPr lang="en-US" sz="2000" dirty="0" smtClean="0"/>
              <a:t>.</a:t>
            </a:r>
            <a:endParaRPr lang="de-DE" sz="2000" dirty="0" smtClean="0"/>
          </a:p>
          <a:p>
            <a:endParaRPr lang="de-DE" dirty="0">
              <a:latin typeface="Albany" pitchFamily="18"/>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marR="0" lvl="0" indent="-216000" defTabSz="914400" rtl="0" eaLnBrk="1" fontAlgn="auto" latinLnBrk="0" hangingPunct="0">
              <a:lnSpc>
                <a:spcPct val="100000"/>
              </a:lnSpc>
              <a:spcBef>
                <a:spcPts val="0"/>
              </a:spcBef>
              <a:spcAft>
                <a:spcPts val="0"/>
              </a:spcAft>
              <a:buClrTx/>
              <a:buSzPct val="45000"/>
              <a:buFont typeface="StarSymbol"/>
              <a:buChar char="●"/>
              <a:tabLst/>
              <a:defRPr/>
            </a:pPr>
            <a:r>
              <a:rPr lang="en-US" sz="2000" dirty="0" smtClean="0"/>
              <a:t>While it is easy to construct a fixed-sized pool that fails if you request a resource from an empty pool, what you really want is to block if the pool is empty and unblock when it becomes nonempty again.</a:t>
            </a:r>
            <a:endParaRPr lang="de-DE" dirty="0">
              <a:latin typeface="Albany"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1C02048D-93C7-488C-BC62-FDACAB2A9E09}" type="slidenum">
              <a:rPr/>
              <a:pPr lvl="0"/>
              <a:t>‹#›</a:t>
            </a:fld>
            <a:endParaRPr lang="x-non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173867B2-948E-4666-995B-A2C8E4A6F20B}" type="slidenum">
              <a:rPr/>
              <a:pPr lvl="0"/>
              <a:t>‹#›</a:t>
            </a:fld>
            <a:endParaRPr lang="x-non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329177EF-CD37-401B-9FB7-95BF71417306}" type="slidenum">
              <a:rPr/>
              <a:pPr lvl="0"/>
              <a:t>‹#›</a:t>
            </a:fld>
            <a:endParaRPr lang="x-none"/>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de-DE"/>
          </a:p>
        </p:txBody>
      </p:sp>
      <p:sp>
        <p:nvSpPr>
          <p:cNvPr id="5" name="Footer Placeholder 4"/>
          <p:cNvSpPr>
            <a:spLocks noGrp="1"/>
          </p:cNvSpPr>
          <p:nvPr>
            <p:ph type="ftr" sz="quarter" idx="11"/>
          </p:nvPr>
        </p:nvSpPr>
        <p:spPr/>
        <p:txBody>
          <a:bodyPr/>
          <a:lstStyle/>
          <a:p>
            <a:pPr lvl="0"/>
            <a:endParaRPr lang="de-DE"/>
          </a:p>
        </p:txBody>
      </p:sp>
      <p:sp>
        <p:nvSpPr>
          <p:cNvPr id="6" name="Slide Number Placeholder 5"/>
          <p:cNvSpPr>
            <a:spLocks noGrp="1"/>
          </p:cNvSpPr>
          <p:nvPr>
            <p:ph type="sldNum" sz="quarter" idx="12"/>
          </p:nvPr>
        </p:nvSpPr>
        <p:spPr/>
        <p:txBody>
          <a:bodyPr/>
          <a:lstStyle/>
          <a:p>
            <a:pPr lvl="0"/>
            <a:fld id="{BA4F656F-845F-40E2-BA41-0D252A1EFCC1}" type="slidenum">
              <a:rPr/>
              <a:pPr lvl="0"/>
              <a:t>‹#›</a:t>
            </a:fld>
            <a:endParaRPr lang="de-DE"/>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de-DE"/>
          </a:p>
        </p:txBody>
      </p:sp>
      <p:sp>
        <p:nvSpPr>
          <p:cNvPr id="5" name="Footer Placeholder 4"/>
          <p:cNvSpPr>
            <a:spLocks noGrp="1"/>
          </p:cNvSpPr>
          <p:nvPr>
            <p:ph type="ftr" sz="quarter" idx="11"/>
          </p:nvPr>
        </p:nvSpPr>
        <p:spPr/>
        <p:txBody>
          <a:bodyPr/>
          <a:lstStyle/>
          <a:p>
            <a:pPr lvl="0"/>
            <a:endParaRPr lang="de-DE"/>
          </a:p>
        </p:txBody>
      </p:sp>
      <p:sp>
        <p:nvSpPr>
          <p:cNvPr id="6" name="Slide Number Placeholder 5"/>
          <p:cNvSpPr>
            <a:spLocks noGrp="1"/>
          </p:cNvSpPr>
          <p:nvPr>
            <p:ph type="sldNum" sz="quarter" idx="12"/>
          </p:nvPr>
        </p:nvSpPr>
        <p:spPr/>
        <p:txBody>
          <a:bodyPr/>
          <a:lstStyle/>
          <a:p>
            <a:pPr lvl="0"/>
            <a:fld id="{6C5BD823-97E4-4AEE-8C42-21F094E18722}" type="slidenum">
              <a:rPr/>
              <a:pPr lvl="0"/>
              <a:t>‹#›</a:t>
            </a:fld>
            <a:endParaRPr lang="de-DE"/>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de-DE"/>
          </a:p>
        </p:txBody>
      </p:sp>
      <p:sp>
        <p:nvSpPr>
          <p:cNvPr id="5" name="Footer Placeholder 4"/>
          <p:cNvSpPr>
            <a:spLocks noGrp="1"/>
          </p:cNvSpPr>
          <p:nvPr>
            <p:ph type="ftr" sz="quarter" idx="11"/>
          </p:nvPr>
        </p:nvSpPr>
        <p:spPr/>
        <p:txBody>
          <a:bodyPr/>
          <a:lstStyle/>
          <a:p>
            <a:pPr lvl="0"/>
            <a:endParaRPr lang="de-DE"/>
          </a:p>
        </p:txBody>
      </p:sp>
      <p:sp>
        <p:nvSpPr>
          <p:cNvPr id="6" name="Slide Number Placeholder 5"/>
          <p:cNvSpPr>
            <a:spLocks noGrp="1"/>
          </p:cNvSpPr>
          <p:nvPr>
            <p:ph type="sldNum" sz="quarter" idx="12"/>
          </p:nvPr>
        </p:nvSpPr>
        <p:spPr/>
        <p:txBody>
          <a:bodyPr/>
          <a:lstStyle/>
          <a:p>
            <a:pPr lvl="0"/>
            <a:fld id="{9E9C127F-E82F-4285-9994-88A2C6C98D8D}" type="slidenum">
              <a:rPr/>
              <a:pPr lvl="0"/>
              <a:t>‹#›</a:t>
            </a:fld>
            <a:endParaRPr lang="de-DE"/>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165350"/>
            <a:ext cx="4459287" cy="4278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2165350"/>
            <a:ext cx="4460875" cy="4278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de-DE"/>
          </a:p>
        </p:txBody>
      </p:sp>
      <p:sp>
        <p:nvSpPr>
          <p:cNvPr id="6" name="Footer Placeholder 5"/>
          <p:cNvSpPr>
            <a:spLocks noGrp="1"/>
          </p:cNvSpPr>
          <p:nvPr>
            <p:ph type="ftr" sz="quarter" idx="11"/>
          </p:nvPr>
        </p:nvSpPr>
        <p:spPr/>
        <p:txBody>
          <a:bodyPr/>
          <a:lstStyle/>
          <a:p>
            <a:pPr lvl="0"/>
            <a:endParaRPr lang="de-DE"/>
          </a:p>
        </p:txBody>
      </p:sp>
      <p:sp>
        <p:nvSpPr>
          <p:cNvPr id="7" name="Slide Number Placeholder 6"/>
          <p:cNvSpPr>
            <a:spLocks noGrp="1"/>
          </p:cNvSpPr>
          <p:nvPr>
            <p:ph type="sldNum" sz="quarter" idx="12"/>
          </p:nvPr>
        </p:nvSpPr>
        <p:spPr/>
        <p:txBody>
          <a:bodyPr/>
          <a:lstStyle/>
          <a:p>
            <a:pPr lvl="0"/>
            <a:fld id="{38FE6B33-FF40-40DD-ABC9-DAADC1C0807C}" type="slidenum">
              <a:rPr/>
              <a:pPr lvl="0"/>
              <a:t>‹#›</a:t>
            </a:fld>
            <a:endParaRPr lang="de-DE"/>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de-DE"/>
          </a:p>
        </p:txBody>
      </p:sp>
      <p:sp>
        <p:nvSpPr>
          <p:cNvPr id="8" name="Footer Placeholder 7"/>
          <p:cNvSpPr>
            <a:spLocks noGrp="1"/>
          </p:cNvSpPr>
          <p:nvPr>
            <p:ph type="ftr" sz="quarter" idx="11"/>
          </p:nvPr>
        </p:nvSpPr>
        <p:spPr/>
        <p:txBody>
          <a:bodyPr/>
          <a:lstStyle/>
          <a:p>
            <a:pPr lvl="0"/>
            <a:endParaRPr lang="de-DE"/>
          </a:p>
        </p:txBody>
      </p:sp>
      <p:sp>
        <p:nvSpPr>
          <p:cNvPr id="9" name="Slide Number Placeholder 8"/>
          <p:cNvSpPr>
            <a:spLocks noGrp="1"/>
          </p:cNvSpPr>
          <p:nvPr>
            <p:ph type="sldNum" sz="quarter" idx="12"/>
          </p:nvPr>
        </p:nvSpPr>
        <p:spPr/>
        <p:txBody>
          <a:bodyPr/>
          <a:lstStyle/>
          <a:p>
            <a:pPr lvl="0"/>
            <a:fld id="{782CB9CC-A4F1-428C-BB76-22604C88EC8B}" type="slidenum">
              <a:rPr/>
              <a:pPr lvl="0"/>
              <a:t>‹#›</a:t>
            </a:fld>
            <a:endParaRPr lang="de-DE"/>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de-DE"/>
          </a:p>
        </p:txBody>
      </p:sp>
      <p:sp>
        <p:nvSpPr>
          <p:cNvPr id="4" name="Footer Placeholder 3"/>
          <p:cNvSpPr>
            <a:spLocks noGrp="1"/>
          </p:cNvSpPr>
          <p:nvPr>
            <p:ph type="ftr" sz="quarter" idx="11"/>
          </p:nvPr>
        </p:nvSpPr>
        <p:spPr/>
        <p:txBody>
          <a:bodyPr/>
          <a:lstStyle/>
          <a:p>
            <a:pPr lvl="0"/>
            <a:endParaRPr lang="de-DE"/>
          </a:p>
        </p:txBody>
      </p:sp>
      <p:sp>
        <p:nvSpPr>
          <p:cNvPr id="5" name="Slide Number Placeholder 4"/>
          <p:cNvSpPr>
            <a:spLocks noGrp="1"/>
          </p:cNvSpPr>
          <p:nvPr>
            <p:ph type="sldNum" sz="quarter" idx="12"/>
          </p:nvPr>
        </p:nvSpPr>
        <p:spPr/>
        <p:txBody>
          <a:bodyPr/>
          <a:lstStyle/>
          <a:p>
            <a:pPr lvl="0"/>
            <a:fld id="{1064143B-ABCA-4D4E-9357-1EF19C496EC7}" type="slidenum">
              <a:rPr/>
              <a:pPr lvl="0"/>
              <a:t>‹#›</a:t>
            </a:fld>
            <a:endParaRPr lang="de-DE"/>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de-DE"/>
          </a:p>
        </p:txBody>
      </p:sp>
      <p:sp>
        <p:nvSpPr>
          <p:cNvPr id="3" name="Footer Placeholder 2"/>
          <p:cNvSpPr>
            <a:spLocks noGrp="1"/>
          </p:cNvSpPr>
          <p:nvPr>
            <p:ph type="ftr" sz="quarter" idx="11"/>
          </p:nvPr>
        </p:nvSpPr>
        <p:spPr/>
        <p:txBody>
          <a:bodyPr/>
          <a:lstStyle/>
          <a:p>
            <a:pPr lvl="0"/>
            <a:endParaRPr lang="de-DE"/>
          </a:p>
        </p:txBody>
      </p:sp>
      <p:sp>
        <p:nvSpPr>
          <p:cNvPr id="4" name="Slide Number Placeholder 3"/>
          <p:cNvSpPr>
            <a:spLocks noGrp="1"/>
          </p:cNvSpPr>
          <p:nvPr>
            <p:ph type="sldNum" sz="quarter" idx="12"/>
          </p:nvPr>
        </p:nvSpPr>
        <p:spPr/>
        <p:txBody>
          <a:bodyPr/>
          <a:lstStyle/>
          <a:p>
            <a:pPr lvl="0"/>
            <a:fld id="{F46DDD11-329B-465A-B946-2CD365B98621}" type="slidenum">
              <a:rPr/>
              <a:pPr lvl="0"/>
              <a:t>‹#›</a:t>
            </a:fld>
            <a:endParaRPr lang="de-DE"/>
          </a:p>
        </p:txBody>
      </p:sp>
    </p:spTree>
  </p:cSld>
  <p:clrMapOvr>
    <a:masterClrMapping/>
  </p:clrMapOvr>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de-DE"/>
          </a:p>
        </p:txBody>
      </p:sp>
      <p:sp>
        <p:nvSpPr>
          <p:cNvPr id="6" name="Footer Placeholder 5"/>
          <p:cNvSpPr>
            <a:spLocks noGrp="1"/>
          </p:cNvSpPr>
          <p:nvPr>
            <p:ph type="ftr" sz="quarter" idx="11"/>
          </p:nvPr>
        </p:nvSpPr>
        <p:spPr/>
        <p:txBody>
          <a:bodyPr/>
          <a:lstStyle/>
          <a:p>
            <a:pPr lvl="0"/>
            <a:endParaRPr lang="de-DE"/>
          </a:p>
        </p:txBody>
      </p:sp>
      <p:sp>
        <p:nvSpPr>
          <p:cNvPr id="7" name="Slide Number Placeholder 6"/>
          <p:cNvSpPr>
            <a:spLocks noGrp="1"/>
          </p:cNvSpPr>
          <p:nvPr>
            <p:ph type="sldNum" sz="quarter" idx="12"/>
          </p:nvPr>
        </p:nvSpPr>
        <p:spPr/>
        <p:txBody>
          <a:bodyPr/>
          <a:lstStyle/>
          <a:p>
            <a:pPr lvl="0"/>
            <a:fld id="{C0226D12-AF62-4086-BE87-2CC388F1A1EB}" type="slidenum">
              <a:rPr/>
              <a:pPr lvl="0"/>
              <a:t>‹#›</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17094010-9AE6-4E70-A287-57E88E0E808C}" type="slidenum">
              <a:rPr/>
              <a:pPr lvl="0"/>
              <a:t>‹#›</a:t>
            </a:fld>
            <a:endParaRPr lang="x-none"/>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de-DE"/>
          </a:p>
        </p:txBody>
      </p:sp>
      <p:sp>
        <p:nvSpPr>
          <p:cNvPr id="6" name="Footer Placeholder 5"/>
          <p:cNvSpPr>
            <a:spLocks noGrp="1"/>
          </p:cNvSpPr>
          <p:nvPr>
            <p:ph type="ftr" sz="quarter" idx="11"/>
          </p:nvPr>
        </p:nvSpPr>
        <p:spPr/>
        <p:txBody>
          <a:bodyPr/>
          <a:lstStyle/>
          <a:p>
            <a:pPr lvl="0"/>
            <a:endParaRPr lang="de-DE"/>
          </a:p>
        </p:txBody>
      </p:sp>
      <p:sp>
        <p:nvSpPr>
          <p:cNvPr id="7" name="Slide Number Placeholder 6"/>
          <p:cNvSpPr>
            <a:spLocks noGrp="1"/>
          </p:cNvSpPr>
          <p:nvPr>
            <p:ph type="sldNum" sz="quarter" idx="12"/>
          </p:nvPr>
        </p:nvSpPr>
        <p:spPr/>
        <p:txBody>
          <a:bodyPr/>
          <a:lstStyle/>
          <a:p>
            <a:pPr lvl="0"/>
            <a:fld id="{12FC7DEA-5F18-4D6E-BD6C-DD9F5EDB928C}" type="slidenum">
              <a:rPr/>
              <a:pPr lvl="0"/>
              <a:t>‹#›</a:t>
            </a:fld>
            <a:endParaRPr lang="de-DE"/>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de-DE"/>
          </a:p>
        </p:txBody>
      </p:sp>
      <p:sp>
        <p:nvSpPr>
          <p:cNvPr id="5" name="Footer Placeholder 4"/>
          <p:cNvSpPr>
            <a:spLocks noGrp="1"/>
          </p:cNvSpPr>
          <p:nvPr>
            <p:ph type="ftr" sz="quarter" idx="11"/>
          </p:nvPr>
        </p:nvSpPr>
        <p:spPr/>
        <p:txBody>
          <a:bodyPr/>
          <a:lstStyle/>
          <a:p>
            <a:pPr lvl="0"/>
            <a:endParaRPr lang="de-DE"/>
          </a:p>
        </p:txBody>
      </p:sp>
      <p:sp>
        <p:nvSpPr>
          <p:cNvPr id="6" name="Slide Number Placeholder 5"/>
          <p:cNvSpPr>
            <a:spLocks noGrp="1"/>
          </p:cNvSpPr>
          <p:nvPr>
            <p:ph type="sldNum" sz="quarter" idx="12"/>
          </p:nvPr>
        </p:nvSpPr>
        <p:spPr/>
        <p:txBody>
          <a:bodyPr/>
          <a:lstStyle/>
          <a:p>
            <a:pPr lvl="0"/>
            <a:fld id="{284DC892-3225-480E-9E53-AB109A5EBECB}" type="slidenum">
              <a:rPr/>
              <a:pPr lvl="0"/>
              <a:t>‹#›</a:t>
            </a:fld>
            <a:endParaRPr lang="de-DE"/>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142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142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de-DE"/>
          </a:p>
        </p:txBody>
      </p:sp>
      <p:sp>
        <p:nvSpPr>
          <p:cNvPr id="5" name="Footer Placeholder 4"/>
          <p:cNvSpPr>
            <a:spLocks noGrp="1"/>
          </p:cNvSpPr>
          <p:nvPr>
            <p:ph type="ftr" sz="quarter" idx="11"/>
          </p:nvPr>
        </p:nvSpPr>
        <p:spPr/>
        <p:txBody>
          <a:bodyPr/>
          <a:lstStyle/>
          <a:p>
            <a:pPr lvl="0"/>
            <a:endParaRPr lang="de-DE"/>
          </a:p>
        </p:txBody>
      </p:sp>
      <p:sp>
        <p:nvSpPr>
          <p:cNvPr id="6" name="Slide Number Placeholder 5"/>
          <p:cNvSpPr>
            <a:spLocks noGrp="1"/>
          </p:cNvSpPr>
          <p:nvPr>
            <p:ph type="sldNum" sz="quarter" idx="12"/>
          </p:nvPr>
        </p:nvSpPr>
        <p:spPr/>
        <p:txBody>
          <a:bodyPr/>
          <a:lstStyle/>
          <a:p>
            <a:pPr lvl="0"/>
            <a:fld id="{6C84410A-5FEC-4D19-AA70-118CBD9621FD}" type="slidenum">
              <a:rPr/>
              <a:pPr lvl="0"/>
              <a:t>‹#›</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89E4E7BD-94A2-4394-8BD9-2CD33B4E3C08}" type="slidenum">
              <a:rPr/>
              <a:pPr lvl="0"/>
              <a:t>‹#›</a:t>
            </a:fld>
            <a:endParaRPr lang="x-non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C85A6ACF-BE16-4C7E-BD42-31CA7A59A913}" type="slidenum">
              <a:rPr/>
              <a:pPr lvl="0"/>
              <a:t>‹#›</a:t>
            </a:fld>
            <a:endParaRPr lang="x-non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FE2C71AC-468F-4A49-88E7-150381544C7F}" type="slidenum">
              <a:rPr/>
              <a:pPr lvl="0"/>
              <a:t>‹#›</a:t>
            </a:fld>
            <a:endParaRPr lang="x-non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039282FC-70BA-40DC-947D-A0FB9B865358}" type="slidenum">
              <a:rPr/>
              <a:pPr lvl="0"/>
              <a:t>‹#›</a:t>
            </a:fld>
            <a:endParaRPr lang="x-non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DBA21751-9D6B-4ED1-9F8F-F16F370016ED}" type="slidenum">
              <a:rPr/>
              <a:pPr lvl="0"/>
              <a:t>‹#›</a:t>
            </a:fld>
            <a:endParaRPr lang="x-none"/>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B0957EF4-410D-4A86-9AD3-8FF04440645D}" type="slidenum">
              <a:rPr/>
              <a:pPr lvl="0"/>
              <a:t>‹#›</a:t>
            </a:fld>
            <a:endParaRPr lang="x-non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CC6930F1-79E2-475D-9D59-220AC3571223}" type="slidenum">
              <a:rPr/>
              <a:pPr lvl="0"/>
              <a:t>‹#›</a:t>
            </a:fld>
            <a:endParaRPr lang="x-non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Pictures/10000000000003200000025819812F21.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x-none"/>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latin typeface="Arial" pitchFamily="18"/>
                <a:ea typeface="Andale Sans UI" pitchFamily="2"/>
                <a:cs typeface="Tahoma" pitchFamily="2"/>
              </a:defRPr>
            </a:defPPr>
            <a:lvl1pPr marL="432000" lvl="0" indent="-324000">
              <a:spcBef>
                <a:spcPts val="0"/>
              </a:spcBef>
              <a:spcAft>
                <a:spcPts val="1417"/>
              </a:spcAft>
              <a:buSzPct val="45000"/>
              <a:buFont typeface="StarSymbol"/>
              <a:buChar char="●"/>
              <a:defRPr lang="x-none" sz="3200" b="0" i="0" u="none" strike="noStrike" kern="1200">
                <a:ln>
                  <a:noFill/>
                </a:ln>
                <a:latin typeface="Arial" pitchFamily="18"/>
                <a:ea typeface="Andale Sans UI" pitchFamily="2"/>
                <a:cs typeface="Tahoma" pitchFamily="2"/>
              </a:defRPr>
            </a:lvl1pPr>
            <a:lvl2pPr marL="864000" lvl="1" indent="-324000">
              <a:spcBef>
                <a:spcPts val="0"/>
              </a:spcBef>
              <a:spcAft>
                <a:spcPts val="1134"/>
              </a:spcAft>
              <a:buSzPct val="45000"/>
              <a:buFont typeface="StarSymbol"/>
              <a:buChar char="●"/>
              <a:defRPr lang="x-none" sz="2800" b="0" i="0" u="none" strike="noStrike" kern="1200">
                <a:ln>
                  <a:noFill/>
                </a:ln>
                <a:latin typeface="Arial" pitchFamily="18"/>
                <a:ea typeface="Andale Sans UI" pitchFamily="2"/>
                <a:cs typeface="Tahoma" pitchFamily="2"/>
              </a:defRPr>
            </a:lvl2pPr>
            <a:lvl3pPr marL="1295999" lvl="2" indent="-288000">
              <a:spcBef>
                <a:spcPts val="0"/>
              </a:spcBef>
              <a:spcAft>
                <a:spcPts val="850"/>
              </a:spcAft>
              <a:buSzPct val="75000"/>
              <a:buFont typeface="StarSymbol"/>
              <a:buChar char="–"/>
              <a:defRPr lang="x-none" sz="2400" b="0" i="0" u="none" strike="noStrike" kern="1200">
                <a:ln>
                  <a:noFill/>
                </a:ln>
                <a:latin typeface="Arial" pitchFamily="18"/>
                <a:ea typeface="Andale Sans UI" pitchFamily="2"/>
                <a:cs typeface="Tahoma" pitchFamily="2"/>
              </a:defRPr>
            </a:lvl3pPr>
            <a:lvl4pPr marL="1728000" lvl="3" indent="-216000">
              <a:spcBef>
                <a:spcPts val="0"/>
              </a:spcBef>
              <a:spcAft>
                <a:spcPts val="567"/>
              </a:spcAft>
              <a:buSzPct val="45000"/>
              <a:buFont typeface="StarSymbol"/>
              <a:buChar char="●"/>
              <a:defRPr lang="x-none" sz="2000" b="0" i="0" u="none" strike="noStrike" kern="1200">
                <a:ln>
                  <a:noFill/>
                </a:ln>
                <a:latin typeface="Arial" pitchFamily="18"/>
                <a:ea typeface="Andale Sans UI" pitchFamily="2"/>
                <a:cs typeface="Tahoma" pitchFamily="2"/>
              </a:defRPr>
            </a:lvl4pPr>
            <a:lvl5pPr marL="2160000" lvl="4" indent="-216000">
              <a:spcBef>
                <a:spcPts val="0"/>
              </a:spcBef>
              <a:spcAft>
                <a:spcPts val="283"/>
              </a:spcAft>
              <a:buSzPct val="75000"/>
              <a:buFont typeface="StarSymbol"/>
              <a:buChar char="–"/>
              <a:defRPr lang="x-none" sz="2000" b="0" i="0" u="none" strike="noStrike" kern="1200">
                <a:ln>
                  <a:noFill/>
                </a:ln>
                <a:latin typeface="Arial" pitchFamily="18"/>
                <a:ea typeface="Andale Sans UI" pitchFamily="2"/>
                <a:cs typeface="Tahoma" pitchFamily="2"/>
              </a:defRPr>
            </a:lvl5pPr>
            <a:lvl6pPr marL="2592000" lvl="5"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6pPr>
            <a:lvl7pPr marL="3024000" lvl="6"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7pPr>
            <a:lvl8pPr marL="3456000" lvl="7"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8pPr>
            <a:lvl9pPr marL="3887999" lvl="8" indent="-216000">
              <a:spcBef>
                <a:spcPts val="0"/>
              </a:spcBef>
              <a:spcAft>
                <a:spcPts val="283"/>
              </a:spcAft>
              <a:buSzPct val="45000"/>
              <a:buFont typeface="StarSymbol"/>
              <a:buChar char="●"/>
              <a:defRPr lang="x-none" sz="2000" b="0" i="0" u="none" strike="noStrike" kern="1200">
                <a:ln>
                  <a:noFill/>
                </a:ln>
                <a:latin typeface="Arial"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lstStyle>
            <a:lvl1pPr lvl="0" algn="ct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lstStyle>
            <a:lvl1pPr lvl="0" algn="r" rtl="0" hangingPunct="0">
              <a:buNone/>
              <a:tabLst/>
              <a:defRPr lang="x-none" sz="1400" kern="1200">
                <a:latin typeface="Times New Roman" pitchFamily="18"/>
                <a:ea typeface="Andale Sans UI" pitchFamily="2"/>
                <a:cs typeface="Tahoma" pitchFamily="2"/>
              </a:defRPr>
            </a:lvl1pPr>
          </a:lstStyle>
          <a:p>
            <a:pPr lvl="0"/>
            <a:fld id="{968E2166-DF7B-454E-BF4E-09A0540307A2}" type="slidenum">
              <a:rPr/>
              <a:pPr lvl="0"/>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hangingPunct="0">
        <a:tabLst/>
        <a:defRPr lang="x-none" sz="4400" b="0" i="0" u="none" strike="noStrike" kern="1200">
          <a:ln>
            <a:noFill/>
          </a:ln>
          <a:latin typeface="Arial" pitchFamily="18"/>
          <a:cs typeface="Tahoma" pitchFamily="2"/>
        </a:defRPr>
      </a:lvl1pPr>
    </p:titleStyle>
    <p:bodyStyle>
      <a:lvl1pPr rtl="0" hangingPunct="0">
        <a:spcBef>
          <a:spcPts val="0"/>
        </a:spcBef>
        <a:spcAft>
          <a:spcPts val="1417"/>
        </a:spcAft>
        <a:tabLst/>
        <a:defRPr lang="x-none" sz="3200" b="0" i="0" u="none" strike="noStrike" kern="1200">
          <a:ln>
            <a:noFill/>
          </a:ln>
          <a:latin typeface="Arial" pitchFamily="18"/>
          <a:cs typeface="Tahoma"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r:link="rId14" cstate="print"/>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 Placeholder 2"/>
          <p:cNvSpPr txBox="1">
            <a:spLocks noGrp="1"/>
          </p:cNvSpPr>
          <p:nvPr>
            <p:ph type="body" idx="1"/>
          </p:nvPr>
        </p:nvSpPr>
        <p:spPr>
          <a:xfrm>
            <a:off x="503999" y="2165039"/>
            <a:ext cx="9071640" cy="42789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txBox="1">
            <a:spLocks noGrp="1"/>
          </p:cNvSpPr>
          <p:nvPr>
            <p:ph type="dt" sz="half" idx="2"/>
          </p:nvPr>
        </p:nvSpPr>
        <p:spPr>
          <a:xfrm>
            <a:off x="503999" y="6995160"/>
            <a:ext cx="2348280" cy="521280"/>
          </a:xfrm>
          <a:prstGeom prst="rect">
            <a:avLst/>
          </a:prstGeom>
          <a:noFill/>
          <a:ln>
            <a:noFill/>
          </a:ln>
        </p:spPr>
        <p:txBody>
          <a:bodyPr lIns="0" tIns="0" rIns="0" bIns="0"/>
          <a:lstStyle>
            <a:lvl1pPr marL="0" marR="0" lvl="0" indent="0" rtl="0" hangingPunct="0">
              <a:buNone/>
              <a:tabLst/>
              <a:defRPr lang="de-DE" sz="1400">
                <a:solidFill>
                  <a:srgbClr val="FFFFFF"/>
                </a:solidFill>
                <a:latin typeface="Times New Roman" pitchFamily="18"/>
                <a:ea typeface="Andale Sans UI" pitchFamily="2"/>
                <a:cs typeface="Tahoma" pitchFamily="2"/>
              </a:defRPr>
            </a:lvl1pPr>
          </a:lstStyle>
          <a:p>
            <a:pPr lvl="0"/>
            <a:endParaRPr lang="de-DE"/>
          </a:p>
        </p:txBody>
      </p:sp>
      <p:sp>
        <p:nvSpPr>
          <p:cNvPr id="5" name="Footer Placeholder 4"/>
          <p:cNvSpPr txBox="1">
            <a:spLocks noGrp="1"/>
          </p:cNvSpPr>
          <p:nvPr>
            <p:ph type="ftr" sz="quarter" idx="3"/>
          </p:nvPr>
        </p:nvSpPr>
        <p:spPr>
          <a:xfrm>
            <a:off x="3447360" y="6995160"/>
            <a:ext cx="3195000" cy="521280"/>
          </a:xfrm>
          <a:prstGeom prst="rect">
            <a:avLst/>
          </a:prstGeom>
          <a:noFill/>
          <a:ln>
            <a:noFill/>
          </a:ln>
        </p:spPr>
        <p:txBody>
          <a:bodyPr lIns="0" tIns="0" rIns="0" bIns="0"/>
          <a:lstStyle>
            <a:lvl1pPr marL="0" marR="0" lvl="0" indent="0" algn="ctr" rtl="0" hangingPunct="0">
              <a:buNone/>
              <a:tabLst/>
              <a:defRPr lang="de-DE" sz="1400">
                <a:solidFill>
                  <a:srgbClr val="FFFFFF"/>
                </a:solidFill>
                <a:latin typeface="Times New Roman" pitchFamily="18"/>
                <a:ea typeface="Andale Sans UI" pitchFamily="2"/>
                <a:cs typeface="Tahoma" pitchFamily="2"/>
              </a:defRPr>
            </a:lvl1pPr>
          </a:lstStyle>
          <a:p>
            <a:pPr lvl="0"/>
            <a:endParaRPr lang="de-DE"/>
          </a:p>
        </p:txBody>
      </p:sp>
      <p:sp>
        <p:nvSpPr>
          <p:cNvPr id="6" name="Slide Number Placeholder 5"/>
          <p:cNvSpPr txBox="1">
            <a:spLocks noGrp="1"/>
          </p:cNvSpPr>
          <p:nvPr>
            <p:ph type="sldNum" sz="quarter" idx="4"/>
          </p:nvPr>
        </p:nvSpPr>
        <p:spPr>
          <a:xfrm>
            <a:off x="7227360" y="6995160"/>
            <a:ext cx="2348280" cy="521280"/>
          </a:xfrm>
          <a:prstGeom prst="rect">
            <a:avLst/>
          </a:prstGeom>
          <a:noFill/>
          <a:ln>
            <a:noFill/>
          </a:ln>
        </p:spPr>
        <p:txBody>
          <a:bodyPr lIns="0" tIns="0" rIns="0" bIns="0"/>
          <a:lstStyle>
            <a:lvl1pPr marL="0" marR="0" lvl="0" indent="0" algn="r" rtl="0" hangingPunct="0">
              <a:buNone/>
              <a:tabLst/>
              <a:defRPr lang="de-DE" sz="1400">
                <a:solidFill>
                  <a:srgbClr val="FFFFFF"/>
                </a:solidFill>
                <a:latin typeface="Times New Roman" pitchFamily="18"/>
                <a:ea typeface="Andale Sans UI" pitchFamily="2"/>
                <a:cs typeface="Tahoma" pitchFamily="2"/>
              </a:defRPr>
            </a:lvl1pPr>
          </a:lstStyle>
          <a:p>
            <a:pPr lvl="0"/>
            <a:fld id="{9DE61A9E-A6A4-4C25-A81A-E47CABED88F4}" type="slidenum">
              <a:rPr/>
              <a:pPr lvl="0"/>
              <a:t>‹#›</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hangingPunct="0">
        <a:tabLst/>
        <a:defRPr lang="de-DE" sz="4400" b="1" i="0" u="none" strike="noStrike">
          <a:ln>
            <a:noFill/>
          </a:ln>
          <a:solidFill>
            <a:srgbClr val="FFFFFF"/>
          </a:solidFill>
          <a:latin typeface="Albany" pitchFamily="18"/>
          <a:cs typeface="Tahoma" pitchFamily="2"/>
        </a:defRPr>
      </a:lvl1pPr>
    </p:titleStyle>
    <p:bodyStyle>
      <a:lvl1pPr marL="0" marR="0" indent="0" rtl="0" hangingPunct="0">
        <a:spcBef>
          <a:spcPts val="0"/>
        </a:spcBef>
        <a:spcAft>
          <a:spcPts val="1417"/>
        </a:spcAft>
        <a:tabLst/>
        <a:defRPr lang="de-DE" sz="3200" b="0" i="0" u="none" strike="noStrike">
          <a:ln>
            <a:noFill/>
          </a:ln>
          <a:solidFill>
            <a:srgbClr val="FFFFFF"/>
          </a:solidFill>
          <a:latin typeface="Albany" pitchFamily="18"/>
          <a:cs typeface="Tahoma"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hemeOverride" Target="../theme/themeOverride1.xml"/><Relationship Id="rId5" Type="http://schemas.openxmlformats.org/officeDocument/2006/relationships/image" Target="Pictures/10000000000003200000025819812F21.png"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0" y="0"/>
            <a:ext cx="10080000" cy="7560000"/>
          </a:xfrm>
          <a:prstGeom prst="rect">
            <a:avLst/>
          </a:prstGeom>
          <a:noFill/>
          <a:ln>
            <a:noFill/>
          </a:ln>
        </p:spPr>
      </p:pic>
      <p:sp>
        <p:nvSpPr>
          <p:cNvPr id="3" name="Subtitle 2"/>
          <p:cNvSpPr txBox="1">
            <a:spLocks noGrp="1"/>
          </p:cNvSpPr>
          <p:nvPr>
            <p:ph type="subTitle" idx="4294967295"/>
          </p:nvPr>
        </p:nvSpPr>
        <p:spPr>
          <a:xfrm>
            <a:off x="503999" y="3003328"/>
            <a:ext cx="9071640" cy="738664"/>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216000" algn="ctr">
              <a:buNone/>
            </a:pPr>
            <a:r>
              <a:rPr lang="de-DE" sz="4800" dirty="0" smtClean="0">
                <a:latin typeface="Albany"/>
              </a:rPr>
              <a:t>MULTITHREADING fundamentals</a:t>
            </a:r>
            <a:endParaRPr lang="de-DE" sz="4800" dirty="0">
              <a:latin typeface="Albany"/>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What is 'Thread Safety'</a:t>
            </a:r>
          </a:p>
        </p:txBody>
      </p:sp>
      <p:sp>
        <p:nvSpPr>
          <p:cNvPr id="3" name="Text Placeholder 2"/>
          <p:cNvSpPr txBox="1">
            <a:spLocks noGrp="1"/>
          </p:cNvSpPr>
          <p:nvPr>
            <p:ph type="body" idx="4294967295"/>
          </p:nvPr>
        </p:nvSpPr>
        <p:spPr>
          <a:xfrm>
            <a:off x="720000" y="198000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Writing thread safe code is, at its core, about managing access to state, and in particular to shared, mutable state.</a:t>
            </a:r>
          </a:p>
          <a:p>
            <a:pPr lvl="0"/>
            <a:r>
              <a:rPr lang="de-DE" sz="2400" dirty="0"/>
              <a:t>By </a:t>
            </a:r>
            <a:r>
              <a:rPr lang="de-DE" sz="2400" u="sng" dirty="0"/>
              <a:t>shared</a:t>
            </a:r>
            <a:r>
              <a:rPr lang="de-DE" sz="2400" dirty="0"/>
              <a:t>, we mean that a variable could be accessed by multiple threads; by </a:t>
            </a:r>
            <a:r>
              <a:rPr lang="de-DE" sz="2400" u="sng" dirty="0"/>
              <a:t>mutable</a:t>
            </a:r>
            <a:r>
              <a:rPr lang="de-DE" sz="2400" dirty="0"/>
              <a:t>, we mean that its value could change during its </a:t>
            </a:r>
            <a:r>
              <a:rPr lang="de-DE" sz="2400" dirty="0" smtClean="0"/>
              <a:t>lifetime.</a:t>
            </a:r>
          </a:p>
          <a:p>
            <a:pPr lvl="0"/>
            <a:r>
              <a:rPr lang="de-DE" sz="2400" dirty="0" smtClean="0"/>
              <a:t>We </a:t>
            </a:r>
            <a:r>
              <a:rPr lang="de-DE" sz="2400" dirty="0"/>
              <a:t>may talk about thread safety as if it were about code, but what we are really trying to do is </a:t>
            </a:r>
            <a:r>
              <a:rPr lang="de-DE" sz="2400" u="sng" dirty="0"/>
              <a:t>protect data</a:t>
            </a:r>
            <a:r>
              <a:rPr lang="de-DE" sz="2400" dirty="0"/>
              <a:t> from uncontrolled concurrent access</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Barriers vs Latches</a:t>
            </a:r>
            <a:endParaRPr lang="de-DE" sz="3600" dirty="0"/>
          </a:p>
        </p:txBody>
      </p:sp>
      <p:sp>
        <p:nvSpPr>
          <p:cNvPr id="3" name="Text Placeholder 2"/>
          <p:cNvSpPr txBox="1">
            <a:spLocks noGrp="1"/>
          </p:cNvSpPr>
          <p:nvPr>
            <p:ph type="body" idx="4294967295"/>
          </p:nvPr>
        </p:nvSpPr>
        <p:spPr>
          <a:xfrm>
            <a:off x="720000" y="1877760"/>
            <a:ext cx="8855640" cy="4791055"/>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Latches are single-use objects; once a latch enters the terminal state, it cannot be reset. Barriers are similar to latches in that they block a group of threads until some event has occurred.</a:t>
            </a:r>
          </a:p>
          <a:p>
            <a:pPr lvl="0"/>
            <a:r>
              <a:rPr lang="en-US" sz="2400" dirty="0" smtClean="0"/>
              <a:t>The key difference is that with a barrier</a:t>
            </a:r>
            <a:r>
              <a:rPr lang="en-US" sz="1600" dirty="0" smtClean="0"/>
              <a:t>(</a:t>
            </a:r>
            <a:r>
              <a:rPr lang="en-US" sz="1600" i="1" dirty="0" smtClean="0"/>
              <a:t>Analogy of a Training Department Nomination</a:t>
            </a:r>
            <a:r>
              <a:rPr lang="en-US" sz="1600" dirty="0" smtClean="0"/>
              <a:t>)</a:t>
            </a:r>
            <a:r>
              <a:rPr lang="en-US" sz="2400" dirty="0" smtClean="0"/>
              <a:t>, all the threads must come together at a barrier point at the same time in order to proceed. </a:t>
            </a:r>
          </a:p>
          <a:p>
            <a:pPr lvl="0"/>
            <a:r>
              <a:rPr lang="en-US" sz="2400" dirty="0" smtClean="0"/>
              <a:t>The </a:t>
            </a:r>
            <a:r>
              <a:rPr lang="en-US" sz="2400" i="1" dirty="0" smtClean="0"/>
              <a:t>java.util.concurrent.CyclicBarrier</a:t>
            </a:r>
            <a:r>
              <a:rPr lang="en-US" sz="2400" dirty="0" smtClean="0"/>
              <a:t> class is a synchronization mechanism that can synchronize threads progressing through some algorithm. In other words, it is a barrier that all threads must wait at, until all threads reach it, before any of the threads can continue.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CyclicBarrier </a:t>
            </a:r>
            <a:endParaRPr lang="de-DE" sz="3600" dirty="0"/>
          </a:p>
        </p:txBody>
      </p:sp>
      <p:sp>
        <p:nvSpPr>
          <p:cNvPr id="3" name="Text Placeholder 2"/>
          <p:cNvSpPr txBox="1">
            <a:spLocks noGrp="1"/>
          </p:cNvSpPr>
          <p:nvPr>
            <p:ph type="body" idx="4294967295"/>
          </p:nvPr>
        </p:nvSpPr>
        <p:spPr>
          <a:xfrm>
            <a:off x="720000" y="1877760"/>
            <a:ext cx="8855640" cy="5160387"/>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err="1" smtClean="0"/>
              <a:t>CyclicBarrier</a:t>
            </a:r>
            <a:r>
              <a:rPr lang="en-US" sz="2400" dirty="0" smtClean="0"/>
              <a:t> allows a fixed number of parties to rendezvous repeatedly at a barrier point and is useful in parallel iterative algorithms that break down a problem into a fixed number of independent sub problems.</a:t>
            </a:r>
          </a:p>
          <a:p>
            <a:pPr lvl="0"/>
            <a:r>
              <a:rPr lang="en-US" sz="2400" dirty="0" smtClean="0"/>
              <a:t>Threads call await when they reach the barrier point, and await blocks until all the threads have reached the barrier point. If all threads meet at the barrier point, the barrier has been successfully passed, in which case all threads are released and the barrier is reset so it can be used again. </a:t>
            </a:r>
          </a:p>
          <a:p>
            <a:pPr lvl="0"/>
            <a:r>
              <a:rPr lang="en-US" sz="2400" dirty="0" smtClean="0"/>
              <a:t>If a call to await times out or a thread blocked in await is interrupted, then the barrier is considered broken and all outstanding calls to await terminate with </a:t>
            </a:r>
            <a:r>
              <a:rPr lang="en-US" sz="2400" dirty="0" err="1" smtClean="0"/>
              <a:t>BrokenBarrierException</a:t>
            </a:r>
            <a:r>
              <a:rPr lang="en-US" sz="2400" dirty="0" smtClean="0"/>
              <a:t>. </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Exchanger</a:t>
            </a:r>
            <a:endParaRPr lang="de-DE" sz="3600" dirty="0"/>
          </a:p>
        </p:txBody>
      </p:sp>
      <p:sp>
        <p:nvSpPr>
          <p:cNvPr id="3" name="Text Placeholder 2"/>
          <p:cNvSpPr txBox="1">
            <a:spLocks noGrp="1"/>
          </p:cNvSpPr>
          <p:nvPr>
            <p:ph type="body" idx="4294967295"/>
          </p:nvPr>
        </p:nvSpPr>
        <p:spPr>
          <a:xfrm>
            <a:off x="720000" y="1877760"/>
            <a:ext cx="8855640" cy="257506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The </a:t>
            </a:r>
            <a:r>
              <a:rPr lang="en-US" sz="2400" i="1" dirty="0" err="1" smtClean="0"/>
              <a:t>java.util.concurrent.Exchanger</a:t>
            </a:r>
            <a:r>
              <a:rPr lang="en-US" sz="2400" dirty="0" smtClean="0"/>
              <a:t> class </a:t>
            </a:r>
            <a:r>
              <a:rPr lang="en-US" sz="1600" dirty="0" smtClean="0"/>
              <a:t>(</a:t>
            </a:r>
            <a:r>
              <a:rPr lang="en-US" sz="1600" i="1" dirty="0" smtClean="0"/>
              <a:t>Analogous to a grocery transaction</a:t>
            </a:r>
            <a:r>
              <a:rPr lang="en-US" sz="1600" dirty="0" smtClean="0"/>
              <a:t>)</a:t>
            </a:r>
            <a:r>
              <a:rPr lang="en-US" sz="2400" dirty="0" smtClean="0"/>
              <a:t> represents a kind of rendezvous point where two threads can exchange objects. Here is an illustration of this mechanism</a:t>
            </a:r>
            <a:r>
              <a:rPr lang="en-US" sz="1600" i="1" dirty="0" smtClean="0"/>
              <a:t>(See program in notes)</a:t>
            </a:r>
          </a:p>
          <a:p>
            <a:pPr lvl="0">
              <a:buNone/>
            </a:pPr>
            <a:r>
              <a:rPr lang="en-US" sz="2400" i="1" dirty="0" smtClean="0"/>
              <a:t>Thread-0 exchanged A for B</a:t>
            </a:r>
          </a:p>
          <a:p>
            <a:pPr lvl="0">
              <a:buNone/>
            </a:pPr>
            <a:r>
              <a:rPr lang="en-US" sz="2400" i="1" dirty="0" smtClean="0"/>
              <a:t>Thread-1 exchanged B for A</a:t>
            </a:r>
            <a:endParaRPr lang="en-US" sz="2400" dirty="0" smtClean="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Amdahl's Law</a:t>
            </a:r>
            <a:endParaRPr lang="de-DE" sz="3600" dirty="0"/>
          </a:p>
        </p:txBody>
      </p:sp>
      <p:sp>
        <p:nvSpPr>
          <p:cNvPr id="3" name="Text Placeholder 2"/>
          <p:cNvSpPr txBox="1">
            <a:spLocks noGrp="1"/>
          </p:cNvSpPr>
          <p:nvPr>
            <p:ph type="body" idx="4294967295"/>
          </p:nvPr>
        </p:nvSpPr>
        <p:spPr>
          <a:xfrm>
            <a:off x="620712" y="1951037"/>
            <a:ext cx="8954928" cy="3493264"/>
          </a:xfrm>
        </p:spPr>
        <p:txBody>
          <a:bodyPr wrap="square">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Amdahl's law describes how much a program can theoretically be sped up by additional computing resources, based on the proportion of parallelizable and serial components. </a:t>
            </a:r>
          </a:p>
          <a:p>
            <a:pPr lvl="0"/>
            <a:r>
              <a:rPr lang="en-US" sz="2400" dirty="0" smtClean="0"/>
              <a:t>If F is the fraction of the calculation that must be executed serially, then Amdahl's law says that on a machine with N processors, we can achieve a speedup of at most: </a:t>
            </a:r>
          </a:p>
          <a:p>
            <a:pPr lvl="0"/>
            <a:endParaRPr lang="en-US" sz="2400" dirty="0" smtClean="0"/>
          </a:p>
          <a:p>
            <a:pPr lvl="0"/>
            <a:endParaRPr lang="en-US" sz="2400" dirty="0" smtClean="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pic>
        <p:nvPicPr>
          <p:cNvPr id="1026" name="Picture 2"/>
          <p:cNvPicPr>
            <a:picLocks noChangeAspect="1" noChangeArrowheads="1"/>
          </p:cNvPicPr>
          <p:nvPr/>
        </p:nvPicPr>
        <p:blipFill>
          <a:blip r:embed="rId3" cstate="print"/>
          <a:srcRect/>
          <a:stretch>
            <a:fillRect/>
          </a:stretch>
        </p:blipFill>
        <p:spPr bwMode="auto">
          <a:xfrm>
            <a:off x="2982912" y="5075237"/>
            <a:ext cx="3362325" cy="1209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Amdahl‘s Law</a:t>
            </a:r>
            <a:endParaRPr lang="de-DE" sz="36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pic>
        <p:nvPicPr>
          <p:cNvPr id="2050" name="Picture 2"/>
          <p:cNvPicPr>
            <a:picLocks noChangeAspect="1" noChangeArrowheads="1"/>
          </p:cNvPicPr>
          <p:nvPr/>
        </p:nvPicPr>
        <p:blipFill>
          <a:blip r:embed="rId3" cstate="print"/>
          <a:srcRect/>
          <a:stretch>
            <a:fillRect/>
          </a:stretch>
        </p:blipFill>
        <p:spPr bwMode="auto">
          <a:xfrm>
            <a:off x="1077912" y="1874837"/>
            <a:ext cx="8096250" cy="4981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dirty="0" smtClean="0"/>
              <a:t>Cost Incurred by threads: Context switching</a:t>
            </a:r>
            <a:endParaRPr lang="de-DE" sz="3600" dirty="0"/>
          </a:p>
        </p:txBody>
      </p:sp>
      <p:sp>
        <p:nvSpPr>
          <p:cNvPr id="3" name="Text Placeholder 2"/>
          <p:cNvSpPr txBox="1">
            <a:spLocks noGrp="1"/>
          </p:cNvSpPr>
          <p:nvPr>
            <p:ph type="body" idx="4294967295"/>
          </p:nvPr>
        </p:nvSpPr>
        <p:spPr>
          <a:xfrm>
            <a:off x="720000" y="1877760"/>
            <a:ext cx="8855640" cy="49705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If the main thread is the only schedulable thread, it will almost never be scheduled out. On the other hand, if there are more runnable threads than CPUs, eventually the OS will preempt one thread so that another can use the CPU.</a:t>
            </a:r>
          </a:p>
          <a:p>
            <a:pPr lvl="0"/>
            <a:r>
              <a:rPr lang="en-US" sz="2400" dirty="0" smtClean="0"/>
              <a:t>This causes a context switch, which requires </a:t>
            </a:r>
            <a:r>
              <a:rPr lang="en-US" sz="2400" u="sng" dirty="0" smtClean="0"/>
              <a:t>saving the execution context of the currently running thread and restoring the execution context of the newly scheduled thread</a:t>
            </a:r>
            <a:r>
              <a:rPr lang="en-US" sz="2400" dirty="0" smtClean="0"/>
              <a:t>.</a:t>
            </a:r>
          </a:p>
          <a:p>
            <a:pPr lvl="0"/>
            <a:r>
              <a:rPr lang="en-US" sz="2400" dirty="0" smtClean="0"/>
              <a:t>When a thread blocks because it is waiting for a contended lock, the JVM usually suspends the thread and allows it to be switched out. </a:t>
            </a:r>
          </a:p>
          <a:p>
            <a:pPr lvl="0"/>
            <a:r>
              <a:rPr lang="en-US" sz="2400" dirty="0" smtClean="0"/>
              <a:t>If threads block frequently, they will be unable to use their full scheduling quantum. </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dirty="0" smtClean="0"/>
              <a:t>Context switching</a:t>
            </a:r>
            <a:endParaRPr lang="de-DE" sz="3600" dirty="0"/>
          </a:p>
        </p:txBody>
      </p:sp>
      <p:sp>
        <p:nvSpPr>
          <p:cNvPr id="3" name="Text Placeholder 2"/>
          <p:cNvSpPr txBox="1">
            <a:spLocks noGrp="1"/>
          </p:cNvSpPr>
          <p:nvPr>
            <p:ph type="body" idx="4294967295"/>
          </p:nvPr>
        </p:nvSpPr>
        <p:spPr>
          <a:xfrm>
            <a:off x="720000" y="1877760"/>
            <a:ext cx="8855640" cy="31341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A </a:t>
            </a:r>
            <a:r>
              <a:rPr lang="en-US" sz="2400" dirty="0" smtClean="0"/>
              <a:t>program that does more blocking (blocking I/O, waiting for contended locks, or waiting on condition variables) incurs more context switches than one that is CPU-bound, increasing scheduling overhead and reducing throughput. </a:t>
            </a:r>
          </a:p>
          <a:p>
            <a:pPr lvl="0"/>
            <a:r>
              <a:rPr lang="en-US" sz="2400" dirty="0" smtClean="0"/>
              <a:t>The actual cost of context switching varies across platforms, but a good rule of thumb is that a context switch costs the equivalent of 5,000 to 10,000 clock cycles, or several microseconds on most current processors.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78582"/>
            <a:ext cx="9071640" cy="1107996"/>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dirty="0" smtClean="0"/>
              <a:t>Cost Incurred by threads: Memory Synchronization</a:t>
            </a:r>
            <a:endParaRPr lang="de-DE" sz="3600" dirty="0"/>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The performance cost of synchronization comes from several sources. </a:t>
            </a:r>
          </a:p>
          <a:p>
            <a:pPr lvl="0"/>
            <a:r>
              <a:rPr lang="en-US" sz="2400" dirty="0" smtClean="0"/>
              <a:t>The </a:t>
            </a:r>
            <a:r>
              <a:rPr lang="en-US" sz="2400" u="sng" dirty="0" smtClean="0"/>
              <a:t>visibility</a:t>
            </a:r>
            <a:r>
              <a:rPr lang="en-US" sz="2400" dirty="0" smtClean="0"/>
              <a:t> guarantees provided by synchronized and volatile may entail using special instructions called </a:t>
            </a:r>
            <a:r>
              <a:rPr lang="en-US" sz="2400" u="sng" dirty="0" smtClean="0"/>
              <a:t>memory barriers</a:t>
            </a:r>
            <a:r>
              <a:rPr lang="en-US" sz="2400" dirty="0" smtClean="0"/>
              <a:t> that can flush or invalidate caches, flush hardware write buffers, and stall execution pipelines.</a:t>
            </a:r>
          </a:p>
          <a:p>
            <a:pPr lvl="0"/>
            <a:r>
              <a:rPr lang="en-US" sz="2400" dirty="0" smtClean="0"/>
              <a:t>Memory barriers may also have indirect performance consequences because they inhibit other compiler optimizations; most operations cannot be reordered with memory barriers.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Java Memory Model</a:t>
            </a:r>
            <a:endParaRPr lang="de-DE" sz="3600" dirty="0"/>
          </a:p>
        </p:txBody>
      </p:sp>
      <p:sp>
        <p:nvSpPr>
          <p:cNvPr id="3" name="Text Placeholder 2"/>
          <p:cNvSpPr txBox="1">
            <a:spLocks noGrp="1"/>
          </p:cNvSpPr>
          <p:nvPr>
            <p:ph type="body" idx="4294967295"/>
          </p:nvPr>
        </p:nvSpPr>
        <p:spPr>
          <a:xfrm>
            <a:off x="720000" y="1877760"/>
            <a:ext cx="8855640" cy="349326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r>
              <a:rPr lang="en-US" sz="2400" dirty="0" smtClean="0"/>
              <a:t>Suppose one thread assigns a value to </a:t>
            </a:r>
            <a:r>
              <a:rPr lang="en-US" sz="2400" dirty="0" err="1" smtClean="0"/>
              <a:t>aVariable</a:t>
            </a:r>
            <a:r>
              <a:rPr lang="en-US" sz="2400" dirty="0" smtClean="0"/>
              <a:t>: </a:t>
            </a:r>
          </a:p>
          <a:p>
            <a:pPr lvl="0" algn="l">
              <a:buNone/>
            </a:pPr>
            <a:r>
              <a:rPr lang="en-US" sz="2400" dirty="0" err="1" smtClean="0"/>
              <a:t>aVariable</a:t>
            </a:r>
            <a:r>
              <a:rPr lang="en-US" sz="2400" dirty="0" smtClean="0"/>
              <a:t> = 3;</a:t>
            </a:r>
          </a:p>
          <a:p>
            <a:pPr algn="l"/>
            <a:r>
              <a:rPr lang="en-US" sz="2400" dirty="0" smtClean="0"/>
              <a:t>A memory model addresses the question "Under what conditions does a thread that reads </a:t>
            </a:r>
            <a:r>
              <a:rPr lang="en-US" sz="2400" dirty="0" err="1" smtClean="0"/>
              <a:t>aVariable</a:t>
            </a:r>
            <a:r>
              <a:rPr lang="en-US" sz="2400" dirty="0" smtClean="0"/>
              <a:t> see the value 3?". </a:t>
            </a:r>
          </a:p>
          <a:p>
            <a:pPr algn="l"/>
            <a:r>
              <a:rPr lang="en-US" sz="2400" dirty="0" smtClean="0"/>
              <a:t>In the absence of synchronization, there are a number of reasons a thread might not immediately - or ever - see the results of an operation in another thread. </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Java Memory Model</a:t>
            </a:r>
            <a:endParaRPr lang="de-DE" sz="3600" dirty="0"/>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The Java Language Specification requires the JVM to maintain </a:t>
            </a:r>
            <a:r>
              <a:rPr lang="en-US" sz="2400" u="sng" dirty="0" smtClean="0"/>
              <a:t>within thread as-if-serial semantics</a:t>
            </a:r>
          </a:p>
          <a:p>
            <a:pPr lvl="0"/>
            <a:r>
              <a:rPr lang="en-US" sz="2400" dirty="0" smtClean="0"/>
              <a:t>As processors  have  become  more  sophisticated,  so  too  have  compilers,  rearranging  instructions  to  facilitate  optimal execution and  using  sophisticated  global  register-allocation  algorithms.</a:t>
            </a:r>
          </a:p>
          <a:p>
            <a:pPr lvl="0"/>
            <a:r>
              <a:rPr lang="en-US" sz="2400" dirty="0" smtClean="0"/>
              <a:t>And  as  processor  manufacturers  transition  to </a:t>
            </a:r>
            <a:r>
              <a:rPr lang="en-US" sz="2400" dirty="0" err="1" smtClean="0"/>
              <a:t>multicore</a:t>
            </a:r>
            <a:r>
              <a:rPr lang="en-US" sz="2400" dirty="0" smtClean="0"/>
              <a:t> processors, largely because clock rates are getting harder to increase economically, hardware parallelism will only increase.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More on .. Thread Safety</a:t>
            </a:r>
          </a:p>
        </p:txBody>
      </p:sp>
      <p:sp>
        <p:nvSpPr>
          <p:cNvPr id="3" name="Text Placeholder 2"/>
          <p:cNvSpPr txBox="1">
            <a:spLocks noGrp="1"/>
          </p:cNvSpPr>
          <p:nvPr>
            <p:ph type="body" idx="4294967295"/>
          </p:nvPr>
        </p:nvSpPr>
        <p:spPr>
          <a:xfrm>
            <a:off x="684359" y="180000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 class is thread safe if it behaves correctly when accessed from multiple threads, regardless of the scheduling interleaving of the execution of those threads by the runtime environment, and with no additional synchronization or other coordination on the part of the calling code.</a:t>
            </a:r>
          </a:p>
          <a:p>
            <a:pPr lvl="0"/>
            <a:r>
              <a:rPr lang="de-DE" sz="2400" dirty="0"/>
              <a:t>No sequence of operations calls to public methods and reads or writes of public fields should be able to violate any of its </a:t>
            </a:r>
            <a:r>
              <a:rPr lang="de-DE" sz="2400" u="sng" dirty="0"/>
              <a:t>invariants</a:t>
            </a:r>
            <a:r>
              <a:rPr lang="de-DE" sz="2400" dirty="0"/>
              <a:t> or </a:t>
            </a:r>
            <a:r>
              <a:rPr lang="de-DE" sz="2400" u="sng" dirty="0"/>
              <a:t>postconditions</a:t>
            </a:r>
            <a:r>
              <a:rPr lang="de-DE" sz="2400" dirty="0"/>
              <a:t>.</a:t>
            </a:r>
          </a:p>
          <a:p>
            <a:pPr lvl="0"/>
            <a:r>
              <a:rPr lang="de-DE" sz="2400" dirty="0"/>
              <a:t>No set of operations performed sequentially or concurrently on instances of a thread safe class can cause an instance to be in an </a:t>
            </a:r>
            <a:r>
              <a:rPr lang="de-DE" sz="2400" u="sng" dirty="0"/>
              <a:t>invalid state</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Java Memory Model</a:t>
            </a:r>
            <a:endParaRPr lang="de-DE" sz="3600" dirty="0"/>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The </a:t>
            </a:r>
            <a:r>
              <a:rPr lang="en-US" sz="2400" dirty="0"/>
              <a:t>Java Memory Model specifies when the actions of one thread on memory are guaranteed to be visible to </a:t>
            </a:r>
            <a:r>
              <a:rPr lang="en-US" sz="2400" dirty="0" smtClean="0"/>
              <a:t>another.</a:t>
            </a:r>
          </a:p>
          <a:p>
            <a:pPr lvl="0"/>
            <a:r>
              <a:rPr lang="en-US" sz="2400" dirty="0" smtClean="0"/>
              <a:t>The </a:t>
            </a:r>
            <a:r>
              <a:rPr lang="en-US" sz="2400" dirty="0"/>
              <a:t>specifics involve ensuring that operations are ordered by a partial ordering called </a:t>
            </a:r>
            <a:r>
              <a:rPr lang="en-US" sz="2400" u="sng" dirty="0"/>
              <a:t>happens-before</a:t>
            </a:r>
            <a:r>
              <a:rPr lang="en-US" sz="2400" dirty="0"/>
              <a:t>, which is specified </a:t>
            </a:r>
            <a:r>
              <a:rPr lang="en-US" sz="2400" dirty="0" smtClean="0"/>
              <a:t> at  </a:t>
            </a:r>
            <a:r>
              <a:rPr lang="en-US" sz="2400" dirty="0"/>
              <a:t>the  level  of  individual memory and  synchronization  operations</a:t>
            </a:r>
            <a:r>
              <a:rPr lang="en-US" sz="2400" dirty="0" smtClean="0"/>
              <a:t>.</a:t>
            </a:r>
          </a:p>
          <a:p>
            <a:r>
              <a:rPr lang="en-US" sz="2400" dirty="0" smtClean="0"/>
              <a:t>The higher-level rules offered in multithreading basics, such as @</a:t>
            </a:r>
            <a:r>
              <a:rPr lang="en-US" sz="2400" dirty="0" err="1" smtClean="0"/>
              <a:t>GuardedBy</a:t>
            </a:r>
            <a:r>
              <a:rPr lang="en-US" sz="2400" dirty="0" smtClean="0"/>
              <a:t> and safe publication, can be used to ensure thread safety without resorting to the low-level details of happens-before.</a:t>
            </a:r>
            <a:endParaRPr lang="en-US"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Exploring Further ..</a:t>
            </a:r>
            <a:endParaRPr lang="de-DE" sz="3600" dirty="0"/>
          </a:p>
        </p:txBody>
      </p:sp>
      <p:sp>
        <p:nvSpPr>
          <p:cNvPr id="3" name="Text Placeholder 2"/>
          <p:cNvSpPr txBox="1">
            <a:spLocks noGrp="1"/>
          </p:cNvSpPr>
          <p:nvPr>
            <p:ph type="body" idx="4294967295"/>
          </p:nvPr>
        </p:nvSpPr>
        <p:spPr>
          <a:xfrm>
            <a:off x="720000" y="1877760"/>
            <a:ext cx="8855640" cy="478849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Web Server - Variants</a:t>
            </a:r>
          </a:p>
          <a:p>
            <a:pPr lvl="1"/>
            <a:r>
              <a:rPr lang="en-US" sz="2000" dirty="0" smtClean="0"/>
              <a:t>Single Threaded Web Server</a:t>
            </a:r>
          </a:p>
          <a:p>
            <a:pPr lvl="1"/>
            <a:r>
              <a:rPr lang="en-US" sz="2000" dirty="0" smtClean="0"/>
              <a:t>Web server with Unbounded Thread Creation for Each Request</a:t>
            </a:r>
          </a:p>
          <a:p>
            <a:pPr lvl="1"/>
            <a:r>
              <a:rPr lang="en-US" sz="2000" dirty="0" smtClean="0"/>
              <a:t>Web Server Using Executor(supports thread pool)</a:t>
            </a:r>
          </a:p>
          <a:p>
            <a:pPr lvl="0"/>
            <a:r>
              <a:rPr lang="en-US" sz="2400" dirty="0" smtClean="0"/>
              <a:t>Browser page renderer mechanism</a:t>
            </a:r>
          </a:p>
          <a:p>
            <a:pPr lvl="0"/>
            <a:r>
              <a:rPr lang="en-US" sz="2400" dirty="0" smtClean="0"/>
              <a:t>Task Cancellation(To avoid leaving  shared  data  structures  in  an  inconsistent  state)</a:t>
            </a:r>
          </a:p>
          <a:p>
            <a:pPr lvl="0"/>
            <a:r>
              <a:rPr lang="en-US" sz="2400" dirty="0" smtClean="0"/>
              <a:t>Using Interruption mechanism for Cancellation</a:t>
            </a:r>
          </a:p>
          <a:p>
            <a:pPr lvl="0"/>
            <a:r>
              <a:rPr lang="en-US" sz="2400" dirty="0" smtClean="0"/>
              <a:t>Graceful shutdown of thread based services using </a:t>
            </a:r>
            <a:r>
              <a:rPr lang="en-US" sz="2400" dirty="0" err="1" smtClean="0"/>
              <a:t>ExecutorService</a:t>
            </a:r>
            <a:endParaRPr lang="en-US" sz="2400" dirty="0" smtClean="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Exploring Further ..</a:t>
            </a:r>
            <a:endParaRPr lang="de-DE" sz="3600" dirty="0"/>
          </a:p>
        </p:txBody>
      </p:sp>
      <p:sp>
        <p:nvSpPr>
          <p:cNvPr id="3" name="Text Placeholder 2"/>
          <p:cNvSpPr txBox="1">
            <a:spLocks noGrp="1"/>
          </p:cNvSpPr>
          <p:nvPr>
            <p:ph type="body" idx="4294967295"/>
          </p:nvPr>
        </p:nvSpPr>
        <p:spPr>
          <a:xfrm>
            <a:off x="720000" y="1877760"/>
            <a:ext cx="8855640" cy="4960332"/>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Extending </a:t>
            </a:r>
            <a:r>
              <a:rPr lang="en-US" sz="2400" dirty="0" err="1" smtClean="0"/>
              <a:t>ThreadPoolExecutor</a:t>
            </a:r>
            <a:r>
              <a:rPr lang="en-US" sz="2400" dirty="0" smtClean="0"/>
              <a:t>(For example, adding statistics)</a:t>
            </a:r>
          </a:p>
          <a:p>
            <a:pPr lvl="0"/>
            <a:r>
              <a:rPr lang="en-US" sz="2400" dirty="0" smtClean="0"/>
              <a:t>Transforming Sequential Tail-recursion into Parallelized Recursion.</a:t>
            </a:r>
          </a:p>
          <a:p>
            <a:pPr lvl="0"/>
            <a:r>
              <a:rPr lang="en-US" sz="2400" dirty="0" smtClean="0"/>
              <a:t>Single-threaded Subsystems </a:t>
            </a:r>
          </a:p>
          <a:p>
            <a:pPr lvl="0"/>
            <a:r>
              <a:rPr lang="en-US" sz="2400" dirty="0" smtClean="0"/>
              <a:t>Thread Confinement in Swing(The Swing  single-thread rule: Swing components and models should be created, modified, and queried only from the event-dispatching thread.)</a:t>
            </a:r>
          </a:p>
          <a:p>
            <a:pPr lvl="0"/>
            <a:r>
              <a:rPr lang="en-US" sz="2400" dirty="0" smtClean="0"/>
              <a:t>Deadlock Analysis with Thread Dumps </a:t>
            </a:r>
          </a:p>
          <a:p>
            <a:pPr lvl="0"/>
            <a:r>
              <a:rPr lang="en-US" sz="2400" dirty="0" smtClean="0"/>
              <a:t>Performance: Avoid premature optimization. First make it right, then make it fast - if it is not already fast enough. </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Exploring Further ..</a:t>
            </a:r>
            <a:endParaRPr lang="de-DE" sz="3600" dirty="0"/>
          </a:p>
        </p:txBody>
      </p:sp>
      <p:sp>
        <p:nvSpPr>
          <p:cNvPr id="3" name="Text Placeholder 2"/>
          <p:cNvSpPr txBox="1">
            <a:spLocks noGrp="1"/>
          </p:cNvSpPr>
          <p:nvPr>
            <p:ph type="body" idx="4294967295"/>
          </p:nvPr>
        </p:nvSpPr>
        <p:spPr>
          <a:xfrm>
            <a:off x="720000" y="1877760"/>
            <a:ext cx="8855640" cy="409855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Contended vs. </a:t>
            </a:r>
            <a:r>
              <a:rPr lang="en-US" sz="2400" dirty="0" err="1" smtClean="0"/>
              <a:t>Uncontended</a:t>
            </a:r>
            <a:r>
              <a:rPr lang="en-US" sz="2400" dirty="0" smtClean="0"/>
              <a:t> Synchronization</a:t>
            </a:r>
          </a:p>
          <a:p>
            <a:pPr lvl="0"/>
            <a:r>
              <a:rPr lang="en-US" sz="2400" dirty="0" smtClean="0"/>
              <a:t>Techniques to reduce lock contention( exclusive resource lock)</a:t>
            </a:r>
          </a:p>
          <a:p>
            <a:pPr lvl="0"/>
            <a:r>
              <a:rPr lang="en-US" sz="2400" dirty="0" smtClean="0"/>
              <a:t>Testing Concurrent Programs</a:t>
            </a:r>
          </a:p>
          <a:p>
            <a:pPr lvl="0"/>
            <a:r>
              <a:rPr lang="en-US" sz="2400" dirty="0" smtClean="0"/>
              <a:t>Explicit Locks - Synchronized, Reentrant, Read-write locks</a:t>
            </a:r>
          </a:p>
          <a:p>
            <a:pPr lvl="0"/>
            <a:r>
              <a:rPr lang="en-US" sz="2400" dirty="0" smtClean="0"/>
              <a:t>Custom Synchronizers: Condition Queues </a:t>
            </a:r>
            <a:r>
              <a:rPr lang="en-US" sz="1600" i="1" dirty="0" smtClean="0"/>
              <a:t>(analogous to "toast is ready" bell on your toaster)</a:t>
            </a:r>
          </a:p>
          <a:p>
            <a:pPr lvl="0"/>
            <a:r>
              <a:rPr lang="en-US" sz="2400" dirty="0" smtClean="0"/>
              <a:t>AbstractQueuedSynchronizer (variants of acquire and release. Framework used by Java concurrency APIs)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Exploring Further ..</a:t>
            </a:r>
            <a:endParaRPr lang="de-DE" sz="3600" dirty="0"/>
          </a:p>
        </p:txBody>
      </p:sp>
      <p:sp>
        <p:nvSpPr>
          <p:cNvPr id="3" name="Text Placeholder 2"/>
          <p:cNvSpPr txBox="1">
            <a:spLocks noGrp="1"/>
          </p:cNvSpPr>
          <p:nvPr>
            <p:ph type="body" idx="4294967295"/>
          </p:nvPr>
        </p:nvSpPr>
        <p:spPr>
          <a:xfrm>
            <a:off x="720000" y="1877760"/>
            <a:ext cx="8855640" cy="294439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Non-blocking algorithms(maintain  thread  safety by using low-level concurrency  primitives such as compare-and-swap instead of locks)</a:t>
            </a:r>
          </a:p>
          <a:p>
            <a:r>
              <a:rPr lang="en-US" sz="2400" dirty="0" smtClean="0"/>
              <a:t>JVM Shutdown Hooks (service  or  application  cleanup,  such  as  deleting  temporary  files  or  cleaning  up resources  that  are  not automatically  cleaned up by  the OS</a:t>
            </a:r>
            <a:r>
              <a:rPr lang="en-US" sz="2400" dirty="0" smtClean="0"/>
              <a:t>)</a:t>
            </a:r>
          </a:p>
          <a:p>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graphicFrame>
        <p:nvGraphicFramePr>
          <p:cNvPr id="5" name="Object 4"/>
          <p:cNvGraphicFramePr>
            <a:graphicFrameLocks noChangeAspect="1"/>
          </p:cNvGraphicFramePr>
          <p:nvPr/>
        </p:nvGraphicFramePr>
        <p:xfrm>
          <a:off x="1306512" y="4922837"/>
          <a:ext cx="914400" cy="714375"/>
        </p:xfrm>
        <a:graphic>
          <a:graphicData uri="http://schemas.openxmlformats.org/presentationml/2006/ole">
            <p:oleObj spid="_x0000_s1026" name="Package" showAsIcon="1" r:id="rId4" imgW="914400" imgH="714240" progId="Package">
              <p:embed/>
            </p:oleObj>
          </a:graphicData>
        </a:graphic>
      </p:graphicFrame>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THANK YOU </a:t>
            </a:r>
            <a:r>
              <a:rPr lang="de-DE" sz="3600" dirty="0" smtClean="0">
                <a:sym typeface="Wingdings" pitchFamily="2" charset="2"/>
              </a:rPr>
              <a:t></a:t>
            </a:r>
            <a:endParaRPr lang="de-DE" sz="36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Race Condition</a:t>
            </a:r>
          </a:p>
        </p:txBody>
      </p:sp>
      <p:sp>
        <p:nvSpPr>
          <p:cNvPr id="3" name="Text Placeholder 2"/>
          <p:cNvSpPr txBox="1">
            <a:spLocks noGrp="1"/>
          </p:cNvSpPr>
          <p:nvPr>
            <p:ph type="body" idx="4294967295"/>
          </p:nvPr>
        </p:nvSpPr>
        <p:spPr>
          <a:xfrm>
            <a:off x="720000" y="182088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 race condition occurs when the correctness of a computation depends on the relative timing or interleaving of multiple threads by the </a:t>
            </a:r>
            <a:r>
              <a:rPr lang="de-DE" sz="2400" dirty="0" smtClean="0"/>
              <a:t>runtime </a:t>
            </a:r>
          </a:p>
          <a:p>
            <a:pPr lvl="0"/>
            <a:r>
              <a:rPr lang="de-DE" sz="2400" dirty="0" smtClean="0"/>
              <a:t>In </a:t>
            </a:r>
            <a:r>
              <a:rPr lang="de-DE" sz="2400" dirty="0"/>
              <a:t>other words, when getting the right answer relies on lucky timing.</a:t>
            </a:r>
          </a:p>
          <a:p>
            <a:pPr lvl="0"/>
            <a:r>
              <a:rPr lang="de-DE" sz="2400" u="sng" dirty="0"/>
              <a:t>Check-then-act</a:t>
            </a:r>
            <a:r>
              <a:rPr lang="de-DE" sz="2400" dirty="0"/>
              <a:t>: A common idiom that uses check-then-act is lazy initialization. The goal of lazy initialization is to defer initializing an object until it is actually needed while at the same time ensuring that it is initialized only once</a:t>
            </a:r>
            <a:r>
              <a:rPr lang="de-DE" sz="2400" dirty="0" smtClean="0"/>
              <a:t>.</a:t>
            </a:r>
            <a:r>
              <a:rPr lang="de-DE" sz="1600" i="1" dirty="0" smtClean="0"/>
              <a:t>(See program in Notes)</a:t>
            </a:r>
            <a:endParaRPr lang="de-DE" sz="1600" i="1"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More on .. Race Condition</a:t>
            </a:r>
          </a:p>
        </p:txBody>
      </p:sp>
      <p:sp>
        <p:nvSpPr>
          <p:cNvPr id="3" name="Text Placeholder 2"/>
          <p:cNvSpPr txBox="1">
            <a:spLocks noGrp="1"/>
          </p:cNvSpPr>
          <p:nvPr>
            <p:ph type="body" idx="4294967295"/>
          </p:nvPr>
        </p:nvSpPr>
        <p:spPr>
          <a:xfrm>
            <a:off x="720000" y="1980000"/>
            <a:ext cx="8855640" cy="31341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a:t>Read-modify-write</a:t>
            </a:r>
            <a:r>
              <a:rPr lang="de-DE" sz="2400" dirty="0"/>
              <a:t>: While the increment operation, ++count, may look like a single action because of its compact syntax, it is not atomic, which means that it does not execute as a single, indivisible operation. </a:t>
            </a:r>
            <a:endParaRPr lang="de-DE" sz="2400" dirty="0" smtClean="0"/>
          </a:p>
          <a:p>
            <a:pPr lvl="0"/>
            <a:r>
              <a:rPr lang="de-DE" sz="2400" dirty="0" smtClean="0"/>
              <a:t>Instead</a:t>
            </a:r>
            <a:r>
              <a:rPr lang="de-DE" sz="2400" dirty="0"/>
              <a:t>, it is shorthand for a sequence of three discrete operations: fetch the current value, add one to it, and write the new value back. i.e) in which </a:t>
            </a:r>
            <a:r>
              <a:rPr lang="de-DE" sz="2400" dirty="0" smtClean="0"/>
              <a:t>the resulting </a:t>
            </a:r>
            <a:r>
              <a:rPr lang="de-DE" sz="2400" dirty="0"/>
              <a:t>state is derived from the previous </a:t>
            </a:r>
            <a:r>
              <a:rPr lang="de-DE" sz="2400" dirty="0" smtClean="0"/>
              <a:t>state.</a:t>
            </a:r>
            <a:r>
              <a:rPr lang="de-DE" sz="1600" i="1" dirty="0" smtClean="0"/>
              <a:t>(See program in Notes)</a:t>
            </a:r>
            <a:endParaRPr lang="de-DE" sz="1600" i="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More on .. Race Condition</a:t>
            </a:r>
          </a:p>
        </p:txBody>
      </p:sp>
      <p:sp>
        <p:nvSpPr>
          <p:cNvPr id="3" name="Text Placeholder 2"/>
          <p:cNvSpPr txBox="1">
            <a:spLocks noGrp="1"/>
          </p:cNvSpPr>
          <p:nvPr>
            <p:ph type="body" idx="4294967295"/>
          </p:nvPr>
        </p:nvSpPr>
        <p:spPr>
          <a:xfrm>
            <a:off x="720000" y="198000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a:t>Atomicity:</a:t>
            </a:r>
            <a:r>
              <a:rPr lang="de-DE" sz="2400" dirty="0"/>
              <a:t> either all of that operation has executed or none of it has. </a:t>
            </a:r>
            <a:endParaRPr lang="de-DE" sz="2400" dirty="0" smtClean="0"/>
          </a:p>
          <a:p>
            <a:pPr lvl="0"/>
            <a:r>
              <a:rPr lang="de-DE" sz="2400" dirty="0" smtClean="0"/>
              <a:t>To </a:t>
            </a:r>
            <a:r>
              <a:rPr lang="de-DE" sz="2400" dirty="0"/>
              <a:t>ensure thread safety, check-then-act operations (like lazy initialization) and read-modify-write operations (like increment) must always be atomic.</a:t>
            </a:r>
          </a:p>
          <a:p>
            <a:pPr lvl="0"/>
            <a:r>
              <a:rPr lang="de-DE" sz="2400" dirty="0"/>
              <a:t>We refer collectively to check-then-act and read-modify-write sequences as </a:t>
            </a:r>
            <a:r>
              <a:rPr lang="de-DE" sz="2400" u="sng" dirty="0"/>
              <a:t>compound actions</a:t>
            </a:r>
            <a:r>
              <a:rPr lang="de-DE" sz="2400" dirty="0"/>
              <a:t>: sequences of operations that must be executed atomically in order to remain thread-safe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AtomicLong</a:t>
            </a:r>
          </a:p>
        </p:txBody>
      </p:sp>
      <p:sp>
        <p:nvSpPr>
          <p:cNvPr id="3" name="Text Placeholder 2"/>
          <p:cNvSpPr txBox="1">
            <a:spLocks noGrp="1"/>
          </p:cNvSpPr>
          <p:nvPr>
            <p:ph type="body" idx="4294967295"/>
          </p:nvPr>
        </p:nvSpPr>
        <p:spPr>
          <a:xfrm>
            <a:off x="720000" y="198000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a:t>
            </a:r>
            <a:r>
              <a:rPr lang="de-DE" sz="2400" i="1" dirty="0"/>
              <a:t>java.util.concurrent.atomic</a:t>
            </a:r>
            <a:r>
              <a:rPr lang="de-DE" sz="2400" dirty="0"/>
              <a:t> package contains atomic variable classes for effecting atomic state transitions on numbers and object references. </a:t>
            </a:r>
            <a:endParaRPr lang="de-DE" sz="2400" dirty="0" smtClean="0"/>
          </a:p>
          <a:p>
            <a:pPr lvl="0"/>
            <a:r>
              <a:rPr lang="de-DE" sz="2400" dirty="0" smtClean="0"/>
              <a:t>By </a:t>
            </a:r>
            <a:r>
              <a:rPr lang="de-DE" sz="2400" dirty="0"/>
              <a:t>replacing the long counter with an AtomicLong, we ensure that all actions that access the counter state are atomic. Because the state of the </a:t>
            </a:r>
            <a:r>
              <a:rPr lang="de-DE" sz="2400" dirty="0" smtClean="0"/>
              <a:t>class A</a:t>
            </a:r>
            <a:r>
              <a:rPr lang="de-DE" sz="1600" i="1" dirty="0" smtClean="0"/>
              <a:t>(See program in Notes)</a:t>
            </a:r>
            <a:r>
              <a:rPr lang="de-DE" sz="2400" i="1" dirty="0" smtClean="0"/>
              <a:t> </a:t>
            </a:r>
            <a:r>
              <a:rPr lang="de-DE" sz="2400" dirty="0" smtClean="0"/>
              <a:t>is </a:t>
            </a:r>
            <a:r>
              <a:rPr lang="de-DE" sz="2400" dirty="0"/>
              <a:t>the state of the counter and the counter is thread safe, our program is thread safe.</a:t>
            </a:r>
          </a:p>
          <a:p>
            <a:pPr lvl="0">
              <a:buNone/>
            </a:pPr>
            <a:endParaRPr lang="de-DE"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78582"/>
            <a:ext cx="9071640" cy="1107996"/>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When multiple variables participate in an invariant</a:t>
            </a:r>
          </a:p>
        </p:txBody>
      </p:sp>
      <p:sp>
        <p:nvSpPr>
          <p:cNvPr id="3" name="Text Placeholder 2"/>
          <p:cNvSpPr txBox="1">
            <a:spLocks noGrp="1"/>
          </p:cNvSpPr>
          <p:nvPr>
            <p:ph type="body" idx="4294967295"/>
          </p:nvPr>
        </p:nvSpPr>
        <p:spPr>
          <a:xfrm>
            <a:off x="720000" y="1800000"/>
            <a:ext cx="8855640" cy="53204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For more than one state variables in the same class, we cannot use AtomicLong, Even though the atomic references are individually thread safe.</a:t>
            </a:r>
          </a:p>
          <a:p>
            <a:pPr lvl="0"/>
            <a:r>
              <a:rPr lang="de-DE" sz="2400"/>
              <a:t>The definition of thread safety requires that invariants be preserved regardless of timing or interleaving of operations in multiple threads.</a:t>
            </a:r>
          </a:p>
          <a:p>
            <a:pPr lvl="0"/>
            <a:r>
              <a:rPr lang="de-DE" sz="2400"/>
              <a:t>Thus when updating one, you must update the others in the same atomic operation. To preserve state consistency, update related state variables in a single atomic operation.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Synchronized Block</a:t>
            </a:r>
          </a:p>
        </p:txBody>
      </p:sp>
      <p:sp>
        <p:nvSpPr>
          <p:cNvPr id="3" name="Text Placeholder 2"/>
          <p:cNvSpPr txBox="1">
            <a:spLocks noGrp="1"/>
          </p:cNvSpPr>
          <p:nvPr>
            <p:ph type="body" idx="4294967295"/>
          </p:nvPr>
        </p:nvSpPr>
        <p:spPr>
          <a:xfrm>
            <a:off x="720000" y="1800000"/>
            <a:ext cx="8855640" cy="432939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Java provides a built in locking mechanism for enforcing atomicity: the synchronized </a:t>
            </a:r>
            <a:r>
              <a:rPr lang="de-DE" sz="2400" dirty="0" smtClean="0"/>
              <a:t>block.</a:t>
            </a:r>
          </a:p>
          <a:p>
            <a:pPr lvl="0"/>
            <a:r>
              <a:rPr lang="de-DE" sz="2400" dirty="0" smtClean="0"/>
              <a:t>A </a:t>
            </a:r>
            <a:r>
              <a:rPr lang="de-DE" sz="2400" dirty="0"/>
              <a:t>synchronized block has two parts</a:t>
            </a:r>
            <a:r>
              <a:rPr lang="de-DE" sz="2400" dirty="0" smtClean="0"/>
              <a:t>:</a:t>
            </a:r>
            <a:r>
              <a:rPr lang="de-DE" sz="3600" dirty="0" smtClean="0"/>
              <a:t> </a:t>
            </a:r>
            <a:r>
              <a:rPr lang="de-DE" sz="1600" i="1" dirty="0" smtClean="0"/>
              <a:t>(See syntax in Notes) </a:t>
            </a:r>
            <a:endParaRPr lang="de-DE" sz="1600" dirty="0"/>
          </a:p>
          <a:p>
            <a:pPr lvl="1" rtl="0" hangingPunct="0"/>
            <a:r>
              <a:rPr lang="de-DE" sz="2400" dirty="0"/>
              <a:t>a reference to an object that will serve as the lock</a:t>
            </a:r>
          </a:p>
          <a:p>
            <a:pPr lvl="1" rtl="0" hangingPunct="0"/>
            <a:r>
              <a:rPr lang="de-DE" sz="2400" dirty="0"/>
              <a:t>a block of code to be guarded by that lock.</a:t>
            </a:r>
          </a:p>
          <a:p>
            <a:pPr lvl="0"/>
            <a:r>
              <a:rPr lang="de-DE" sz="2400" dirty="0"/>
              <a:t>A synchronized method is shorthand for a synchronized block that spans an entire method body, and whose lock is the object on which the method is being invoked. </a:t>
            </a:r>
            <a:endParaRPr lang="de-DE" sz="2400" dirty="0" smtClean="0"/>
          </a:p>
          <a:p>
            <a:pPr lvl="0"/>
            <a:r>
              <a:rPr lang="de-DE" sz="2400" dirty="0" smtClean="0"/>
              <a:t>Static </a:t>
            </a:r>
            <a:r>
              <a:rPr lang="de-DE" sz="2400" dirty="0"/>
              <a:t>synchronized methods use the Class object for the lock</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Intrinsic Lock</a:t>
            </a:r>
          </a:p>
        </p:txBody>
      </p:sp>
      <p:sp>
        <p:nvSpPr>
          <p:cNvPr id="3" name="Text Placeholder 2"/>
          <p:cNvSpPr txBox="1">
            <a:spLocks noGrp="1"/>
          </p:cNvSpPr>
          <p:nvPr>
            <p:ph type="body" idx="4294967295"/>
          </p:nvPr>
        </p:nvSpPr>
        <p:spPr>
          <a:xfrm>
            <a:off x="720000" y="180000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Every Java object can implicitly act as a lock for purposes of synchronization; these built in locks are called </a:t>
            </a:r>
            <a:r>
              <a:rPr lang="de-DE" sz="2400" u="sng" dirty="0"/>
              <a:t>intrinsic</a:t>
            </a:r>
            <a:r>
              <a:rPr lang="de-DE" sz="2400" dirty="0"/>
              <a:t> locks or </a:t>
            </a:r>
            <a:r>
              <a:rPr lang="de-DE" sz="2400" u="sng" dirty="0"/>
              <a:t>monitor</a:t>
            </a:r>
            <a:r>
              <a:rPr lang="de-DE" sz="2400" dirty="0"/>
              <a:t> locks.</a:t>
            </a:r>
          </a:p>
          <a:p>
            <a:pPr lvl="0"/>
            <a:r>
              <a:rPr lang="de-DE" sz="2400" dirty="0"/>
              <a:t>The lock is automatically acquired by the executing thread before entering a synchronized block and automatically released when control exits the synchronized block, whether by the normal control path or by throwing an exception out of the block. </a:t>
            </a:r>
            <a:endParaRPr lang="de-DE" sz="2400" dirty="0" smtClean="0"/>
          </a:p>
          <a:p>
            <a:pPr lvl="0"/>
            <a:r>
              <a:rPr lang="de-DE" sz="2400" dirty="0" smtClean="0"/>
              <a:t>The </a:t>
            </a:r>
            <a:r>
              <a:rPr lang="de-DE" sz="2400" dirty="0"/>
              <a:t>only way to acquire an intrinsic lock is to enter a synchronized block or method guarded by that lock</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Reentrancy</a:t>
            </a:r>
          </a:p>
        </p:txBody>
      </p:sp>
      <p:sp>
        <p:nvSpPr>
          <p:cNvPr id="3" name="Text Placeholder 2"/>
          <p:cNvSpPr txBox="1">
            <a:spLocks noGrp="1"/>
          </p:cNvSpPr>
          <p:nvPr>
            <p:ph type="body" idx="4294967295"/>
          </p:nvPr>
        </p:nvSpPr>
        <p:spPr>
          <a:xfrm>
            <a:off x="720000" y="1800000"/>
            <a:ext cx="8855640" cy="257506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When a thread requests a lock that is already held by another thread, the requesting thread blocks. </a:t>
            </a:r>
            <a:endParaRPr lang="de-DE" sz="2400" dirty="0" smtClean="0"/>
          </a:p>
          <a:p>
            <a:pPr lvl="0"/>
            <a:r>
              <a:rPr lang="de-DE" sz="2400" dirty="0" smtClean="0"/>
              <a:t>But </a:t>
            </a:r>
            <a:r>
              <a:rPr lang="de-DE" sz="2400" dirty="0"/>
              <a:t>because intrinsic locks are reentrant, if a thread tries to acquire a lock that it already holds, the request succeeds. </a:t>
            </a:r>
            <a:endParaRPr lang="de-DE" sz="2400" dirty="0" smtClean="0"/>
          </a:p>
          <a:p>
            <a:pPr lvl="0"/>
            <a:r>
              <a:rPr lang="de-DE" sz="2400" dirty="0" smtClean="0"/>
              <a:t>Reentrancy </a:t>
            </a:r>
            <a:r>
              <a:rPr lang="de-DE" sz="2400" dirty="0"/>
              <a:t>means that locks are acquired on a per thread rather than per invocation basis</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Process vs Threads</a:t>
            </a:r>
          </a:p>
        </p:txBody>
      </p:sp>
      <p:sp>
        <p:nvSpPr>
          <p:cNvPr id="3" name="Text Placeholder 2"/>
          <p:cNvSpPr txBox="1">
            <a:spLocks noGrp="1"/>
          </p:cNvSpPr>
          <p:nvPr>
            <p:ph type="body" idx="4294967295"/>
          </p:nvPr>
        </p:nvSpPr>
        <p:spPr>
          <a:xfrm>
            <a:off x="468360" y="1881719"/>
            <a:ext cx="9071640" cy="51501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latin typeface="Albany"/>
              </a:rPr>
              <a:t>A process is an executing instance of an application. </a:t>
            </a:r>
            <a:r>
              <a:rPr lang="de-DE" sz="2400" dirty="0" smtClean="0">
                <a:latin typeface="Albany"/>
              </a:rPr>
              <a:t>i.e)WINWORD.exe</a:t>
            </a:r>
            <a:endParaRPr lang="de-DE" sz="2400" dirty="0">
              <a:latin typeface="Albany"/>
            </a:endParaRPr>
          </a:p>
          <a:p>
            <a:pPr lvl="0"/>
            <a:r>
              <a:rPr lang="de-DE" sz="2400" dirty="0">
                <a:latin typeface="Albany"/>
              </a:rPr>
              <a:t>A process can consist of multiple threads. A thread is a path of execution within a process.</a:t>
            </a:r>
          </a:p>
          <a:p>
            <a:pPr lvl="0"/>
            <a:r>
              <a:rPr lang="de-DE" sz="2400" dirty="0">
                <a:latin typeface="Albany"/>
              </a:rPr>
              <a:t>Processes are independent of each other.</a:t>
            </a:r>
          </a:p>
          <a:p>
            <a:pPr lvl="0"/>
            <a:r>
              <a:rPr lang="de-DE" sz="2400" dirty="0">
                <a:latin typeface="Albany"/>
              </a:rPr>
              <a:t>Threads share process wide resources such as memory and file handles, but each thread has its own program counter, stack and local variables.</a:t>
            </a:r>
          </a:p>
          <a:p>
            <a:pPr lvl="0"/>
            <a:r>
              <a:rPr lang="de-DE" sz="2400" dirty="0">
                <a:latin typeface="Albany"/>
              </a:rPr>
              <a:t>Since threads share the memory address space of their owning process, all threads within a process have access to the same variables and allocate objects from the same heap, which allows finer grained data sharing than inter process mechanisms.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Reentrancy</a:t>
            </a:r>
          </a:p>
        </p:txBody>
      </p:sp>
      <p:sp>
        <p:nvSpPr>
          <p:cNvPr id="3" name="Text Placeholder 2"/>
          <p:cNvSpPr txBox="1">
            <a:spLocks noGrp="1"/>
          </p:cNvSpPr>
          <p:nvPr>
            <p:ph type="body" idx="4294967295"/>
          </p:nvPr>
        </p:nvSpPr>
        <p:spPr>
          <a:xfrm>
            <a:off x="720000" y="1800000"/>
            <a:ext cx="8855640" cy="46012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Reentrancy facilitates encapsulation of locking behavior, and thus simplifies the development of object oriented concurrent code.</a:t>
            </a:r>
          </a:p>
          <a:p>
            <a:pPr lvl="0"/>
            <a:r>
              <a:rPr lang="de-DE" sz="2400" dirty="0"/>
              <a:t>Without reentrant locks, the very natural looking code </a:t>
            </a:r>
            <a:r>
              <a:rPr lang="de-DE" sz="2400" dirty="0" smtClean="0"/>
              <a:t>in which </a:t>
            </a:r>
            <a:r>
              <a:rPr lang="de-DE" sz="2400" dirty="0"/>
              <a:t>a subclass overrides a synchronized method and then calls the superclass method, would deadlock. </a:t>
            </a:r>
            <a:r>
              <a:rPr lang="de-DE" sz="1600" i="1" dirty="0" smtClean="0"/>
              <a:t>(See program in notes)</a:t>
            </a:r>
          </a:p>
          <a:p>
            <a:pPr lvl="0"/>
            <a:r>
              <a:rPr lang="de-DE" sz="2400" dirty="0" smtClean="0"/>
              <a:t>But </a:t>
            </a:r>
            <a:r>
              <a:rPr lang="de-DE" sz="2400" dirty="0"/>
              <a:t>if intrinsic locks were not reentrant, the call to super.doSomething would never be able to acquire the lock because it would be considered already held, and the thread would permanently stall waiting for a lock it can never acquire.</a:t>
            </a:r>
          </a:p>
          <a:p>
            <a:pPr lvl="0">
              <a:buNone/>
            </a:pPr>
            <a:endParaRPr lang="de-DE"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Guarding State With Locks</a:t>
            </a:r>
          </a:p>
        </p:txBody>
      </p:sp>
      <p:sp>
        <p:nvSpPr>
          <p:cNvPr id="3" name="Text Placeholder 2"/>
          <p:cNvSpPr txBox="1">
            <a:spLocks noGrp="1"/>
          </p:cNvSpPr>
          <p:nvPr>
            <p:ph type="body" idx="4294967295"/>
          </p:nvPr>
        </p:nvSpPr>
        <p:spPr>
          <a:xfrm>
            <a:off x="720000" y="1800000"/>
            <a:ext cx="8855640" cy="49705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For each mutable state variable that may be accessed by more than one thread, all accesses to that variable must be performed with the </a:t>
            </a:r>
            <a:r>
              <a:rPr lang="de-DE" sz="2400" u="sng" dirty="0"/>
              <a:t>same</a:t>
            </a:r>
            <a:r>
              <a:rPr lang="de-DE" sz="2400" dirty="0"/>
              <a:t> lock held. In this case, we say that the variable is guarded by that lock. </a:t>
            </a:r>
            <a:endParaRPr lang="de-DE" sz="2400" dirty="0" smtClean="0"/>
          </a:p>
          <a:p>
            <a:pPr lvl="0"/>
            <a:r>
              <a:rPr lang="de-DE" sz="2400" dirty="0" smtClean="0"/>
              <a:t>Every </a:t>
            </a:r>
            <a:r>
              <a:rPr lang="de-DE" sz="2400" dirty="0"/>
              <a:t>shared, mutable variable should be guarded by exactly one lock. Make it clear to maintainers which lock that is.</a:t>
            </a:r>
          </a:p>
          <a:p>
            <a:pPr lvl="0"/>
            <a:r>
              <a:rPr lang="de-DE" sz="2400" dirty="0" smtClean="0"/>
              <a:t>Not </a:t>
            </a:r>
            <a:r>
              <a:rPr lang="de-DE" sz="2400" dirty="0"/>
              <a:t>all data needs to be guarded by locks only mutable data that will be accessed from multiple threads. </a:t>
            </a:r>
            <a:endParaRPr lang="de-DE" sz="2400" dirty="0" smtClean="0"/>
          </a:p>
          <a:p>
            <a:pPr lvl="0"/>
            <a:r>
              <a:rPr lang="de-DE" sz="2400" dirty="0" smtClean="0"/>
              <a:t>When </a:t>
            </a:r>
            <a:r>
              <a:rPr lang="de-DE" sz="2400" dirty="0"/>
              <a:t>a variable is guarded by a lock meaning that every access to that variable is performed with that lock held you've ensured that only one thread at a time can access that variable.</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bg>
      <p:bgPr>
        <a:blipFill>
          <a:blip r:embed="rId4" r:link="rId5" cstate="print"/>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4512" y="731837"/>
            <a:ext cx="9072563" cy="55403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Guarding State With Locks</a:t>
            </a:r>
          </a:p>
        </p:txBody>
      </p:sp>
      <p:sp>
        <p:nvSpPr>
          <p:cNvPr id="3" name="Text Placeholder 2"/>
          <p:cNvSpPr txBox="1">
            <a:spLocks noGrp="1"/>
          </p:cNvSpPr>
          <p:nvPr>
            <p:ph type="body" idx="4294967295"/>
          </p:nvPr>
        </p:nvSpPr>
        <p:spPr>
          <a:xfrm>
            <a:off x="1225550" y="1800225"/>
            <a:ext cx="8855075"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When a class has invariants that involve more than one state variable, there is an additional requirement: each variable participating in the invariant must be guarded by the same lock. This allows you to access or update them in a single atomic operation, preserving the invariant</a:t>
            </a:r>
          </a:p>
          <a:p>
            <a:pPr lvl="0"/>
            <a:r>
              <a:rPr lang="de-DE" sz="2400" dirty="0"/>
              <a:t>CAUTION: Compound actions on shared state, such as incrementing a hit counter (read modify write) or lazy initialization (check then act), must be made atomic to avoid race </a:t>
            </a:r>
            <a:r>
              <a:rPr lang="de-DE" sz="2400" dirty="0" smtClean="0"/>
              <a:t>conditions.</a:t>
            </a:r>
          </a:p>
          <a:p>
            <a:pPr lvl="0"/>
            <a:r>
              <a:rPr lang="de-DE" sz="2400" dirty="0" smtClean="0"/>
              <a:t>Holding </a:t>
            </a:r>
            <a:r>
              <a:rPr lang="de-DE" sz="2400" dirty="0"/>
              <a:t>a lock for the entire duration of a compound action can make that compound action atomic. </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Memory Visibility</a:t>
            </a:r>
          </a:p>
        </p:txBody>
      </p:sp>
      <p:sp>
        <p:nvSpPr>
          <p:cNvPr id="3" name="Text Placeholder 2"/>
          <p:cNvSpPr txBox="1">
            <a:spLocks noGrp="1"/>
          </p:cNvSpPr>
          <p:nvPr>
            <p:ph type="body" idx="4294967295"/>
          </p:nvPr>
        </p:nvSpPr>
        <p:spPr>
          <a:xfrm>
            <a:off x="720000" y="180000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Synchronization </a:t>
            </a:r>
            <a:r>
              <a:rPr lang="de-DE" sz="2400" dirty="0"/>
              <a:t>also has another significant, and subtle, aspect: memory </a:t>
            </a:r>
            <a:r>
              <a:rPr lang="de-DE" sz="2400" dirty="0" smtClean="0"/>
              <a:t>visibility.</a:t>
            </a:r>
          </a:p>
          <a:p>
            <a:pPr lvl="0"/>
            <a:r>
              <a:rPr lang="de-DE" sz="2400" dirty="0" smtClean="0"/>
              <a:t>We </a:t>
            </a:r>
            <a:r>
              <a:rPr lang="de-DE" sz="2400" dirty="0"/>
              <a:t>want not only to prevent one thread from modifying the state of an object when another is using it, but also to ensure that when a thread modifies the state of an object, other threads can actually see the changes that were made.</a:t>
            </a:r>
          </a:p>
          <a:p>
            <a:pPr lvl="0"/>
            <a:r>
              <a:rPr lang="de-DE" sz="2400" u="sng" dirty="0" smtClean="0"/>
              <a:t>Reordering</a:t>
            </a:r>
            <a:r>
              <a:rPr lang="de-DE" sz="2400" dirty="0" smtClean="0"/>
              <a:t> </a:t>
            </a:r>
            <a:r>
              <a:rPr lang="de-DE" sz="2400" dirty="0"/>
              <a:t>- In the absence of synchronization, the compiler, processor, and runtime can do some downright weird things to the order in which operations appear to execute.</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Memory Visibility</a:t>
            </a:r>
          </a:p>
        </p:txBody>
      </p:sp>
      <p:sp>
        <p:nvSpPr>
          <p:cNvPr id="3" name="Text Placeholder 2"/>
          <p:cNvSpPr txBox="1">
            <a:spLocks noGrp="1"/>
          </p:cNvSpPr>
          <p:nvPr>
            <p:ph type="body" idx="4294967295"/>
          </p:nvPr>
        </p:nvSpPr>
        <p:spPr>
          <a:xfrm>
            <a:off x="720000" y="1800000"/>
            <a:ext cx="8855640" cy="4611519"/>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Stale </a:t>
            </a:r>
            <a:r>
              <a:rPr lang="de-DE" sz="2400" dirty="0"/>
              <a:t>Data - Unless synchronization is used every time a variable is accessed, it is possible to see a stale value for that variable. Worse, staleness is not all or nothing: a thread can see an up to date value of one variable but a stale value of another variable that was written first. </a:t>
            </a:r>
          </a:p>
          <a:p>
            <a:pPr lvl="0"/>
            <a:r>
              <a:rPr lang="de-DE" sz="2400" dirty="0"/>
              <a:t>CAUTION: 64-bit long and double : The Java Memory Model requires fetch and store operations to be atomic, but for nonvolatile long and double variables, the JVM is permitted to treat a 64 bit read or write as two separate 32 bit operations. If the reads and writes occur in different threads, it is therefore possible to read a nonvolatile long and get back the high 32 bits of one value and the low 32 bits of another.</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Memory Visibility</a:t>
            </a:r>
          </a:p>
        </p:txBody>
      </p:sp>
      <p:sp>
        <p:nvSpPr>
          <p:cNvPr id="3" name="Text Placeholder 2"/>
          <p:cNvSpPr txBox="1">
            <a:spLocks noGrp="1"/>
          </p:cNvSpPr>
          <p:nvPr>
            <p:ph type="body" idx="4294967295"/>
          </p:nvPr>
        </p:nvSpPr>
        <p:spPr>
          <a:xfrm>
            <a:off x="720000" y="1800000"/>
            <a:ext cx="8855640" cy="46012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Thus, even if you don't care about stale values, it is not safe to use shared mutable long and double variables in multithreaded programs </a:t>
            </a:r>
            <a:r>
              <a:rPr lang="de-DE" sz="2400" u="sng" dirty="0"/>
              <a:t>unless they are declared volatile or guarded by a lock</a:t>
            </a:r>
            <a:r>
              <a:rPr lang="de-DE" sz="2400" dirty="0"/>
              <a:t>.</a:t>
            </a:r>
          </a:p>
          <a:p>
            <a:pPr lvl="0"/>
            <a:r>
              <a:rPr lang="de-DE" sz="2400" dirty="0"/>
              <a:t>Intrinsic locking can be used to guarantee that one thread sees the effects of another in a predictable manner.</a:t>
            </a:r>
          </a:p>
          <a:p>
            <a:pPr lvl="0"/>
            <a:r>
              <a:rPr lang="de-DE" sz="2400" dirty="0" smtClean="0"/>
              <a:t>Locking </a:t>
            </a:r>
            <a:r>
              <a:rPr lang="de-DE" sz="2400" dirty="0"/>
              <a:t>is not just about mutual exclusion; it is also about memory visibility. </a:t>
            </a:r>
            <a:endParaRPr lang="de-DE" sz="2400" dirty="0" smtClean="0"/>
          </a:p>
          <a:p>
            <a:pPr lvl="0"/>
            <a:r>
              <a:rPr lang="de-DE" sz="2400" dirty="0" smtClean="0"/>
              <a:t>To </a:t>
            </a:r>
            <a:r>
              <a:rPr lang="de-DE" sz="2400" dirty="0"/>
              <a:t>ensure that all threads see the most up to date values of shared mutable variables, the reading and writing threads must synchronize on a common lock.</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Volatile Variables</a:t>
            </a:r>
          </a:p>
        </p:txBody>
      </p:sp>
      <p:sp>
        <p:nvSpPr>
          <p:cNvPr id="3" name="Text Placeholder 2"/>
          <p:cNvSpPr txBox="1">
            <a:spLocks noGrp="1"/>
          </p:cNvSpPr>
          <p:nvPr>
            <p:ph type="body" idx="4294967295"/>
          </p:nvPr>
        </p:nvSpPr>
        <p:spPr>
          <a:xfrm>
            <a:off x="720000" y="180000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Java language also provides an alternative, weaker form of synchronization, volatile variables, to ensure that updates to a variable are propagated predictably to other threads.</a:t>
            </a:r>
          </a:p>
          <a:p>
            <a:pPr lvl="0"/>
            <a:r>
              <a:rPr lang="de-DE" sz="2400" dirty="0"/>
              <a:t>When a field is declared volatile, the compiler and runtime are put on notice that this variable is shared and that operations on it should not be reordered with other memory </a:t>
            </a:r>
            <a:r>
              <a:rPr lang="de-DE" sz="2400" dirty="0" smtClean="0"/>
              <a:t>operations.</a:t>
            </a:r>
          </a:p>
          <a:p>
            <a:pPr lvl="0"/>
            <a:r>
              <a:rPr lang="de-DE" sz="2400" dirty="0" smtClean="0"/>
              <a:t>Volatile </a:t>
            </a:r>
            <a:r>
              <a:rPr lang="de-DE" sz="2400" dirty="0"/>
              <a:t>variables are not cached in registers or in caches where they are hidden from other processors, so a read of a volatile variable always returns the most recent write by any thread</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Volatile vs Locking</a:t>
            </a:r>
          </a:p>
        </p:txBody>
      </p:sp>
      <p:sp>
        <p:nvSpPr>
          <p:cNvPr id="3" name="Text Placeholder 2"/>
          <p:cNvSpPr txBox="1">
            <a:spLocks noGrp="1"/>
          </p:cNvSpPr>
          <p:nvPr>
            <p:ph type="body" idx="4294967295"/>
          </p:nvPr>
        </p:nvSpPr>
        <p:spPr>
          <a:xfrm>
            <a:off x="720000" y="1761480"/>
            <a:ext cx="8855640" cy="415498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Volatile vs Locking: Locking can guarantee both visibility and atomicity; volatile variables can only guarantee </a:t>
            </a:r>
            <a:r>
              <a:rPr lang="de-DE" sz="2400" dirty="0" smtClean="0"/>
              <a:t>visibility. Use </a:t>
            </a:r>
            <a:r>
              <a:rPr lang="de-DE" sz="2400" dirty="0"/>
              <a:t>volatile variables only when all the following criteria are met:</a:t>
            </a:r>
          </a:p>
          <a:p>
            <a:pPr lvl="1" rtl="0" hangingPunct="0"/>
            <a:r>
              <a:rPr lang="de-DE" sz="2400" dirty="0"/>
              <a:t>Writes to the variable do not depend on its current value, or you can ensure that only a single thread ever updates the value;</a:t>
            </a:r>
          </a:p>
          <a:p>
            <a:pPr lvl="1" rtl="0" hangingPunct="0"/>
            <a:r>
              <a:rPr lang="de-DE" sz="2400" dirty="0"/>
              <a:t>The variable does not participate in invariants with other state variables;</a:t>
            </a:r>
          </a:p>
          <a:p>
            <a:pPr lvl="1" rtl="0" hangingPunct="0"/>
            <a:r>
              <a:rPr lang="de-DE" sz="2400" dirty="0"/>
              <a:t>Locking is not required for any other reason while the variable is being accessed.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Publication</a:t>
            </a:r>
          </a:p>
        </p:txBody>
      </p:sp>
      <p:sp>
        <p:nvSpPr>
          <p:cNvPr id="3" name="Text Placeholder 2"/>
          <p:cNvSpPr txBox="1">
            <a:spLocks noGrp="1"/>
          </p:cNvSpPr>
          <p:nvPr>
            <p:ph type="body" idx="4294967295"/>
          </p:nvPr>
        </p:nvSpPr>
        <p:spPr>
          <a:xfrm>
            <a:off x="720000" y="1761480"/>
            <a:ext cx="8855640" cy="53204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Publishing an object means making it available to code outside of its current scope, such as by storing a reference to it where other code can find it, returning it from a non-private method, or passing it to a method in another class.</a:t>
            </a:r>
          </a:p>
          <a:p>
            <a:pPr lvl="0"/>
            <a:r>
              <a:rPr lang="de-DE" sz="2400"/>
              <a:t>In many situations, we want to ensure that objects and their internals are not published. In other situations, we do want to publish an object for general use, but doing so in a thread-safe manner may require synchronization.</a:t>
            </a:r>
          </a:p>
          <a:p>
            <a:pPr lvl="0"/>
            <a:r>
              <a:rPr lang="de-DE" sz="2400"/>
              <a:t>Publishing internal state variables can compromise encapsulation and make it more difficult to preserve invariants; publishing objects before they are fully constructed can compromise thread safety.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Publication vs Escape</a:t>
            </a:r>
          </a:p>
        </p:txBody>
      </p:sp>
      <p:sp>
        <p:nvSpPr>
          <p:cNvPr id="3" name="Text Placeholder 2"/>
          <p:cNvSpPr txBox="1">
            <a:spLocks noGrp="1"/>
          </p:cNvSpPr>
          <p:nvPr>
            <p:ph type="body" idx="4294967295"/>
          </p:nvPr>
        </p:nvSpPr>
        <p:spPr>
          <a:xfrm>
            <a:off x="720000" y="1761480"/>
            <a:ext cx="8855640" cy="5027017"/>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smtClean="0"/>
              <a:t>An </a:t>
            </a:r>
            <a:r>
              <a:rPr lang="de-DE" sz="2400" u="sng" dirty="0"/>
              <a:t>object that is published when it should not have been is said to have escaped.</a:t>
            </a:r>
          </a:p>
          <a:p>
            <a:pPr lvl="0"/>
            <a:r>
              <a:rPr lang="de-DE" sz="2400" dirty="0"/>
              <a:t>The most blatant form of publication is to store a reference in a public static field, where any class and thread could see </a:t>
            </a:r>
            <a:r>
              <a:rPr lang="de-DE" sz="2400" dirty="0" smtClean="0"/>
              <a:t>it </a:t>
            </a:r>
            <a:r>
              <a:rPr lang="de-DE" sz="1600" i="1" dirty="0" smtClean="0"/>
              <a:t>(See Program #1 in notes)</a:t>
            </a:r>
            <a:endParaRPr lang="de-DE" sz="1600" i="1" dirty="0"/>
          </a:p>
          <a:p>
            <a:pPr lvl="0"/>
            <a:r>
              <a:rPr lang="de-DE" sz="2400" dirty="0" smtClean="0"/>
              <a:t>Publishing </a:t>
            </a:r>
            <a:r>
              <a:rPr lang="de-DE" sz="2400" dirty="0"/>
              <a:t>one object may indirectly publish others. If you add a Secret to the published knownSecrets set, you've also published that Secret, because any code can iterate the Set and obtain a reference to the new Secret</a:t>
            </a:r>
            <a:r>
              <a:rPr lang="de-DE" sz="2400" dirty="0" smtClean="0"/>
              <a:t>.</a:t>
            </a:r>
          </a:p>
          <a:p>
            <a:r>
              <a:rPr lang="de-DE" sz="2400" dirty="0" smtClean="0"/>
              <a:t>Similarly, returning a reference from a non-private method also publishes the returned object.</a:t>
            </a:r>
            <a:r>
              <a:rPr lang="de-DE" sz="2400" i="1" dirty="0" smtClean="0"/>
              <a:t> </a:t>
            </a:r>
            <a:r>
              <a:rPr lang="de-DE" sz="1600" i="1" dirty="0" smtClean="0"/>
              <a:t>(See Program #2 in notes)</a:t>
            </a:r>
          </a:p>
          <a:p>
            <a:pPr lvl="0"/>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Exploiting Multiprocessor </a:t>
            </a:r>
            <a:r>
              <a:rPr lang="de-DE" sz="3600" dirty="0" smtClean="0">
                <a:latin typeface="Albany"/>
              </a:rPr>
              <a:t>Systems</a:t>
            </a:r>
            <a:endParaRPr lang="de-DE" sz="3600" dirty="0">
              <a:latin typeface="Albany"/>
            </a:endParaRPr>
          </a:p>
        </p:txBody>
      </p:sp>
      <p:sp>
        <p:nvSpPr>
          <p:cNvPr id="3" name="Text Placeholder 2"/>
          <p:cNvSpPr txBox="1">
            <a:spLocks noGrp="1"/>
          </p:cNvSpPr>
          <p:nvPr>
            <p:ph type="body" idx="4294967295"/>
          </p:nvPr>
        </p:nvSpPr>
        <p:spPr>
          <a:xfrm>
            <a:off x="503999" y="2165039"/>
            <a:ext cx="9071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latin typeface="Albany"/>
              </a:rPr>
              <a:t>Threads are the easiest way to tap the computing power of multiprocessor systems.</a:t>
            </a:r>
          </a:p>
          <a:p>
            <a:pPr lvl="0"/>
            <a:r>
              <a:rPr lang="de-DE" sz="2400" dirty="0">
                <a:latin typeface="Albany"/>
              </a:rPr>
              <a:t>A program with only one thread can run on at most one processor at a time. On a two processor system, a single threaded program is giving up access to half the available CPU resources; on a 100 processor system, it is giving up access to 99%.</a:t>
            </a:r>
          </a:p>
          <a:p>
            <a:pPr lvl="0"/>
            <a:r>
              <a:rPr lang="de-DE" sz="2400" dirty="0">
                <a:latin typeface="Albany"/>
              </a:rPr>
              <a:t>On the other hand, programs with multiple active threads can execute simultaneously on multiple processors. When properly designed, multithreaded programs can improve throughput by utilizing available processor resources more effectively.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Publication vs Escape</a:t>
            </a:r>
          </a:p>
        </p:txBody>
      </p:sp>
      <p:sp>
        <p:nvSpPr>
          <p:cNvPr id="3" name="Text Placeholder 2"/>
          <p:cNvSpPr txBox="1">
            <a:spLocks noGrp="1"/>
          </p:cNvSpPr>
          <p:nvPr>
            <p:ph type="body" idx="4294967295"/>
          </p:nvPr>
        </p:nvSpPr>
        <p:spPr>
          <a:xfrm>
            <a:off x="720000" y="1761480"/>
            <a:ext cx="8855640" cy="23955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 final mechanism by which an object or its internal state can be published is to publish an inner class instance. </a:t>
            </a:r>
            <a:endParaRPr lang="de-DE" sz="2400" dirty="0" smtClean="0"/>
          </a:p>
          <a:p>
            <a:pPr lvl="0"/>
            <a:r>
              <a:rPr lang="de-DE" sz="2400" dirty="0" smtClean="0"/>
              <a:t>When </a:t>
            </a:r>
            <a:r>
              <a:rPr lang="de-DE" sz="2400" dirty="0"/>
              <a:t>ThisEscape publishes the EventListener, it implicitly publishes the enclosing ThisEscape instance as well, because inner class instances contain a hidden reference to the enclosing instance</a:t>
            </a:r>
            <a:r>
              <a:rPr lang="de-DE" sz="2400" dirty="0" smtClean="0"/>
              <a:t>.</a:t>
            </a:r>
            <a:r>
              <a:rPr lang="de-DE" sz="2400" i="1" dirty="0" smtClean="0"/>
              <a:t> </a:t>
            </a:r>
            <a:r>
              <a:rPr lang="de-DE" sz="1600" i="1" dirty="0" smtClean="0"/>
              <a:t>(See Program in notes)</a:t>
            </a:r>
            <a:endParaRPr lang="de-DE" sz="16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Publication vs Escape</a:t>
            </a:r>
          </a:p>
        </p:txBody>
      </p:sp>
      <p:sp>
        <p:nvSpPr>
          <p:cNvPr id="3" name="Text Placeholder 2"/>
          <p:cNvSpPr txBox="1">
            <a:spLocks noGrp="1"/>
          </p:cNvSpPr>
          <p:nvPr>
            <p:ph type="body" idx="4294967295"/>
          </p:nvPr>
        </p:nvSpPr>
        <p:spPr>
          <a:xfrm>
            <a:off x="720000" y="1761480"/>
            <a:ext cx="8855640" cy="42319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Publishing an object also publishes any objects referred to by its non-private fields. </a:t>
            </a:r>
            <a:endParaRPr lang="de-DE" sz="2400" dirty="0" smtClean="0"/>
          </a:p>
          <a:p>
            <a:pPr lvl="0"/>
            <a:r>
              <a:rPr lang="de-DE" sz="2400" dirty="0" smtClean="0"/>
              <a:t>More </a:t>
            </a:r>
            <a:r>
              <a:rPr lang="de-DE" sz="2400" dirty="0"/>
              <a:t>generally, any object that is reachable from a published object by following some chain of non-private field references and method calls has also been published.</a:t>
            </a:r>
          </a:p>
          <a:p>
            <a:pPr lvl="0"/>
            <a:r>
              <a:rPr lang="de-DE" sz="2400" dirty="0" smtClean="0"/>
              <a:t>Once </a:t>
            </a:r>
            <a:r>
              <a:rPr lang="de-DE" sz="2400" dirty="0"/>
              <a:t>an object escapes, you have to assume that another class or thread may, maliciously or carelessly, misuse </a:t>
            </a:r>
            <a:r>
              <a:rPr lang="de-DE" sz="2400" dirty="0" smtClean="0"/>
              <a:t>it.</a:t>
            </a:r>
          </a:p>
          <a:p>
            <a:pPr lvl="0"/>
            <a:r>
              <a:rPr lang="de-DE" sz="2400" dirty="0" smtClean="0"/>
              <a:t>This </a:t>
            </a:r>
            <a:r>
              <a:rPr lang="de-DE" sz="2400" dirty="0"/>
              <a:t>is a compelling reason to use encapsulation: it makes it practical to analyze programs for correctness and harder to violate design constraints accidentally.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Construction Practices</a:t>
            </a:r>
          </a:p>
        </p:txBody>
      </p:sp>
      <p:sp>
        <p:nvSpPr>
          <p:cNvPr id="3" name="Text Placeholder 2"/>
          <p:cNvSpPr txBox="1">
            <a:spLocks noGrp="1"/>
          </p:cNvSpPr>
          <p:nvPr>
            <p:ph type="body" idx="4294967295"/>
          </p:nvPr>
        </p:nvSpPr>
        <p:spPr>
          <a:xfrm>
            <a:off x="720000" y="1761480"/>
            <a:ext cx="8855640" cy="349326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An object is in a predictable, consistent state only after its constructor returns, so publishing an object from within its constructor can publish an incompletely constructed object.</a:t>
            </a:r>
          </a:p>
          <a:p>
            <a:pPr lvl="0"/>
            <a:r>
              <a:rPr lang="de-DE" sz="2400" dirty="0"/>
              <a:t>This is true even if the publication is the last statement in the constructor. </a:t>
            </a:r>
            <a:endParaRPr lang="de-DE" sz="2400" dirty="0" smtClean="0"/>
          </a:p>
          <a:p>
            <a:pPr lvl="0"/>
            <a:r>
              <a:rPr lang="de-DE" sz="2400" dirty="0" smtClean="0"/>
              <a:t>If </a:t>
            </a:r>
            <a:r>
              <a:rPr lang="de-DE" sz="2400" dirty="0"/>
              <a:t>the this reference escapes during construction, the object is considered not properly constructed</a:t>
            </a:r>
            <a:r>
              <a:rPr lang="de-DE" sz="2400" dirty="0" smtClean="0"/>
              <a:t>.</a:t>
            </a:r>
          </a:p>
          <a:p>
            <a:pPr lvl="0"/>
            <a:r>
              <a:rPr lang="de-DE" sz="2400" u="sng" dirty="0" smtClean="0"/>
              <a:t>Do </a:t>
            </a:r>
            <a:r>
              <a:rPr lang="de-DE" sz="2400" u="sng" dirty="0"/>
              <a:t>not allow the this reference to escape during construction</a:t>
            </a:r>
            <a:r>
              <a:rPr lang="de-DE" sz="2400" u="sng" dirty="0" smtClean="0"/>
              <a:t>.</a:t>
            </a:r>
            <a:endParaRPr lang="de-DE" sz="2400" u="sng"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Construction Practices</a:t>
            </a:r>
          </a:p>
        </p:txBody>
      </p:sp>
      <p:sp>
        <p:nvSpPr>
          <p:cNvPr id="3" name="Text Placeholder 2"/>
          <p:cNvSpPr txBox="1">
            <a:spLocks noGrp="1"/>
          </p:cNvSpPr>
          <p:nvPr>
            <p:ph type="body" idx="4294967295"/>
          </p:nvPr>
        </p:nvSpPr>
        <p:spPr>
          <a:xfrm>
            <a:off x="720000" y="1761480"/>
            <a:ext cx="8855640" cy="2764859"/>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Calling </a:t>
            </a:r>
            <a:r>
              <a:rPr lang="de-DE" sz="2400" dirty="0"/>
              <a:t>an overrideable instance method (one that is neither private nor final) from the constructor can also allow the this reference to escape.</a:t>
            </a:r>
          </a:p>
          <a:p>
            <a:pPr lvl="0"/>
            <a:r>
              <a:rPr lang="de-DE" sz="2400" dirty="0"/>
              <a:t>If you are tempted to register an event listener or start a thread from a constructor, you can avoid the improper construction by using a private constructor and a public factory </a:t>
            </a:r>
            <a:r>
              <a:rPr lang="de-DE" sz="2400" dirty="0" smtClean="0"/>
              <a:t>method</a:t>
            </a:r>
            <a:r>
              <a:rPr lang="de-DE" sz="1600" i="1" dirty="0" smtClean="0"/>
              <a:t>(See Program in notes)</a:t>
            </a:r>
            <a:endParaRPr lang="de-DE" sz="16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Thread Confinement</a:t>
            </a:r>
          </a:p>
        </p:txBody>
      </p:sp>
      <p:sp>
        <p:nvSpPr>
          <p:cNvPr id="3" name="Text Placeholder 2"/>
          <p:cNvSpPr txBox="1">
            <a:spLocks noGrp="1"/>
          </p:cNvSpPr>
          <p:nvPr>
            <p:ph type="body" idx="4294967295"/>
          </p:nvPr>
        </p:nvSpPr>
        <p:spPr>
          <a:xfrm>
            <a:off x="720000" y="1761480"/>
            <a:ext cx="8855640" cy="42319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Accessing shared, mutable data requires using synchronization; one way to avoid this requirement is to not share. </a:t>
            </a:r>
            <a:endParaRPr lang="de-DE" sz="2400" dirty="0" smtClean="0"/>
          </a:p>
          <a:p>
            <a:pPr lvl="0"/>
            <a:r>
              <a:rPr lang="de-DE" sz="2400" dirty="0" smtClean="0"/>
              <a:t>If </a:t>
            </a:r>
            <a:r>
              <a:rPr lang="de-DE" sz="2400" dirty="0"/>
              <a:t>data is only accessed from a single thread, no synchronization is needed.</a:t>
            </a:r>
          </a:p>
          <a:p>
            <a:pPr lvl="0"/>
            <a:r>
              <a:rPr lang="de-DE" sz="2400" dirty="0"/>
              <a:t>This technique, thread confinement, is one of the simplest ways to achieve thread safety. </a:t>
            </a:r>
            <a:endParaRPr lang="de-DE" sz="2400" dirty="0" smtClean="0"/>
          </a:p>
          <a:p>
            <a:pPr lvl="0"/>
            <a:r>
              <a:rPr lang="de-DE" sz="2400" dirty="0" smtClean="0"/>
              <a:t>When </a:t>
            </a:r>
            <a:r>
              <a:rPr lang="de-DE" sz="2400" dirty="0"/>
              <a:t>an object is confined to a thread, such usage is automatically thread-safe even if the confined object itself is not</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Thread Confinement</a:t>
            </a:r>
          </a:p>
        </p:txBody>
      </p:sp>
      <p:sp>
        <p:nvSpPr>
          <p:cNvPr id="3" name="Text Placeholder 2"/>
          <p:cNvSpPr txBox="1">
            <a:spLocks noGrp="1"/>
          </p:cNvSpPr>
          <p:nvPr>
            <p:ph type="body" idx="4294967295"/>
          </p:nvPr>
        </p:nvSpPr>
        <p:spPr>
          <a:xfrm>
            <a:off x="720000" y="1761480"/>
            <a:ext cx="8855640" cy="349326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Just as the language has no mechanism for enforcing that a variable is guarded by a lock, it has no means of confining an object to a thread.</a:t>
            </a:r>
          </a:p>
          <a:p>
            <a:pPr lvl="0"/>
            <a:r>
              <a:rPr lang="de-DE" sz="2400" dirty="0"/>
              <a:t>Thread confinement is an element of your program's design that must be enforced by its implementation.</a:t>
            </a:r>
          </a:p>
          <a:p>
            <a:pPr lvl="0"/>
            <a:r>
              <a:rPr lang="de-DE" sz="2400" dirty="0"/>
              <a:t>The language and core libraries provide mechanisms that can help in maintaining thread </a:t>
            </a:r>
            <a:r>
              <a:rPr lang="de-DE" sz="2400" dirty="0" smtClean="0"/>
              <a:t>confinement.</a:t>
            </a:r>
          </a:p>
          <a:p>
            <a:pPr lvl="0"/>
            <a:r>
              <a:rPr lang="de-DE" sz="2400" dirty="0" smtClean="0"/>
              <a:t>Local </a:t>
            </a:r>
            <a:r>
              <a:rPr lang="de-DE" sz="2400" dirty="0"/>
              <a:t>variables and the ThreadLocal class. </a:t>
            </a:r>
            <a:endParaRPr lang="de-DE" sz="2400" dirty="0" smtClean="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Stack Confinement</a:t>
            </a:r>
          </a:p>
        </p:txBody>
      </p:sp>
      <p:sp>
        <p:nvSpPr>
          <p:cNvPr id="3" name="Text Placeholder 2"/>
          <p:cNvSpPr txBox="1">
            <a:spLocks noGrp="1"/>
          </p:cNvSpPr>
          <p:nvPr>
            <p:ph type="body" idx="4294967295"/>
          </p:nvPr>
        </p:nvSpPr>
        <p:spPr>
          <a:xfrm>
            <a:off x="720000" y="176148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Stack confinement is a special case of thread confinement in which an object can only be reached through local variables.</a:t>
            </a:r>
          </a:p>
          <a:p>
            <a:pPr lvl="0"/>
            <a:r>
              <a:rPr lang="de-DE" sz="2400" dirty="0"/>
              <a:t>Just as encapsulation can make it easier to preserve invariants, local variables can make it easier to confine objects to a thread.</a:t>
            </a:r>
          </a:p>
          <a:p>
            <a:pPr lvl="0"/>
            <a:r>
              <a:rPr lang="de-DE" sz="2400" dirty="0"/>
              <a:t>Local variables are intrinsically confined to the executing thread; they exist on the executing thread's stack, which is not accessible to other </a:t>
            </a:r>
            <a:r>
              <a:rPr lang="de-DE" sz="2400" dirty="0" smtClean="0"/>
              <a:t>threads.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Stack Confinement</a:t>
            </a:r>
          </a:p>
        </p:txBody>
      </p:sp>
      <p:sp>
        <p:nvSpPr>
          <p:cNvPr id="3" name="Text Placeholder 2"/>
          <p:cNvSpPr txBox="1">
            <a:spLocks noGrp="1"/>
          </p:cNvSpPr>
          <p:nvPr>
            <p:ph type="body" idx="4294967295"/>
          </p:nvPr>
        </p:nvSpPr>
        <p:spPr>
          <a:xfrm>
            <a:off x="720000" y="1761480"/>
            <a:ext cx="8855640" cy="23955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For </a:t>
            </a:r>
            <a:r>
              <a:rPr lang="de-DE" sz="2400" dirty="0"/>
              <a:t>primitively typed local variables, such as numPairs in </a:t>
            </a:r>
            <a:r>
              <a:rPr lang="de-DE" sz="2400" dirty="0" smtClean="0"/>
              <a:t>loadTheArk</a:t>
            </a:r>
            <a:r>
              <a:rPr lang="de-DE" sz="2400" i="1" dirty="0" smtClean="0"/>
              <a:t> </a:t>
            </a:r>
            <a:r>
              <a:rPr lang="de-DE" sz="1600" i="1" dirty="0" smtClean="0"/>
              <a:t>(See Program in notes)</a:t>
            </a:r>
            <a:r>
              <a:rPr lang="de-DE" sz="2400" dirty="0" smtClean="0"/>
              <a:t>, </a:t>
            </a:r>
            <a:r>
              <a:rPr lang="de-DE" sz="2400" dirty="0"/>
              <a:t>you cannot violate stack confinement even if you tried. </a:t>
            </a:r>
            <a:endParaRPr lang="de-DE" sz="2400" dirty="0" smtClean="0"/>
          </a:p>
          <a:p>
            <a:pPr lvl="0"/>
            <a:r>
              <a:rPr lang="de-DE" sz="2400" u="sng" dirty="0" smtClean="0"/>
              <a:t>There </a:t>
            </a:r>
            <a:r>
              <a:rPr lang="de-DE" sz="2400" u="sng" dirty="0"/>
              <a:t>is no way to obtain a reference to a primitive variable</a:t>
            </a:r>
            <a:r>
              <a:rPr lang="de-DE" sz="2400" dirty="0"/>
              <a:t>, so the language semantics ensure that primitive local variables are always stack confined</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ThreadLocal</a:t>
            </a:r>
          </a:p>
        </p:txBody>
      </p:sp>
      <p:sp>
        <p:nvSpPr>
          <p:cNvPr id="3" name="Text Placeholder 2"/>
          <p:cNvSpPr txBox="1">
            <a:spLocks noGrp="1"/>
          </p:cNvSpPr>
          <p:nvPr>
            <p:ph type="body" idx="4294967295"/>
          </p:nvPr>
        </p:nvSpPr>
        <p:spPr>
          <a:xfrm>
            <a:off x="720000" y="1761480"/>
            <a:ext cx="8855640" cy="53204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Core concept of ThreadLocal is, “every thread that accesses a ThreadLocal variable via its get or set method has its own, independently initialized copy of the variable”.</a:t>
            </a:r>
          </a:p>
          <a:p>
            <a:pPr lvl="0"/>
            <a:r>
              <a:rPr lang="de-DE" sz="2400"/>
              <a:t>We want to have separate instances(private copy) of a class so that there will not be any conflict among multiple threads.</a:t>
            </a:r>
          </a:p>
          <a:p>
            <a:pPr lvl="0"/>
            <a:r>
              <a:rPr lang="de-DE" sz="2400"/>
              <a:t>Each instance will be unique for each thread. This is nothing but a way of implementing threadsafety.An important point about ThreadLocal variable is the global access. It can be accessed from anywhere inside the thread.</a:t>
            </a:r>
          </a:p>
          <a:p>
            <a:pPr lvl="0"/>
            <a:r>
              <a:rPr lang="de-DE" sz="2400"/>
              <a:t>Also note that, it is declared static and final.</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ThreadLocal</a:t>
            </a:r>
          </a:p>
        </p:txBody>
      </p:sp>
      <p:sp>
        <p:nvSpPr>
          <p:cNvPr id="3" name="Text Placeholder 2"/>
          <p:cNvSpPr txBox="1">
            <a:spLocks noGrp="1"/>
          </p:cNvSpPr>
          <p:nvPr>
            <p:ph type="body" idx="4294967295"/>
          </p:nvPr>
        </p:nvSpPr>
        <p:spPr>
          <a:xfrm>
            <a:off x="720000" y="1761480"/>
            <a:ext cx="8855640" cy="23955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In </a:t>
            </a:r>
            <a:r>
              <a:rPr lang="de-DE" sz="2400" dirty="0"/>
              <a:t>the </a:t>
            </a:r>
            <a:r>
              <a:rPr lang="de-DE" sz="2400" dirty="0" smtClean="0"/>
              <a:t>sample code</a:t>
            </a:r>
            <a:r>
              <a:rPr lang="de-DE" sz="1600" i="1" dirty="0" smtClean="0"/>
              <a:t>(See Program in notes)</a:t>
            </a:r>
            <a:r>
              <a:rPr lang="de-DE" sz="2400" dirty="0" smtClean="0"/>
              <a:t>, </a:t>
            </a:r>
            <a:r>
              <a:rPr lang="de-DE" sz="2400" dirty="0"/>
              <a:t>get() method is key to understanding. It returns the value in the current thread’s copy of this thread-local variable.</a:t>
            </a:r>
          </a:p>
          <a:p>
            <a:pPr lvl="0"/>
            <a:r>
              <a:rPr lang="de-DE" sz="2400" dirty="0"/>
              <a:t>If the variable has no value for the current thread, it is first initialized to the value returned by an invocation of the initialValue method.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Other benefits of Threads</a:t>
            </a:r>
          </a:p>
        </p:txBody>
      </p:sp>
      <p:sp>
        <p:nvSpPr>
          <p:cNvPr id="3" name="Text Placeholder 2"/>
          <p:cNvSpPr txBox="1">
            <a:spLocks noGrp="1"/>
          </p:cNvSpPr>
          <p:nvPr>
            <p:ph type="body" idx="4294967295"/>
          </p:nvPr>
        </p:nvSpPr>
        <p:spPr>
          <a:xfrm>
            <a:off x="503999" y="2165039"/>
            <a:ext cx="9071640" cy="427932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Lightweight - Threads are easier to create than processes since they don't require a separate address space.</a:t>
            </a:r>
          </a:p>
          <a:p>
            <a:pPr lvl="0"/>
            <a:r>
              <a:rPr lang="de-DE" sz="2400" dirty="0"/>
              <a:t>Simplicity of Modelling - A complicated, asynchronous workflow can be decomposed into a number of simpler, synchronous workflows each running in a separate thread, interacting only with each other at specific synchronization points.</a:t>
            </a:r>
          </a:p>
          <a:p>
            <a:pPr lvl="0"/>
            <a:r>
              <a:rPr lang="de-DE" sz="2400" dirty="0"/>
              <a:t>Simplified Handling of Asynchronous Events – For I/O operations, read blocks until some data is available.However, if each request has its own thread, then blocking does not affect the processing of other requests.</a:t>
            </a:r>
          </a:p>
          <a:p>
            <a:pPr lvl="0"/>
            <a:r>
              <a:rPr lang="de-DE" sz="2400" dirty="0"/>
              <a:t>More Responsive User Interfaces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Immutability</a:t>
            </a:r>
          </a:p>
        </p:txBody>
      </p:sp>
      <p:sp>
        <p:nvSpPr>
          <p:cNvPr id="3" name="Text Placeholder 2"/>
          <p:cNvSpPr txBox="1">
            <a:spLocks noGrp="1"/>
          </p:cNvSpPr>
          <p:nvPr>
            <p:ph type="body" idx="4294967295"/>
          </p:nvPr>
        </p:nvSpPr>
        <p:spPr>
          <a:xfrm>
            <a:off x="720000" y="1761480"/>
            <a:ext cx="8855640" cy="53204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An immutable object is one whose state cannot be changed after construction.</a:t>
            </a:r>
          </a:p>
          <a:p>
            <a:pPr lvl="0"/>
            <a:r>
              <a:rPr lang="de-DE" sz="2400" dirty="0"/>
              <a:t>Immutable objects are inherently thread safe; their invariants are established by the constructor, and if their state cannot be changed, these invariants always hold.</a:t>
            </a:r>
          </a:p>
          <a:p>
            <a:pPr lvl="0"/>
            <a:r>
              <a:rPr lang="de-DE" sz="2400" dirty="0"/>
              <a:t>Passing a mutable object to untrusted code, or otherwise publishing it where untrusted code could find it, is dangerous the untrusted code might modify its state, or, worse, retain a reference to it and modify its state later from another thread.</a:t>
            </a:r>
          </a:p>
          <a:p>
            <a:pPr lvl="0"/>
            <a:r>
              <a:rPr lang="de-DE" sz="2400" dirty="0"/>
              <a:t>On the other hand, immutable objects cannot be subverted in this manner by malicious or buggy code, so they are safe to share and publish freely without the need to make defensive copies.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Immutability</a:t>
            </a:r>
          </a:p>
        </p:txBody>
      </p:sp>
      <p:sp>
        <p:nvSpPr>
          <p:cNvPr id="3" name="Text Placeholder 2"/>
          <p:cNvSpPr txBox="1">
            <a:spLocks noGrp="1"/>
          </p:cNvSpPr>
          <p:nvPr>
            <p:ph type="body" idx="4294967295"/>
          </p:nvPr>
        </p:nvSpPr>
        <p:spPr>
          <a:xfrm>
            <a:off x="720000" y="1761480"/>
            <a:ext cx="8855640" cy="4144724"/>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Immutability </a:t>
            </a:r>
            <a:r>
              <a:rPr lang="de-DE" sz="2400" dirty="0"/>
              <a:t>is not equivalent to simply declaring all fields of an object final.</a:t>
            </a:r>
          </a:p>
          <a:p>
            <a:pPr lvl="0"/>
            <a:r>
              <a:rPr lang="de-DE" sz="2400" dirty="0"/>
              <a:t> An object whose fields are all final may still be mutable, since final fields can hold references to mutable objects.</a:t>
            </a:r>
          </a:p>
          <a:p>
            <a:pPr lvl="0"/>
            <a:r>
              <a:rPr lang="de-DE" sz="2400" dirty="0"/>
              <a:t>An object is immutable if:</a:t>
            </a:r>
          </a:p>
          <a:p>
            <a:pPr lvl="1" rtl="0" hangingPunct="0"/>
            <a:r>
              <a:rPr lang="de-DE" sz="2400" dirty="0"/>
              <a:t>Its state cannot be modified after construction</a:t>
            </a:r>
          </a:p>
          <a:p>
            <a:pPr lvl="1" rtl="0" hangingPunct="0"/>
            <a:r>
              <a:rPr lang="de-DE" sz="2400" dirty="0"/>
              <a:t>All its fields are final</a:t>
            </a:r>
          </a:p>
          <a:p>
            <a:pPr lvl="1" rtl="0" hangingPunct="0"/>
            <a:r>
              <a:rPr lang="de-DE" sz="2400" dirty="0"/>
              <a:t>It is properly constructed (the this reference does not escape during construction).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Immutability</a:t>
            </a:r>
          </a:p>
        </p:txBody>
      </p:sp>
      <p:sp>
        <p:nvSpPr>
          <p:cNvPr id="3" name="Text Placeholder 2"/>
          <p:cNvSpPr txBox="1">
            <a:spLocks noGrp="1"/>
          </p:cNvSpPr>
          <p:nvPr>
            <p:ph type="body" idx="4294967295"/>
          </p:nvPr>
        </p:nvSpPr>
        <p:spPr>
          <a:xfrm>
            <a:off x="720000" y="176148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smtClean="0"/>
              <a:t>Because </a:t>
            </a:r>
            <a:r>
              <a:rPr lang="de-DE" sz="2400" dirty="0"/>
              <a:t>program state changes all the time, you might be tempted to think that immutable objects are of limited use, but this is not the case.</a:t>
            </a:r>
          </a:p>
          <a:p>
            <a:pPr lvl="0"/>
            <a:r>
              <a:rPr lang="de-DE" sz="2400" dirty="0"/>
              <a:t>There is a difference between an object being immutable and the reference to it being immutable.</a:t>
            </a:r>
          </a:p>
          <a:p>
            <a:pPr lvl="0"/>
            <a:r>
              <a:rPr lang="de-DE" sz="2400" dirty="0"/>
              <a:t>Program state stored in immutable objects can still be updated by "replacing" immutable objects with a new instance holding new </a:t>
            </a:r>
            <a:r>
              <a:rPr lang="de-DE" sz="2400" dirty="0" smtClean="0"/>
              <a:t>state</a:t>
            </a:r>
            <a:r>
              <a:rPr lang="de-DE" sz="1600" i="1" dirty="0" smtClean="0"/>
              <a:t>(See Program in notes)</a:t>
            </a:r>
            <a:endParaRPr lang="de-DE" sz="16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'Final' field</a:t>
            </a:r>
          </a:p>
        </p:txBody>
      </p:sp>
      <p:sp>
        <p:nvSpPr>
          <p:cNvPr id="3" name="Text Placeholder 2"/>
          <p:cNvSpPr txBox="1">
            <a:spLocks noGrp="1"/>
          </p:cNvSpPr>
          <p:nvPr>
            <p:ph type="body" idx="4294967295"/>
          </p:nvPr>
        </p:nvSpPr>
        <p:spPr>
          <a:xfrm>
            <a:off x="720000" y="176148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final keyword supports the construction of </a:t>
            </a:r>
            <a:r>
              <a:rPr lang="de-DE" sz="2400" u="sng" dirty="0"/>
              <a:t>immutable </a:t>
            </a:r>
            <a:r>
              <a:rPr lang="de-DE" sz="2400" u="sng" dirty="0" smtClean="0"/>
              <a:t>objects</a:t>
            </a:r>
            <a:r>
              <a:rPr lang="de-DE" sz="2400" dirty="0" smtClean="0"/>
              <a:t>.</a:t>
            </a:r>
          </a:p>
          <a:p>
            <a:pPr lvl="0"/>
            <a:r>
              <a:rPr lang="de-DE" sz="2400" dirty="0" smtClean="0"/>
              <a:t>Final </a:t>
            </a:r>
            <a:r>
              <a:rPr lang="de-DE" sz="2400" dirty="0"/>
              <a:t>fields can't be modified (although the objects they refer to can be modified if they are mutable), but they also have </a:t>
            </a:r>
            <a:r>
              <a:rPr lang="de-DE" sz="2400" u="sng" dirty="0"/>
              <a:t>special semantics under the Java Memory Model</a:t>
            </a:r>
            <a:r>
              <a:rPr lang="de-DE" sz="2400" dirty="0"/>
              <a:t>.</a:t>
            </a:r>
          </a:p>
          <a:p>
            <a:pPr lvl="0"/>
            <a:r>
              <a:rPr lang="de-DE" sz="2400" dirty="0"/>
              <a:t>It is the use of final fields that makes possible the guarantee of initialization safety that lets immutable objects be freely accessed and shared without synchronization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Publication</a:t>
            </a:r>
          </a:p>
        </p:txBody>
      </p:sp>
      <p:sp>
        <p:nvSpPr>
          <p:cNvPr id="3" name="Text Placeholder 2"/>
          <p:cNvSpPr txBox="1">
            <a:spLocks noGrp="1"/>
          </p:cNvSpPr>
          <p:nvPr>
            <p:ph type="body" idx="4294967295"/>
          </p:nvPr>
        </p:nvSpPr>
        <p:spPr>
          <a:xfrm>
            <a:off x="720000" y="1761480"/>
            <a:ext cx="8855640" cy="53399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Sometimes we do want to share objects across threads, and in this case we must do so safely.</a:t>
            </a:r>
          </a:p>
          <a:p>
            <a:pPr lvl="0"/>
            <a:r>
              <a:rPr lang="de-DE" sz="2400" dirty="0" smtClean="0"/>
              <a:t>Because </a:t>
            </a:r>
            <a:r>
              <a:rPr lang="de-DE" sz="2400" dirty="0"/>
              <a:t>of visibility problems, the </a:t>
            </a:r>
            <a:r>
              <a:rPr lang="de-DE" sz="2400" dirty="0" smtClean="0"/>
              <a:t>Holder</a:t>
            </a:r>
            <a:r>
              <a:rPr lang="de-DE" sz="1600" i="1" dirty="0" smtClean="0"/>
              <a:t>(See Program in notes)</a:t>
            </a:r>
            <a:r>
              <a:rPr lang="de-DE" sz="2400" dirty="0" smtClean="0"/>
              <a:t> </a:t>
            </a:r>
            <a:r>
              <a:rPr lang="de-DE" sz="2400" dirty="0"/>
              <a:t>could appear to another thread to be in an inconsistent state, even though its invariants were properly established by its </a:t>
            </a:r>
            <a:r>
              <a:rPr lang="de-DE" sz="2400" dirty="0" smtClean="0"/>
              <a:t>constructor</a:t>
            </a:r>
            <a:endParaRPr lang="de-DE" sz="2400" dirty="0"/>
          </a:p>
          <a:p>
            <a:pPr lvl="0"/>
            <a:r>
              <a:rPr lang="de-DE" sz="2400" dirty="0"/>
              <a:t>This improper publication could allow another thread to observe a partially constructed object.</a:t>
            </a:r>
          </a:p>
          <a:p>
            <a:pPr lvl="0"/>
            <a:r>
              <a:rPr lang="de-DE" sz="2400" dirty="0"/>
              <a:t>You cannot rely on the integrity of partially constructed objects. An observing thread could see the object in an inconsistent state, and then later see its state suddenly change, even though it has not been modified since publication.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Publication</a:t>
            </a:r>
          </a:p>
        </p:txBody>
      </p:sp>
      <p:sp>
        <p:nvSpPr>
          <p:cNvPr id="3" name="Text Placeholder 2"/>
          <p:cNvSpPr txBox="1">
            <a:spLocks noGrp="1"/>
          </p:cNvSpPr>
          <p:nvPr>
            <p:ph type="body" idx="4294967295"/>
          </p:nvPr>
        </p:nvSpPr>
        <p:spPr>
          <a:xfrm>
            <a:off x="720000" y="176148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In order to guarantee a consistent view of the object's state, synchronization is needed.</a:t>
            </a:r>
          </a:p>
          <a:p>
            <a:pPr lvl="0"/>
            <a:r>
              <a:rPr lang="de-DE" sz="2400" dirty="0"/>
              <a:t>Immutable objects, on the other hand, can be safely accessed </a:t>
            </a:r>
            <a:r>
              <a:rPr lang="de-DE" sz="2400" u="sng" dirty="0"/>
              <a:t>even when synchronization is not used</a:t>
            </a:r>
            <a:r>
              <a:rPr lang="de-DE" sz="2400" dirty="0"/>
              <a:t> to publish the object reference.</a:t>
            </a:r>
          </a:p>
          <a:p>
            <a:pPr lvl="0"/>
            <a:r>
              <a:rPr lang="de-DE" sz="2400" dirty="0"/>
              <a:t>For this guarantee of initialization safety to hold, all of the requirements for immutability must be met: </a:t>
            </a:r>
            <a:r>
              <a:rPr lang="de-DE" sz="2400" u="sng" dirty="0"/>
              <a:t>unmodifiable state, all fields are final, and proper construction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Publication Checklist</a:t>
            </a:r>
          </a:p>
        </p:txBody>
      </p:sp>
      <p:sp>
        <p:nvSpPr>
          <p:cNvPr id="3" name="Text Placeholder 2"/>
          <p:cNvSpPr txBox="1">
            <a:spLocks noGrp="1"/>
          </p:cNvSpPr>
          <p:nvPr>
            <p:ph type="body" idx="4294967295"/>
          </p:nvPr>
        </p:nvSpPr>
        <p:spPr>
          <a:xfrm>
            <a:off x="720000" y="1761480"/>
            <a:ext cx="8855640" cy="53204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To publish an object safely, both the reference to the object and the object's state must be made visible to other threads at the same time. A properly constructed object can be safely published by:</a:t>
            </a:r>
          </a:p>
          <a:p>
            <a:pPr lvl="1" rtl="0" hangingPunct="0"/>
            <a:r>
              <a:rPr lang="de-DE" sz="2400" dirty="0"/>
              <a:t>Initializing object reference from a static initializer;(X)</a:t>
            </a:r>
          </a:p>
          <a:p>
            <a:pPr lvl="1" rtl="0" hangingPunct="0"/>
            <a:r>
              <a:rPr lang="de-DE" sz="2400" dirty="0"/>
              <a:t>Storing a reference to it into a volatile field or AtomicReference;</a:t>
            </a:r>
          </a:p>
          <a:p>
            <a:pPr lvl="1" rtl="0" hangingPunct="0"/>
            <a:r>
              <a:rPr lang="de-DE" sz="2400" dirty="0"/>
              <a:t>Storing a reference to it into a final field of a properly constructed object; or</a:t>
            </a:r>
          </a:p>
          <a:p>
            <a:pPr lvl="1" rtl="0" hangingPunct="0"/>
            <a:r>
              <a:rPr lang="de-DE" sz="2400" dirty="0"/>
              <a:t>Storing a reference to it into a field that is properly guarded by a lock.</a:t>
            </a:r>
          </a:p>
          <a:p>
            <a:pPr lvl="0"/>
            <a:r>
              <a:rPr lang="de-DE" sz="1600" i="1" dirty="0"/>
              <a:t>X: Static initializers are executed by the JVM at class initialization time; because of internal synchronization in the JVM, this mechanism is guaranteed to safely publish any objects initialized in this way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Thread Safe Collections</a:t>
            </a:r>
          </a:p>
        </p:txBody>
      </p:sp>
      <p:sp>
        <p:nvSpPr>
          <p:cNvPr id="3" name="Text Placeholder 2"/>
          <p:cNvSpPr txBox="1">
            <a:spLocks noGrp="1"/>
          </p:cNvSpPr>
          <p:nvPr>
            <p:ph type="body" idx="4294967295"/>
          </p:nvPr>
        </p:nvSpPr>
        <p:spPr>
          <a:xfrm>
            <a:off x="720000" y="176148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If thread A places object X in a thread safe collection and thread B subsequently retrieves it, B is guaranteed to see the state of X as A left it, even though the application code that hands X off in this manner has no explicit synchronization.</a:t>
            </a:r>
          </a:p>
          <a:p>
            <a:pPr lvl="0"/>
            <a:r>
              <a:rPr lang="de-DE" sz="2400" dirty="0"/>
              <a:t>Placing a key or value in a Hashtable, synchronizedMap, or Concurrent-Map safely publishes it to any thread that retrieves it from the Map (whether directly or via an iterator);</a:t>
            </a:r>
          </a:p>
          <a:p>
            <a:pPr lvl="0"/>
            <a:r>
              <a:rPr lang="de-DE" sz="2400" dirty="0" smtClean="0"/>
              <a:t>Other </a:t>
            </a:r>
            <a:r>
              <a:rPr lang="de-DE" sz="2400" dirty="0"/>
              <a:t>hand-off mechanisms in the class library (such as Future and Exchanger) also constitute safe publication;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Safe Publication Requirements</a:t>
            </a:r>
          </a:p>
        </p:txBody>
      </p:sp>
      <p:sp>
        <p:nvSpPr>
          <p:cNvPr id="3" name="Text Placeholder 2"/>
          <p:cNvSpPr txBox="1">
            <a:spLocks noGrp="1"/>
          </p:cNvSpPr>
          <p:nvPr>
            <p:ph type="body" idx="4294967295"/>
          </p:nvPr>
        </p:nvSpPr>
        <p:spPr>
          <a:xfrm>
            <a:off x="720000" y="1761480"/>
            <a:ext cx="8855640" cy="574516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If an object may be modified after construction, safe publication ensures only the visibility of the as published state.</a:t>
            </a:r>
          </a:p>
          <a:p>
            <a:pPr lvl="0"/>
            <a:r>
              <a:rPr lang="de-DE" sz="2400" dirty="0"/>
              <a:t>Synchronization must be used not only to publish a mutable object, but also every time the object is accessed to ensure visibility of subsequent modifications.</a:t>
            </a:r>
          </a:p>
          <a:p>
            <a:pPr lvl="0"/>
            <a:r>
              <a:rPr lang="de-DE" sz="2400" dirty="0"/>
              <a:t>The publication requirements for an object depend on its mutability</a:t>
            </a:r>
            <a:r>
              <a:rPr lang="de-DE" sz="2400" dirty="0" smtClean="0"/>
              <a:t>: </a:t>
            </a:r>
            <a:endParaRPr lang="de-DE" sz="2400" dirty="0"/>
          </a:p>
          <a:p>
            <a:pPr lvl="1" rtl="0" hangingPunct="0"/>
            <a:r>
              <a:rPr lang="de-DE" sz="2400" dirty="0"/>
              <a:t>Immutable objects can be published through </a:t>
            </a:r>
            <a:r>
              <a:rPr lang="de-DE" sz="2400" dirty="0" smtClean="0"/>
              <a:t>**ANY** </a:t>
            </a:r>
            <a:r>
              <a:rPr lang="de-DE" sz="2400" dirty="0"/>
              <a:t>mechanism</a:t>
            </a:r>
            <a:r>
              <a:rPr lang="de-DE" sz="2400" dirty="0" smtClean="0"/>
              <a:t>; </a:t>
            </a:r>
            <a:r>
              <a:rPr lang="de-DE" sz="2400" u="sng" dirty="0" smtClean="0"/>
              <a:t>Effectively </a:t>
            </a:r>
            <a:r>
              <a:rPr lang="de-DE" sz="2400" u="sng" dirty="0"/>
              <a:t>immutable</a:t>
            </a:r>
            <a:r>
              <a:rPr lang="de-DE" sz="2400" dirty="0"/>
              <a:t> objects must be safely published; </a:t>
            </a:r>
            <a:r>
              <a:rPr lang="de-DE" sz="2400" dirty="0" smtClean="0"/>
              <a:t>(R)</a:t>
            </a:r>
            <a:endParaRPr lang="de-DE" sz="2400" dirty="0"/>
          </a:p>
          <a:p>
            <a:pPr lvl="1" rtl="0" hangingPunct="0"/>
            <a:r>
              <a:rPr lang="de-DE" sz="2400" dirty="0"/>
              <a:t>Mutable objects must be safely published, and must be either thread safe or guarded by a lock.</a:t>
            </a:r>
          </a:p>
          <a:p>
            <a:pPr lvl="0"/>
            <a:r>
              <a:rPr lang="de-DE" sz="1600" i="1" dirty="0" smtClean="0"/>
              <a:t>R: </a:t>
            </a:r>
            <a:r>
              <a:rPr lang="de-DE" sz="1600" i="1" dirty="0"/>
              <a:t>Objects that are not technically immutable, but whose state will not be modified after publication, are called effectively immutable</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Sharing Objects Safely</a:t>
            </a:r>
          </a:p>
        </p:txBody>
      </p:sp>
      <p:sp>
        <p:nvSpPr>
          <p:cNvPr id="3" name="Text Placeholder 2"/>
          <p:cNvSpPr txBox="1">
            <a:spLocks noGrp="1"/>
          </p:cNvSpPr>
          <p:nvPr>
            <p:ph type="body" idx="4294967295"/>
          </p:nvPr>
        </p:nvSpPr>
        <p:spPr>
          <a:xfrm>
            <a:off x="720000" y="20595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most useful policies for using and sharing objects in a concurrent program are:</a:t>
            </a:r>
          </a:p>
          <a:p>
            <a:pPr lvl="0"/>
            <a:r>
              <a:rPr lang="de-DE" sz="2400" u="sng" dirty="0"/>
              <a:t>Thread confined.</a:t>
            </a:r>
            <a:r>
              <a:rPr lang="de-DE" sz="2400" dirty="0"/>
              <a:t> A thread confined object is owned exclusively by and confined to one thread, and can be modified by its owning thread.</a:t>
            </a:r>
          </a:p>
          <a:p>
            <a:pPr lvl="0"/>
            <a:r>
              <a:rPr lang="de-DE" sz="2400" u="sng" dirty="0"/>
              <a:t>Shared read only.</a:t>
            </a:r>
            <a:r>
              <a:rPr lang="de-DE" sz="2400" dirty="0"/>
              <a:t> A shared read only object can be accessed concurrently by multiple threads without additional synchronization, but cannot be modified by any thread. Shared read only objects include </a:t>
            </a:r>
            <a:r>
              <a:rPr lang="de-DE" sz="2400" i="1" dirty="0"/>
              <a:t>immutable</a:t>
            </a:r>
            <a:r>
              <a:rPr lang="de-DE" sz="2400" dirty="0"/>
              <a:t> and </a:t>
            </a:r>
            <a:r>
              <a:rPr lang="de-DE" sz="2400" i="1" dirty="0"/>
              <a:t>effectively immutable</a:t>
            </a:r>
            <a:r>
              <a:rPr lang="de-DE" sz="2400" dirty="0"/>
              <a:t> objects.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Risks from Threads</a:t>
            </a:r>
          </a:p>
        </p:txBody>
      </p:sp>
      <p:sp>
        <p:nvSpPr>
          <p:cNvPr id="3" name="Text Placeholder 2"/>
          <p:cNvSpPr txBox="1">
            <a:spLocks noGrp="1"/>
          </p:cNvSpPr>
          <p:nvPr>
            <p:ph type="body" idx="4294967295"/>
          </p:nvPr>
        </p:nvSpPr>
        <p:spPr>
          <a:xfrm>
            <a:off x="503999" y="2165039"/>
            <a:ext cx="9071640" cy="438660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Safety Hazards - Because threads share the same memory address space and run concurrently, they can access or modify variables that other threads might be using(Race Condition).</a:t>
            </a:r>
          </a:p>
          <a:p>
            <a:pPr lvl="0"/>
            <a:r>
              <a:rPr lang="de-DE" sz="2400"/>
              <a:t>Liveness Hazards - While safety means "nothing bad ever happens", liveness concerns the complementary goal that "something good eventually happens". A liveness failure occurs when an activity gets into a state such that it is permanently unable to make forward progress.</a:t>
            </a:r>
          </a:p>
          <a:p>
            <a:pPr lvl="1" rtl="0" hangingPunct="0"/>
            <a:r>
              <a:rPr lang="de-DE" sz="2400"/>
              <a:t>deadlock</a:t>
            </a:r>
          </a:p>
          <a:p>
            <a:pPr lvl="1" rtl="0" hangingPunct="0"/>
            <a:r>
              <a:rPr lang="de-DE" sz="2400"/>
              <a:t>starvation</a:t>
            </a:r>
          </a:p>
          <a:p>
            <a:pPr lvl="1" rtl="0" hangingPunct="0"/>
            <a:r>
              <a:rPr lang="de-DE" sz="2400"/>
              <a:t>livelock</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Sharing Objects Safely</a:t>
            </a:r>
          </a:p>
        </p:txBody>
      </p:sp>
      <p:sp>
        <p:nvSpPr>
          <p:cNvPr id="3" name="Text Placeholder 2"/>
          <p:cNvSpPr txBox="1">
            <a:spLocks noGrp="1"/>
          </p:cNvSpPr>
          <p:nvPr>
            <p:ph type="body" idx="4294967295"/>
          </p:nvPr>
        </p:nvSpPr>
        <p:spPr>
          <a:xfrm>
            <a:off x="720000" y="1877760"/>
            <a:ext cx="8855640" cy="49622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a:t>Shared thread safe.</a:t>
            </a:r>
            <a:r>
              <a:rPr lang="de-DE" sz="2400" dirty="0"/>
              <a:t> A thread safe object performs synchronization internally, so multiple threads can freely access it through its public interface without further synchronization.</a:t>
            </a:r>
          </a:p>
          <a:p>
            <a:pPr lvl="0"/>
            <a:r>
              <a:rPr lang="de-DE" sz="2400" u="sng" dirty="0"/>
              <a:t>Guarded.</a:t>
            </a:r>
            <a:r>
              <a:rPr lang="de-DE" sz="2400" dirty="0"/>
              <a:t> A guarded object can be accessed only with a specific lock held. Guarded objects include those that are encapsulated within other thread safe objects and published objects that are known to be guarded by a specific lock.</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Designing Thread Safe Class</a:t>
            </a:r>
          </a:p>
        </p:txBody>
      </p:sp>
      <p:sp>
        <p:nvSpPr>
          <p:cNvPr id="3" name="Text Placeholder 2"/>
          <p:cNvSpPr txBox="1">
            <a:spLocks noGrp="1"/>
          </p:cNvSpPr>
          <p:nvPr>
            <p:ph type="body" idx="4294967295"/>
          </p:nvPr>
        </p:nvSpPr>
        <p:spPr>
          <a:xfrm>
            <a:off x="720000" y="1877760"/>
            <a:ext cx="8855640" cy="359585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Encapsulation makes it possible to determine that a class is thread safe without having to examine the entire program.</a:t>
            </a:r>
          </a:p>
          <a:p>
            <a:pPr lvl="0"/>
            <a:r>
              <a:rPr lang="de-DE" sz="2400" dirty="0"/>
              <a:t>The design process for a thread safe class should include these three basic elements:</a:t>
            </a:r>
          </a:p>
          <a:p>
            <a:pPr lvl="1" rtl="0" hangingPunct="0"/>
            <a:r>
              <a:rPr lang="de-DE" sz="2400" dirty="0"/>
              <a:t>Identify the variables that form the object's state;</a:t>
            </a:r>
          </a:p>
          <a:p>
            <a:pPr lvl="1" rtl="0" hangingPunct="0"/>
            <a:r>
              <a:rPr lang="de-DE" sz="2400" dirty="0"/>
              <a:t>Identify the invariants that constrain the state variables;</a:t>
            </a:r>
          </a:p>
          <a:p>
            <a:pPr lvl="1" rtl="0" hangingPunct="0"/>
            <a:r>
              <a:rPr lang="de-DE" sz="2400" dirty="0"/>
              <a:t>Establish a policy for managing concurrent access to the object's </a:t>
            </a:r>
            <a:r>
              <a:rPr lang="de-DE" sz="2400" dirty="0" smtClean="0"/>
              <a:t>state.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Designing Thread Safe Class</a:t>
            </a:r>
          </a:p>
        </p:txBody>
      </p:sp>
      <p:sp>
        <p:nvSpPr>
          <p:cNvPr id="3" name="Text Placeholder 2"/>
          <p:cNvSpPr txBox="1">
            <a:spLocks noGrp="1"/>
          </p:cNvSpPr>
          <p:nvPr>
            <p:ph type="body" idx="4294967295"/>
          </p:nvPr>
        </p:nvSpPr>
        <p:spPr>
          <a:xfrm>
            <a:off x="720000" y="1877760"/>
            <a:ext cx="8855640" cy="49622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a:t>Invariants:</a:t>
            </a:r>
            <a:r>
              <a:rPr lang="de-DE" sz="2400"/>
              <a:t> Many classes have invariants that identify certain states as valid or invalid. For example, The value field in Counter is a long. The state space of a long ranges from Long.MIN_VALUE to Long.MAX_VALUE, but Counter places constraints on value; negative values are not allowed.</a:t>
            </a:r>
          </a:p>
          <a:p>
            <a:pPr lvl="0"/>
            <a:r>
              <a:rPr lang="de-DE" sz="2400" u="sng"/>
              <a:t>Post conditions:</a:t>
            </a:r>
            <a:r>
              <a:rPr lang="de-DE" sz="2400"/>
              <a:t> If the current state of a Counter is 17, the only valid next state is 18.</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State Ownership</a:t>
            </a:r>
          </a:p>
        </p:txBody>
      </p:sp>
      <p:sp>
        <p:nvSpPr>
          <p:cNvPr id="3" name="Text Placeholder 2"/>
          <p:cNvSpPr txBox="1">
            <a:spLocks noGrp="1"/>
          </p:cNvSpPr>
          <p:nvPr>
            <p:ph type="body" idx="4294967295"/>
          </p:nvPr>
        </p:nvSpPr>
        <p:spPr>
          <a:xfrm>
            <a:off x="720000" y="1877760"/>
            <a:ext cx="8855640" cy="484748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buNone/>
            </a:pPr>
            <a:r>
              <a:rPr lang="de-DE" sz="1600" i="1" dirty="0"/>
              <a:t>Analogy - A Locker and Cash</a:t>
            </a:r>
          </a:p>
          <a:p>
            <a:pPr lvl="0"/>
            <a:r>
              <a:rPr lang="de-DE" sz="2400" dirty="0"/>
              <a:t>Collection classes often exhibit a form of "split ownership", in which the collection owns the state of the collection infrastructure, but client code owns the objects stored in the collection.</a:t>
            </a:r>
          </a:p>
          <a:p>
            <a:pPr lvl="0"/>
            <a:r>
              <a:rPr lang="de-DE" sz="2400" dirty="0"/>
              <a:t>For example, ServletContext provides a Map like object container service to servlets where they can register and retrieve application objects by name with setAttribute and </a:t>
            </a:r>
            <a:r>
              <a:rPr lang="de-DE" sz="2400" dirty="0" smtClean="0"/>
              <a:t>getAttribute.</a:t>
            </a:r>
          </a:p>
          <a:p>
            <a:pPr lvl="0"/>
            <a:r>
              <a:rPr lang="de-DE" sz="2400" dirty="0" smtClean="0"/>
              <a:t>The </a:t>
            </a:r>
            <a:r>
              <a:rPr lang="de-DE" sz="2400" dirty="0"/>
              <a:t>ServletContext object implemented by the servlet container must be thread safe, because it will necessarily be accessed by multiple threads</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Instance Confinement</a:t>
            </a:r>
          </a:p>
        </p:txBody>
      </p:sp>
      <p:sp>
        <p:nvSpPr>
          <p:cNvPr id="3" name="Text Placeholder 2"/>
          <p:cNvSpPr txBox="1">
            <a:spLocks noGrp="1"/>
          </p:cNvSpPr>
          <p:nvPr>
            <p:ph type="body" idx="4294967295"/>
          </p:nvPr>
        </p:nvSpPr>
        <p:spPr>
          <a:xfrm>
            <a:off x="720000" y="1877760"/>
            <a:ext cx="8855640" cy="50241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buNone/>
            </a:pPr>
            <a:r>
              <a:rPr lang="de-DE" sz="1600" i="1" dirty="0"/>
              <a:t>Analogy - Celebrity having a bodyguard</a:t>
            </a:r>
          </a:p>
          <a:p>
            <a:pPr lvl="0"/>
            <a:r>
              <a:rPr lang="de-DE" sz="2400" dirty="0"/>
              <a:t>If an object is not thread safe, several techniques can still let it be used safely in a multithreaded program.</a:t>
            </a:r>
          </a:p>
          <a:p>
            <a:pPr lvl="0"/>
            <a:r>
              <a:rPr lang="de-DE" sz="2400" dirty="0"/>
              <a:t>When an object is encapsulated within another object, all code paths that have access to the encapsulated object are known and can be therefore be analyzed more easily than if that object were accessible to the entire program.</a:t>
            </a:r>
          </a:p>
          <a:p>
            <a:pPr lvl="0"/>
            <a:r>
              <a:rPr lang="de-DE" sz="2400" dirty="0"/>
              <a:t>Combining confinement with an appropriate locking discipline can ensure that otherwise non thread safe objects are used in a thread safe manner.</a:t>
            </a:r>
          </a:p>
          <a:p>
            <a:pPr lvl="0"/>
            <a:r>
              <a:rPr lang="de-DE" sz="2400" dirty="0"/>
              <a:t>Encapsulating data within an object confines access to the data to the object's methods, making it easier to ensure that the data is always accessed with the appropriate lock held.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Instance Confinement</a:t>
            </a:r>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Confined objects must not escape their intended scope.</a:t>
            </a:r>
          </a:p>
          <a:p>
            <a:pPr lvl="0"/>
            <a:r>
              <a:rPr lang="de-DE" sz="2400" dirty="0"/>
              <a:t>An object may be confined to a </a:t>
            </a:r>
            <a:r>
              <a:rPr lang="de-DE" sz="2400" u="sng" dirty="0"/>
              <a:t>class instance </a:t>
            </a:r>
            <a:r>
              <a:rPr lang="de-DE" sz="2400" dirty="0"/>
              <a:t>(such as a private class member), a </a:t>
            </a:r>
            <a:r>
              <a:rPr lang="de-DE" sz="2400" u="sng" dirty="0"/>
              <a:t>lexical scope</a:t>
            </a:r>
            <a:r>
              <a:rPr lang="de-DE" sz="2400" dirty="0"/>
              <a:t> (such as a local variable), or a </a:t>
            </a:r>
            <a:r>
              <a:rPr lang="de-DE" sz="2400" u="sng" dirty="0"/>
              <a:t>thread</a:t>
            </a:r>
            <a:r>
              <a:rPr lang="de-DE" sz="2400" dirty="0"/>
              <a:t> (such as an object that is passed from method to method within a thread, but not supposed to be shared across threads).</a:t>
            </a:r>
          </a:p>
          <a:p>
            <a:pPr lvl="0"/>
            <a:r>
              <a:rPr lang="de-DE" sz="2400" dirty="0" smtClean="0"/>
              <a:t>This example</a:t>
            </a:r>
            <a:r>
              <a:rPr lang="de-DE" sz="1600" i="1" dirty="0" smtClean="0"/>
              <a:t>(See Program in notes)</a:t>
            </a:r>
            <a:r>
              <a:rPr lang="de-DE" sz="2400" dirty="0" smtClean="0"/>
              <a:t> </a:t>
            </a:r>
            <a:r>
              <a:rPr lang="de-DE" sz="2400" dirty="0"/>
              <a:t>makes no assumptions about the thread safety of Person, but if it is mutable, additional synchronization will be needed when accessing a Person retrieved from a PersonSet</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Class Libraries – Instance Confinement</a:t>
            </a:r>
          </a:p>
        </p:txBody>
      </p:sp>
      <p:sp>
        <p:nvSpPr>
          <p:cNvPr id="3" name="Text Placeholder 2"/>
          <p:cNvSpPr txBox="1">
            <a:spLocks noGrp="1"/>
          </p:cNvSpPr>
          <p:nvPr>
            <p:ph type="body" idx="4294967295"/>
          </p:nvPr>
        </p:nvSpPr>
        <p:spPr>
          <a:xfrm>
            <a:off x="720000" y="1877760"/>
            <a:ext cx="8855640" cy="5160387"/>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basic collection classes such as ArrayList and HashMap are not thread safe, but the class library provides wrapper factory methods (Collections.synchronizedList) so they can be used safely in multithreaded environments.</a:t>
            </a:r>
          </a:p>
          <a:p>
            <a:pPr lvl="0"/>
            <a:r>
              <a:rPr lang="de-DE" sz="2400" dirty="0"/>
              <a:t>These factories use the </a:t>
            </a:r>
            <a:r>
              <a:rPr lang="de-DE" sz="2400" u="sng" dirty="0"/>
              <a:t>Decorator</a:t>
            </a:r>
            <a:r>
              <a:rPr lang="de-DE" sz="2400" dirty="0"/>
              <a:t> pattern to wrap the collection with a synchronized wrapper object; the wrapper implements each method of the appropriate interface as a </a:t>
            </a:r>
            <a:r>
              <a:rPr lang="de-DE" sz="2400" i="1" dirty="0"/>
              <a:t>synchronized</a:t>
            </a:r>
            <a:r>
              <a:rPr lang="de-DE" sz="2400" dirty="0"/>
              <a:t> method that forwards the request to the underlying collection object.</a:t>
            </a:r>
          </a:p>
          <a:p>
            <a:pPr lvl="0"/>
            <a:r>
              <a:rPr lang="de-DE" sz="2400" dirty="0"/>
              <a:t>So long as the wrapper object holds the only reachable reference to the underlying collection (i.e., the underlying collection is confined to the wrapper), the wrapper object is then thread safe</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But still..</a:t>
            </a:r>
          </a:p>
        </p:txBody>
      </p:sp>
      <p:sp>
        <p:nvSpPr>
          <p:cNvPr id="3" name="Text Placeholder 2"/>
          <p:cNvSpPr txBox="1">
            <a:spLocks noGrp="1"/>
          </p:cNvSpPr>
          <p:nvPr>
            <p:ph type="body" idx="4294967295"/>
          </p:nvPr>
        </p:nvSpPr>
        <p:spPr>
          <a:xfrm>
            <a:off x="720000" y="1877760"/>
            <a:ext cx="8855640" cy="294439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Of course, it is still possible to violate confinement by publishing a supposedly confined object;</a:t>
            </a:r>
          </a:p>
          <a:p>
            <a:pPr lvl="0"/>
            <a:r>
              <a:rPr lang="de-DE" sz="2400" dirty="0"/>
              <a:t>if an object is intended to be confined to a specific scope, then letting it escape from that scope is a </a:t>
            </a:r>
            <a:r>
              <a:rPr lang="de-DE" sz="2400" b="1" dirty="0" smtClean="0"/>
              <a:t>**bug**</a:t>
            </a:r>
            <a:r>
              <a:rPr lang="de-DE" sz="2400" dirty="0" smtClean="0"/>
              <a:t>.</a:t>
            </a:r>
            <a:endParaRPr lang="de-DE" sz="2400" dirty="0"/>
          </a:p>
          <a:p>
            <a:pPr lvl="0"/>
            <a:r>
              <a:rPr lang="de-DE" sz="2400" dirty="0"/>
              <a:t>Confined objects can also escape by publishing other objects such as </a:t>
            </a:r>
            <a:r>
              <a:rPr lang="de-DE" sz="2400" u="sng" dirty="0"/>
              <a:t>iterators</a:t>
            </a:r>
            <a:r>
              <a:rPr lang="de-DE" sz="2400" dirty="0"/>
              <a:t> or </a:t>
            </a:r>
            <a:r>
              <a:rPr lang="de-DE" sz="2400" u="sng" dirty="0"/>
              <a:t>inner class instances</a:t>
            </a:r>
            <a:r>
              <a:rPr lang="de-DE" sz="2400" dirty="0"/>
              <a:t> that may indirectly publish the confined objects.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Java Monitor Pattern</a:t>
            </a:r>
          </a:p>
        </p:txBody>
      </p:sp>
      <p:sp>
        <p:nvSpPr>
          <p:cNvPr id="3" name="Text Placeholder 2"/>
          <p:cNvSpPr txBox="1">
            <a:spLocks noGrp="1"/>
          </p:cNvSpPr>
          <p:nvPr>
            <p:ph type="body" idx="4294967295"/>
          </p:nvPr>
        </p:nvSpPr>
        <p:spPr>
          <a:xfrm>
            <a:off x="720000" y="1877760"/>
            <a:ext cx="8855640" cy="2764859"/>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An object following the Java monitor pattern </a:t>
            </a:r>
            <a:r>
              <a:rPr lang="de-DE" sz="2400" u="sng" dirty="0"/>
              <a:t>encapsulates</a:t>
            </a:r>
            <a:r>
              <a:rPr lang="de-DE" sz="2400" dirty="0"/>
              <a:t> all its mutable state and </a:t>
            </a:r>
            <a:r>
              <a:rPr lang="de-DE" sz="2400" u="sng" dirty="0"/>
              <a:t>guards</a:t>
            </a:r>
            <a:r>
              <a:rPr lang="de-DE" sz="2400" dirty="0"/>
              <a:t> it with the object's own intrinsic lock.</a:t>
            </a:r>
          </a:p>
          <a:p>
            <a:pPr lvl="0"/>
            <a:r>
              <a:rPr lang="de-DE" sz="2400" dirty="0" smtClean="0"/>
              <a:t>Counter class</a:t>
            </a:r>
            <a:r>
              <a:rPr lang="de-DE" sz="1600" i="1" dirty="0" smtClean="0"/>
              <a:t>(See Program in notes)</a:t>
            </a:r>
            <a:r>
              <a:rPr lang="de-DE" sz="2400" dirty="0" smtClean="0"/>
              <a:t> </a:t>
            </a:r>
            <a:r>
              <a:rPr lang="de-DE" sz="2400" dirty="0"/>
              <a:t>shows a typical example of this pattern. It encapsulates one state variable, value, and all access to that state variable is through the methods of Counter, which are all synchronized.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Guarding state with private locks</a:t>
            </a:r>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Java monitor pattern is merely a convention; </a:t>
            </a:r>
            <a:r>
              <a:rPr lang="de-DE" sz="2400" u="sng" dirty="0"/>
              <a:t>any lock </a:t>
            </a:r>
            <a:r>
              <a:rPr lang="de-DE" sz="2400" dirty="0"/>
              <a:t>object could be used to guard an object's state so long as it is used consistently. The following </a:t>
            </a:r>
            <a:r>
              <a:rPr lang="de-DE" sz="2400" dirty="0" smtClean="0"/>
              <a:t>example</a:t>
            </a:r>
            <a:r>
              <a:rPr lang="de-DE" sz="1600" i="1" dirty="0" smtClean="0"/>
              <a:t>(See Program in notes)</a:t>
            </a:r>
            <a:r>
              <a:rPr lang="de-DE" sz="2400" dirty="0" smtClean="0"/>
              <a:t> </a:t>
            </a:r>
            <a:r>
              <a:rPr lang="de-DE" sz="2400" dirty="0"/>
              <a:t>illustrates a class that uses a private lock to guard its state.</a:t>
            </a:r>
          </a:p>
          <a:p>
            <a:pPr lvl="0"/>
            <a:r>
              <a:rPr lang="de-DE" sz="2400" dirty="0" smtClean="0"/>
              <a:t>There </a:t>
            </a:r>
            <a:r>
              <a:rPr lang="de-DE" sz="2400" dirty="0"/>
              <a:t>are advantages to using a private lock object instead of an object's intrinsic lock (or any other publicly accessible lock).</a:t>
            </a:r>
          </a:p>
          <a:p>
            <a:pPr lvl="0"/>
            <a:r>
              <a:rPr lang="de-DE" sz="2400" dirty="0"/>
              <a:t>Making the lock object private </a:t>
            </a:r>
            <a:r>
              <a:rPr lang="de-DE" sz="2400" u="sng" dirty="0"/>
              <a:t>encapsulates</a:t>
            </a:r>
            <a:r>
              <a:rPr lang="de-DE" sz="2400" dirty="0"/>
              <a:t> the lock so that client code cannot acquire it, whereas a publicly accessible lock allows client code to participate in its synchronization policy correctly or incorrectly.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Risks from Threads</a:t>
            </a:r>
          </a:p>
        </p:txBody>
      </p:sp>
      <p:sp>
        <p:nvSpPr>
          <p:cNvPr id="3" name="Text Placeholder 2"/>
          <p:cNvSpPr txBox="1">
            <a:spLocks noGrp="1"/>
          </p:cNvSpPr>
          <p:nvPr>
            <p:ph type="body" idx="4294967295"/>
          </p:nvPr>
        </p:nvSpPr>
        <p:spPr>
          <a:xfrm>
            <a:off x="503999" y="2165039"/>
            <a:ext cx="9071640" cy="2764859"/>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Starvation: Starvation occurs when a thread is perpetually denied access to resources it needs in order to make progress; the most commonly starved resource is CPU cycles. Starvation in Java applications can be caused by inappropriate use of 'thread priorities'.</a:t>
            </a:r>
          </a:p>
          <a:p>
            <a:pPr lvl="0"/>
            <a:r>
              <a:rPr lang="de-DE" sz="2400" dirty="0"/>
              <a:t>Livelock: Livelock is a form of liveness failure in which a thread, while not blocked, still cannot make progress because it keeps </a:t>
            </a:r>
            <a:r>
              <a:rPr lang="de-DE" sz="2400" dirty="0" smtClean="0"/>
              <a:t>'retrying an operation that will always fail</a:t>
            </a:r>
            <a:r>
              <a:rPr lang="de-DE" sz="2400" dirty="0"/>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Returning copy of mutable data to client</a:t>
            </a:r>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Mutable objects are never published </a:t>
            </a:r>
            <a:r>
              <a:rPr lang="de-DE" sz="2400" dirty="0" smtClean="0"/>
              <a:t>directly.</a:t>
            </a:r>
          </a:p>
          <a:p>
            <a:pPr lvl="0"/>
            <a:r>
              <a:rPr lang="de-DE" sz="2400" dirty="0" smtClean="0"/>
              <a:t>When </a:t>
            </a:r>
            <a:r>
              <a:rPr lang="de-DE" sz="2400" dirty="0"/>
              <a:t>we need to a return mutable objects to callers, the appropriate values are copied using either the copy constructor or </a:t>
            </a:r>
            <a:r>
              <a:rPr lang="de-DE" sz="2400" dirty="0" smtClean="0"/>
              <a:t>deepCopy</a:t>
            </a:r>
            <a:r>
              <a:rPr lang="de-DE" sz="1600" i="1" dirty="0" smtClean="0"/>
              <a:t>(See Program in notes)</a:t>
            </a:r>
            <a:r>
              <a:rPr lang="de-DE" sz="2400" dirty="0" smtClean="0"/>
              <a:t>, </a:t>
            </a:r>
            <a:r>
              <a:rPr lang="de-DE" sz="2400" dirty="0"/>
              <a:t>which creates a new object whose values are copies of the old object.</a:t>
            </a:r>
          </a:p>
          <a:p>
            <a:pPr lvl="0"/>
            <a:r>
              <a:rPr lang="de-DE" sz="2400" dirty="0"/>
              <a:t>Because deepCopy is called from a synchronized method, the mutable object's intrinsic lock is held for the duration of what might be a long running copy operation, and this could degrade the responsiveness of the client call when many items are involved in copy</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Delegating thread safety</a:t>
            </a:r>
          </a:p>
        </p:txBody>
      </p:sp>
      <p:sp>
        <p:nvSpPr>
          <p:cNvPr id="3" name="Text Placeholder 2"/>
          <p:cNvSpPr txBox="1">
            <a:spLocks noGrp="1"/>
          </p:cNvSpPr>
          <p:nvPr>
            <p:ph type="body" idx="4294967295"/>
          </p:nvPr>
        </p:nvSpPr>
        <p:spPr>
          <a:xfrm>
            <a:off x="720000" y="1877760"/>
            <a:ext cx="8855640" cy="49705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a:t>Approach 1:</a:t>
            </a:r>
            <a:r>
              <a:rPr lang="de-DE" sz="2400" dirty="0"/>
              <a:t> The following </a:t>
            </a:r>
            <a:r>
              <a:rPr lang="de-DE" sz="2400" dirty="0" smtClean="0"/>
              <a:t>example</a:t>
            </a:r>
            <a:r>
              <a:rPr lang="de-DE" sz="1600" i="1" dirty="0" smtClean="0"/>
              <a:t>(See Program in notes)</a:t>
            </a:r>
            <a:r>
              <a:rPr lang="de-DE" sz="2400" dirty="0" smtClean="0"/>
              <a:t> </a:t>
            </a:r>
            <a:r>
              <a:rPr lang="de-DE" sz="2400" dirty="0"/>
              <a:t>is first built using java monitor pattern, and then see how to relax some of the encapsulation requirements while retaining thread safety.</a:t>
            </a:r>
          </a:p>
          <a:p>
            <a:pPr lvl="0"/>
            <a:r>
              <a:rPr lang="de-DE" sz="2400" dirty="0"/>
              <a:t>It is well-suited as a data model in a model-view-controller GUI application where it might be shared by a view thread and multiple updater threads.</a:t>
            </a:r>
          </a:p>
          <a:p>
            <a:pPr lvl="0"/>
            <a:r>
              <a:rPr lang="de-DE" sz="2400" dirty="0"/>
              <a:t>Since the view thread(getState) and the updater threads(setState) will access the data model concurrently, it must be thread-safe. </a:t>
            </a:r>
            <a:endParaRPr lang="de-DE" sz="2400" dirty="0" smtClean="0"/>
          </a:p>
          <a:p>
            <a:pPr lvl="0"/>
            <a:r>
              <a:rPr lang="de-DE" sz="2400" dirty="0" smtClean="0"/>
              <a:t>Following </a:t>
            </a:r>
            <a:r>
              <a:rPr lang="de-DE" sz="2400" dirty="0"/>
              <a:t>example shows an implementation of a Class using the Java monitor pattern that uses MutableState(Not thread-Safe) in a thread-safe context</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Delegating thread safety</a:t>
            </a:r>
          </a:p>
        </p:txBody>
      </p:sp>
      <p:sp>
        <p:nvSpPr>
          <p:cNvPr id="3" name="Text Placeholder 2"/>
          <p:cNvSpPr txBox="1">
            <a:spLocks noGrp="1"/>
          </p:cNvSpPr>
          <p:nvPr>
            <p:ph type="body" idx="4294967295"/>
          </p:nvPr>
        </p:nvSpPr>
        <p:spPr>
          <a:xfrm>
            <a:off x="720000" y="1877760"/>
            <a:ext cx="8855640" cy="4791055"/>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Even though MutableState is not thread-safe, the ThreadSafeClass is. Neither the map nor any of the mutable state it contains is ever published.</a:t>
            </a:r>
          </a:p>
          <a:p>
            <a:pPr lvl="0"/>
            <a:r>
              <a:rPr lang="de-DE" sz="2400" dirty="0"/>
              <a:t>When we need to a return mutable states to callers, the appropriate values are copied using either the MutableState copy constructor or deepCopy, which creates a new Map whose values are copies of the keys and values from the old Map</a:t>
            </a:r>
          </a:p>
          <a:p>
            <a:pPr lvl="0"/>
            <a:r>
              <a:rPr lang="de-DE" sz="2400" u="sng" dirty="0"/>
              <a:t>Downsides:</a:t>
            </a:r>
            <a:r>
              <a:rPr lang="de-DE" sz="2400" dirty="0"/>
              <a:t>This implementation maintains thread safety in part by copying mutable data before returning it to the client. This is usually not a performance issue, but could become one if the size of mutable objects is very large</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Delegating thread safety</a:t>
            </a:r>
          </a:p>
        </p:txBody>
      </p:sp>
      <p:sp>
        <p:nvSpPr>
          <p:cNvPr id="3" name="Text Placeholder 2"/>
          <p:cNvSpPr txBox="1">
            <a:spLocks noGrp="1"/>
          </p:cNvSpPr>
          <p:nvPr>
            <p:ph type="body" idx="4294967295"/>
          </p:nvPr>
        </p:nvSpPr>
        <p:spPr>
          <a:xfrm>
            <a:off x="720000" y="1877760"/>
            <a:ext cx="8855640" cy="53399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r>
              <a:rPr lang="de-DE" sz="2400" u="sng" dirty="0"/>
              <a:t>Approach 2:</a:t>
            </a:r>
            <a:r>
              <a:rPr lang="de-DE" sz="2400" dirty="0"/>
              <a:t> As a more substantial </a:t>
            </a:r>
            <a:r>
              <a:rPr lang="de-DE" sz="2400" dirty="0" smtClean="0"/>
              <a:t>example</a:t>
            </a:r>
            <a:r>
              <a:rPr lang="de-DE" sz="1600" i="1" dirty="0" smtClean="0"/>
              <a:t>(See Program in notes)</a:t>
            </a:r>
            <a:r>
              <a:rPr lang="de-DE" sz="2400" dirty="0" smtClean="0"/>
              <a:t> </a:t>
            </a:r>
            <a:r>
              <a:rPr lang="de-DE" sz="2400" dirty="0"/>
              <a:t>of delegation, let's construct a version that delegates to a thread safe class. </a:t>
            </a:r>
            <a:endParaRPr lang="de-DE" sz="2400" dirty="0" smtClean="0"/>
          </a:p>
          <a:p>
            <a:r>
              <a:rPr lang="de-DE" sz="2400" dirty="0" smtClean="0"/>
              <a:t>We </a:t>
            </a:r>
            <a:r>
              <a:rPr lang="de-DE" sz="2400" dirty="0"/>
              <a:t>store the locations in a Map, so we start with a thread safe Map implementation, </a:t>
            </a:r>
            <a:r>
              <a:rPr lang="de-DE" sz="2400" i="1" dirty="0"/>
              <a:t>ConcurrentHashMap</a:t>
            </a:r>
            <a:r>
              <a:rPr lang="de-DE" sz="2400" dirty="0"/>
              <a:t>. We also store the state using an ImmutableState class instead of MutableState.</a:t>
            </a:r>
          </a:p>
          <a:p>
            <a:pPr lvl="0"/>
            <a:r>
              <a:rPr lang="de-DE" sz="2400" dirty="0" smtClean="0"/>
              <a:t>Class </a:t>
            </a:r>
            <a:r>
              <a:rPr lang="de-DE" sz="2400" dirty="0"/>
              <a:t>ImmutableState is thread-safe because it is immutable. </a:t>
            </a:r>
            <a:r>
              <a:rPr lang="de-DE" sz="2400" dirty="0" smtClean="0"/>
              <a:t>Immutable values can be freely shared and published, so we no longer need to copy the locations when returning them. </a:t>
            </a:r>
          </a:p>
          <a:p>
            <a:pPr lvl="0"/>
            <a:r>
              <a:rPr lang="de-DE" sz="2400" dirty="0" smtClean="0"/>
              <a:t>DelegatingThreadSafeClass does not use any explicit synchronization; all access to state is managed by ConcurrentHashMap, and all the keys and values of the Map are immutable.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Delegating thread safety</a:t>
            </a:r>
          </a:p>
        </p:txBody>
      </p:sp>
      <p:sp>
        <p:nvSpPr>
          <p:cNvPr id="3" name="Text Placeholder 2"/>
          <p:cNvSpPr txBox="1">
            <a:spLocks noGrp="1"/>
          </p:cNvSpPr>
          <p:nvPr>
            <p:ph type="body" idx="4294967295"/>
          </p:nvPr>
        </p:nvSpPr>
        <p:spPr>
          <a:xfrm>
            <a:off x="720000" y="1877760"/>
            <a:ext cx="8855640" cy="49705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If we had used the original MutableState class instead of ImmutableState, we would be breaking encapsulation by letting getStates() publish a reference to mutable state that is not thread-safe.</a:t>
            </a:r>
          </a:p>
          <a:p>
            <a:pPr lvl="0"/>
            <a:r>
              <a:rPr lang="de-DE" sz="2400" dirty="0"/>
              <a:t>While the monitor version returned a snapshot of the states, the delegating version returns an unmodifiable but "live" view of the states.</a:t>
            </a:r>
          </a:p>
          <a:p>
            <a:pPr lvl="0"/>
            <a:r>
              <a:rPr lang="de-DE" sz="2400" dirty="0"/>
              <a:t>This can be a benefit (more up-to-date data) or a liability (potentially inconsistent view of the States), depending on your requirements.</a:t>
            </a:r>
          </a:p>
          <a:p>
            <a:pPr lvl="0"/>
            <a:r>
              <a:rPr lang="de-DE" sz="2400" dirty="0"/>
              <a:t>If an unchanging view of the States is required, getStates() could instead return a shallow </a:t>
            </a:r>
            <a:r>
              <a:rPr lang="de-DE" sz="2400" dirty="0" smtClean="0"/>
              <a:t>copy </a:t>
            </a:r>
            <a:r>
              <a:rPr lang="de-DE" sz="2400" dirty="0"/>
              <a:t>of the states </a:t>
            </a:r>
            <a:r>
              <a:rPr lang="de-DE" sz="2400" dirty="0" smtClean="0"/>
              <a:t>map.</a:t>
            </a:r>
            <a:endParaRPr lang="de-DE" sz="1600" i="1"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Client-side Locking</a:t>
            </a:r>
          </a:p>
        </p:txBody>
      </p:sp>
      <p:sp>
        <p:nvSpPr>
          <p:cNvPr id="3" name="Text Placeholder 2"/>
          <p:cNvSpPr txBox="1">
            <a:spLocks noGrp="1"/>
          </p:cNvSpPr>
          <p:nvPr>
            <p:ph type="body" idx="4294967295"/>
          </p:nvPr>
        </p:nvSpPr>
        <p:spPr>
          <a:xfrm>
            <a:off x="720000" y="1877760"/>
            <a:ext cx="8855640" cy="49622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Client-side locking entails guarding client code that uses some object X with the lock X uses to guard its own state. In order to use client-side locking, you must know what lock X uses.</a:t>
            </a:r>
          </a:p>
          <a:p>
            <a:pPr lvl="0"/>
            <a:r>
              <a:rPr lang="de-DE" sz="2400"/>
              <a:t>If extending a class to add another atomic operation is fragile because it distributes the locking code for a class over multiple classes in an object hierarchy, client-side locking is even more fragile because it entails putting locking code for class C into classes that are totally unrelated to C.</a:t>
            </a:r>
          </a:p>
          <a:p>
            <a:pPr lvl="0"/>
            <a:r>
              <a:rPr lang="de-DE" sz="2400"/>
              <a:t>Exercise care when using client-side locking on classes that do not commit to their locking strategy.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Client-side Locking</a:t>
            </a:r>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Following </a:t>
            </a:r>
            <a:r>
              <a:rPr lang="de-DE" sz="2400" dirty="0" smtClean="0"/>
              <a:t>example </a:t>
            </a:r>
            <a:r>
              <a:rPr lang="de-DE" sz="1600" i="1" dirty="0" smtClean="0"/>
              <a:t>(See Program in notes)</a:t>
            </a:r>
            <a:r>
              <a:rPr lang="de-DE" sz="2400" dirty="0" smtClean="0"/>
              <a:t> shows </a:t>
            </a:r>
            <a:r>
              <a:rPr lang="de-DE" sz="2400" dirty="0"/>
              <a:t>a putIfAbsent operation on a thread safe List that correctly uses client side locking.</a:t>
            </a:r>
          </a:p>
          <a:p>
            <a:pPr lvl="0"/>
            <a:r>
              <a:rPr lang="de-DE" sz="2400" dirty="0" smtClean="0"/>
              <a:t>Use </a:t>
            </a:r>
            <a:r>
              <a:rPr lang="de-DE" sz="2400" dirty="0"/>
              <a:t>of client-side locking is permitted only when the documentation of the class recommends it. For example, the class java.util.concurrent.ConcurrentHashMap&lt;K,V&gt; should not be used for client-side locking because its documentation states that.</a:t>
            </a:r>
          </a:p>
          <a:p>
            <a:pPr lvl="0"/>
            <a:r>
              <a:rPr lang="de-DE" sz="2400" dirty="0" smtClean="0"/>
              <a:t>Extension </a:t>
            </a:r>
            <a:r>
              <a:rPr lang="de-DE" sz="2400" dirty="0"/>
              <a:t>violates encapsulation of implementation, Client side locking violates encapsulation of synchronization policy.</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Composition</a:t>
            </a:r>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Extension is more fragile than adding code directly to a class, because the implementation of the synchronization policy is now distributed over multiple, separately maintained source files.</a:t>
            </a:r>
          </a:p>
          <a:p>
            <a:pPr lvl="0"/>
            <a:r>
              <a:rPr lang="de-DE" sz="2400" dirty="0"/>
              <a:t>If the underlying class were to change its synchronization policy by choosing a different lock to guard its state variables, the subclass would subtly and silently break because it no longer used the right lock to control concurrent access to the base class's state.</a:t>
            </a:r>
          </a:p>
          <a:p>
            <a:pPr lvl="0"/>
            <a:r>
              <a:rPr lang="de-DE" sz="2400" dirty="0" smtClean="0"/>
              <a:t>Composition</a:t>
            </a:r>
            <a:r>
              <a:rPr lang="de-DE" sz="1600" i="1" dirty="0" smtClean="0"/>
              <a:t>(See Program in notes)</a:t>
            </a:r>
            <a:r>
              <a:rPr lang="de-DE" sz="2400" dirty="0" smtClean="0"/>
              <a:t> </a:t>
            </a:r>
            <a:r>
              <a:rPr lang="de-DE" sz="2400" dirty="0"/>
              <a:t>is a less fragile alternative for adding an atomic operation to an existing </a:t>
            </a:r>
            <a:r>
              <a:rPr lang="de-DE" sz="2400" dirty="0" smtClean="0"/>
              <a:t>class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Composition</a:t>
            </a:r>
          </a:p>
        </p:txBody>
      </p:sp>
      <p:sp>
        <p:nvSpPr>
          <p:cNvPr id="3" name="Text Placeholder 2"/>
          <p:cNvSpPr txBox="1">
            <a:spLocks noGrp="1"/>
          </p:cNvSpPr>
          <p:nvPr>
            <p:ph type="body" idx="4294967295"/>
          </p:nvPr>
        </p:nvSpPr>
        <p:spPr>
          <a:xfrm>
            <a:off x="720000" y="187776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ImprovedList implements the List operations by delegating them to an underlying List instance, and adds an atomic putIfAbsent method.</a:t>
            </a:r>
          </a:p>
          <a:p>
            <a:pPr lvl="0"/>
            <a:r>
              <a:rPr lang="de-DE" sz="2400" dirty="0"/>
              <a:t>ImprovedList adds an additional level of locking using its own intrinsic </a:t>
            </a:r>
            <a:r>
              <a:rPr lang="de-DE" sz="2400" dirty="0" smtClean="0"/>
              <a:t>lock.</a:t>
            </a:r>
          </a:p>
          <a:p>
            <a:pPr lvl="0"/>
            <a:r>
              <a:rPr lang="de-DE" sz="2400" dirty="0" smtClean="0"/>
              <a:t>It </a:t>
            </a:r>
            <a:r>
              <a:rPr lang="de-DE" sz="2400" dirty="0"/>
              <a:t>does not care whether the underlying List is thread-safe, because it provides its own consistent locking that provides thread safety even if the List is not thread-safe or changes its locking implementation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Documenting Synchronization Policies</a:t>
            </a:r>
          </a:p>
        </p:txBody>
      </p:sp>
      <p:sp>
        <p:nvSpPr>
          <p:cNvPr id="3" name="Text Placeholder 2"/>
          <p:cNvSpPr txBox="1">
            <a:spLocks noGrp="1"/>
          </p:cNvSpPr>
          <p:nvPr>
            <p:ph type="body" idx="4294967295"/>
          </p:nvPr>
        </p:nvSpPr>
        <p:spPr>
          <a:xfrm>
            <a:off x="720000" y="187776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Documentation is one of the most powerful tools for managing thread safety. </a:t>
            </a:r>
            <a:endParaRPr lang="de-DE" sz="2400" dirty="0" smtClean="0"/>
          </a:p>
          <a:p>
            <a:pPr lvl="0"/>
            <a:r>
              <a:rPr lang="de-DE" sz="2400" dirty="0" smtClean="0"/>
              <a:t>Users </a:t>
            </a:r>
            <a:r>
              <a:rPr lang="de-DE" sz="2400" dirty="0"/>
              <a:t>look to the documentation to find out if a class is thread-safe, and maintainers look to the documentation to understand the implementation strategy so they can maintain it without inadvertently compromising safety.</a:t>
            </a:r>
          </a:p>
          <a:p>
            <a:pPr lvl="0"/>
            <a:r>
              <a:rPr lang="de-DE" sz="2400" dirty="0"/>
              <a:t>Document a class's thread safety guarantees for its clients; document its synchronization policy for its maintainers</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Risks from Threads .. more</a:t>
            </a:r>
          </a:p>
        </p:txBody>
      </p:sp>
      <p:sp>
        <p:nvSpPr>
          <p:cNvPr id="3" name="Text Placeholder 2"/>
          <p:cNvSpPr txBox="1">
            <a:spLocks noGrp="1"/>
          </p:cNvSpPr>
          <p:nvPr>
            <p:ph type="body" idx="4294967295"/>
          </p:nvPr>
        </p:nvSpPr>
        <p:spPr>
          <a:xfrm>
            <a:off x="540000" y="1980000"/>
            <a:ext cx="9035640" cy="21672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Performance Hazards - In well designed concurrent applications the use of threads is a net performance gain, but threads nevertheless carry some degree of runtime overhead.</a:t>
            </a:r>
          </a:p>
          <a:p>
            <a:pPr lvl="1" rtl="0" hangingPunct="0"/>
            <a:r>
              <a:rPr lang="de-DE" sz="2400" dirty="0" smtClean="0"/>
              <a:t>Context switches </a:t>
            </a:r>
          </a:p>
          <a:p>
            <a:pPr lvl="1" rtl="0" hangingPunct="0"/>
            <a:r>
              <a:rPr lang="de-DE" sz="2400" dirty="0" smtClean="0"/>
              <a:t>Synchronization</a:t>
            </a:r>
            <a:endParaRPr lang="de-DE" sz="24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Documenting Synchronization Policies</a:t>
            </a:r>
          </a:p>
        </p:txBody>
      </p:sp>
      <p:sp>
        <p:nvSpPr>
          <p:cNvPr id="3" name="Text Placeholder 2"/>
          <p:cNvSpPr txBox="1">
            <a:spLocks noGrp="1"/>
          </p:cNvSpPr>
          <p:nvPr>
            <p:ph type="body" idx="4294967295"/>
          </p:nvPr>
        </p:nvSpPr>
        <p:spPr>
          <a:xfrm>
            <a:off x="720000" y="1877760"/>
            <a:ext cx="8855640" cy="49705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Crafting a synchronization policy requires a number of decisions: which variables to make volatile, which variables to guard with locks, which lock(s) guard which variables, which variables to make immutable or confine to a thread, which operations must be atomic,Is it thread-safe? Does it make callbacks with a lock held? Are there any specific locks that affect its behavior? Does your class commit to supporting client-side locking?</a:t>
            </a:r>
          </a:p>
          <a:p>
            <a:pPr lvl="0"/>
            <a:r>
              <a:rPr lang="de-DE" sz="2400" dirty="0"/>
              <a:t>Don't force clients to make risky guesses. If you don't.</a:t>
            </a:r>
          </a:p>
          <a:p>
            <a:pPr lvl="0"/>
            <a:r>
              <a:rPr lang="de-DE" sz="2400" dirty="0"/>
              <a:t>If you use locks to guard state, document this for future maintainers, because it's so easy - the @GuardedBy annotation will do the trick</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Synchronized Collections</a:t>
            </a:r>
          </a:p>
        </p:txBody>
      </p:sp>
      <p:sp>
        <p:nvSpPr>
          <p:cNvPr id="3" name="Text Placeholder 2"/>
          <p:cNvSpPr txBox="1">
            <a:spLocks noGrp="1"/>
          </p:cNvSpPr>
          <p:nvPr>
            <p:ph type="body" idx="4294967295"/>
          </p:nvPr>
        </p:nvSpPr>
        <p:spPr>
          <a:xfrm>
            <a:off x="720000" y="1877760"/>
            <a:ext cx="8855640" cy="4791055"/>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synchronized collection classes(include Vector and Hashtable) achieve thread safety by encapsulating their state and synchronizing every public method so that only one thread at a time can access the collection state.</a:t>
            </a:r>
          </a:p>
          <a:p>
            <a:pPr lvl="0"/>
            <a:r>
              <a:rPr lang="de-DE" sz="2400" dirty="0"/>
              <a:t>Drawbacks: The synchronized collections are thread-safe, but you may sometimes need to use additional client-side locking to guard compound actions. </a:t>
            </a:r>
            <a:endParaRPr lang="de-DE" sz="2400" dirty="0" smtClean="0"/>
          </a:p>
          <a:p>
            <a:pPr lvl="0"/>
            <a:r>
              <a:rPr lang="de-DE" sz="2400" dirty="0" smtClean="0"/>
              <a:t>Common </a:t>
            </a:r>
            <a:r>
              <a:rPr lang="de-DE" sz="2400" dirty="0"/>
              <a:t>compound actions on collections include iteration, navigation (find the next element after this one according to some order), and conditional operations such as put-if-absent (check if a Map has a mapping for key K, and if not, add the mapping (K,V</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Synchronized Collections - Drawbacks</a:t>
            </a:r>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iterators returned by the synchronized collections are not designed to deal with concurrent modification, and they are "fail fast" meaning that if they detect that the collection has changed since iteration began, they throw the unchecked ConcurrentModificationException.</a:t>
            </a:r>
          </a:p>
          <a:p>
            <a:pPr lvl="0"/>
            <a:r>
              <a:rPr lang="de-DE" sz="2400" dirty="0"/>
              <a:t>These fail fast iterators are not designed to be foolproof they are designed to catch concurrency </a:t>
            </a:r>
            <a:r>
              <a:rPr lang="de-DE" sz="2400" dirty="0" smtClean="0"/>
              <a:t>errors.</a:t>
            </a:r>
          </a:p>
          <a:p>
            <a:pPr lvl="0"/>
            <a:r>
              <a:rPr lang="de-DE" sz="2400" dirty="0" smtClean="0"/>
              <a:t>They </a:t>
            </a:r>
            <a:r>
              <a:rPr lang="de-DE" sz="2400" dirty="0"/>
              <a:t>are implemented by associating a modification count with the collection: if the modification count changes during iteration, hasNext or next throws ConcurrentModificationException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Solution #1 for Sync. Collection drawback</a:t>
            </a:r>
          </a:p>
        </p:txBody>
      </p:sp>
      <p:sp>
        <p:nvSpPr>
          <p:cNvPr id="3" name="Text Placeholder 2"/>
          <p:cNvSpPr txBox="1">
            <a:spLocks noGrp="1"/>
          </p:cNvSpPr>
          <p:nvPr>
            <p:ph type="body" idx="4294967295"/>
          </p:nvPr>
        </p:nvSpPr>
        <p:spPr>
          <a:xfrm>
            <a:off x="720000" y="187776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problem of unreliable iteration can again be addressed by client-side locking, at some additional cost to scalability.</a:t>
            </a:r>
          </a:p>
          <a:p>
            <a:pPr lvl="0"/>
            <a:r>
              <a:rPr lang="de-DE" sz="2400" dirty="0"/>
              <a:t>By holding the Vector lock for the duration of iteration, as shown below, we prevent other threads from modifying the Vector while we are iterating it. Unfortunately, we also prevent other threads from accessing it at all during this time, impairing concurrency.</a:t>
            </a:r>
          </a:p>
          <a:p>
            <a:pPr lvl="0"/>
            <a:r>
              <a:rPr lang="de-DE" sz="2400" dirty="0"/>
              <a:t>Iteration with Client-side </a:t>
            </a:r>
            <a:r>
              <a:rPr lang="de-DE" sz="2400" dirty="0" smtClean="0"/>
              <a:t>Locking</a:t>
            </a:r>
            <a:r>
              <a:rPr lang="de-DE" sz="1600" i="1" dirty="0" smtClean="0"/>
              <a:t>(See program in notes)</a:t>
            </a:r>
            <a:endParaRPr lang="de-DE" sz="1600" i="1"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Solution #2 for Sync. Collection drawback</a:t>
            </a:r>
          </a:p>
        </p:txBody>
      </p:sp>
      <p:sp>
        <p:nvSpPr>
          <p:cNvPr id="3" name="Text Placeholder 2"/>
          <p:cNvSpPr txBox="1">
            <a:spLocks noGrp="1"/>
          </p:cNvSpPr>
          <p:nvPr>
            <p:ph type="body" idx="4294967295"/>
          </p:nvPr>
        </p:nvSpPr>
        <p:spPr>
          <a:xfrm>
            <a:off x="720000" y="1877760"/>
            <a:ext cx="8855640" cy="294439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An alternative to locking the collection during iteration is to clone the collection and iterate the copy instead.</a:t>
            </a:r>
          </a:p>
          <a:p>
            <a:pPr lvl="0"/>
            <a:r>
              <a:rPr lang="de-DE" sz="2400" dirty="0"/>
              <a:t>Since the clone is thread-confined, no other thread can modify it during iteration, eliminating the possibility of ConcurrentModificationException</a:t>
            </a:r>
            <a:r>
              <a:rPr lang="de-DE" sz="2400" dirty="0" smtClean="0"/>
              <a:t>.(The </a:t>
            </a:r>
            <a:r>
              <a:rPr lang="de-DE" sz="2400" dirty="0"/>
              <a:t>collection still must be locked during the clone operation itself.)</a:t>
            </a:r>
          </a:p>
          <a:p>
            <a:pPr lvl="0"/>
            <a:r>
              <a:rPr lang="de-DE" sz="2400" dirty="0"/>
              <a:t>Cloning the collection has an obvious performance </a:t>
            </a:r>
            <a:r>
              <a:rPr lang="de-DE" sz="2400" dirty="0" smtClean="0"/>
              <a:t>cost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Hidden Iterator</a:t>
            </a:r>
          </a:p>
        </p:txBody>
      </p:sp>
      <p:sp>
        <p:nvSpPr>
          <p:cNvPr id="3" name="Text Placeholder 2"/>
          <p:cNvSpPr txBox="1">
            <a:spLocks noGrp="1"/>
          </p:cNvSpPr>
          <p:nvPr>
            <p:ph type="body" idx="4294967295"/>
          </p:nvPr>
        </p:nvSpPr>
        <p:spPr>
          <a:xfrm>
            <a:off x="720000" y="1877760"/>
            <a:ext cx="8855640" cy="31341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iterators are sometimes hidden. There is no explicit iteration in </a:t>
            </a:r>
            <a:r>
              <a:rPr lang="de-DE" sz="2400" dirty="0" smtClean="0"/>
              <a:t>HiddenIterator</a:t>
            </a:r>
            <a:r>
              <a:rPr lang="de-DE" sz="1600" i="1" dirty="0" smtClean="0"/>
              <a:t>(See program in notes)</a:t>
            </a:r>
            <a:endParaRPr lang="de-DE" sz="2400" dirty="0"/>
          </a:p>
          <a:p>
            <a:pPr lvl="0"/>
            <a:r>
              <a:rPr lang="de-DE" sz="2400" dirty="0"/>
              <a:t>The string concatenation gets turned by the compiler into a call to StringBuilder.append(Object), which in turn invokes the collection's toString method - and the implementation of toString in the standard collections iterates the collection and calls toString on each element to produce a nicely formatted representation of the collection's contents</a:t>
            </a:r>
            <a:r>
              <a:rPr lang="de-DE" sz="2400" dirty="0" smtClean="0"/>
              <a:t>. </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Hidden Iterator</a:t>
            </a:r>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If HiddenIterator wrapped the HashSet with a synchronizedSet, encapsulating the synchronization, this sort of error would not occur.</a:t>
            </a:r>
          </a:p>
          <a:p>
            <a:pPr lvl="0"/>
            <a:r>
              <a:rPr lang="de-DE" sz="2400" dirty="0" smtClean="0"/>
              <a:t>Iteration </a:t>
            </a:r>
            <a:r>
              <a:rPr lang="de-DE" sz="2400" dirty="0"/>
              <a:t>is also indirectly invoked by the collection's hashCode and equals methods, which may be called if the collection is used as an element or key of another collection.</a:t>
            </a:r>
          </a:p>
          <a:p>
            <a:pPr lvl="0"/>
            <a:r>
              <a:rPr lang="de-DE" sz="2400" dirty="0"/>
              <a:t>Similarly, the containsAll, removeAll, and retainAll methods, as well as the constructors that take collections are arguments, also iterate the collection. All of these indirect uses of iteration can cause ConcurrentModificationException.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 Collections .. to the rescue(partially)</a:t>
            </a:r>
          </a:p>
        </p:txBody>
      </p:sp>
      <p:sp>
        <p:nvSpPr>
          <p:cNvPr id="3" name="Text Placeholder 2"/>
          <p:cNvSpPr txBox="1">
            <a:spLocks noGrp="1"/>
          </p:cNvSpPr>
          <p:nvPr>
            <p:ph type="body" idx="4294967295"/>
          </p:nvPr>
        </p:nvSpPr>
        <p:spPr>
          <a:xfrm>
            <a:off x="720000" y="1877760"/>
            <a:ext cx="8855640" cy="526212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a:t>Java 5.0 improves on the synchronized collections by providing several concurrent collection classes.</a:t>
            </a:r>
          </a:p>
          <a:p>
            <a:pPr lvl="0"/>
            <a:r>
              <a:rPr lang="de-DE" sz="2400"/>
              <a:t>Advantage of Concurrent Collections over Synchonized Collections:</a:t>
            </a:r>
          </a:p>
          <a:p>
            <a:pPr lvl="1" rtl="0" hangingPunct="0"/>
            <a:r>
              <a:rPr lang="de-DE" sz="2400"/>
              <a:t>Synchronized collections achieve their thread safety by </a:t>
            </a:r>
            <a:r>
              <a:rPr lang="de-DE" sz="2400" u="sng"/>
              <a:t>serializing</a:t>
            </a:r>
            <a:r>
              <a:rPr lang="de-DE" sz="2400"/>
              <a:t> all access to the collection's state. The cost of this approach is poor concurrency; when multiple threads contend for the collection-wide lock, throughput suffers. The concurrent collections, on the other hand, are </a:t>
            </a:r>
            <a:r>
              <a:rPr lang="de-DE" sz="2400" u="sng"/>
              <a:t>designed for concurrent access from multiple threads</a:t>
            </a:r>
            <a:r>
              <a:rPr lang="de-DE" sz="2400"/>
              <a:t>.</a:t>
            </a:r>
          </a:p>
          <a:p>
            <a:pPr lvl="1" rtl="0" hangingPunct="0"/>
            <a:r>
              <a:rPr lang="de-DE" sz="2400"/>
              <a:t>Replacing synchronized collections with concurrent collections can offer </a:t>
            </a:r>
            <a:r>
              <a:rPr lang="de-DE" sz="2400" u="sng"/>
              <a:t>dramatic scalability improvements with little risk</a:t>
            </a:r>
            <a:r>
              <a:rPr lang="de-DE" sz="2400"/>
              <a:t>.</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 Collections</a:t>
            </a:r>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For example, Java 5.0 adds </a:t>
            </a:r>
            <a:r>
              <a:rPr lang="de-DE" sz="2400" u="sng" dirty="0"/>
              <a:t>ConcurrentHashMap</a:t>
            </a:r>
            <a:r>
              <a:rPr lang="de-DE" sz="2400" dirty="0"/>
              <a:t>, a replacement for synchronized hash-based Map implementations, and CopyOnWriteArrayList, a replacement for synchronized List implementations for cases where traversal is the dominant operation.</a:t>
            </a:r>
          </a:p>
          <a:p>
            <a:pPr lvl="0"/>
            <a:r>
              <a:rPr lang="de-DE" sz="2400" dirty="0"/>
              <a:t>The new ConcurrentMap interface adds support for common compound actions such as </a:t>
            </a:r>
            <a:r>
              <a:rPr lang="de-DE" sz="2400" u="sng" dirty="0"/>
              <a:t>put-if-absent, replace, and conditional remove</a:t>
            </a:r>
            <a:r>
              <a:rPr lang="de-DE" sz="2400" dirty="0"/>
              <a:t>.</a:t>
            </a:r>
          </a:p>
          <a:p>
            <a:pPr lvl="0"/>
            <a:r>
              <a:rPr lang="de-DE" sz="2400" dirty="0"/>
              <a:t>Java 5.0 also adds two new collection types, </a:t>
            </a:r>
            <a:r>
              <a:rPr lang="de-DE" sz="2400" u="sng" dirty="0"/>
              <a:t>Queue and BlockingQueue</a:t>
            </a:r>
            <a:r>
              <a:rPr lang="de-DE" sz="2400" dirty="0"/>
              <a:t>. A Queue is intended to hold a set of elements temporarily while they await processing. </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 Collections</a:t>
            </a:r>
          </a:p>
        </p:txBody>
      </p:sp>
      <p:sp>
        <p:nvSpPr>
          <p:cNvPr id="3" name="Text Placeholder 2"/>
          <p:cNvSpPr txBox="1">
            <a:spLocks noGrp="1"/>
          </p:cNvSpPr>
          <p:nvPr>
            <p:ph type="body" idx="4294967295"/>
          </p:nvPr>
        </p:nvSpPr>
        <p:spPr>
          <a:xfrm>
            <a:off x="720000" y="187776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Queue operations do not block; </a:t>
            </a:r>
            <a:r>
              <a:rPr lang="de-DE" sz="2400" dirty="0" smtClean="0"/>
              <a:t>if the queue is empty, the retrieval operation returns null</a:t>
            </a:r>
            <a:r>
              <a:rPr lang="de-DE" sz="2400" dirty="0"/>
              <a:t>.</a:t>
            </a:r>
          </a:p>
          <a:p>
            <a:pPr lvl="0"/>
            <a:r>
              <a:rPr lang="de-DE" sz="2400" dirty="0" smtClean="0"/>
              <a:t>BlockingQueue extends Queue to add blocking insertion and retrieval operations. If the queue is empty, a retrieval </a:t>
            </a:r>
            <a:r>
              <a:rPr lang="de-DE" sz="2400" dirty="0"/>
              <a:t>blocks until an element is available, and if the queue is full (for bounded queues) an insertion blocks until there is space available.</a:t>
            </a:r>
          </a:p>
          <a:p>
            <a:pPr lvl="0"/>
            <a:r>
              <a:rPr lang="de-DE" sz="2400" u="sng" dirty="0" smtClean="0"/>
              <a:t>Blocking queues are extremely useful in producer consumer designs</a:t>
            </a:r>
            <a:endParaRPr lang="de-DE" sz="2400" u="sng"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a:latin typeface="Albany"/>
              </a:rPr>
              <a:t>Threads are everywhere</a:t>
            </a:r>
          </a:p>
        </p:txBody>
      </p:sp>
      <p:sp>
        <p:nvSpPr>
          <p:cNvPr id="3" name="Text Placeholder 2"/>
          <p:cNvSpPr txBox="1">
            <a:spLocks noGrp="1"/>
          </p:cNvSpPr>
          <p:nvPr>
            <p:ph type="body" idx="4294967295"/>
          </p:nvPr>
        </p:nvSpPr>
        <p:spPr>
          <a:xfrm>
            <a:off x="540000" y="1800000"/>
            <a:ext cx="9035640" cy="386259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Even if your program never explicitly creates a thread, frameworks may create threads on your behalf</a:t>
            </a:r>
          </a:p>
          <a:p>
            <a:pPr lvl="0"/>
            <a:r>
              <a:rPr lang="de-DE" sz="2400" dirty="0"/>
              <a:t>When the JVM starts, it creates threads for JVM housekeeping tasks (garbage collection, finalization) and a main thread for running the main method.</a:t>
            </a:r>
          </a:p>
          <a:p>
            <a:pPr lvl="0"/>
            <a:r>
              <a:rPr lang="de-DE" sz="2400" dirty="0"/>
              <a:t>The AWT (Abstract Window Toolkit</a:t>
            </a:r>
            <a:r>
              <a:rPr lang="de-DE" sz="2400" dirty="0" smtClean="0"/>
              <a:t>), Swing </a:t>
            </a:r>
            <a:r>
              <a:rPr lang="de-DE" sz="2400" dirty="0"/>
              <a:t>user interface frameworks create threads for managing user interface events</a:t>
            </a:r>
            <a:r>
              <a:rPr lang="de-DE" sz="2400" dirty="0" smtClean="0"/>
              <a:t>.</a:t>
            </a:r>
          </a:p>
          <a:p>
            <a:pPr lvl="0"/>
            <a:r>
              <a:rPr lang="de-DE" sz="2400" dirty="0" smtClean="0"/>
              <a:t>Component </a:t>
            </a:r>
            <a:r>
              <a:rPr lang="de-DE" sz="2400" dirty="0"/>
              <a:t>frameworks, such as servlets and RMI create pools of threads and invoke component methods in these threads</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ConcurrentHashMap vs HashMap</a:t>
            </a:r>
          </a:p>
        </p:txBody>
      </p:sp>
      <p:sp>
        <p:nvSpPr>
          <p:cNvPr id="3" name="Text Placeholder 2"/>
          <p:cNvSpPr txBox="1">
            <a:spLocks noGrp="1"/>
          </p:cNvSpPr>
          <p:nvPr>
            <p:ph type="body" idx="4294967295"/>
          </p:nvPr>
        </p:nvSpPr>
        <p:spPr>
          <a:xfrm>
            <a:off x="720000" y="1877760"/>
            <a:ext cx="8855640" cy="5160387"/>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u="sng" dirty="0"/>
              <a:t>HashMap Drawback:</a:t>
            </a:r>
            <a:r>
              <a:rPr lang="de-DE" sz="2400" dirty="0"/>
              <a:t> </a:t>
            </a:r>
            <a:r>
              <a:rPr lang="de-DE" sz="2400" dirty="0" smtClean="0"/>
              <a:t>The synchronized collections classes hold a lock for the duration of each operation. Some operations, such as </a:t>
            </a:r>
            <a:r>
              <a:rPr lang="de-DE" sz="2400" dirty="0"/>
              <a:t>HashMap.get or List.contains, may involve more work than is initially obvious: traversing a hash bucket or list to find a specific object entails calling equals (which itself may involve a fair amount of computation) on a number of candidate objects.</a:t>
            </a:r>
          </a:p>
          <a:p>
            <a:pPr lvl="0"/>
            <a:r>
              <a:rPr lang="de-DE" sz="2400" dirty="0" smtClean="0"/>
              <a:t>In a hash based collection, if hashCode does not spread out hash values well, elements may be unevenly distributed among buckets; in the degenerate case, a poor hash function will turn a hash table into a linked list</a:t>
            </a:r>
            <a:r>
              <a:rPr lang="de-DE" sz="2400" dirty="0"/>
              <a:t>.</a:t>
            </a:r>
          </a:p>
          <a:p>
            <a:pPr lvl="0"/>
            <a:r>
              <a:rPr lang="de-DE" sz="2400" dirty="0"/>
              <a:t>Traversing a long list and calling equals on some or all of the elements can take a long time, and during that time no other thread can access the collection.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pPr>
            <a:r>
              <a:rPr lang="de-DE" sz="2400"/>
              <a:t> </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ConcurrentHashMap</a:t>
            </a:r>
          </a:p>
        </p:txBody>
      </p:sp>
      <p:sp>
        <p:nvSpPr>
          <p:cNvPr id="3" name="Text Placeholder 2"/>
          <p:cNvSpPr txBox="1">
            <a:spLocks noGrp="1"/>
          </p:cNvSpPr>
          <p:nvPr>
            <p:ph type="body" idx="4294967295"/>
          </p:nvPr>
        </p:nvSpPr>
        <p:spPr>
          <a:xfrm>
            <a:off x="720000" y="1877760"/>
            <a:ext cx="8855640" cy="42319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buNone/>
            </a:pPr>
            <a:r>
              <a:rPr lang="de-DE" sz="2400" u="sng" dirty="0"/>
              <a:t>ConcurrentHashMap Advantages:</a:t>
            </a:r>
          </a:p>
          <a:p>
            <a:pPr lvl="0"/>
            <a:r>
              <a:rPr lang="de-DE" sz="2400" dirty="0"/>
              <a:t>ConcurrentHashMap is a hash based Map like HashMap, but it uses an entirely different locking strategy that offers better concurrency and scalability.</a:t>
            </a:r>
          </a:p>
          <a:p>
            <a:pPr lvl="0"/>
            <a:r>
              <a:rPr lang="de-DE" sz="2400" dirty="0"/>
              <a:t>Instead of synchronizing every method on a common lock, restricting access to a single thread at a time, it uses a finer grained locking mechanism called </a:t>
            </a:r>
            <a:r>
              <a:rPr lang="de-DE" sz="2400" u="sng" dirty="0"/>
              <a:t>lock striping</a:t>
            </a:r>
            <a:r>
              <a:rPr lang="de-DE" sz="2400" dirty="0"/>
              <a:t> to allow a greater degree of shared access. </a:t>
            </a:r>
          </a:p>
          <a:p>
            <a:pPr lvl="0"/>
            <a:r>
              <a:rPr lang="de-DE" sz="2400" dirty="0"/>
              <a:t>The result is far higher throughput under concurrent access, with little performance penalty for single threaded access.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ConcurrentHashMap</a:t>
            </a:r>
          </a:p>
        </p:txBody>
      </p:sp>
      <p:sp>
        <p:nvSpPr>
          <p:cNvPr id="3" name="Text Placeholder 2"/>
          <p:cNvSpPr txBox="1">
            <a:spLocks noGrp="1"/>
          </p:cNvSpPr>
          <p:nvPr>
            <p:ph type="body" idx="4294967295"/>
          </p:nvPr>
        </p:nvSpPr>
        <p:spPr>
          <a:xfrm>
            <a:off x="720000" y="1877760"/>
            <a:ext cx="8855640" cy="46012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buNone/>
            </a:pPr>
            <a:r>
              <a:rPr lang="de-DE" sz="2400" u="sng" dirty="0"/>
              <a:t>ConcurrentHashMap Advantages:</a:t>
            </a:r>
          </a:p>
          <a:p>
            <a:pPr lvl="0"/>
            <a:r>
              <a:rPr lang="de-DE" sz="2400" dirty="0"/>
              <a:t>ConcurrentHashMap</a:t>
            </a:r>
            <a:r>
              <a:rPr lang="de-DE" sz="2400" dirty="0" smtClean="0"/>
              <a:t>, along with the other concurrent collections, further improve on the synchronized collection </a:t>
            </a:r>
            <a:r>
              <a:rPr lang="de-DE" sz="2400" dirty="0"/>
              <a:t>classes by providing iterators that do not throw ConcurrentModificationException, thus eliminating the need to lock the collection during </a:t>
            </a:r>
            <a:r>
              <a:rPr lang="de-DE" sz="2400" dirty="0" smtClean="0"/>
              <a:t>iteration.</a:t>
            </a:r>
          </a:p>
          <a:p>
            <a:pPr lvl="0"/>
            <a:r>
              <a:rPr lang="de-DE" sz="2400" dirty="0" smtClean="0"/>
              <a:t>The </a:t>
            </a:r>
            <a:r>
              <a:rPr lang="de-DE" sz="2400" dirty="0"/>
              <a:t>iterators returned by ConcurrentHashMap are </a:t>
            </a:r>
            <a:r>
              <a:rPr lang="de-DE" sz="2400" u="sng" dirty="0"/>
              <a:t>weakly consistent instead of fail fast</a:t>
            </a:r>
            <a:r>
              <a:rPr lang="de-DE" sz="2400" dirty="0"/>
              <a:t>.</a:t>
            </a:r>
          </a:p>
          <a:p>
            <a:pPr lvl="0"/>
            <a:r>
              <a:rPr lang="de-DE" sz="2400" dirty="0" smtClean="0"/>
              <a:t>Number </a:t>
            </a:r>
            <a:r>
              <a:rPr lang="de-DE" sz="2400" dirty="0"/>
              <a:t>of common compound </a:t>
            </a:r>
            <a:r>
              <a:rPr lang="de-DE" sz="2400" dirty="0" smtClean="0"/>
              <a:t>operations such as put </a:t>
            </a:r>
            <a:r>
              <a:rPr lang="de-DE" sz="2400" dirty="0"/>
              <a:t>if absent</a:t>
            </a:r>
            <a:r>
              <a:rPr lang="de-DE" sz="2400" dirty="0" smtClean="0"/>
              <a:t>, remove </a:t>
            </a:r>
            <a:r>
              <a:rPr lang="de-DE" sz="2400" dirty="0"/>
              <a:t>if equal</a:t>
            </a:r>
            <a:r>
              <a:rPr lang="de-DE" sz="2400" dirty="0" smtClean="0"/>
              <a:t>, and replace </a:t>
            </a:r>
            <a:r>
              <a:rPr lang="de-DE" sz="2400" dirty="0"/>
              <a:t>if </a:t>
            </a:r>
            <a:r>
              <a:rPr lang="de-DE" sz="2400" dirty="0" smtClean="0"/>
              <a:t>equal are implemented as atomic operations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ConcurrentHashMap.. To Summarize</a:t>
            </a:r>
          </a:p>
        </p:txBody>
      </p:sp>
      <p:sp>
        <p:nvSpPr>
          <p:cNvPr id="3" name="Text Placeholder 2"/>
          <p:cNvSpPr txBox="1">
            <a:spLocks noGrp="1"/>
          </p:cNvSpPr>
          <p:nvPr>
            <p:ph type="body" idx="4294967295"/>
          </p:nvPr>
        </p:nvSpPr>
        <p:spPr>
          <a:xfrm>
            <a:off x="720000" y="1877760"/>
            <a:ext cx="8855640" cy="23955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Because it has so many advantages and so few disadvantages compared to Hashtable or synchronizedMap, replacing Synchronized Map implementations with ConcurrentHashMap in most cases results only in better scalability.</a:t>
            </a:r>
          </a:p>
          <a:p>
            <a:pPr lvl="0"/>
            <a:r>
              <a:rPr lang="de-DE" sz="2400" dirty="0"/>
              <a:t>Only if your </a:t>
            </a:r>
            <a:r>
              <a:rPr lang="de-DE" sz="2400" dirty="0" smtClean="0"/>
              <a:t>application needs to lock the map for exclusive access is ConcurrentHashMap not an appropriate drop </a:t>
            </a:r>
            <a:r>
              <a:rPr lang="de-DE" sz="2400" dirty="0"/>
              <a:t>in replacement.</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CopyOnWriteArrayList</a:t>
            </a:r>
          </a:p>
        </p:txBody>
      </p:sp>
      <p:sp>
        <p:nvSpPr>
          <p:cNvPr id="3" name="Text Placeholder 2"/>
          <p:cNvSpPr txBox="1">
            <a:spLocks noGrp="1"/>
          </p:cNvSpPr>
          <p:nvPr>
            <p:ph type="body" idx="4294967295"/>
          </p:nvPr>
        </p:nvSpPr>
        <p:spPr>
          <a:xfrm>
            <a:off x="720000" y="1877760"/>
            <a:ext cx="8855640" cy="4791055"/>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CopyOnWriteArrayList is a concurrent replacement for a synchronized List that offers better concurrency in some common situations and eliminates the need to lock or copy the collection during iteration. (Similarly, CopyOnWriteArraySet is a concurrent replacement for a synchronized Set.)</a:t>
            </a:r>
          </a:p>
          <a:p>
            <a:pPr lvl="0"/>
            <a:r>
              <a:rPr lang="de-DE" sz="2400" dirty="0"/>
              <a:t>They implement mutability by creating and republishing a new copy of the collection every time it is modified.</a:t>
            </a:r>
          </a:p>
          <a:p>
            <a:pPr lvl="0"/>
            <a:r>
              <a:rPr lang="de-DE" sz="2400" dirty="0"/>
              <a:t>Iterators for the copy on write collections retain a reference to the backing array that was current at the start of iteration, and since this will never change, they need to synchronize only briefly to ensure visibility of the array contents</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CopyOnWriteArrayList</a:t>
            </a:r>
          </a:p>
        </p:txBody>
      </p:sp>
      <p:sp>
        <p:nvSpPr>
          <p:cNvPr id="3" name="Text Placeholder 2"/>
          <p:cNvSpPr txBox="1">
            <a:spLocks noGrp="1"/>
          </p:cNvSpPr>
          <p:nvPr>
            <p:ph type="body" idx="4294967295"/>
          </p:nvPr>
        </p:nvSpPr>
        <p:spPr>
          <a:xfrm>
            <a:off x="720000" y="187776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r>
              <a:rPr lang="de-DE" sz="2400" dirty="0" smtClean="0"/>
              <a:t>As a result, multiple threads can iterate the collection without interference from one another or from threads wanting to modify the collection.</a:t>
            </a:r>
          </a:p>
          <a:p>
            <a:pPr lvl="0"/>
            <a:r>
              <a:rPr lang="de-DE" sz="2400" dirty="0" smtClean="0"/>
              <a:t>The </a:t>
            </a:r>
            <a:r>
              <a:rPr lang="de-DE" sz="2400" dirty="0"/>
              <a:t>iterators returned by the copy on write collections </a:t>
            </a:r>
            <a:r>
              <a:rPr lang="de-DE" sz="2400" u="sng" dirty="0"/>
              <a:t>do not throw ConcurrentModificationException</a:t>
            </a:r>
            <a:r>
              <a:rPr lang="de-DE" sz="2400" dirty="0"/>
              <a:t> and return the elements </a:t>
            </a:r>
            <a:r>
              <a:rPr lang="de-DE" sz="2400" u="sng" dirty="0"/>
              <a:t>exactly as they were at the time the iterator was created</a:t>
            </a:r>
            <a:r>
              <a:rPr lang="de-DE" sz="2400" dirty="0"/>
              <a:t>, regardless of subsequent modifications.</a:t>
            </a:r>
          </a:p>
          <a:p>
            <a:pPr lvl="0"/>
            <a:r>
              <a:rPr lang="de-DE" sz="2400" dirty="0"/>
              <a:t>Usage: copy-on-write collections are reasonable to use only </a:t>
            </a:r>
            <a:r>
              <a:rPr lang="de-DE" sz="2400" dirty="0" smtClean="0"/>
              <a:t>when iteration </a:t>
            </a:r>
            <a:r>
              <a:rPr lang="de-DE" sz="2400" dirty="0"/>
              <a:t>is far more common than modification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Blocking Queues and Producer-Consumer Pattern</a:t>
            </a:r>
          </a:p>
        </p:txBody>
      </p:sp>
      <p:sp>
        <p:nvSpPr>
          <p:cNvPr id="3" name="Text Placeholder 2"/>
          <p:cNvSpPr txBox="1">
            <a:spLocks noGrp="1"/>
          </p:cNvSpPr>
          <p:nvPr>
            <p:ph type="body" idx="4294967295"/>
          </p:nvPr>
        </p:nvSpPr>
        <p:spPr>
          <a:xfrm>
            <a:off x="720000" y="1877760"/>
            <a:ext cx="8855640" cy="496224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Blocking queues provide blocking put and take methods as well as the timed equivalents offer and poll.</a:t>
            </a:r>
          </a:p>
          <a:p>
            <a:pPr lvl="0"/>
            <a:r>
              <a:rPr lang="de-DE" sz="2400" dirty="0"/>
              <a:t>If the queue is full, put blocks until space becomes available; if the queue is empty, take blocks until an element is available.</a:t>
            </a:r>
          </a:p>
          <a:p>
            <a:pPr lvl="0"/>
            <a:r>
              <a:rPr lang="de-DE" sz="2400" dirty="0"/>
              <a:t>Queues can be bounded or unbounded; unbounded queues are never full, so a put on an unbounded queue never blocks.</a:t>
            </a:r>
          </a:p>
          <a:p>
            <a:pPr lvl="0"/>
            <a:r>
              <a:rPr lang="de-DE" sz="2400" dirty="0"/>
              <a:t>Blocking queues support the producer consumer design pattern. A producer consumer design separates the identification of work to be done from the execution of that work by placing work items on a "to do" list for later processing, rather than processing them immediately as they are identified.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Blocking Queues and Producer-Consumer Pattern</a:t>
            </a:r>
          </a:p>
        </p:txBody>
      </p:sp>
      <p:sp>
        <p:nvSpPr>
          <p:cNvPr id="3" name="Text Placeholder 2"/>
          <p:cNvSpPr txBox="1">
            <a:spLocks noGrp="1"/>
          </p:cNvSpPr>
          <p:nvPr>
            <p:ph type="body" idx="4294967295"/>
          </p:nvPr>
        </p:nvSpPr>
        <p:spPr>
          <a:xfrm>
            <a:off x="720000" y="1877760"/>
            <a:ext cx="8855640" cy="35035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The producer consumer pattern simplifies development because it </a:t>
            </a:r>
            <a:r>
              <a:rPr lang="de-DE" sz="2400" u="sng" dirty="0"/>
              <a:t>removes code dependencies between producer and consumer classes</a:t>
            </a:r>
            <a:r>
              <a:rPr lang="de-DE" sz="2400" dirty="0"/>
              <a:t>, and simplifies workload management by </a:t>
            </a:r>
            <a:r>
              <a:rPr lang="de-DE" sz="2400" u="sng" dirty="0"/>
              <a:t>decoupling activities that may produce or consume data at different or variable rates</a:t>
            </a:r>
            <a:r>
              <a:rPr lang="de-DE" sz="2400" dirty="0"/>
              <a:t>.</a:t>
            </a:r>
          </a:p>
          <a:p>
            <a:pPr lvl="0"/>
            <a:r>
              <a:rPr lang="de-DE" sz="2400" dirty="0"/>
              <a:t>In a producer consumer design built around a blocking queue, producers place data onto the queue as it becomes available, and consumers retrieve data from the queue when they are ready to take the appropriate action</a:t>
            </a:r>
            <a:r>
              <a:rPr lang="de-DE" sz="2400" dirty="0" smtClean="0"/>
              <a: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Blocking Queues and Producer-Consumer Pattern</a:t>
            </a:r>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r>
              <a:rPr lang="de-DE" sz="2400" dirty="0" smtClean="0"/>
              <a:t>Producers don't need to know anything about the identity or number of consumers, or even whether they are the only producer all they have to do is place data items on the queue. Similarly, consumers need not know who the producers are or where the work came from.</a:t>
            </a:r>
          </a:p>
          <a:p>
            <a:pPr lvl="0"/>
            <a:r>
              <a:rPr lang="de-DE" sz="2400" dirty="0" smtClean="0"/>
              <a:t>BlockingQueue </a:t>
            </a:r>
            <a:r>
              <a:rPr lang="de-DE" sz="2400" dirty="0"/>
              <a:t>simplifies the implementation of producer consumer designs with any number of producers and consumers.</a:t>
            </a:r>
          </a:p>
          <a:p>
            <a:pPr lvl="0"/>
            <a:r>
              <a:rPr lang="de-DE" sz="2400" dirty="0"/>
              <a:t>One of the most common producer consumer designs is a </a:t>
            </a:r>
            <a:r>
              <a:rPr lang="de-DE" sz="2400" u="sng" dirty="0"/>
              <a:t>thread pool</a:t>
            </a:r>
            <a:r>
              <a:rPr lang="de-DE" sz="2400" dirty="0"/>
              <a:t> coupled with a work queue; this pattern is embodied in the </a:t>
            </a:r>
            <a:r>
              <a:rPr lang="de-DE" sz="2400" u="sng" dirty="0"/>
              <a:t>Executor task execution </a:t>
            </a:r>
            <a:r>
              <a:rPr lang="de-DE" sz="2400" u="sng" dirty="0" smtClean="0"/>
              <a:t>framework</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Deques and Work Stealing</a:t>
            </a:r>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Java 6 also adds another two collection types, Deque (pronounced "deck") and BlockingDeque, that extend Queue and BlockingQueue.</a:t>
            </a:r>
          </a:p>
          <a:p>
            <a:pPr lvl="0"/>
            <a:r>
              <a:rPr lang="de-DE" sz="2400" dirty="0"/>
              <a:t>A Deque is a double-ended queue that allows efficient insertion and removal from both the head and the tail. Implementations include ArrayDeque and LinkedBlockingDeque.</a:t>
            </a:r>
          </a:p>
          <a:p>
            <a:pPr lvl="0"/>
            <a:r>
              <a:rPr lang="de-DE" sz="2400" dirty="0" smtClean="0"/>
              <a:t>Just as blocking queues lend themselves to the producer-consumer pattern, deques lend themselves to a related pattern called work stealing. </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de-DE" sz="3600" dirty="0">
                <a:latin typeface="Albany"/>
              </a:rPr>
              <a:t>Need for thread safety is 'contagious'</a:t>
            </a:r>
          </a:p>
        </p:txBody>
      </p:sp>
      <p:sp>
        <p:nvSpPr>
          <p:cNvPr id="3" name="Text Placeholder 2"/>
          <p:cNvSpPr txBox="1">
            <a:spLocks noGrp="1"/>
          </p:cNvSpPr>
          <p:nvPr>
            <p:ph type="body" idx="4294967295"/>
          </p:nvPr>
        </p:nvSpPr>
        <p:spPr>
          <a:xfrm>
            <a:off x="540000" y="1741320"/>
            <a:ext cx="903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When concurrency is introduced into an application by a framework, it is usually impossible to restrict the concurrency awareness to the framework code, because frameworks by their nature make callbacks to application components that in turn access application state.</a:t>
            </a:r>
          </a:p>
          <a:p>
            <a:pPr lvl="0"/>
            <a:r>
              <a:rPr lang="de-DE" sz="2400" dirty="0"/>
              <a:t>Similarly, the need for thread safety does not end with the components called by the framework. </a:t>
            </a:r>
            <a:endParaRPr lang="de-DE" sz="2400" dirty="0" smtClean="0"/>
          </a:p>
          <a:p>
            <a:pPr lvl="0"/>
            <a:r>
              <a:rPr lang="de-DE" sz="2400" dirty="0" smtClean="0"/>
              <a:t>Rather </a:t>
            </a:r>
            <a:r>
              <a:rPr lang="de-DE" sz="2400" u="sng" dirty="0"/>
              <a:t>it extends to all code paths that access the program state accessed by those components</a:t>
            </a:r>
            <a:r>
              <a:rPr lang="de-DE" sz="2400" dirty="0" smtClean="0"/>
              <a:t>.</a:t>
            </a:r>
            <a:endParaRPr lang="de-DE" sz="2400"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a:t>Deques and Work Stealing</a:t>
            </a:r>
          </a:p>
        </p:txBody>
      </p:sp>
      <p:sp>
        <p:nvSpPr>
          <p:cNvPr id="3" name="Text Placeholder 2"/>
          <p:cNvSpPr txBox="1">
            <a:spLocks noGrp="1"/>
          </p:cNvSpPr>
          <p:nvPr>
            <p:ph type="body" idx="4294967295"/>
          </p:nvPr>
        </p:nvSpPr>
        <p:spPr>
          <a:xfrm>
            <a:off x="720000" y="1877760"/>
            <a:ext cx="8855640" cy="23955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de-DE" sz="2400" dirty="0"/>
              <a:t>Work stealing can be more scalable than a traditional producer-consumer design because workers don't contend for a shared work queue; most of the time they access only their own deque, reducing contention.</a:t>
            </a:r>
          </a:p>
          <a:p>
            <a:pPr lvl="0"/>
            <a:r>
              <a:rPr lang="de-DE" sz="2400" dirty="0" smtClean="0"/>
              <a:t>When a worker has to access another's queue, it does so from the tail rather than the head, further </a:t>
            </a:r>
            <a:r>
              <a:rPr lang="de-DE" sz="2400" dirty="0"/>
              <a:t>reducing contention.</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Synchronizers</a:t>
            </a:r>
            <a:endParaRPr lang="de-DE" sz="3600" dirty="0"/>
          </a:p>
        </p:txBody>
      </p:sp>
      <p:sp>
        <p:nvSpPr>
          <p:cNvPr id="3" name="Text Placeholder 2"/>
          <p:cNvSpPr txBox="1">
            <a:spLocks noGrp="1"/>
          </p:cNvSpPr>
          <p:nvPr>
            <p:ph type="body" idx="4294967295"/>
          </p:nvPr>
        </p:nvSpPr>
        <p:spPr>
          <a:xfrm>
            <a:off x="720000" y="1877760"/>
            <a:ext cx="8855640" cy="4514056"/>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A synchronizer is any object that coordinates the control flow of threads based on its state.</a:t>
            </a:r>
          </a:p>
          <a:p>
            <a:pPr lvl="0"/>
            <a:r>
              <a:rPr lang="en-US" sz="2400" u="sng" dirty="0" smtClean="0"/>
              <a:t>Blocking queues</a:t>
            </a:r>
            <a:r>
              <a:rPr lang="en-US" sz="2400" dirty="0" smtClean="0"/>
              <a:t> can act as synchronizers; other types of synchronizers include </a:t>
            </a:r>
            <a:r>
              <a:rPr lang="en-US" sz="2400" u="sng" dirty="0" smtClean="0"/>
              <a:t>semaphores, barriers and latches</a:t>
            </a:r>
            <a:r>
              <a:rPr lang="en-US" sz="2400" dirty="0" smtClean="0"/>
              <a:t>.</a:t>
            </a:r>
          </a:p>
          <a:p>
            <a:pPr lvl="0"/>
            <a:r>
              <a:rPr lang="en-US" sz="2400" dirty="0" smtClean="0"/>
              <a:t>All synchronizers share certain structural properties: </a:t>
            </a:r>
          </a:p>
          <a:p>
            <a:pPr lvl="1"/>
            <a:r>
              <a:rPr lang="en-US" sz="2400" dirty="0"/>
              <a:t>They encapsulate state that determines whether threads arriving at the synchronizer should be allowed to pass or forced to wait,</a:t>
            </a:r>
          </a:p>
          <a:p>
            <a:pPr lvl="1"/>
            <a:r>
              <a:rPr lang="en-US" sz="2400" dirty="0"/>
              <a:t>Provide methods to manipulate that state, </a:t>
            </a:r>
          </a:p>
          <a:p>
            <a:pPr lvl="1"/>
            <a:r>
              <a:rPr lang="en-US" sz="2400" dirty="0"/>
              <a:t>And provide methods to wait efficiently for the synchronizer to enter the desired state.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Latches </a:t>
            </a:r>
            <a:endParaRPr lang="de-DE" sz="3600" dirty="0"/>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A latch is a synchronizer that can delay the progress of threads until it reaches its terminal state.</a:t>
            </a:r>
          </a:p>
          <a:p>
            <a:pPr lvl="0"/>
            <a:r>
              <a:rPr lang="en-US" sz="2400" dirty="0" smtClean="0"/>
              <a:t>A latch acts as a gate: until the latch reaches the terminal state the gate is closed and no thread can pass, and in the terminal state the gate opens, allowing all threads to pass. Once the latch reaches the terminal state, it cannot change state again, so it remains open forever.</a:t>
            </a:r>
          </a:p>
          <a:p>
            <a:pPr lvl="0"/>
            <a:r>
              <a:rPr lang="en-US" sz="2400" dirty="0" smtClean="0"/>
              <a:t>Latches can be used to ensure that certain activities do not proceed until other one-time activities complete, such as: Ensuring that a computation does not proceed until resources it needs have been initialized.</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Latches</a:t>
            </a:r>
            <a:endParaRPr lang="de-DE" sz="3600" dirty="0"/>
          </a:p>
        </p:txBody>
      </p:sp>
      <p:sp>
        <p:nvSpPr>
          <p:cNvPr id="3" name="Text Placeholder 2"/>
          <p:cNvSpPr txBox="1">
            <a:spLocks noGrp="1"/>
          </p:cNvSpPr>
          <p:nvPr>
            <p:ph type="body" idx="4294967295"/>
          </p:nvPr>
        </p:nvSpPr>
        <p:spPr>
          <a:xfrm>
            <a:off x="720000" y="1877760"/>
            <a:ext cx="8855640" cy="3683060"/>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Ensuring that a service does not start until other services on which it depends have started. Each service would have an associated binary latch; </a:t>
            </a:r>
          </a:p>
          <a:p>
            <a:pPr lvl="0"/>
            <a:r>
              <a:rPr lang="en-US" sz="2400" dirty="0" smtClean="0"/>
              <a:t>Starting service S would involve first waiting on the latches for other services on which S depends, and then releasing the S latch after startup completes so any services that depend on S can then proceed. </a:t>
            </a:r>
          </a:p>
          <a:p>
            <a:pPr lvl="0"/>
            <a:r>
              <a:rPr lang="en-US" sz="2400" dirty="0" smtClean="0"/>
              <a:t>Waiting until all the parties involved in an activity, for instance the players in a multi-player game, are ready to proceed. In this case, the latch reaches the terminal state after all the players are ready.</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CountDownLatch</a:t>
            </a:r>
            <a:endParaRPr lang="de-DE" sz="3600" dirty="0"/>
          </a:p>
        </p:txBody>
      </p:sp>
      <p:sp>
        <p:nvSpPr>
          <p:cNvPr id="3" name="Text Placeholder 2"/>
          <p:cNvSpPr txBox="1">
            <a:spLocks noGrp="1"/>
          </p:cNvSpPr>
          <p:nvPr>
            <p:ph type="body" idx="4294967295"/>
          </p:nvPr>
        </p:nvSpPr>
        <p:spPr>
          <a:xfrm>
            <a:off x="720000" y="1877760"/>
            <a:ext cx="8855640" cy="5155257"/>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err="1" smtClean="0"/>
              <a:t>CountDownLatch</a:t>
            </a:r>
            <a:r>
              <a:rPr lang="en-US" sz="1600" dirty="0" smtClean="0"/>
              <a:t>(</a:t>
            </a:r>
            <a:r>
              <a:rPr lang="en-US" sz="1600" i="1" dirty="0" smtClean="0"/>
              <a:t>Analogous to a Sprint</a:t>
            </a:r>
            <a:r>
              <a:rPr lang="en-US" sz="1600" dirty="0" smtClean="0"/>
              <a:t>)</a:t>
            </a:r>
            <a:r>
              <a:rPr lang="en-US" sz="2400" dirty="0" smtClean="0"/>
              <a:t> is a flexible latch implementation that can be used in any of these situations; it allows one or more threads to wait for a set of events to occur.</a:t>
            </a:r>
          </a:p>
          <a:p>
            <a:pPr lvl="0"/>
            <a:r>
              <a:rPr lang="en-US" sz="2400" dirty="0" smtClean="0"/>
              <a:t>The latch state consists of a counter initialized to a positive number, representing the number of events to wait for.</a:t>
            </a:r>
          </a:p>
          <a:p>
            <a:pPr lvl="0"/>
            <a:r>
              <a:rPr lang="en-US" sz="2400" dirty="0" smtClean="0"/>
              <a:t>The </a:t>
            </a:r>
            <a:r>
              <a:rPr lang="en-US" sz="2400" dirty="0" err="1" smtClean="0"/>
              <a:t>countDown</a:t>
            </a:r>
            <a:r>
              <a:rPr lang="en-US" sz="2400" dirty="0" smtClean="0"/>
              <a:t> method decrements the counter, indicating that an event has occurred, and the await methods wait for the counter to reach zero, which happens when all the events have occurred.</a:t>
            </a:r>
          </a:p>
          <a:p>
            <a:pPr lvl="0"/>
            <a:r>
              <a:rPr lang="en-US" sz="2400" dirty="0" smtClean="0"/>
              <a:t>If the counter is nonzero on entry, await blocks until the counter reaches zero, the waiting thread is interrupted, or the wait times out.</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CountDownLatch</a:t>
            </a:r>
            <a:endParaRPr lang="de-DE" sz="3600" dirty="0"/>
          </a:p>
        </p:txBody>
      </p:sp>
      <p:sp>
        <p:nvSpPr>
          <p:cNvPr id="3" name="Text Placeholder 2"/>
          <p:cNvSpPr txBox="1">
            <a:spLocks noGrp="1"/>
          </p:cNvSpPr>
          <p:nvPr>
            <p:ph type="body" idx="4294967295"/>
          </p:nvPr>
        </p:nvSpPr>
        <p:spPr>
          <a:xfrm>
            <a:off x="720000" y="1877760"/>
            <a:ext cx="8855640" cy="53399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err="1" smtClean="0"/>
              <a:t>TestHarness</a:t>
            </a:r>
            <a:r>
              <a:rPr lang="en-US" sz="1600" i="1" dirty="0" smtClean="0"/>
              <a:t>(See program in notes)</a:t>
            </a:r>
            <a:r>
              <a:rPr lang="en-US" sz="2400" dirty="0" smtClean="0"/>
              <a:t> illustrates two common uses for latches. </a:t>
            </a:r>
            <a:r>
              <a:rPr lang="en-US" sz="2400" dirty="0" err="1" smtClean="0"/>
              <a:t>TestHarness</a:t>
            </a:r>
            <a:r>
              <a:rPr lang="en-US" sz="2400" dirty="0" smtClean="0"/>
              <a:t> creates a number of threads that run a given task concurrently. It uses two latches, a "starting gate" and an "ending gate". The starting gate is initialized with a count of one; the ending gate is initialized with a count equal to the number of worker threads.</a:t>
            </a:r>
          </a:p>
          <a:p>
            <a:pPr lvl="0"/>
            <a:r>
              <a:rPr lang="en-US" sz="2400" dirty="0" smtClean="0"/>
              <a:t>The first thing each worker thread does is wait on the starting gate; this ensures that none of them starts working until they all are ready to start.</a:t>
            </a:r>
          </a:p>
          <a:p>
            <a:pPr lvl="0"/>
            <a:r>
              <a:rPr lang="en-US" sz="2400" dirty="0" smtClean="0"/>
              <a:t>The last thing each does is count down on the ending gate; this allows the master thread to wait efficiently until the last of the worker threads has finished, so it can calculate the elapsed time.</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FutureTask</a:t>
            </a:r>
            <a:endParaRPr lang="de-DE" sz="3600" dirty="0"/>
          </a:p>
        </p:txBody>
      </p:sp>
      <p:sp>
        <p:nvSpPr>
          <p:cNvPr id="3" name="Text Placeholder 2"/>
          <p:cNvSpPr txBox="1">
            <a:spLocks noGrp="1"/>
          </p:cNvSpPr>
          <p:nvPr>
            <p:ph type="body" idx="4294967295"/>
          </p:nvPr>
        </p:nvSpPr>
        <p:spPr>
          <a:xfrm>
            <a:off x="720000" y="1877760"/>
            <a:ext cx="8855640" cy="4421723"/>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err="1" smtClean="0"/>
              <a:t>FutureTask</a:t>
            </a:r>
            <a:r>
              <a:rPr lang="en-US" sz="2400" dirty="0" smtClean="0"/>
              <a:t> also acts like a latch. </a:t>
            </a:r>
            <a:r>
              <a:rPr lang="en-US" sz="2400" dirty="0" err="1" smtClean="0"/>
              <a:t>FutureTask</a:t>
            </a:r>
            <a:r>
              <a:rPr lang="en-US" sz="2400" dirty="0" smtClean="0"/>
              <a:t> implements Future, which describes an abstract result-bearing computation.</a:t>
            </a:r>
          </a:p>
          <a:p>
            <a:pPr lvl="0"/>
            <a:r>
              <a:rPr lang="en-US" sz="2400" dirty="0" smtClean="0"/>
              <a:t>A computation represented by a </a:t>
            </a:r>
            <a:r>
              <a:rPr lang="en-US" sz="2400" dirty="0" err="1" smtClean="0"/>
              <a:t>FutureTask</a:t>
            </a:r>
            <a:r>
              <a:rPr lang="en-US" sz="2400" dirty="0" smtClean="0"/>
              <a:t> is implemented with a Callable, the result-bearing equivalent of Runnable, and can be in one of three states: waiting to run, running, or completed.</a:t>
            </a:r>
          </a:p>
          <a:p>
            <a:pPr lvl="0"/>
            <a:r>
              <a:rPr lang="en-US" sz="2400" dirty="0" smtClean="0"/>
              <a:t>The behavior of </a:t>
            </a:r>
            <a:r>
              <a:rPr lang="en-US" sz="2400" dirty="0" err="1" smtClean="0"/>
              <a:t>Future.get</a:t>
            </a:r>
            <a:r>
              <a:rPr lang="en-US" sz="2400" dirty="0" smtClean="0"/>
              <a:t> depends on the state of the task. If it is completed, get returns the result immediately, and otherwise blocks until the task transitions to the completed state and then returns the result or throws an exception. </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FutureTask</a:t>
            </a:r>
            <a:endParaRPr lang="de-DE" sz="3600" dirty="0"/>
          </a:p>
        </p:txBody>
      </p:sp>
      <p:sp>
        <p:nvSpPr>
          <p:cNvPr id="3" name="Text Placeholder 2"/>
          <p:cNvSpPr txBox="1">
            <a:spLocks noGrp="1"/>
          </p:cNvSpPr>
          <p:nvPr>
            <p:ph type="body" idx="4294967295"/>
          </p:nvPr>
        </p:nvSpPr>
        <p:spPr>
          <a:xfrm>
            <a:off x="720000" y="1877760"/>
            <a:ext cx="8855640" cy="4791055"/>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err="1" smtClean="0"/>
              <a:t>FutureTask</a:t>
            </a:r>
            <a:r>
              <a:rPr lang="en-US" sz="1600" dirty="0" smtClean="0"/>
              <a:t>(</a:t>
            </a:r>
            <a:r>
              <a:rPr lang="en-US" sz="1600" i="1" dirty="0" smtClean="0"/>
              <a:t>Example Google Maps</a:t>
            </a:r>
            <a:r>
              <a:rPr lang="en-US" sz="1600" dirty="0" smtClean="0"/>
              <a:t>)</a:t>
            </a:r>
            <a:r>
              <a:rPr lang="en-US" sz="2400" dirty="0" smtClean="0"/>
              <a:t> conveys the result from the thread executing the computation to the thread(s) retrieving the result; the specification of </a:t>
            </a:r>
            <a:r>
              <a:rPr lang="en-US" sz="2400" dirty="0" err="1" smtClean="0"/>
              <a:t>FutureTask</a:t>
            </a:r>
            <a:r>
              <a:rPr lang="en-US" sz="2400" dirty="0" smtClean="0"/>
              <a:t> guarantees that this transfer constitutes a safe publication of the result.</a:t>
            </a:r>
          </a:p>
          <a:p>
            <a:pPr lvl="0"/>
            <a:r>
              <a:rPr lang="en-US" sz="2400" dirty="0" err="1" smtClean="0"/>
              <a:t>FutureTask</a:t>
            </a:r>
            <a:r>
              <a:rPr lang="en-US" sz="2400" dirty="0" smtClean="0"/>
              <a:t> is used by the Executor framework to represent asynchronous tasks, and can also be used to represent any potentially lengthy computation that can be started before the results are needed. </a:t>
            </a:r>
          </a:p>
          <a:p>
            <a:pPr lvl="0"/>
            <a:r>
              <a:rPr lang="en-US" sz="2400" dirty="0" err="1" smtClean="0"/>
              <a:t>Preloader</a:t>
            </a:r>
            <a:r>
              <a:rPr lang="en-US" sz="1600" i="1" dirty="0" smtClean="0"/>
              <a:t>(See program in notes)</a:t>
            </a:r>
            <a:r>
              <a:rPr lang="en-US" sz="2400" dirty="0" smtClean="0"/>
              <a:t> uses </a:t>
            </a:r>
            <a:r>
              <a:rPr lang="en-US" sz="2400" dirty="0" err="1" smtClean="0"/>
              <a:t>FutureTask</a:t>
            </a:r>
            <a:r>
              <a:rPr lang="en-US" sz="2400" dirty="0" smtClean="0"/>
              <a:t> to perform an expensive computation whose results are needed later; by starting the computation early, you reduce the time you would have to wait later when you actually need the results.</a:t>
            </a:r>
            <a:endParaRPr lang="de-DE" sz="2400" dirty="0"/>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Semaphores</a:t>
            </a:r>
            <a:endParaRPr lang="de-DE" sz="3600" dirty="0"/>
          </a:p>
        </p:txBody>
      </p:sp>
      <p:sp>
        <p:nvSpPr>
          <p:cNvPr id="3" name="Text Placeholder 2"/>
          <p:cNvSpPr txBox="1">
            <a:spLocks noGrp="1"/>
          </p:cNvSpPr>
          <p:nvPr>
            <p:ph type="body" idx="4294967295"/>
          </p:nvPr>
        </p:nvSpPr>
        <p:spPr>
          <a:xfrm>
            <a:off x="720000" y="1877760"/>
            <a:ext cx="8855640" cy="4052391"/>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Counting semaphores are used to control the number of activities that can access a certain resource or perform a given action at the same time.</a:t>
            </a:r>
          </a:p>
          <a:p>
            <a:pPr lvl="0"/>
            <a:r>
              <a:rPr lang="en-US" sz="2400" dirty="0" smtClean="0"/>
              <a:t>A Semaphore manages a set of virtual permits; the initial number of permits is passed to the Semaphore constructor. Activities can acquire permits (as long as some remain) and release permits when they are done with them.</a:t>
            </a:r>
          </a:p>
          <a:p>
            <a:pPr lvl="0"/>
            <a:r>
              <a:rPr lang="en-US" sz="2400" dirty="0" smtClean="0"/>
              <a:t>If no permit is available, acquire blocks until one is (or until interrupted or the operation times out). The release method returns a permit to the semaphore.</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55581"/>
            <a:ext cx="9071640"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sz="3600" dirty="0" smtClean="0"/>
              <a:t>Semaphores</a:t>
            </a:r>
            <a:endParaRPr lang="de-DE" sz="3600" dirty="0"/>
          </a:p>
        </p:txBody>
      </p:sp>
      <p:sp>
        <p:nvSpPr>
          <p:cNvPr id="3" name="Text Placeholder 2"/>
          <p:cNvSpPr txBox="1">
            <a:spLocks noGrp="1"/>
          </p:cNvSpPr>
          <p:nvPr>
            <p:ph type="body" idx="4294967295"/>
          </p:nvPr>
        </p:nvSpPr>
        <p:spPr>
          <a:xfrm>
            <a:off x="720000" y="1877760"/>
            <a:ext cx="8855640" cy="3313728"/>
          </a:xfrm>
        </p:spPr>
        <p:txBody>
          <a:bodyPr>
            <a:spAutoFit/>
          </a:bodyPr>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a:r>
              <a:rPr lang="en-US" sz="2400" dirty="0" smtClean="0"/>
              <a:t>Semaphores are useful for implementing resource pools such as database connection pools.</a:t>
            </a:r>
          </a:p>
          <a:p>
            <a:pPr lvl="0"/>
            <a:r>
              <a:rPr lang="en-US" sz="2400" dirty="0" smtClean="0"/>
              <a:t>If you initialize a Semaphore to the pool size, acquire a permit before trying to fetch a resource from the pool, and release the permit after putting a resource back in the pool, acquire blocks until the pool becomes nonempty. </a:t>
            </a:r>
          </a:p>
          <a:p>
            <a:pPr lvl="0"/>
            <a:r>
              <a:rPr lang="en-US" sz="2400" dirty="0" smtClean="0"/>
              <a:t>An easier way to construct a blocking object pool would be to use a </a:t>
            </a:r>
            <a:r>
              <a:rPr lang="en-US" sz="2400" dirty="0" err="1" smtClean="0"/>
              <a:t>BlockingQueue</a:t>
            </a:r>
            <a:r>
              <a:rPr lang="en-US" sz="2400" dirty="0" smtClean="0"/>
              <a:t> to hold the pooled resources.</a:t>
            </a:r>
          </a:p>
        </p:txBody>
      </p:sp>
      <p:sp>
        <p:nvSpPr>
          <p:cNvPr id="4" name="TextBox 3"/>
          <p:cNvSpPr txBox="1"/>
          <p:nvPr/>
        </p:nvSpPr>
        <p:spPr>
          <a:xfrm>
            <a:off x="4019760" y="3624840"/>
            <a:ext cx="2059919" cy="340560"/>
          </a:xfrm>
          <a:prstGeom prst="rect">
            <a:avLst/>
          </a:prstGeom>
          <a:noFill/>
          <a:ln>
            <a:noFill/>
          </a:ln>
        </p:spPr>
        <p:txBody>
          <a:bodyPr lIns="0" tIns="0" rIns="0" bIns="0"/>
          <a:lstStyle>
            <a:defPPr marL="432000" marR="0" lvl="0" indent="-324000">
              <a:spcBef>
                <a:spcPts val="0"/>
              </a:spcBef>
              <a:spcAft>
                <a:spcPts val="1417"/>
              </a:spcAft>
              <a:buClr>
                <a:srgbClr val="FFFF00"/>
              </a:buClr>
              <a:buSzPct val="45000"/>
              <a:buFont typeface="StarSymbol"/>
              <a:buNone/>
              <a:defRPr lang="de-DE"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7"/>
              </a:spcAft>
              <a:buClr>
                <a:srgbClr val="FFFF00"/>
              </a:buClr>
              <a:buSzPct val="45000"/>
              <a:buFont typeface="StarSymbol"/>
              <a:buChar char="●"/>
              <a:defRPr lang="de-DE"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FF00"/>
              </a:buClr>
              <a:buSzPct val="75000"/>
              <a:buFont typeface="StarSymbol"/>
              <a:buChar char="–"/>
              <a:defRPr lang="de-DE"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50"/>
              </a:spcAft>
              <a:buClr>
                <a:srgbClr val="FFFF00"/>
              </a:buClr>
              <a:buSzPct val="45000"/>
              <a:buFont typeface="StarSymbol"/>
              <a:buChar char="●"/>
              <a:defRPr lang="de-DE"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7"/>
              </a:spcAft>
              <a:buClr>
                <a:srgbClr val="FFFF00"/>
              </a:buClr>
              <a:buSzPct val="75000"/>
              <a:buFont typeface="StarSymbol"/>
              <a:buChar char="–"/>
              <a:defRPr lang="de-DE"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83"/>
              </a:spcAft>
              <a:buClr>
                <a:srgbClr val="FFFF00"/>
              </a:buClr>
              <a:buSzPct val="45000"/>
              <a:buFont typeface="StarSymbol"/>
              <a:buChar char="●"/>
              <a:defRPr lang="de-DE" sz="2000" b="0" i="0" u="none" strike="noStrike">
                <a:ln>
                  <a:noFill/>
                </a:ln>
                <a:solidFill>
                  <a:srgbClr val="FFFFFF"/>
                </a:solidFill>
                <a:latin typeface="Albany" pitchFamily="18"/>
                <a:ea typeface="Andale Sans UI" pitchFamily="2"/>
                <a:cs typeface="Tahoma" pitchFamily="2"/>
              </a:defRPr>
            </a:lvl9pPr>
          </a:lstStyle>
          <a:p>
            <a:pPr lvl="0" rtl="0" hangingPunct="0">
              <a:buNone/>
              <a:tabLst/>
              <a:defRPr sz="3200"/>
            </a:pPr>
            <a:r>
              <a:rPr lang="de-DE" sz="2400"/>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yt-bluelinesgr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1801</TotalTime>
  <Words>14146</Words>
  <Application>Microsoft Office PowerPoint</Application>
  <PresentationFormat>Custom</PresentationFormat>
  <Paragraphs>1223</Paragraphs>
  <Slides>115</Slides>
  <Notes>115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115</vt:i4>
      </vt:variant>
    </vt:vector>
  </HeadingPairs>
  <TitlesOfParts>
    <vt:vector size="118" baseType="lpstr">
      <vt:lpstr>Default</vt:lpstr>
      <vt:lpstr>lyt-bluelinesgrad</vt:lpstr>
      <vt:lpstr>Package</vt:lpstr>
      <vt:lpstr>Slide 1</vt:lpstr>
      <vt:lpstr>Process vs Threads</vt:lpstr>
      <vt:lpstr>Exploiting Multiprocessor Systems</vt:lpstr>
      <vt:lpstr>Other benefits of Threads</vt:lpstr>
      <vt:lpstr>Risks from Threads</vt:lpstr>
      <vt:lpstr>Risks from Threads</vt:lpstr>
      <vt:lpstr>Risks from Threads .. more</vt:lpstr>
      <vt:lpstr>Threads are everywhere</vt:lpstr>
      <vt:lpstr>Need for thread safety is 'contagious'</vt:lpstr>
      <vt:lpstr>What is 'Thread Safety'</vt:lpstr>
      <vt:lpstr>More on .. Thread Safety</vt:lpstr>
      <vt:lpstr>Race Condition</vt:lpstr>
      <vt:lpstr>More on .. Race Condition</vt:lpstr>
      <vt:lpstr>More on .. Race Condition</vt:lpstr>
      <vt:lpstr>AtomicLong</vt:lpstr>
      <vt:lpstr>When multiple variables participate in an invariant</vt:lpstr>
      <vt:lpstr>Synchronized Block</vt:lpstr>
      <vt:lpstr>Intrinsic Lock</vt:lpstr>
      <vt:lpstr>Reentrancy</vt:lpstr>
      <vt:lpstr>Reentrancy</vt:lpstr>
      <vt:lpstr>Guarding State With Locks</vt:lpstr>
      <vt:lpstr>Guarding State With Locks</vt:lpstr>
      <vt:lpstr>Memory Visibility</vt:lpstr>
      <vt:lpstr>Memory Visibility</vt:lpstr>
      <vt:lpstr>Memory Visibility</vt:lpstr>
      <vt:lpstr>Volatile Variables</vt:lpstr>
      <vt:lpstr>Volatile vs Locking</vt:lpstr>
      <vt:lpstr>Publication</vt:lpstr>
      <vt:lpstr>Publication vs Escape</vt:lpstr>
      <vt:lpstr>Publication vs Escape</vt:lpstr>
      <vt:lpstr>Publication vs Escape</vt:lpstr>
      <vt:lpstr>Safe Construction Practices</vt:lpstr>
      <vt:lpstr>Safe Construction Practices</vt:lpstr>
      <vt:lpstr>Thread Confinement</vt:lpstr>
      <vt:lpstr>Thread Confinement</vt:lpstr>
      <vt:lpstr>Stack Confinement</vt:lpstr>
      <vt:lpstr>Stack Confinement</vt:lpstr>
      <vt:lpstr>ThreadLocal</vt:lpstr>
      <vt:lpstr>ThreadLocal</vt:lpstr>
      <vt:lpstr>Immutability</vt:lpstr>
      <vt:lpstr>Immutability</vt:lpstr>
      <vt:lpstr>Immutability</vt:lpstr>
      <vt:lpstr>'Final' field</vt:lpstr>
      <vt:lpstr>Safe Publication</vt:lpstr>
      <vt:lpstr>Safe Publication</vt:lpstr>
      <vt:lpstr>Safe Publication Checklist</vt:lpstr>
      <vt:lpstr>Thread Safe Collections</vt:lpstr>
      <vt:lpstr>Safe Publication Requirements</vt:lpstr>
      <vt:lpstr>Sharing Objects Safely</vt:lpstr>
      <vt:lpstr>Sharing Objects Safely</vt:lpstr>
      <vt:lpstr>Designing Thread Safe Class</vt:lpstr>
      <vt:lpstr>Designing Thread Safe Class</vt:lpstr>
      <vt:lpstr>State Ownership</vt:lpstr>
      <vt:lpstr>Instance Confinement</vt:lpstr>
      <vt:lpstr>Instance Confinement</vt:lpstr>
      <vt:lpstr>Class Libraries – Instance Confinement</vt:lpstr>
      <vt:lpstr>But still..</vt:lpstr>
      <vt:lpstr>Java Monitor Pattern</vt:lpstr>
      <vt:lpstr>Guarding state with private locks</vt:lpstr>
      <vt:lpstr>Returning copy of mutable data to client</vt:lpstr>
      <vt:lpstr>Delegating thread safety</vt:lpstr>
      <vt:lpstr>Delegating thread safety</vt:lpstr>
      <vt:lpstr>Delegating thread safety</vt:lpstr>
      <vt:lpstr>Delegating thread safety</vt:lpstr>
      <vt:lpstr>Client-side Locking</vt:lpstr>
      <vt:lpstr>Client-side Locking</vt:lpstr>
      <vt:lpstr>Composition</vt:lpstr>
      <vt:lpstr>Composition</vt:lpstr>
      <vt:lpstr>Documenting Synchronization Policies</vt:lpstr>
      <vt:lpstr>Documenting Synchronization Policies</vt:lpstr>
      <vt:lpstr>Synchronized Collections</vt:lpstr>
      <vt:lpstr>Synchronized Collections - Drawbacks</vt:lpstr>
      <vt:lpstr>Solution #1 for Sync. Collection drawback</vt:lpstr>
      <vt:lpstr>Solution #2 for Sync. Collection drawback</vt:lpstr>
      <vt:lpstr>Hidden Iterator</vt:lpstr>
      <vt:lpstr>Hidden Iterator</vt:lpstr>
      <vt:lpstr>Concurrent Collections .. to the rescue(partially)</vt:lpstr>
      <vt:lpstr>Concurrent Collections</vt:lpstr>
      <vt:lpstr>Concurrent Collections</vt:lpstr>
      <vt:lpstr>ConcurrentHashMap vs HashMap</vt:lpstr>
      <vt:lpstr>ConcurrentHashMap</vt:lpstr>
      <vt:lpstr>ConcurrentHashMap</vt:lpstr>
      <vt:lpstr>ConcurrentHashMap.. To Summarize</vt:lpstr>
      <vt:lpstr>CopyOnWriteArrayList</vt:lpstr>
      <vt:lpstr>CopyOnWriteArrayList</vt:lpstr>
      <vt:lpstr>Blocking Queues and Producer-Consumer Pattern</vt:lpstr>
      <vt:lpstr>Blocking Queues and Producer-Consumer Pattern</vt:lpstr>
      <vt:lpstr>Blocking Queues and Producer-Consumer Pattern</vt:lpstr>
      <vt:lpstr>Deques and Work Stealing</vt:lpstr>
      <vt:lpstr>Deques and Work Stealing</vt:lpstr>
      <vt:lpstr>Synchronizers</vt:lpstr>
      <vt:lpstr>Latches </vt:lpstr>
      <vt:lpstr>Latches</vt:lpstr>
      <vt:lpstr>CountDownLatch</vt:lpstr>
      <vt:lpstr>CountDownLatch</vt:lpstr>
      <vt:lpstr>FutureTask</vt:lpstr>
      <vt:lpstr>FutureTask</vt:lpstr>
      <vt:lpstr>Semaphores</vt:lpstr>
      <vt:lpstr>Semaphores</vt:lpstr>
      <vt:lpstr>Barriers vs Latches</vt:lpstr>
      <vt:lpstr>CyclicBarrier </vt:lpstr>
      <vt:lpstr>Exchanger</vt:lpstr>
      <vt:lpstr>Amdahl's Law</vt:lpstr>
      <vt:lpstr>Amdahl‘s Law</vt:lpstr>
      <vt:lpstr>Cost Incurred by threads: Context switching</vt:lpstr>
      <vt:lpstr>Context switching</vt:lpstr>
      <vt:lpstr>Cost Incurred by threads: Memory Synchronization</vt:lpstr>
      <vt:lpstr>Java Memory Model</vt:lpstr>
      <vt:lpstr>Java Memory Model</vt:lpstr>
      <vt:lpstr>Java Memory Model</vt:lpstr>
      <vt:lpstr>Exploring Further ..</vt:lpstr>
      <vt:lpstr>Exploring Further ..</vt:lpstr>
      <vt:lpstr>Exploring Further ..</vt:lpstr>
      <vt:lpstr>Exploring Further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vshanmughada</cp:lastModifiedBy>
  <cp:revision>67</cp:revision>
  <dcterms:created xsi:type="dcterms:W3CDTF">2009-04-16T11:32:32Z</dcterms:created>
  <dcterms:modified xsi:type="dcterms:W3CDTF">2013-06-21T15:21:01Z</dcterms:modified>
</cp:coreProperties>
</file>