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5" r:id="rId3"/>
    <p:sldId id="274" r:id="rId4"/>
    <p:sldId id="261" r:id="rId5"/>
    <p:sldId id="280" r:id="rId6"/>
    <p:sldId id="278" r:id="rId7"/>
    <p:sldId id="263" r:id="rId8"/>
    <p:sldId id="282" r:id="rId9"/>
    <p:sldId id="271" r:id="rId10"/>
    <p:sldId id="272" r:id="rId11"/>
    <p:sldId id="281" r:id="rId12"/>
    <p:sldId id="276" r:id="rId13"/>
    <p:sldId id="268" r:id="rId14"/>
    <p:sldId id="270" r:id="rId15"/>
    <p:sldId id="269" r:id="rId16"/>
    <p:sldId id="273" r:id="rId17"/>
    <p:sldId id="283" r:id="rId18"/>
    <p:sldId id="284" r:id="rId19"/>
    <p:sldId id="285" r:id="rId20"/>
    <p:sldId id="286" r:id="rId21"/>
    <p:sldId id="262" r:id="rId22"/>
    <p:sldId id="287" r:id="rId23"/>
    <p:sldId id="289" r:id="rId24"/>
    <p:sldId id="277" r:id="rId25"/>
    <p:sldId id="25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79403D8E-C744-4DC6-BFE8-F049CA4F417E}">
          <p14:sldIdLst>
            <p14:sldId id="256"/>
            <p14:sldId id="275"/>
            <p14:sldId id="274"/>
            <p14:sldId id="261"/>
            <p14:sldId id="278"/>
            <p14:sldId id="263"/>
            <p14:sldId id="271"/>
            <p14:sldId id="272"/>
            <p14:sldId id="276"/>
            <p14:sldId id="268"/>
            <p14:sldId id="270"/>
            <p14:sldId id="269"/>
            <p14:sldId id="273"/>
            <p14:sldId id="262"/>
            <p14:sldId id="264"/>
            <p14:sldId id="265"/>
            <p14:sldId id="266"/>
            <p14:sldId id="267"/>
            <p14:sldId id="277"/>
            <p14:sldId id="257"/>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41" autoAdjust="0"/>
    <p:restoredTop sz="94660"/>
  </p:normalViewPr>
  <p:slideViewPr>
    <p:cSldViewPr snapToGrid="0">
      <p:cViewPr>
        <p:scale>
          <a:sx n="70" d="100"/>
          <a:sy n="70" d="100"/>
        </p:scale>
        <p:origin x="-1392" y="-5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784F0DF-EFF0-4513-BAFA-C6734071DD0E}" type="datetimeFigureOut">
              <a:rPr lang="en-IN" smtClean="0"/>
              <a:pPr/>
              <a:t>22-10-2019</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047DFDE-4C4E-4AED-A8FF-DCFD6DC3019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784F0DF-EFF0-4513-BAFA-C6734071DD0E}" type="datetimeFigureOut">
              <a:rPr lang="en-IN" smtClean="0"/>
              <a:pPr/>
              <a:t>22-10-2019</a:t>
            </a:fld>
            <a:endParaRPr lang="en-IN"/>
          </a:p>
        </p:txBody>
      </p:sp>
      <p:sp>
        <p:nvSpPr>
          <p:cNvPr id="27" name="Slide Number Placeholder 26"/>
          <p:cNvSpPr>
            <a:spLocks noGrp="1"/>
          </p:cNvSpPr>
          <p:nvPr>
            <p:ph type="sldNum" sz="quarter" idx="11"/>
          </p:nvPr>
        </p:nvSpPr>
        <p:spPr/>
        <p:txBody>
          <a:bodyPr rtlCol="0"/>
          <a:lstStyle/>
          <a:p>
            <a:fld id="{4047DFDE-4C4E-4AED-A8FF-DCFD6DC30191}"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784F0DF-EFF0-4513-BAFA-C6734071DD0E}" type="datetimeFigureOut">
              <a:rPr lang="en-IN" smtClean="0"/>
              <a:pPr/>
              <a:t>22-10-2019</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4047DFDE-4C4E-4AED-A8FF-DCFD6DC3019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4F0DF-EFF0-4513-BAFA-C6734071DD0E}" type="datetimeFigureOut">
              <a:rPr lang="en-IN" smtClean="0"/>
              <a:pPr/>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47DFDE-4C4E-4AED-A8FF-DCFD6DC3019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784F0DF-EFF0-4513-BAFA-C6734071DD0E}" type="datetimeFigureOut">
              <a:rPr lang="en-IN" smtClean="0"/>
              <a:pPr/>
              <a:t>22-10-2019</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047DFDE-4C4E-4AED-A8FF-DCFD6DC3019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676482" y="4542020"/>
            <a:ext cx="4467518" cy="1940052"/>
          </a:xfrm>
        </p:spPr>
        <p:txBody>
          <a:bodyPr>
            <a:normAutofit/>
          </a:bodyPr>
          <a:lstStyle/>
          <a:p>
            <a:pPr algn="l"/>
            <a:r>
              <a:rPr lang="en-IN" sz="1600" dirty="0" smtClean="0">
                <a:solidFill>
                  <a:schemeClr val="tx1">
                    <a:lumMod val="95000"/>
                    <a:lumOff val="5000"/>
                  </a:schemeClr>
                </a:solidFill>
                <a:effectLst>
                  <a:outerShdw blurRad="38100" dist="38100" dir="2700000" algn="tl">
                    <a:srgbClr val="000000">
                      <a:alpha val="43137"/>
                    </a:srgbClr>
                  </a:outerShdw>
                </a:effectLst>
              </a:rPr>
              <a:t>Submitted by:</a:t>
            </a:r>
            <a:br>
              <a:rPr lang="en-IN" sz="1600" dirty="0" smtClean="0">
                <a:solidFill>
                  <a:schemeClr val="tx1">
                    <a:lumMod val="95000"/>
                    <a:lumOff val="5000"/>
                  </a:schemeClr>
                </a:solidFill>
                <a:effectLst>
                  <a:outerShdw blurRad="38100" dist="38100" dir="2700000" algn="tl">
                    <a:srgbClr val="000000">
                      <a:alpha val="43137"/>
                    </a:srgbClr>
                  </a:outerShdw>
                </a:effectLst>
              </a:rPr>
            </a:br>
            <a:r>
              <a:rPr lang="en-IN" sz="1600" dirty="0" smtClean="0">
                <a:solidFill>
                  <a:schemeClr val="tx1">
                    <a:lumMod val="95000"/>
                    <a:lumOff val="5000"/>
                  </a:schemeClr>
                </a:solidFill>
                <a:effectLst>
                  <a:outerShdw blurRad="38100" dist="38100" dir="2700000" algn="tl">
                    <a:srgbClr val="000000">
                      <a:alpha val="43137"/>
                    </a:srgbClr>
                  </a:outerShdw>
                </a:effectLst>
              </a:rPr>
              <a:t>xyz</a:t>
            </a:r>
            <a:endParaRPr lang="en-IN" sz="1600" dirty="0">
              <a:solidFill>
                <a:schemeClr val="tx1">
                  <a:lumMod val="95000"/>
                  <a:lumOff val="5000"/>
                </a:schemeClr>
              </a:solidFill>
              <a:effectLst>
                <a:outerShdw blurRad="38100" dist="38100" dir="2700000" algn="tl">
                  <a:srgbClr val="000000">
                    <a:alpha val="43137"/>
                  </a:srgbClr>
                </a:outerShdw>
              </a:effectLst>
            </a:endParaRPr>
          </a:p>
        </p:txBody>
      </p:sp>
      <p:sp>
        <p:nvSpPr>
          <p:cNvPr id="4" name="Subtitle 2"/>
          <p:cNvSpPr txBox="1">
            <a:spLocks/>
          </p:cNvSpPr>
          <p:nvPr/>
        </p:nvSpPr>
        <p:spPr>
          <a:xfrm>
            <a:off x="232012" y="4735773"/>
            <a:ext cx="3193576" cy="105937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dirty="0" smtClean="0">
                <a:solidFill>
                  <a:schemeClr val="tx1">
                    <a:lumMod val="95000"/>
                    <a:lumOff val="5000"/>
                  </a:schemeClr>
                </a:solidFill>
              </a:rPr>
              <a:t>Guided by:</a:t>
            </a:r>
            <a:br>
              <a:rPr lang="en-IN" dirty="0" smtClean="0">
                <a:solidFill>
                  <a:schemeClr val="tx1">
                    <a:lumMod val="95000"/>
                    <a:lumOff val="5000"/>
                  </a:schemeClr>
                </a:solidFill>
              </a:rPr>
            </a:br>
            <a:r>
              <a:rPr lang="en-IN" dirty="0" smtClean="0">
                <a:solidFill>
                  <a:schemeClr val="tx1">
                    <a:lumMod val="95000"/>
                    <a:lumOff val="5000"/>
                  </a:schemeClr>
                </a:solidFill>
              </a:rPr>
              <a:t>xyz </a:t>
            </a:r>
          </a:p>
          <a:p>
            <a:pPr algn="l"/>
            <a:r>
              <a:rPr lang="en-IN" dirty="0" smtClean="0">
                <a:solidFill>
                  <a:schemeClr val="tx1">
                    <a:lumMod val="95000"/>
                    <a:lumOff val="5000"/>
                  </a:schemeClr>
                </a:solidFill>
              </a:rPr>
              <a:t>Asst. Professor</a:t>
            </a:r>
            <a:br>
              <a:rPr lang="en-IN" dirty="0" smtClean="0">
                <a:solidFill>
                  <a:schemeClr val="tx1">
                    <a:lumMod val="95000"/>
                    <a:lumOff val="5000"/>
                  </a:schemeClr>
                </a:solidFill>
              </a:rPr>
            </a:br>
            <a:endParaRPr lang="en-IN" dirty="0">
              <a:solidFill>
                <a:schemeClr val="tx1">
                  <a:lumMod val="95000"/>
                  <a:lumOff val="5000"/>
                </a:schemeClr>
              </a:solidFill>
            </a:endParaRPr>
          </a:p>
        </p:txBody>
      </p:sp>
      <p:pic>
        <p:nvPicPr>
          <p:cNvPr id="7" name="Picture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06075" y="1259005"/>
            <a:ext cx="2398781" cy="2398781"/>
          </a:xfrm>
          <a:prstGeom prst="rect">
            <a:avLst/>
          </a:prstGeom>
        </p:spPr>
      </p:pic>
      <p:sp>
        <p:nvSpPr>
          <p:cNvPr id="8" name="TextBox 7"/>
          <p:cNvSpPr txBox="1"/>
          <p:nvPr/>
        </p:nvSpPr>
        <p:spPr>
          <a:xfrm>
            <a:off x="1321888" y="4075234"/>
            <a:ext cx="5920210" cy="400110"/>
          </a:xfrm>
          <a:prstGeom prst="rect">
            <a:avLst/>
          </a:prstGeom>
          <a:noFill/>
        </p:spPr>
        <p:txBody>
          <a:bodyPr wrap="none" rtlCol="0">
            <a:spAutoFit/>
          </a:bodyPr>
          <a:lstStyle/>
          <a:p>
            <a:r>
              <a:rPr lang="en-IN" sz="2000" dirty="0" smtClean="0">
                <a:effectLst>
                  <a:outerShdw blurRad="38100" dist="38100" dir="2700000" algn="tl">
                    <a:srgbClr val="000000">
                      <a:alpha val="43137"/>
                    </a:srgbClr>
                  </a:outerShdw>
                </a:effectLst>
              </a:rPr>
              <a:t>Department of Computer Science and Engineering</a:t>
            </a:r>
            <a:endParaRPr lang="en-IN" sz="2000" dirty="0">
              <a:effectLst>
                <a:outerShdw blurRad="38100" dist="38100" dir="2700000" algn="tl">
                  <a:srgbClr val="000000">
                    <a:alpha val="43137"/>
                  </a:srgbClr>
                </a:outerShdw>
              </a:effectLst>
            </a:endParaRPr>
          </a:p>
        </p:txBody>
      </p:sp>
      <p:pic>
        <p:nvPicPr>
          <p:cNvPr id="9" name="Picture 8" descr="bloodbank.jpg"/>
          <p:cNvPicPr>
            <a:picLocks noChangeAspect="1"/>
          </p:cNvPicPr>
          <p:nvPr/>
        </p:nvPicPr>
        <p:blipFill>
          <a:blip r:embed="rId3" cstate="print"/>
          <a:stretch>
            <a:fillRect/>
          </a:stretch>
        </p:blipFill>
        <p:spPr>
          <a:xfrm>
            <a:off x="6691654" y="1665027"/>
            <a:ext cx="1828800" cy="1828800"/>
          </a:xfrm>
          <a:prstGeom prst="rect">
            <a:avLst/>
          </a:prstGeom>
        </p:spPr>
      </p:pic>
      <p:sp>
        <p:nvSpPr>
          <p:cNvPr id="11" name="Rectangle 10"/>
          <p:cNvSpPr/>
          <p:nvPr/>
        </p:nvSpPr>
        <p:spPr>
          <a:xfrm>
            <a:off x="2389036" y="578977"/>
            <a:ext cx="467948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SMARTCITY</a:t>
            </a:r>
            <a:endParaRPr lang="en-US" sz="5400" b="1" cap="all" spc="0" dirty="0">
              <a:ln w="9000" cmpd="sng">
                <a:solidFill>
                  <a:schemeClr val="accent4"/>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4280480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395785"/>
            <a:ext cx="6347713" cy="632346"/>
          </a:xfrm>
        </p:spPr>
        <p:txBody>
          <a:bodyPr>
            <a:noAutofit/>
          </a:bodyPr>
          <a:lstStyle/>
          <a:p>
            <a:r>
              <a:rPr lang="en-IN" dirty="0" smtClean="0"/>
              <a:t>Database(contd.)</a:t>
            </a:r>
            <a:endParaRPr lang="en-IN"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087874494"/>
              </p:ext>
            </p:extLst>
          </p:nvPr>
        </p:nvGraphicFramePr>
        <p:xfrm>
          <a:off x="504964" y="1149320"/>
          <a:ext cx="8147717" cy="5510787"/>
        </p:xfrm>
        <a:graphic>
          <a:graphicData uri="http://schemas.openxmlformats.org/drawingml/2006/table">
            <a:tbl>
              <a:tblPr firstRow="1" bandRow="1">
                <a:tableStyleId>{2D5ABB26-0587-4C30-8999-92F81FD0307C}</a:tableStyleId>
              </a:tblPr>
              <a:tblGrid>
                <a:gridCol w="1973769"/>
                <a:gridCol w="2115880"/>
                <a:gridCol w="2068491"/>
                <a:gridCol w="1989577"/>
              </a:tblGrid>
              <a:tr h="507375">
                <a:tc>
                  <a:txBody>
                    <a:bodyPr/>
                    <a:lstStyle/>
                    <a:p>
                      <a:r>
                        <a:rPr lang="en-IN" b="1" dirty="0" smtClean="0"/>
                        <a:t>blood</a:t>
                      </a:r>
                      <a:endParaRPr lang="en-IN" b="1" dirty="0"/>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err="1" smtClean="0"/>
                        <a:t>blddonation</a:t>
                      </a: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smtClean="0"/>
                        <a:t>donor</a:t>
                      </a: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smtClean="0"/>
                        <a:t>lab</a:t>
                      </a:r>
                      <a:endParaRPr lang="en-IN" b="1"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07375">
                <a:tc>
                  <a:txBody>
                    <a:bodyPr/>
                    <a:lstStyle/>
                    <a:p>
                      <a:endParaRPr lang="en-IN" b="1" dirty="0"/>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r>
                        <a:rPr lang="en-IN" dirty="0" smtClean="0"/>
                        <a:t>-&gt;</a:t>
                      </a:r>
                      <a:r>
                        <a:rPr lang="en-IN" dirty="0" err="1" smtClean="0"/>
                        <a:t>bldid</a:t>
                      </a:r>
                      <a:r>
                        <a:rPr lang="en-IN" dirty="0" smtClean="0"/>
                        <a:t>(PK)</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-&gt;did(PK)</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-&gt;did(PK,FK)</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tid</a:t>
                      </a:r>
                      <a:r>
                        <a:rPr lang="en-IN" dirty="0" smtClean="0"/>
                        <a:t>(PK)</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r>
                        <a:rPr lang="en-IN" dirty="0" smtClean="0"/>
                        <a:t>-&gt;</a:t>
                      </a:r>
                      <a:r>
                        <a:rPr lang="en-IN" dirty="0" err="1" smtClean="0"/>
                        <a:t>oid</a:t>
                      </a:r>
                      <a:r>
                        <a:rPr lang="en-IN" dirty="0" smtClean="0"/>
                        <a:t>(FK)</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oid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-&gt;name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oid</a:t>
                      </a:r>
                      <a:r>
                        <a:rPr lang="en-IN" dirty="0" smtClean="0"/>
                        <a:t>(FK)</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r>
                        <a:rPr lang="en-IN" dirty="0" smtClean="0"/>
                        <a:t>-&gt;</a:t>
                      </a:r>
                      <a:r>
                        <a:rPr lang="en-IN" dirty="0" err="1" smtClean="0"/>
                        <a:t>grp</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lastdate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fname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tname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r>
                        <a:rPr lang="en-IN" dirty="0" smtClean="0"/>
                        <a:t>-&gt;</a:t>
                      </a:r>
                      <a:r>
                        <a:rPr lang="en-IN" dirty="0" err="1" smtClean="0"/>
                        <a:t>rhfac</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futrdate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-&gt;dob</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-&gt;fees</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r>
                        <a:rPr lang="en-IN" dirty="0" smtClean="0"/>
                        <a:t>-&gt;unit</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-&gt;status</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-&gt;gender</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-&gt;days</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mstatus</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-&gt;phone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1527">
                <a:tc>
                  <a:txBody>
                    <a:bodyPr/>
                    <a:lstStyle/>
                    <a:p>
                      <a:endParaRPr lang="en-IN" b="1"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-&gt;mail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cadd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padd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024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grp</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3803029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583442"/>
            <a:ext cx="8229600" cy="1066800"/>
          </a:xfrm>
        </p:spPr>
        <p:txBody>
          <a:bodyPr/>
          <a:lstStyle/>
          <a:p>
            <a:r>
              <a:rPr lang="en-IN" dirty="0" smtClean="0"/>
              <a:t>Database(contd.)</a:t>
            </a:r>
            <a:endParaRPr lang="en-IN" dirty="0"/>
          </a:p>
        </p:txBody>
      </p:sp>
      <p:graphicFrame>
        <p:nvGraphicFramePr>
          <p:cNvPr id="4" name="Content Placeholder 3"/>
          <p:cNvGraphicFramePr>
            <a:graphicFrameLocks noGrp="1"/>
          </p:cNvGraphicFramePr>
          <p:nvPr>
            <p:ph idx="1"/>
          </p:nvPr>
        </p:nvGraphicFramePr>
        <p:xfrm>
          <a:off x="423081" y="1815156"/>
          <a:ext cx="8052180" cy="4544700"/>
        </p:xfrm>
        <a:graphic>
          <a:graphicData uri="http://schemas.openxmlformats.org/drawingml/2006/table">
            <a:tbl>
              <a:tblPr firstRow="1" bandRow="1">
                <a:tableStyleId>{2D5ABB26-0587-4C30-8999-92F81FD0307C}</a:tableStyleId>
              </a:tblPr>
              <a:tblGrid>
                <a:gridCol w="2013045"/>
                <a:gridCol w="2013045"/>
                <a:gridCol w="2013045"/>
                <a:gridCol w="2013045"/>
              </a:tblGrid>
              <a:tr h="454470">
                <a:tc>
                  <a:txBody>
                    <a:bodyPr/>
                    <a:lstStyle/>
                    <a:p>
                      <a:r>
                        <a:rPr lang="en-IN" b="1" dirty="0" smtClean="0"/>
                        <a:t>vehicle</a:t>
                      </a:r>
                      <a:endParaRPr lang="en-IN" b="1" dirty="0"/>
                    </a:p>
                  </a:txBody>
                  <a:tcPr/>
                </a:tc>
                <a:tc>
                  <a:txBody>
                    <a:bodyPr/>
                    <a:lstStyle/>
                    <a:p>
                      <a:r>
                        <a:rPr lang="en-IN" b="1" dirty="0" smtClean="0"/>
                        <a:t>booking</a:t>
                      </a:r>
                      <a:endParaRPr lang="en-IN" b="1" dirty="0"/>
                    </a:p>
                  </a:txBody>
                  <a:tcPr/>
                </a:tc>
                <a:tc>
                  <a:txBody>
                    <a:bodyPr/>
                    <a:lstStyle/>
                    <a:p>
                      <a:r>
                        <a:rPr lang="en-IN" b="1" dirty="0" smtClean="0"/>
                        <a:t>dept</a:t>
                      </a:r>
                      <a:endParaRPr lang="en-IN" b="1" dirty="0"/>
                    </a:p>
                  </a:txBody>
                  <a:tcPr/>
                </a:tc>
                <a:tc>
                  <a:txBody>
                    <a:bodyPr/>
                    <a:lstStyle/>
                    <a:p>
                      <a:r>
                        <a:rPr lang="en-IN" b="1" dirty="0" smtClean="0"/>
                        <a:t>doctor</a:t>
                      </a:r>
                      <a:endParaRPr lang="en-IN" b="1" dirty="0"/>
                    </a:p>
                  </a:txBody>
                  <a:tcPr/>
                </a:tc>
              </a:tr>
              <a:tr h="454470">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r>
              <a:tr h="454470">
                <a:tc>
                  <a:txBody>
                    <a:bodyPr/>
                    <a:lstStyle/>
                    <a:p>
                      <a:r>
                        <a:rPr lang="en-IN" dirty="0" smtClean="0"/>
                        <a:t>-&gt;</a:t>
                      </a:r>
                      <a:r>
                        <a:rPr lang="en-IN" dirty="0" err="1" smtClean="0"/>
                        <a:t>vid</a:t>
                      </a:r>
                      <a:r>
                        <a:rPr lang="en-IN" dirty="0" smtClean="0"/>
                        <a:t>(PK)</a:t>
                      </a:r>
                      <a:endParaRPr lang="en-IN" dirty="0"/>
                    </a:p>
                  </a:txBody>
                  <a:tcPr/>
                </a:tc>
                <a:tc>
                  <a:txBody>
                    <a:bodyPr/>
                    <a:lstStyle/>
                    <a:p>
                      <a:r>
                        <a:rPr lang="en-IN" dirty="0" smtClean="0"/>
                        <a:t>-&gt;</a:t>
                      </a:r>
                      <a:r>
                        <a:rPr lang="en-IN" dirty="0" err="1" smtClean="0"/>
                        <a:t>bookid</a:t>
                      </a:r>
                      <a:endParaRPr lang="en-IN" dirty="0"/>
                    </a:p>
                  </a:txBody>
                  <a:tcPr/>
                </a:tc>
                <a:tc>
                  <a:txBody>
                    <a:bodyPr/>
                    <a:lstStyle/>
                    <a:p>
                      <a:r>
                        <a:rPr lang="en-IN" dirty="0" smtClean="0"/>
                        <a:t>-&gt;</a:t>
                      </a:r>
                      <a:r>
                        <a:rPr lang="en-IN" dirty="0" err="1" smtClean="0"/>
                        <a:t>depid</a:t>
                      </a:r>
                      <a:r>
                        <a:rPr lang="en-IN" dirty="0" smtClean="0"/>
                        <a:t>(PK)</a:t>
                      </a:r>
                      <a:endParaRPr lang="en-IN" dirty="0"/>
                    </a:p>
                  </a:txBody>
                  <a:tcPr/>
                </a:tc>
                <a:tc>
                  <a:txBody>
                    <a:bodyPr/>
                    <a:lstStyle/>
                    <a:p>
                      <a:r>
                        <a:rPr lang="en-IN" dirty="0" smtClean="0"/>
                        <a:t>-&gt;</a:t>
                      </a:r>
                      <a:r>
                        <a:rPr lang="en-IN" dirty="0" err="1" smtClean="0"/>
                        <a:t>doid</a:t>
                      </a:r>
                      <a:r>
                        <a:rPr lang="en-IN" dirty="0" smtClean="0"/>
                        <a:t>(PK)</a:t>
                      </a:r>
                      <a:endParaRPr lang="en-IN" dirty="0"/>
                    </a:p>
                  </a:txBody>
                  <a:tcPr/>
                </a:tc>
              </a:tr>
              <a:tr h="454470">
                <a:tc>
                  <a:txBody>
                    <a:bodyPr/>
                    <a:lstStyle/>
                    <a:p>
                      <a:r>
                        <a:rPr lang="en-IN" dirty="0" smtClean="0"/>
                        <a:t>-&gt;</a:t>
                      </a:r>
                      <a:r>
                        <a:rPr lang="en-IN" dirty="0" err="1" smtClean="0"/>
                        <a:t>oname</a:t>
                      </a:r>
                      <a:endParaRPr lang="en-IN" dirty="0"/>
                    </a:p>
                  </a:txBody>
                  <a:tcPr/>
                </a:tc>
                <a:tc>
                  <a:txBody>
                    <a:bodyPr/>
                    <a:lstStyle/>
                    <a:p>
                      <a:r>
                        <a:rPr lang="en-IN" dirty="0" smtClean="0"/>
                        <a:t>-&gt;</a:t>
                      </a:r>
                      <a:r>
                        <a:rPr lang="en-IN" dirty="0" err="1" smtClean="0"/>
                        <a:t>vid</a:t>
                      </a:r>
                      <a:endParaRPr lang="en-IN" dirty="0"/>
                    </a:p>
                  </a:txBody>
                  <a:tcPr/>
                </a:tc>
                <a:tc>
                  <a:txBody>
                    <a:bodyPr/>
                    <a:lstStyle/>
                    <a:p>
                      <a:r>
                        <a:rPr lang="en-IN" dirty="0" smtClean="0"/>
                        <a:t>-&gt;</a:t>
                      </a:r>
                      <a:r>
                        <a:rPr lang="en-IN" dirty="0" err="1" smtClean="0"/>
                        <a:t>oid</a:t>
                      </a:r>
                      <a:r>
                        <a:rPr lang="en-IN" dirty="0" smtClean="0"/>
                        <a:t>(FK)</a:t>
                      </a:r>
                      <a:endParaRPr lang="en-IN" dirty="0"/>
                    </a:p>
                  </a:txBody>
                  <a:tcPr/>
                </a:tc>
                <a:tc>
                  <a:txBody>
                    <a:bodyPr/>
                    <a:lstStyle/>
                    <a:p>
                      <a:r>
                        <a:rPr lang="en-IN" dirty="0" smtClean="0"/>
                        <a:t>-&gt;</a:t>
                      </a:r>
                      <a:r>
                        <a:rPr lang="en-IN" dirty="0" err="1" smtClean="0"/>
                        <a:t>oid</a:t>
                      </a:r>
                      <a:r>
                        <a:rPr lang="en-IN" dirty="0" smtClean="0"/>
                        <a:t>(FK)</a:t>
                      </a:r>
                      <a:endParaRPr lang="en-IN" dirty="0"/>
                    </a:p>
                  </a:txBody>
                  <a:tcPr/>
                </a:tc>
              </a:tr>
              <a:tr h="454470">
                <a:tc>
                  <a:txBody>
                    <a:bodyPr/>
                    <a:lstStyle/>
                    <a:p>
                      <a:r>
                        <a:rPr lang="en-IN" dirty="0" smtClean="0"/>
                        <a:t>-&gt;</a:t>
                      </a:r>
                      <a:r>
                        <a:rPr lang="en-IN" dirty="0" err="1" smtClean="0"/>
                        <a:t>vno</a:t>
                      </a:r>
                      <a:endParaRPr lang="en-IN" dirty="0"/>
                    </a:p>
                  </a:txBody>
                  <a:tcPr/>
                </a:tc>
                <a:tc>
                  <a:txBody>
                    <a:bodyPr/>
                    <a:lstStyle/>
                    <a:p>
                      <a:r>
                        <a:rPr lang="en-IN" dirty="0" smtClean="0"/>
                        <a:t>-&gt;</a:t>
                      </a:r>
                      <a:r>
                        <a:rPr lang="en-IN" dirty="0" err="1" smtClean="0"/>
                        <a:t>bookfrom</a:t>
                      </a:r>
                      <a:endParaRPr lang="en-IN" dirty="0"/>
                    </a:p>
                  </a:txBody>
                  <a:tcPr/>
                </a:tc>
                <a:tc>
                  <a:txBody>
                    <a:bodyPr/>
                    <a:lstStyle/>
                    <a:p>
                      <a:r>
                        <a:rPr lang="en-IN" dirty="0" smtClean="0"/>
                        <a:t>-&gt;name</a:t>
                      </a:r>
                      <a:endParaRPr lang="en-IN" dirty="0"/>
                    </a:p>
                  </a:txBody>
                  <a:tcPr/>
                </a:tc>
                <a:tc>
                  <a:txBody>
                    <a:bodyPr/>
                    <a:lstStyle/>
                    <a:p>
                      <a:r>
                        <a:rPr lang="en-IN" dirty="0" smtClean="0"/>
                        <a:t>-&gt;</a:t>
                      </a:r>
                      <a:r>
                        <a:rPr lang="en-IN" dirty="0" err="1" smtClean="0"/>
                        <a:t>depid</a:t>
                      </a:r>
                      <a:r>
                        <a:rPr lang="en-IN" dirty="0" smtClean="0"/>
                        <a:t>(FK)</a:t>
                      </a:r>
                      <a:endParaRPr lang="en-IN" dirty="0"/>
                    </a:p>
                  </a:txBody>
                  <a:tcPr/>
                </a:tc>
              </a:tr>
              <a:tr h="454470">
                <a:tc>
                  <a:txBody>
                    <a:bodyPr/>
                    <a:lstStyle/>
                    <a:p>
                      <a:r>
                        <a:rPr lang="en-IN" dirty="0" smtClean="0"/>
                        <a:t>-&gt;</a:t>
                      </a:r>
                      <a:r>
                        <a:rPr lang="en-IN" dirty="0" err="1" smtClean="0"/>
                        <a:t>dname</a:t>
                      </a:r>
                      <a:endParaRPr lang="en-IN" dirty="0"/>
                    </a:p>
                  </a:txBody>
                  <a:tcPr/>
                </a:tc>
                <a:tc>
                  <a:txBody>
                    <a:bodyPr/>
                    <a:lstStyle/>
                    <a:p>
                      <a:r>
                        <a:rPr lang="en-IN" dirty="0" smtClean="0"/>
                        <a:t>-&gt;</a:t>
                      </a:r>
                      <a:r>
                        <a:rPr lang="en-IN" dirty="0" err="1" smtClean="0"/>
                        <a:t>booktill</a:t>
                      </a:r>
                      <a:endParaRPr lang="en-IN" dirty="0"/>
                    </a:p>
                  </a:txBody>
                  <a:tcPr/>
                </a:tc>
                <a:tc>
                  <a:txBody>
                    <a:bodyPr/>
                    <a:lstStyle/>
                    <a:p>
                      <a:r>
                        <a:rPr lang="en-IN" dirty="0" smtClean="0"/>
                        <a:t>-&gt;type</a:t>
                      </a:r>
                      <a:endParaRPr lang="en-IN" dirty="0"/>
                    </a:p>
                  </a:txBody>
                  <a:tcPr/>
                </a:tc>
                <a:tc>
                  <a:txBody>
                    <a:bodyPr/>
                    <a:lstStyle/>
                    <a:p>
                      <a:r>
                        <a:rPr lang="en-IN" dirty="0" smtClean="0"/>
                        <a:t>-&gt;name</a:t>
                      </a:r>
                      <a:endParaRPr lang="en-IN" dirty="0"/>
                    </a:p>
                  </a:txBody>
                  <a:tcPr/>
                </a:tc>
              </a:tr>
              <a:tr h="454470">
                <a:tc>
                  <a:txBody>
                    <a:bodyPr/>
                    <a:lstStyle/>
                    <a:p>
                      <a:r>
                        <a:rPr lang="en-IN" dirty="0" smtClean="0"/>
                        <a:t>-&gt;</a:t>
                      </a:r>
                      <a:r>
                        <a:rPr lang="en-IN" dirty="0" err="1" smtClean="0"/>
                        <a:t>dno</a:t>
                      </a:r>
                      <a:endParaRPr lang="en-IN" dirty="0"/>
                    </a:p>
                  </a:txBody>
                  <a:tcPr/>
                </a:tc>
                <a:tc>
                  <a:txBody>
                    <a:bodyPr/>
                    <a:lstStyle/>
                    <a:p>
                      <a:r>
                        <a:rPr lang="en-IN" dirty="0" smtClean="0"/>
                        <a:t>-&gt;dist</a:t>
                      </a:r>
                      <a:endParaRPr lang="en-IN" dirty="0"/>
                    </a:p>
                  </a:txBody>
                  <a:tcPr/>
                </a:tc>
                <a:tc>
                  <a:txBody>
                    <a:bodyPr/>
                    <a:lstStyle/>
                    <a:p>
                      <a:r>
                        <a:rPr lang="en-IN" dirty="0" smtClean="0"/>
                        <a:t>-&gt;timing</a:t>
                      </a:r>
                      <a:endParaRPr lang="en-IN" dirty="0"/>
                    </a:p>
                  </a:txBody>
                  <a:tcPr/>
                </a:tc>
                <a:tc>
                  <a:txBody>
                    <a:bodyPr/>
                    <a:lstStyle/>
                    <a:p>
                      <a:r>
                        <a:rPr lang="en-IN" dirty="0" smtClean="0"/>
                        <a:t>-&gt;timing</a:t>
                      </a:r>
                      <a:endParaRPr lang="en-IN" dirty="0"/>
                    </a:p>
                  </a:txBody>
                  <a:tcPr/>
                </a:tc>
              </a:tr>
              <a:tr h="454470">
                <a:tc>
                  <a:txBody>
                    <a:bodyPr/>
                    <a:lstStyle/>
                    <a:p>
                      <a:r>
                        <a:rPr lang="en-IN" dirty="0" smtClean="0"/>
                        <a:t>-&gt;timing</a:t>
                      </a:r>
                      <a:endParaRPr lang="en-IN" dirty="0"/>
                    </a:p>
                  </a:txBody>
                  <a:tcPr/>
                </a:tc>
                <a:tc>
                  <a:txBody>
                    <a:bodyPr/>
                    <a:lstStyle/>
                    <a:p>
                      <a:r>
                        <a:rPr lang="en-IN" dirty="0" smtClean="0"/>
                        <a:t>-&gt;price</a:t>
                      </a:r>
                      <a:endParaRPr lang="en-IN" dirty="0"/>
                    </a:p>
                  </a:txBody>
                  <a:tcPr/>
                </a:tc>
                <a:tc>
                  <a:txBody>
                    <a:bodyPr/>
                    <a:lstStyle/>
                    <a:p>
                      <a:endParaRPr lang="en-IN"/>
                    </a:p>
                  </a:txBody>
                  <a:tcPr/>
                </a:tc>
                <a:tc>
                  <a:txBody>
                    <a:bodyPr/>
                    <a:lstStyle/>
                    <a:p>
                      <a:r>
                        <a:rPr lang="en-IN" dirty="0" smtClean="0"/>
                        <a:t>-&gt;fee</a:t>
                      </a:r>
                      <a:endParaRPr lang="en-IN" dirty="0"/>
                    </a:p>
                  </a:txBody>
                  <a:tcPr/>
                </a:tc>
              </a:tr>
              <a:tr h="454470">
                <a:tc>
                  <a:txBody>
                    <a:bodyPr/>
                    <a:lstStyle/>
                    <a:p>
                      <a:r>
                        <a:rPr lang="en-IN" dirty="0" smtClean="0"/>
                        <a:t>-&gt;price</a:t>
                      </a:r>
                      <a:endParaRPr lang="en-IN" dirty="0"/>
                    </a:p>
                  </a:txBody>
                  <a:tcPr/>
                </a:tc>
                <a:tc>
                  <a:txBody>
                    <a:bodyPr/>
                    <a:lstStyle/>
                    <a:p>
                      <a:r>
                        <a:rPr lang="en-IN" dirty="0" smtClean="0"/>
                        <a:t>-&gt;</a:t>
                      </a:r>
                      <a:r>
                        <a:rPr lang="en-IN" dirty="0" err="1" smtClean="0"/>
                        <a:t>uid</a:t>
                      </a:r>
                      <a:endParaRPr lang="en-IN" dirty="0"/>
                    </a:p>
                  </a:txBody>
                  <a:tcPr/>
                </a:tc>
                <a:tc>
                  <a:txBody>
                    <a:bodyPr/>
                    <a:lstStyle/>
                    <a:p>
                      <a:endParaRPr lang="en-IN"/>
                    </a:p>
                  </a:txBody>
                  <a:tcPr/>
                </a:tc>
                <a:tc>
                  <a:txBody>
                    <a:bodyPr/>
                    <a:lstStyle/>
                    <a:p>
                      <a:r>
                        <a:rPr lang="en-IN" dirty="0" smtClean="0"/>
                        <a:t>-&gt;days</a:t>
                      </a:r>
                      <a:endParaRPr lang="en-IN" dirty="0"/>
                    </a:p>
                  </a:txBody>
                  <a:tcPr/>
                </a:tc>
              </a:tr>
              <a:tr h="454470">
                <a:tc>
                  <a:txBody>
                    <a:bodyPr/>
                    <a:lstStyle/>
                    <a:p>
                      <a:r>
                        <a:rPr lang="en-IN" dirty="0" smtClean="0"/>
                        <a:t>-&gt;status</a:t>
                      </a:r>
                      <a:endParaRPr lang="en-IN" dirty="0"/>
                    </a:p>
                  </a:txBody>
                  <a:tcPr/>
                </a:tc>
                <a:tc>
                  <a:txBody>
                    <a:bodyPr/>
                    <a:lstStyle/>
                    <a:p>
                      <a:r>
                        <a:rPr lang="en-IN" dirty="0" smtClean="0"/>
                        <a:t>-&gt;status</a:t>
                      </a:r>
                      <a:endParaRPr lang="en-IN" dirty="0"/>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750626"/>
            <a:ext cx="8331958" cy="872319"/>
          </a:xfrm>
        </p:spPr>
        <p:txBody>
          <a:bodyPr/>
          <a:lstStyle/>
          <a:p>
            <a:r>
              <a:rPr lang="en-IN" dirty="0" smtClean="0"/>
              <a:t>Feasibility Study</a:t>
            </a:r>
            <a:endParaRPr lang="en-IN" dirty="0"/>
          </a:p>
        </p:txBody>
      </p:sp>
      <p:sp>
        <p:nvSpPr>
          <p:cNvPr id="3" name="Content Placeholder 2"/>
          <p:cNvSpPr>
            <a:spLocks noGrp="1"/>
          </p:cNvSpPr>
          <p:nvPr>
            <p:ph idx="1"/>
          </p:nvPr>
        </p:nvSpPr>
        <p:spPr>
          <a:xfrm>
            <a:off x="623247" y="2107821"/>
            <a:ext cx="7306102" cy="4415809"/>
          </a:xfrm>
        </p:spPr>
        <p:txBody>
          <a:bodyPr>
            <a:normAutofit fontScale="85000" lnSpcReduction="20000"/>
          </a:bodyPr>
          <a:lstStyle/>
          <a:p>
            <a:pPr marL="0" indent="0" algn="just" eaLnBrk="0" fontAlgn="base" hangingPunct="0">
              <a:spcBef>
                <a:spcPct val="0"/>
              </a:spcBef>
              <a:spcAft>
                <a:spcPct val="0"/>
              </a:spcAft>
              <a:buClr>
                <a:schemeClr val="accent1">
                  <a:lumMod val="75000"/>
                </a:schemeClr>
              </a:buClr>
              <a:tabLst>
                <a:tab pos="228600" algn="l"/>
                <a:tab pos="685800" algn="l"/>
              </a:tabLst>
            </a:pPr>
            <a:r>
              <a:rPr lang="en-US" sz="2000" b="1" dirty="0">
                <a:ea typeface="Arial Unicode MS" pitchFamily="34" charset="-128"/>
                <a:cs typeface="Times New Roman" pitchFamily="18" charset="0"/>
              </a:rPr>
              <a:t>HARDWARE REQUIREMENTS:</a:t>
            </a:r>
            <a:endParaRPr lang="en-US" sz="2000" dirty="0">
              <a:cs typeface="Arial" pitchFamily="34" charset="0"/>
            </a:endParaRPr>
          </a:p>
          <a:p>
            <a:r>
              <a:rPr lang="en-US" sz="2000" dirty="0" smtClean="0"/>
              <a:t>Processor		:	                Intel core -2 duo (min).</a:t>
            </a:r>
            <a:endParaRPr lang="en-IN" sz="2000" dirty="0" smtClean="0"/>
          </a:p>
          <a:p>
            <a:r>
              <a:rPr lang="en-US" sz="2000" dirty="0" smtClean="0"/>
              <a:t>RAM			:	                500MB (min).</a:t>
            </a:r>
            <a:endParaRPr lang="en-IN" sz="2000" dirty="0" smtClean="0"/>
          </a:p>
          <a:p>
            <a:r>
              <a:rPr lang="hr-HR" sz="2000" dirty="0" smtClean="0"/>
              <a:t>Hard Disk		:	       </a:t>
            </a:r>
            <a:r>
              <a:rPr lang="en-IN" sz="2000" dirty="0" smtClean="0"/>
              <a:t>     </a:t>
            </a:r>
            <a:r>
              <a:rPr lang="hr-HR" sz="2000" dirty="0" smtClean="0"/>
              <a:t>    40 GB (min).</a:t>
            </a:r>
            <a:endParaRPr lang="en-IN" sz="2000" dirty="0" smtClean="0"/>
          </a:p>
          <a:p>
            <a:r>
              <a:rPr lang="en-US" sz="2000" b="1" dirty="0" smtClean="0">
                <a:ea typeface="Arial Unicode MS" pitchFamily="34" charset="-128"/>
                <a:cs typeface="Times New Roman" pitchFamily="18" charset="0"/>
              </a:rPr>
              <a:t>SOFTWARE REQUIREMENTS:</a:t>
            </a:r>
          </a:p>
          <a:p>
            <a:r>
              <a:rPr lang="en-US" sz="2000" dirty="0" smtClean="0"/>
              <a:t>Operating System	:		Windows 7 or higher.</a:t>
            </a:r>
            <a:endParaRPr lang="en-IN" sz="2000" b="1" i="1" dirty="0" smtClean="0"/>
          </a:p>
          <a:p>
            <a:r>
              <a:rPr lang="en-US" sz="2000" dirty="0" smtClean="0"/>
              <a:t>Back End		:		My </a:t>
            </a:r>
            <a:r>
              <a:rPr lang="en-US" sz="2000" dirty="0" err="1" smtClean="0"/>
              <a:t>Sql</a:t>
            </a:r>
            <a:r>
              <a:rPr lang="en-US" sz="2000" dirty="0" smtClean="0"/>
              <a:t> 5.1</a:t>
            </a:r>
            <a:endParaRPr lang="en-IN" sz="2000" dirty="0" smtClean="0"/>
          </a:p>
          <a:p>
            <a:r>
              <a:rPr lang="en-US" sz="2000" dirty="0" smtClean="0"/>
              <a:t>Validation                           :                                 JavaScript</a:t>
            </a:r>
            <a:endParaRPr lang="en-IN" sz="2000" dirty="0" smtClean="0"/>
          </a:p>
          <a:p>
            <a:r>
              <a:rPr lang="en-US" sz="2000" dirty="0" smtClean="0"/>
              <a:t>Front End                           :                                 HTML, CSS	</a:t>
            </a:r>
            <a:endParaRPr lang="en-IN" sz="2000" dirty="0" smtClean="0"/>
          </a:p>
          <a:p>
            <a:r>
              <a:rPr lang="en-US" sz="2000" dirty="0" smtClean="0"/>
              <a:t>Technologies		:		JDK 1.6,J2EE, JDBC, SERVLETS, JSP</a:t>
            </a:r>
            <a:endParaRPr lang="en-IN" sz="2000" dirty="0" smtClean="0"/>
          </a:p>
          <a:p>
            <a:r>
              <a:rPr lang="en-US" sz="2000" dirty="0" smtClean="0"/>
              <a:t>Web Server		:		Apache Tomcat 7.0</a:t>
            </a:r>
            <a:endParaRPr lang="en-IN" sz="2000" dirty="0" smtClean="0"/>
          </a:p>
          <a:p>
            <a:r>
              <a:rPr lang="hr-HR" sz="2000" dirty="0" smtClean="0"/>
              <a:t>Web Technologies	:		HTML, JavaScript</a:t>
            </a:r>
            <a:endParaRPr lang="en-IN" sz="2000" dirty="0" smtClean="0"/>
          </a:p>
          <a:p>
            <a:r>
              <a:rPr lang="hr-HR" sz="2000" dirty="0" smtClean="0"/>
              <a:t>Web Browsers	       </a:t>
            </a:r>
            <a:r>
              <a:rPr lang="en-IN" sz="2000" dirty="0" smtClean="0"/>
              <a:t>       </a:t>
            </a:r>
            <a:r>
              <a:rPr lang="hr-HR" sz="2000" dirty="0" smtClean="0"/>
              <a:t>    :		Mozila Firefox,Google Chrome </a:t>
            </a:r>
            <a:endParaRPr lang="en-IN" sz="2000" dirty="0" smtClean="0"/>
          </a:p>
          <a:p>
            <a:r>
              <a:rPr lang="hr-HR" sz="2000" dirty="0" smtClean="0"/>
              <a:t>IDE			: 		Dreamweaver8</a:t>
            </a:r>
            <a:endParaRPr lang="en-IN" sz="2000" dirty="0" smtClean="0"/>
          </a:p>
          <a:p>
            <a:r>
              <a:rPr lang="hr-HR" sz="2000" dirty="0" smtClean="0"/>
              <a:t>Documentation Tool	:		Microsoft word 2007</a:t>
            </a:r>
            <a:endParaRPr lang="en-IN" sz="2000" dirty="0" smtClean="0"/>
          </a:p>
          <a:p>
            <a:pPr marL="0" indent="0" algn="just" eaLnBrk="0" fontAlgn="base" hangingPunct="0">
              <a:spcBef>
                <a:spcPct val="0"/>
              </a:spcBef>
              <a:spcAft>
                <a:spcPct val="0"/>
              </a:spcAft>
              <a:buClr>
                <a:schemeClr val="accent1">
                  <a:lumMod val="75000"/>
                </a:schemeClr>
              </a:buClr>
              <a:tabLst>
                <a:tab pos="228600" algn="l"/>
                <a:tab pos="685800" algn="l"/>
              </a:tabLst>
            </a:pPr>
            <a:endParaRPr lang="en-US" sz="2000" dirty="0">
              <a:cs typeface="Arial" pitchFamily="34" charset="0"/>
            </a:endParaRPr>
          </a:p>
        </p:txBody>
      </p:sp>
    </p:spTree>
    <p:extLst>
      <p:ext uri="{BB962C8B-B14F-4D97-AF65-F5344CB8AC3E}">
        <p14:creationId xmlns="" xmlns:p14="http://schemas.microsoft.com/office/powerpoint/2010/main" val="3166569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028131"/>
          </a:xfrm>
        </p:spPr>
        <p:txBody>
          <a:bodyPr/>
          <a:lstStyle/>
          <a:p>
            <a:r>
              <a:rPr lang="en-IN" dirty="0" smtClean="0"/>
              <a:t>DFD Level-0</a:t>
            </a:r>
            <a:endParaRPr lang="en-IN" dirty="0"/>
          </a:p>
        </p:txBody>
      </p:sp>
      <p:pic>
        <p:nvPicPr>
          <p:cNvPr id="1026" name="Picture 2"/>
          <p:cNvPicPr>
            <a:picLocks noChangeAspect="1" noChangeArrowheads="1"/>
          </p:cNvPicPr>
          <p:nvPr/>
        </p:nvPicPr>
        <p:blipFill>
          <a:blip r:embed="rId2"/>
          <a:srcRect/>
          <a:stretch>
            <a:fillRect/>
          </a:stretch>
        </p:blipFill>
        <p:spPr bwMode="auto">
          <a:xfrm>
            <a:off x="0" y="1501254"/>
            <a:ext cx="9163050" cy="4132784"/>
          </a:xfrm>
          <a:prstGeom prst="rect">
            <a:avLst/>
          </a:prstGeom>
          <a:noFill/>
          <a:ln w="9525">
            <a:noFill/>
            <a:miter lim="800000"/>
            <a:headEnd/>
            <a:tailEnd/>
          </a:ln>
          <a:effectLst/>
        </p:spPr>
      </p:pic>
    </p:spTree>
    <p:extLst>
      <p:ext uri="{BB962C8B-B14F-4D97-AF65-F5344CB8AC3E}">
        <p14:creationId xmlns="" xmlns:p14="http://schemas.microsoft.com/office/powerpoint/2010/main" val="4259736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36" y="201637"/>
            <a:ext cx="6832210" cy="1320800"/>
          </a:xfrm>
        </p:spPr>
        <p:txBody>
          <a:bodyPr/>
          <a:lstStyle/>
          <a:p>
            <a:r>
              <a:rPr lang="en-US" dirty="0" smtClean="0"/>
              <a:t>   Level-1 DFD</a:t>
            </a:r>
            <a:endParaRPr lang="en-IN" dirty="0"/>
          </a:p>
        </p:txBody>
      </p:sp>
      <p:pic>
        <p:nvPicPr>
          <p:cNvPr id="4" name="Picture 3" descr="level 1.png"/>
          <p:cNvPicPr>
            <a:picLocks noChangeAspect="1"/>
          </p:cNvPicPr>
          <p:nvPr/>
        </p:nvPicPr>
        <p:blipFill>
          <a:blip r:embed="rId2" cstate="print"/>
          <a:stretch>
            <a:fillRect/>
          </a:stretch>
        </p:blipFill>
        <p:spPr>
          <a:xfrm>
            <a:off x="0" y="1257500"/>
            <a:ext cx="9144000" cy="43702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99" y="204995"/>
            <a:ext cx="7997310" cy="1569213"/>
          </a:xfrm>
        </p:spPr>
        <p:txBody>
          <a:bodyPr>
            <a:normAutofit/>
          </a:bodyPr>
          <a:lstStyle/>
          <a:p>
            <a:r>
              <a:rPr lang="en-US" sz="3200" dirty="0" smtClean="0"/>
              <a:t>Level-2 DFD (</a:t>
            </a:r>
            <a:r>
              <a:rPr lang="en-US" sz="3200" dirty="0" err="1" smtClean="0"/>
              <a:t>Organisation</a:t>
            </a:r>
            <a:r>
              <a:rPr lang="en-US" sz="3200" dirty="0" smtClean="0"/>
              <a:t> Management)</a:t>
            </a:r>
            <a:endParaRPr lang="en-IN" sz="3200" dirty="0"/>
          </a:p>
        </p:txBody>
      </p:sp>
      <p:sp>
        <p:nvSpPr>
          <p:cNvPr id="3" name="TextBox 2"/>
          <p:cNvSpPr txBox="1"/>
          <p:nvPr/>
        </p:nvSpPr>
        <p:spPr>
          <a:xfrm>
            <a:off x="4559761" y="3634615"/>
            <a:ext cx="144357" cy="156549"/>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4655443" y="3731719"/>
            <a:ext cx="517785" cy="59445"/>
          </a:xfrm>
          <a:prstGeom prst="rect">
            <a:avLst/>
          </a:prstGeom>
          <a:solidFill>
            <a:schemeClr val="bg1"/>
          </a:solidFill>
        </p:spPr>
        <p:txBody>
          <a:bodyPr wrap="square" rtlCol="0">
            <a:spAutoFit/>
          </a:bodyPr>
          <a:lstStyle/>
          <a:p>
            <a:endParaRPr lang="en-IN" sz="800" dirty="0"/>
          </a:p>
        </p:txBody>
      </p:sp>
      <p:sp>
        <p:nvSpPr>
          <p:cNvPr id="5" name="TextBox 4"/>
          <p:cNvSpPr txBox="1"/>
          <p:nvPr/>
        </p:nvSpPr>
        <p:spPr>
          <a:xfrm>
            <a:off x="5353496" y="3462898"/>
            <a:ext cx="320652" cy="497183"/>
          </a:xfrm>
          <a:prstGeom prst="rect">
            <a:avLst/>
          </a:prstGeom>
          <a:solidFill>
            <a:schemeClr val="bg1"/>
          </a:solidFill>
        </p:spPr>
        <p:txBody>
          <a:bodyPr wrap="square" rtlCol="0">
            <a:spAutoFit/>
          </a:bodyPr>
          <a:lstStyle/>
          <a:p>
            <a:endParaRPr lang="en-IN" dirty="0"/>
          </a:p>
        </p:txBody>
      </p:sp>
      <p:pic>
        <p:nvPicPr>
          <p:cNvPr id="8" name="Picture 7" descr="level 2(organisation management).png"/>
          <p:cNvPicPr>
            <a:picLocks noChangeAspect="1"/>
          </p:cNvPicPr>
          <p:nvPr/>
        </p:nvPicPr>
        <p:blipFill>
          <a:blip r:embed="rId2" cstate="print"/>
          <a:stretch>
            <a:fillRect/>
          </a:stretch>
        </p:blipFill>
        <p:spPr>
          <a:xfrm>
            <a:off x="0" y="1774230"/>
            <a:ext cx="9144000" cy="45651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007"/>
            <a:ext cx="9321421" cy="1036951"/>
          </a:xfrm>
        </p:spPr>
        <p:txBody>
          <a:bodyPr>
            <a:noAutofit/>
          </a:bodyPr>
          <a:lstStyle/>
          <a:p>
            <a:r>
              <a:rPr lang="en-US" dirty="0" smtClean="0"/>
              <a:t>Level-2 DFD(Vehicle Management)</a:t>
            </a:r>
            <a:endParaRPr lang="en-IN" dirty="0"/>
          </a:p>
        </p:txBody>
      </p:sp>
      <p:sp>
        <p:nvSpPr>
          <p:cNvPr id="3" name="TextBox 2"/>
          <p:cNvSpPr txBox="1"/>
          <p:nvPr/>
        </p:nvSpPr>
        <p:spPr>
          <a:xfrm>
            <a:off x="4559761" y="3634615"/>
            <a:ext cx="144357" cy="156549"/>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4655443" y="3731719"/>
            <a:ext cx="517785" cy="59445"/>
          </a:xfrm>
          <a:prstGeom prst="rect">
            <a:avLst/>
          </a:prstGeom>
          <a:solidFill>
            <a:schemeClr val="bg1"/>
          </a:solidFill>
        </p:spPr>
        <p:txBody>
          <a:bodyPr wrap="square" rtlCol="0">
            <a:spAutoFit/>
          </a:bodyPr>
          <a:lstStyle/>
          <a:p>
            <a:endParaRPr lang="en-IN" sz="800" dirty="0"/>
          </a:p>
        </p:txBody>
      </p:sp>
      <p:sp>
        <p:nvSpPr>
          <p:cNvPr id="5" name="TextBox 4"/>
          <p:cNvSpPr txBox="1"/>
          <p:nvPr/>
        </p:nvSpPr>
        <p:spPr>
          <a:xfrm>
            <a:off x="5353496" y="3462898"/>
            <a:ext cx="320652" cy="497183"/>
          </a:xfrm>
          <a:prstGeom prst="rect">
            <a:avLst/>
          </a:prstGeom>
          <a:solidFill>
            <a:schemeClr val="bg1"/>
          </a:solidFill>
        </p:spPr>
        <p:txBody>
          <a:bodyPr wrap="square" rtlCol="0">
            <a:spAutoFit/>
          </a:bodyPr>
          <a:lstStyle/>
          <a:p>
            <a:endParaRPr lang="en-IN" dirty="0"/>
          </a:p>
        </p:txBody>
      </p:sp>
      <p:sp>
        <p:nvSpPr>
          <p:cNvPr id="11" name="TextBox 10"/>
          <p:cNvSpPr txBox="1"/>
          <p:nvPr/>
        </p:nvSpPr>
        <p:spPr>
          <a:xfrm>
            <a:off x="4550903" y="1375231"/>
            <a:ext cx="162072" cy="356851"/>
          </a:xfrm>
          <a:prstGeom prst="rect">
            <a:avLst/>
          </a:prstGeom>
          <a:solidFill>
            <a:schemeClr val="bg1"/>
          </a:solidFill>
        </p:spPr>
        <p:txBody>
          <a:bodyPr wrap="square" rtlCol="0">
            <a:spAutoFit/>
          </a:bodyPr>
          <a:lstStyle/>
          <a:p>
            <a:endParaRPr lang="en-IN" dirty="0"/>
          </a:p>
        </p:txBody>
      </p:sp>
      <p:sp>
        <p:nvSpPr>
          <p:cNvPr id="12" name="TextBox 11"/>
          <p:cNvSpPr txBox="1"/>
          <p:nvPr/>
        </p:nvSpPr>
        <p:spPr>
          <a:xfrm>
            <a:off x="5351750" y="3284472"/>
            <a:ext cx="162072" cy="356851"/>
          </a:xfrm>
          <a:prstGeom prst="rect">
            <a:avLst/>
          </a:prstGeom>
          <a:solidFill>
            <a:schemeClr val="bg1"/>
          </a:solidFill>
        </p:spPr>
        <p:txBody>
          <a:bodyPr wrap="square" rtlCol="0">
            <a:spAutoFit/>
          </a:bodyPr>
          <a:lstStyle/>
          <a:p>
            <a:endParaRPr lang="en-IN" dirty="0"/>
          </a:p>
        </p:txBody>
      </p:sp>
      <p:sp>
        <p:nvSpPr>
          <p:cNvPr id="13" name="TextBox 12"/>
          <p:cNvSpPr txBox="1"/>
          <p:nvPr/>
        </p:nvSpPr>
        <p:spPr>
          <a:xfrm>
            <a:off x="5250788" y="4555006"/>
            <a:ext cx="181998" cy="356851"/>
          </a:xfrm>
          <a:prstGeom prst="rect">
            <a:avLst/>
          </a:prstGeom>
          <a:solidFill>
            <a:schemeClr val="bg1"/>
          </a:solidFill>
        </p:spPr>
        <p:txBody>
          <a:bodyPr wrap="square" rtlCol="0">
            <a:spAutoFit/>
          </a:bodyPr>
          <a:lstStyle/>
          <a:p>
            <a:endParaRPr lang="en-IN" dirty="0"/>
          </a:p>
        </p:txBody>
      </p:sp>
      <p:sp>
        <p:nvSpPr>
          <p:cNvPr id="14" name="TextBox 13"/>
          <p:cNvSpPr txBox="1"/>
          <p:nvPr/>
        </p:nvSpPr>
        <p:spPr>
          <a:xfrm>
            <a:off x="3539987" y="5928930"/>
            <a:ext cx="201759" cy="356851"/>
          </a:xfrm>
          <a:prstGeom prst="rect">
            <a:avLst/>
          </a:prstGeom>
          <a:solidFill>
            <a:schemeClr val="bg1"/>
          </a:solidFill>
        </p:spPr>
        <p:txBody>
          <a:bodyPr wrap="square" rtlCol="0">
            <a:spAutoFit/>
          </a:bodyPr>
          <a:lstStyle/>
          <a:p>
            <a:endParaRPr lang="en-IN" dirty="0"/>
          </a:p>
        </p:txBody>
      </p:sp>
      <p:sp>
        <p:nvSpPr>
          <p:cNvPr id="15" name="TextBox 14"/>
          <p:cNvSpPr txBox="1"/>
          <p:nvPr/>
        </p:nvSpPr>
        <p:spPr>
          <a:xfrm>
            <a:off x="1568178" y="6501149"/>
            <a:ext cx="218535" cy="356851"/>
          </a:xfrm>
          <a:prstGeom prst="rect">
            <a:avLst/>
          </a:prstGeom>
          <a:solidFill>
            <a:schemeClr val="bg1"/>
          </a:solidFill>
        </p:spPr>
        <p:txBody>
          <a:bodyPr wrap="square" rtlCol="0">
            <a:spAutoFit/>
          </a:bodyPr>
          <a:lstStyle/>
          <a:p>
            <a:endParaRPr lang="en-IN" dirty="0"/>
          </a:p>
        </p:txBody>
      </p:sp>
      <p:pic>
        <p:nvPicPr>
          <p:cNvPr id="17" name="Picture 16" descr="level2(vehicle management).png"/>
          <p:cNvPicPr>
            <a:picLocks noChangeAspect="1"/>
          </p:cNvPicPr>
          <p:nvPr/>
        </p:nvPicPr>
        <p:blipFill>
          <a:blip r:embed="rId2" cstate="print"/>
          <a:stretch>
            <a:fillRect/>
          </a:stretch>
        </p:blipFill>
        <p:spPr>
          <a:xfrm>
            <a:off x="0" y="1776116"/>
            <a:ext cx="9144000" cy="4370294"/>
          </a:xfrm>
          <a:prstGeom prst="rect">
            <a:avLst/>
          </a:prstGeom>
        </p:spPr>
      </p:pic>
    </p:spTree>
    <p:extLst>
      <p:ext uri="{BB962C8B-B14F-4D97-AF65-F5344CB8AC3E}">
        <p14:creationId xmlns="" xmlns:p14="http://schemas.microsoft.com/office/powerpoint/2010/main" val="3689681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779" y="624385"/>
            <a:ext cx="8229600" cy="1066800"/>
          </a:xfrm>
        </p:spPr>
        <p:txBody>
          <a:bodyPr/>
          <a:lstStyle/>
          <a:p>
            <a:r>
              <a:rPr lang="en-US" dirty="0" smtClean="0"/>
              <a:t>Level-2 DFD(User Activity)</a:t>
            </a:r>
            <a:endParaRPr lang="en-IN" dirty="0"/>
          </a:p>
        </p:txBody>
      </p:sp>
      <p:pic>
        <p:nvPicPr>
          <p:cNvPr id="4" name="Content Placeholder 3" descr="level2(useractivity).png"/>
          <p:cNvPicPr>
            <a:picLocks noGrp="1" noChangeAspect="1"/>
          </p:cNvPicPr>
          <p:nvPr>
            <p:ph idx="1"/>
          </p:nvPr>
        </p:nvPicPr>
        <p:blipFill>
          <a:blip r:embed="rId2" cstate="print"/>
          <a:stretch>
            <a:fillRect/>
          </a:stretch>
        </p:blipFill>
        <p:spPr>
          <a:xfrm>
            <a:off x="450377" y="1583140"/>
            <a:ext cx="8529850" cy="499069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007"/>
            <a:ext cx="9321421" cy="1036951"/>
          </a:xfrm>
        </p:spPr>
        <p:txBody>
          <a:bodyPr>
            <a:noAutofit/>
          </a:bodyPr>
          <a:lstStyle/>
          <a:p>
            <a:r>
              <a:rPr lang="en-US" dirty="0" smtClean="0"/>
              <a:t>Level-3 DFD(</a:t>
            </a:r>
            <a:r>
              <a:rPr lang="en-US" dirty="0" err="1" smtClean="0"/>
              <a:t>Bloodbank</a:t>
            </a:r>
            <a:r>
              <a:rPr lang="en-US" dirty="0" smtClean="0"/>
              <a:t> Management)</a:t>
            </a:r>
            <a:endParaRPr lang="en-IN" dirty="0"/>
          </a:p>
        </p:txBody>
      </p:sp>
      <p:sp>
        <p:nvSpPr>
          <p:cNvPr id="3" name="TextBox 2"/>
          <p:cNvSpPr txBox="1"/>
          <p:nvPr/>
        </p:nvSpPr>
        <p:spPr>
          <a:xfrm>
            <a:off x="4559761" y="3634615"/>
            <a:ext cx="144357" cy="156549"/>
          </a:xfrm>
          <a:prstGeom prst="rect">
            <a:avLst/>
          </a:prstGeom>
          <a:solidFill>
            <a:schemeClr val="bg1"/>
          </a:solidFill>
        </p:spPr>
        <p:txBody>
          <a:bodyPr wrap="square" rtlCol="0">
            <a:spAutoFit/>
          </a:bodyPr>
          <a:lstStyle/>
          <a:p>
            <a:endParaRPr lang="en-IN" dirty="0"/>
          </a:p>
        </p:txBody>
      </p:sp>
      <p:sp>
        <p:nvSpPr>
          <p:cNvPr id="4" name="TextBox 3"/>
          <p:cNvSpPr txBox="1"/>
          <p:nvPr/>
        </p:nvSpPr>
        <p:spPr>
          <a:xfrm>
            <a:off x="4655443" y="3731719"/>
            <a:ext cx="517785" cy="59445"/>
          </a:xfrm>
          <a:prstGeom prst="rect">
            <a:avLst/>
          </a:prstGeom>
          <a:solidFill>
            <a:schemeClr val="bg1"/>
          </a:solidFill>
        </p:spPr>
        <p:txBody>
          <a:bodyPr wrap="square" rtlCol="0">
            <a:spAutoFit/>
          </a:bodyPr>
          <a:lstStyle/>
          <a:p>
            <a:endParaRPr lang="en-IN" sz="800" dirty="0"/>
          </a:p>
        </p:txBody>
      </p:sp>
      <p:sp>
        <p:nvSpPr>
          <p:cNvPr id="5" name="TextBox 4"/>
          <p:cNvSpPr txBox="1"/>
          <p:nvPr/>
        </p:nvSpPr>
        <p:spPr>
          <a:xfrm>
            <a:off x="5353496" y="3462898"/>
            <a:ext cx="320652" cy="497183"/>
          </a:xfrm>
          <a:prstGeom prst="rect">
            <a:avLst/>
          </a:prstGeom>
          <a:solidFill>
            <a:schemeClr val="bg1"/>
          </a:solidFill>
        </p:spPr>
        <p:txBody>
          <a:bodyPr wrap="square" rtlCol="0">
            <a:spAutoFit/>
          </a:bodyPr>
          <a:lstStyle/>
          <a:p>
            <a:endParaRPr lang="en-IN" dirty="0"/>
          </a:p>
        </p:txBody>
      </p:sp>
      <p:sp>
        <p:nvSpPr>
          <p:cNvPr id="11" name="TextBox 10"/>
          <p:cNvSpPr txBox="1"/>
          <p:nvPr/>
        </p:nvSpPr>
        <p:spPr>
          <a:xfrm>
            <a:off x="4550903" y="1375231"/>
            <a:ext cx="162072" cy="356851"/>
          </a:xfrm>
          <a:prstGeom prst="rect">
            <a:avLst/>
          </a:prstGeom>
          <a:solidFill>
            <a:schemeClr val="bg1"/>
          </a:solidFill>
        </p:spPr>
        <p:txBody>
          <a:bodyPr wrap="square" rtlCol="0">
            <a:spAutoFit/>
          </a:bodyPr>
          <a:lstStyle/>
          <a:p>
            <a:endParaRPr lang="en-IN" dirty="0"/>
          </a:p>
        </p:txBody>
      </p:sp>
      <p:sp>
        <p:nvSpPr>
          <p:cNvPr id="12" name="TextBox 11"/>
          <p:cNvSpPr txBox="1"/>
          <p:nvPr/>
        </p:nvSpPr>
        <p:spPr>
          <a:xfrm>
            <a:off x="5351750" y="3284472"/>
            <a:ext cx="162072" cy="356851"/>
          </a:xfrm>
          <a:prstGeom prst="rect">
            <a:avLst/>
          </a:prstGeom>
          <a:solidFill>
            <a:schemeClr val="bg1"/>
          </a:solidFill>
        </p:spPr>
        <p:txBody>
          <a:bodyPr wrap="square" rtlCol="0">
            <a:spAutoFit/>
          </a:bodyPr>
          <a:lstStyle/>
          <a:p>
            <a:endParaRPr lang="en-IN" dirty="0"/>
          </a:p>
        </p:txBody>
      </p:sp>
      <p:sp>
        <p:nvSpPr>
          <p:cNvPr id="13" name="TextBox 12"/>
          <p:cNvSpPr txBox="1"/>
          <p:nvPr/>
        </p:nvSpPr>
        <p:spPr>
          <a:xfrm>
            <a:off x="5250788" y="4555006"/>
            <a:ext cx="181998" cy="356851"/>
          </a:xfrm>
          <a:prstGeom prst="rect">
            <a:avLst/>
          </a:prstGeom>
          <a:solidFill>
            <a:schemeClr val="bg1"/>
          </a:solidFill>
        </p:spPr>
        <p:txBody>
          <a:bodyPr wrap="square" rtlCol="0">
            <a:spAutoFit/>
          </a:bodyPr>
          <a:lstStyle/>
          <a:p>
            <a:endParaRPr lang="en-IN" dirty="0"/>
          </a:p>
        </p:txBody>
      </p:sp>
      <p:sp>
        <p:nvSpPr>
          <p:cNvPr id="14" name="TextBox 13"/>
          <p:cNvSpPr txBox="1"/>
          <p:nvPr/>
        </p:nvSpPr>
        <p:spPr>
          <a:xfrm>
            <a:off x="3539987" y="5928930"/>
            <a:ext cx="201759" cy="356851"/>
          </a:xfrm>
          <a:prstGeom prst="rect">
            <a:avLst/>
          </a:prstGeom>
          <a:solidFill>
            <a:schemeClr val="bg1"/>
          </a:solidFill>
        </p:spPr>
        <p:txBody>
          <a:bodyPr wrap="square" rtlCol="0">
            <a:spAutoFit/>
          </a:bodyPr>
          <a:lstStyle/>
          <a:p>
            <a:endParaRPr lang="en-IN" dirty="0"/>
          </a:p>
        </p:txBody>
      </p:sp>
      <p:sp>
        <p:nvSpPr>
          <p:cNvPr id="15" name="TextBox 14"/>
          <p:cNvSpPr txBox="1"/>
          <p:nvPr/>
        </p:nvSpPr>
        <p:spPr>
          <a:xfrm>
            <a:off x="1568178" y="6501149"/>
            <a:ext cx="218535" cy="356851"/>
          </a:xfrm>
          <a:prstGeom prst="rect">
            <a:avLst/>
          </a:prstGeom>
          <a:solidFill>
            <a:schemeClr val="bg1"/>
          </a:solidFill>
        </p:spPr>
        <p:txBody>
          <a:bodyPr wrap="square" rtlCol="0">
            <a:spAutoFit/>
          </a:bodyPr>
          <a:lstStyle/>
          <a:p>
            <a:endParaRPr lang="en-IN" dirty="0"/>
          </a:p>
        </p:txBody>
      </p:sp>
      <p:pic>
        <p:nvPicPr>
          <p:cNvPr id="16" name="Picture 15" descr="level 3(blooodbank management).png"/>
          <p:cNvPicPr>
            <a:picLocks noChangeAspect="1"/>
          </p:cNvPicPr>
          <p:nvPr/>
        </p:nvPicPr>
        <p:blipFill>
          <a:blip r:embed="rId2" cstate="print"/>
          <a:stretch>
            <a:fillRect/>
          </a:stretch>
        </p:blipFill>
        <p:spPr>
          <a:xfrm>
            <a:off x="0" y="1402009"/>
            <a:ext cx="9144000" cy="4299641"/>
          </a:xfrm>
          <a:prstGeom prst="rect">
            <a:avLst/>
          </a:prstGeom>
        </p:spPr>
      </p:pic>
    </p:spTree>
    <p:extLst>
      <p:ext uri="{BB962C8B-B14F-4D97-AF65-F5344CB8AC3E}">
        <p14:creationId xmlns="" xmlns:p14="http://schemas.microsoft.com/office/powerpoint/2010/main" val="3689681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733567"/>
            <a:ext cx="8229600" cy="1066800"/>
          </a:xfrm>
        </p:spPr>
        <p:txBody>
          <a:bodyPr>
            <a:normAutofit/>
          </a:bodyPr>
          <a:lstStyle/>
          <a:p>
            <a:r>
              <a:rPr lang="en-US" dirty="0" smtClean="0"/>
              <a:t>Level-3 DFD(Hospital Management)</a:t>
            </a:r>
            <a:endParaRPr lang="en-IN" dirty="0"/>
          </a:p>
        </p:txBody>
      </p:sp>
      <p:pic>
        <p:nvPicPr>
          <p:cNvPr id="4" name="Content Placeholder 3" descr="level3(hospitalmanagement).png"/>
          <p:cNvPicPr>
            <a:picLocks noGrp="1" noChangeAspect="1"/>
          </p:cNvPicPr>
          <p:nvPr>
            <p:ph idx="1"/>
          </p:nvPr>
        </p:nvPicPr>
        <p:blipFill>
          <a:blip r:embed="rId2" cstate="print"/>
          <a:stretch>
            <a:fillRect/>
          </a:stretch>
        </p:blipFill>
        <p:spPr>
          <a:xfrm>
            <a:off x="154406" y="1815152"/>
            <a:ext cx="8989593" cy="4758686"/>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52" y="651681"/>
            <a:ext cx="8229600" cy="1066800"/>
          </a:xfrm>
        </p:spPr>
        <p:txBody>
          <a:bodyPr/>
          <a:lstStyle/>
          <a:p>
            <a:r>
              <a:rPr lang="en-IN" dirty="0" smtClean="0"/>
              <a:t>Contents</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246553916"/>
              </p:ext>
            </p:extLst>
          </p:nvPr>
        </p:nvGraphicFramePr>
        <p:xfrm>
          <a:off x="582304" y="1924332"/>
          <a:ext cx="4232276" cy="4173084"/>
        </p:xfrm>
        <a:graphic>
          <a:graphicData uri="http://schemas.openxmlformats.org/drawingml/2006/table">
            <a:tbl>
              <a:tblPr firstRow="1" bandRow="1">
                <a:tableStyleId>{5940675A-B579-460E-94D1-54222C63F5DA}</a:tableStyleId>
              </a:tblPr>
              <a:tblGrid>
                <a:gridCol w="577755"/>
                <a:gridCol w="3654521"/>
              </a:tblGrid>
              <a:tr h="463676">
                <a:tc>
                  <a:txBody>
                    <a:bodyPr/>
                    <a:lstStyle/>
                    <a:p>
                      <a:r>
                        <a:rPr lang="en-IN" dirty="0" smtClean="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Introduction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Problem Statement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Objective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Database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Feasibility Study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6.</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DFD</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7.</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E-R Diagram</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8.</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User Interface</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63676">
                <a:tc>
                  <a:txBody>
                    <a:bodyPr/>
                    <a:lstStyle/>
                    <a:p>
                      <a:r>
                        <a:rPr lang="en-IN" dirty="0" smtClean="0"/>
                        <a:t>9.</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dirty="0" smtClean="0"/>
                        <a:t>Conclusion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3799684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56" y="624385"/>
            <a:ext cx="8229600" cy="1066800"/>
          </a:xfrm>
        </p:spPr>
        <p:txBody>
          <a:bodyPr/>
          <a:lstStyle/>
          <a:p>
            <a:r>
              <a:rPr lang="en-US" dirty="0" smtClean="0"/>
              <a:t>Level-3 DFD(</a:t>
            </a:r>
            <a:r>
              <a:rPr lang="en-US" dirty="0" err="1" smtClean="0"/>
              <a:t>Pathlab</a:t>
            </a:r>
            <a:r>
              <a:rPr lang="en-US" dirty="0" smtClean="0"/>
              <a:t> Management)</a:t>
            </a:r>
            <a:endParaRPr lang="en-IN" dirty="0"/>
          </a:p>
        </p:txBody>
      </p:sp>
      <p:pic>
        <p:nvPicPr>
          <p:cNvPr id="4" name="Content Placeholder 3" descr="level3(pathlabmanagement).png"/>
          <p:cNvPicPr>
            <a:picLocks noGrp="1" noChangeAspect="1"/>
          </p:cNvPicPr>
          <p:nvPr>
            <p:ph idx="1"/>
          </p:nvPr>
        </p:nvPicPr>
        <p:blipFill>
          <a:blip r:embed="rId2" cstate="print"/>
          <a:stretch>
            <a:fillRect/>
          </a:stretch>
        </p:blipFill>
        <p:spPr>
          <a:xfrm>
            <a:off x="205294" y="1746914"/>
            <a:ext cx="8679400" cy="46723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5" y="424318"/>
            <a:ext cx="6347713" cy="889702"/>
          </a:xfrm>
        </p:spPr>
        <p:txBody>
          <a:bodyPr/>
          <a:lstStyle/>
          <a:p>
            <a:r>
              <a:rPr lang="en-IN" dirty="0" smtClean="0"/>
              <a:t>E-R Diagram</a:t>
            </a:r>
            <a:endParaRPr lang="en-IN" dirty="0"/>
          </a:p>
        </p:txBody>
      </p:sp>
      <p:pic>
        <p:nvPicPr>
          <p:cNvPr id="5" name="Picture 4" descr="er dig.png"/>
          <p:cNvPicPr>
            <a:picLocks noChangeAspect="1"/>
          </p:cNvPicPr>
          <p:nvPr/>
        </p:nvPicPr>
        <p:blipFill>
          <a:blip r:embed="rId2" cstate="print"/>
          <a:stretch>
            <a:fillRect/>
          </a:stretch>
        </p:blipFill>
        <p:spPr>
          <a:xfrm>
            <a:off x="163773" y="1267363"/>
            <a:ext cx="8802806" cy="4935321"/>
          </a:xfrm>
          <a:prstGeom prst="rect">
            <a:avLst/>
          </a:prstGeom>
        </p:spPr>
      </p:pic>
    </p:spTree>
    <p:extLst>
      <p:ext uri="{BB962C8B-B14F-4D97-AF65-F5344CB8AC3E}">
        <p14:creationId xmlns="" xmlns:p14="http://schemas.microsoft.com/office/powerpoint/2010/main" val="2850045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09" y="706272"/>
            <a:ext cx="8229600" cy="1066800"/>
          </a:xfrm>
        </p:spPr>
        <p:txBody>
          <a:bodyPr/>
          <a:lstStyle/>
          <a:p>
            <a:r>
              <a:rPr lang="en-IN" dirty="0" smtClean="0"/>
              <a:t>User Interface</a:t>
            </a:r>
            <a:endParaRPr lang="en-IN"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678977"/>
            <a:ext cx="8229600" cy="1066800"/>
          </a:xfrm>
        </p:spPr>
        <p:txBody>
          <a:bodyPr/>
          <a:lstStyle/>
          <a:p>
            <a:r>
              <a:rPr lang="en-IN" dirty="0" smtClean="0"/>
              <a:t>Registration Page</a:t>
            </a:r>
            <a:endParaRPr lang="en-IN" dirty="0"/>
          </a:p>
        </p:txBody>
      </p:sp>
      <p:sp>
        <p:nvSpPr>
          <p:cNvPr id="5" name="Content Placeholder 4"/>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235" y="582304"/>
            <a:ext cx="6347713" cy="1320800"/>
          </a:xfrm>
        </p:spPr>
        <p:txBody>
          <a:bodyPr/>
          <a:lstStyle/>
          <a:p>
            <a:r>
              <a:rPr lang="en-IN" dirty="0" smtClean="0"/>
              <a:t>Conclusion</a:t>
            </a:r>
            <a:endParaRPr lang="en-IN" dirty="0"/>
          </a:p>
        </p:txBody>
      </p:sp>
      <p:sp>
        <p:nvSpPr>
          <p:cNvPr id="3" name="Content Placeholder 2"/>
          <p:cNvSpPr>
            <a:spLocks noGrp="1"/>
          </p:cNvSpPr>
          <p:nvPr>
            <p:ph idx="1"/>
          </p:nvPr>
        </p:nvSpPr>
        <p:spPr>
          <a:xfrm>
            <a:off x="609600" y="1942225"/>
            <a:ext cx="6347714" cy="3880773"/>
          </a:xfrm>
        </p:spPr>
        <p:txBody>
          <a:bodyPr>
            <a:normAutofit fontScale="85000" lnSpcReduction="10000"/>
          </a:bodyPr>
          <a:lstStyle/>
          <a:p>
            <a:r>
              <a:rPr lang="en-US" dirty="0" smtClean="0"/>
              <a:t>Smart City people can get a host of health related services at their fingertip after implementation of this application by all organizations. It would keep people updated with the information and would specially keep them aware of the prices charged to them for the services. </a:t>
            </a:r>
            <a:r>
              <a:rPr lang="en-US" dirty="0" err="1" smtClean="0"/>
              <a:t>Organisations</a:t>
            </a:r>
            <a:r>
              <a:rPr lang="en-US" dirty="0" smtClean="0"/>
              <a:t> can also get a platform through this application to enhance their business. Smart Health is Smart Living which the Smart City Deserves.</a:t>
            </a:r>
            <a:endParaRPr lang="en-IN" dirty="0" smtClean="0"/>
          </a:p>
          <a:p>
            <a:endParaRPr lang="en-IN" dirty="0"/>
          </a:p>
        </p:txBody>
      </p:sp>
    </p:spTree>
    <p:extLst>
      <p:ext uri="{BB962C8B-B14F-4D97-AF65-F5344CB8AC3E}">
        <p14:creationId xmlns="" xmlns:p14="http://schemas.microsoft.com/office/powerpoint/2010/main" val="3727753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774" y="2510219"/>
            <a:ext cx="6347713" cy="1320800"/>
          </a:xfrm>
        </p:spPr>
        <p:txBody>
          <a:bodyPr>
            <a:normAutofit/>
          </a:bodyPr>
          <a:lstStyle/>
          <a:p>
            <a:pPr algn="ctr"/>
            <a:r>
              <a:rPr lang="en-IN" sz="5400" dirty="0" smtClean="0">
                <a:latin typeface="Arial Rounded MT Bold" panose="020F0704030504030204" pitchFamily="34" charset="0"/>
              </a:rPr>
              <a:t>Thank You</a:t>
            </a:r>
            <a:endParaRPr lang="en-IN" sz="5400" dirty="0">
              <a:latin typeface="Arial Rounded MT Bold" panose="020F0704030504030204" pitchFamily="34" charset="0"/>
            </a:endParaRPr>
          </a:p>
        </p:txBody>
      </p:sp>
    </p:spTree>
    <p:extLst>
      <p:ext uri="{BB962C8B-B14F-4D97-AF65-F5344CB8AC3E}">
        <p14:creationId xmlns="" xmlns:p14="http://schemas.microsoft.com/office/powerpoint/2010/main" val="618767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008" y="442247"/>
            <a:ext cx="6347713" cy="1328382"/>
          </a:xfrm>
        </p:spPr>
        <p:txBody>
          <a:bodyPr>
            <a:normAutofit/>
          </a:bodyPr>
          <a:lstStyle/>
          <a:p>
            <a:r>
              <a:rPr lang="en-IN" dirty="0" smtClean="0"/>
              <a:t>Introduction</a:t>
            </a:r>
            <a:endParaRPr lang="en-IN" dirty="0"/>
          </a:p>
        </p:txBody>
      </p:sp>
      <p:sp>
        <p:nvSpPr>
          <p:cNvPr id="3" name="Content Placeholder 2"/>
          <p:cNvSpPr>
            <a:spLocks noGrp="1"/>
          </p:cNvSpPr>
          <p:nvPr>
            <p:ph idx="1"/>
          </p:nvPr>
        </p:nvSpPr>
        <p:spPr>
          <a:xfrm>
            <a:off x="376096" y="1500806"/>
            <a:ext cx="8522244" cy="5022824"/>
          </a:xfrm>
        </p:spPr>
        <p:txBody>
          <a:bodyPr>
            <a:noAutofit/>
          </a:bodyPr>
          <a:lstStyle/>
          <a:p>
            <a:r>
              <a:rPr lang="en-IN" sz="2400" dirty="0" smtClean="0"/>
              <a:t>Bhubaneswar tops the list of smart cities, thus no stone should be left unturned to introduce smartness in our lives.</a:t>
            </a:r>
          </a:p>
          <a:p>
            <a:r>
              <a:rPr lang="en-IN" sz="2400" dirty="0" smtClean="0"/>
              <a:t>It is the health that is the real wealth and not pieces of gold and silver.</a:t>
            </a:r>
          </a:p>
          <a:p>
            <a:r>
              <a:rPr lang="en-IN" sz="2400" dirty="0" smtClean="0"/>
              <a:t> So, as we run towards smartness why should we lack behind compromising the health facilities available in our city.</a:t>
            </a:r>
          </a:p>
          <a:p>
            <a:r>
              <a:rPr lang="en-IN" sz="2400" dirty="0" smtClean="0"/>
              <a:t> Giving a boost to the smart concept, we have come up with an initiative to host a wide array of services related to our human health under a single platform.</a:t>
            </a:r>
            <a:endParaRPr lang="en-IN" sz="2400" dirty="0"/>
          </a:p>
        </p:txBody>
      </p:sp>
    </p:spTree>
    <p:extLst>
      <p:ext uri="{BB962C8B-B14F-4D97-AF65-F5344CB8AC3E}">
        <p14:creationId xmlns="" xmlns:p14="http://schemas.microsoft.com/office/powerpoint/2010/main" val="1492471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60" y="665585"/>
            <a:ext cx="6347713" cy="670560"/>
          </a:xfrm>
        </p:spPr>
        <p:txBody>
          <a:bodyPr>
            <a:noAutofit/>
          </a:bodyPr>
          <a:lstStyle/>
          <a:p>
            <a:r>
              <a:rPr lang="en-US" dirty="0" smtClean="0"/>
              <a:t>Problem Statement</a:t>
            </a:r>
            <a:endParaRPr lang="en-IN" dirty="0"/>
          </a:p>
        </p:txBody>
      </p:sp>
      <p:sp>
        <p:nvSpPr>
          <p:cNvPr id="3" name="Content Placeholder 2"/>
          <p:cNvSpPr>
            <a:spLocks noGrp="1"/>
          </p:cNvSpPr>
          <p:nvPr>
            <p:ph idx="1"/>
          </p:nvPr>
        </p:nvSpPr>
        <p:spPr>
          <a:xfrm>
            <a:off x="489676" y="928195"/>
            <a:ext cx="8108414" cy="5745560"/>
          </a:xfrm>
        </p:spPr>
        <p:txBody>
          <a:bodyPr>
            <a:noAutofit/>
          </a:bodyPr>
          <a:lstStyle/>
          <a:p>
            <a:pPr lvl="0" algn="just">
              <a:buNone/>
            </a:pPr>
            <a:endParaRPr lang="en-US" b="1" dirty="0" smtClean="0"/>
          </a:p>
          <a:p>
            <a:pPr lvl="0" algn="just">
              <a:buNone/>
            </a:pPr>
            <a:r>
              <a:rPr lang="en-US" sz="1800" b="1" dirty="0" smtClean="0"/>
              <a:t>Existing System:- </a:t>
            </a:r>
          </a:p>
          <a:p>
            <a:pPr lvl="0" algn="just"/>
            <a:r>
              <a:rPr lang="en-IN" sz="2000" dirty="0" smtClean="0"/>
              <a:t>One who needs to consult a doctor for certain treatment has to move from hospital to hospital to check availability of a suitable doctor in a specified timing. And sometimes hospitals do loot people with money.</a:t>
            </a:r>
          </a:p>
          <a:p>
            <a:pPr lvl="0" algn="just"/>
            <a:r>
              <a:rPr lang="en-IN" sz="2000" dirty="0" smtClean="0"/>
              <a:t>In case of path labs, we people are least aware about whether a particular test is performed in a specified </a:t>
            </a:r>
            <a:r>
              <a:rPr lang="en-IN" sz="2000" dirty="0" err="1" smtClean="0"/>
              <a:t>patho</a:t>
            </a:r>
            <a:r>
              <a:rPr lang="en-IN" sz="2000" dirty="0" smtClean="0"/>
              <a:t>-lab and sometimes we are not prepared with the prices of the tests.</a:t>
            </a:r>
          </a:p>
          <a:p>
            <a:pPr lvl="0" algn="just"/>
            <a:r>
              <a:rPr lang="en-IN" sz="2000" dirty="0" smtClean="0"/>
              <a:t>Well The gift of blood is the gift of life. There is no substitute for human blood. Every two seconds someone needs blood. India has an acute shortage of blood and hundreds shed their lives for shortage of blood. Getting blood availability information from various blood banks at the time of need is quite disheartening. </a:t>
            </a:r>
          </a:p>
          <a:p>
            <a:pPr lvl="0" algn="just"/>
            <a:r>
              <a:rPr lang="en-IN" sz="2000" dirty="0" smtClean="0"/>
              <a:t>More than 300 blood donations are needed every day for our city. But managing them and distributing blood equally across all blood banks is another challenge.   </a:t>
            </a:r>
          </a:p>
          <a:p>
            <a:pPr lvl="0" algn="just"/>
            <a:endParaRPr lang="en-IN" sz="1800" dirty="0" smtClean="0"/>
          </a:p>
          <a:p>
            <a:pPr algn="just">
              <a:buNone/>
            </a:pPr>
            <a:endParaRPr lang="en-IN" sz="18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48" y="446965"/>
            <a:ext cx="8229600" cy="1066800"/>
          </a:xfrm>
        </p:spPr>
        <p:txBody>
          <a:bodyPr/>
          <a:lstStyle/>
          <a:p>
            <a:r>
              <a:rPr lang="en-US" dirty="0" smtClean="0"/>
              <a:t>Problem Statement</a:t>
            </a:r>
            <a:endParaRPr lang="en-IN" dirty="0"/>
          </a:p>
        </p:txBody>
      </p:sp>
      <p:sp>
        <p:nvSpPr>
          <p:cNvPr id="3" name="Content Placeholder 2"/>
          <p:cNvSpPr>
            <a:spLocks noGrp="1"/>
          </p:cNvSpPr>
          <p:nvPr>
            <p:ph idx="1"/>
          </p:nvPr>
        </p:nvSpPr>
        <p:spPr>
          <a:xfrm>
            <a:off x="363938" y="1446663"/>
            <a:ext cx="8220503" cy="5036024"/>
          </a:xfrm>
        </p:spPr>
        <p:txBody>
          <a:bodyPr>
            <a:normAutofit/>
          </a:bodyPr>
          <a:lstStyle/>
          <a:p>
            <a:pPr lvl="0">
              <a:buNone/>
            </a:pPr>
            <a:r>
              <a:rPr lang="en-US" sz="1800" b="1" dirty="0" smtClean="0"/>
              <a:t>Existing System:- </a:t>
            </a:r>
          </a:p>
          <a:p>
            <a:r>
              <a:rPr lang="en-IN" sz="2000" dirty="0" smtClean="0"/>
              <a:t>We do have </a:t>
            </a:r>
            <a:r>
              <a:rPr lang="en-IN" sz="2000" dirty="0" err="1" smtClean="0"/>
              <a:t>Uber</a:t>
            </a:r>
            <a:r>
              <a:rPr lang="en-IN" sz="2000" dirty="0" smtClean="0"/>
              <a:t>, OLA as our cab service but we don't have any such service to track or use any ambulance to ferry us to hospitals .</a:t>
            </a:r>
          </a:p>
          <a:p>
            <a:r>
              <a:rPr lang="en-IN" sz="2000" dirty="0" smtClean="0"/>
              <a:t>Its more pathetic when we require an emergency service like a burn unit or trauma care unit to reach out in minutes. And sometimes long waits do turn fatal.  </a:t>
            </a:r>
          </a:p>
          <a:p>
            <a:r>
              <a:rPr lang="en-IN" sz="2000" dirty="0" smtClean="0"/>
              <a:t>Several health check up events do take off around the city but to no effect as information regarding those doesn’t reach everyone.</a:t>
            </a:r>
          </a:p>
          <a:p>
            <a:r>
              <a:rPr lang="en-IN" sz="2000" dirty="0" smtClean="0"/>
              <a:t>Well another interesting fact comes up, which we don’t face very often but sometimes we do have to. Its in time of someone’s death we require a mortuary van to take the dead for funeral but cabs generally oppose to provide that service. So getting a mortuary van available takes long time</a:t>
            </a:r>
            <a:r>
              <a:rPr lang="en-IN" sz="2200" dirty="0" smtClean="0"/>
              <a:t>. </a:t>
            </a:r>
          </a:p>
          <a:p>
            <a:endParaRPr lang="en-IN" dirty="0" smtClean="0"/>
          </a:p>
          <a:p>
            <a:endParaRPr lang="en-I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03" y="673640"/>
            <a:ext cx="6347713" cy="670560"/>
          </a:xfrm>
        </p:spPr>
        <p:txBody>
          <a:bodyPr>
            <a:normAutofit fontScale="90000"/>
          </a:bodyPr>
          <a:lstStyle/>
          <a:p>
            <a:r>
              <a:rPr lang="en-US" dirty="0" smtClean="0"/>
              <a:t>Problem Statement</a:t>
            </a:r>
            <a:endParaRPr lang="en-IN" dirty="0"/>
          </a:p>
        </p:txBody>
      </p:sp>
      <p:sp>
        <p:nvSpPr>
          <p:cNvPr id="3" name="Content Placeholder 2"/>
          <p:cNvSpPr>
            <a:spLocks noGrp="1"/>
          </p:cNvSpPr>
          <p:nvPr>
            <p:ph idx="1"/>
          </p:nvPr>
        </p:nvSpPr>
        <p:spPr>
          <a:xfrm>
            <a:off x="609598" y="1181686"/>
            <a:ext cx="7961196" cy="5437478"/>
          </a:xfrm>
        </p:spPr>
        <p:txBody>
          <a:bodyPr>
            <a:normAutofit/>
          </a:bodyPr>
          <a:lstStyle/>
          <a:p>
            <a:pPr algn="just">
              <a:buNone/>
            </a:pPr>
            <a:endParaRPr lang="en-US" sz="2200" b="1" dirty="0" smtClean="0"/>
          </a:p>
          <a:p>
            <a:pPr algn="just">
              <a:buNone/>
            </a:pPr>
            <a:r>
              <a:rPr lang="en-US" sz="2200" b="1" dirty="0" smtClean="0"/>
              <a:t>Proposed System:-</a:t>
            </a:r>
          </a:p>
          <a:p>
            <a:pPr lvl="0" algn="just"/>
            <a:r>
              <a:rPr lang="en-US" sz="2200" dirty="0" smtClean="0"/>
              <a:t>All services related to health under one platform.</a:t>
            </a:r>
          </a:p>
          <a:p>
            <a:pPr lvl="0" algn="just"/>
            <a:r>
              <a:rPr lang="en-US" sz="2200" dirty="0" smtClean="0"/>
              <a:t>Services providing information based on GPS.</a:t>
            </a:r>
          </a:p>
          <a:p>
            <a:pPr lvl="0" algn="just"/>
            <a:r>
              <a:rPr lang="en-US" sz="2200" dirty="0" smtClean="0"/>
              <a:t>One touch facility to avail ambulance ,hospitals ,path-labs, blood </a:t>
            </a:r>
            <a:r>
              <a:rPr lang="en-US" sz="2200" dirty="0" err="1" smtClean="0"/>
              <a:t>banks,Mortuary</a:t>
            </a:r>
            <a:r>
              <a:rPr lang="en-US" sz="2200" dirty="0" smtClean="0"/>
              <a:t> vans and a host of emergency services.</a:t>
            </a:r>
          </a:p>
          <a:p>
            <a:pPr lvl="0" algn="just"/>
            <a:r>
              <a:rPr lang="en-US" sz="2200" dirty="0" smtClean="0"/>
              <a:t> A comparative selection of services possible through various filters</a:t>
            </a:r>
          </a:p>
          <a:p>
            <a:pPr lvl="0" algn="just"/>
            <a:r>
              <a:rPr lang="en-US" sz="2200" dirty="0" smtClean="0"/>
              <a:t>A host of related services like blood donation facilities along with information regarding various events like health check up camps, etc.</a:t>
            </a:r>
            <a:endParaRPr lang="en-IN" sz="2200" dirty="0" smtClean="0"/>
          </a:p>
          <a:p>
            <a:pPr algn="just">
              <a:buNone/>
            </a:pPr>
            <a:endParaRPr lang="en-IN" sz="2200" b="1" dirty="0"/>
          </a:p>
        </p:txBody>
      </p:sp>
    </p:spTree>
    <p:extLst>
      <p:ext uri="{BB962C8B-B14F-4D97-AF65-F5344CB8AC3E}">
        <p14:creationId xmlns="" xmlns:p14="http://schemas.microsoft.com/office/powerpoint/2010/main" val="2229487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27797"/>
            <a:ext cx="6347713" cy="1037230"/>
          </a:xfrm>
        </p:spPr>
        <p:txBody>
          <a:bodyPr/>
          <a:lstStyle/>
          <a:p>
            <a:r>
              <a:rPr lang="en-IN" dirty="0" smtClean="0"/>
              <a:t>Objective</a:t>
            </a:r>
            <a:endParaRPr lang="en-IN" dirty="0"/>
          </a:p>
        </p:txBody>
      </p:sp>
      <p:sp>
        <p:nvSpPr>
          <p:cNvPr id="3" name="Content Placeholder 2"/>
          <p:cNvSpPr>
            <a:spLocks noGrp="1"/>
          </p:cNvSpPr>
          <p:nvPr>
            <p:ph idx="1"/>
          </p:nvPr>
        </p:nvSpPr>
        <p:spPr>
          <a:xfrm>
            <a:off x="609597" y="1705970"/>
            <a:ext cx="7906605" cy="4490113"/>
          </a:xfrm>
        </p:spPr>
        <p:txBody>
          <a:bodyPr>
            <a:normAutofit/>
          </a:bodyPr>
          <a:lstStyle/>
          <a:p>
            <a:pPr lvl="0" algn="just"/>
            <a:r>
              <a:rPr lang="en-IN" sz="2000" dirty="0"/>
              <a:t>This project is motivated by every </a:t>
            </a:r>
            <a:r>
              <a:rPr lang="en-IN" sz="2000" dirty="0" smtClean="0"/>
              <a:t>citizen </a:t>
            </a:r>
            <a:r>
              <a:rPr lang="en-IN" sz="2000" dirty="0"/>
              <a:t>needs as for </a:t>
            </a:r>
            <a:r>
              <a:rPr lang="en-IN" sz="2000" dirty="0" smtClean="0"/>
              <a:t>availing a health related service, </a:t>
            </a:r>
            <a:r>
              <a:rPr lang="en-IN" sz="2000" dirty="0"/>
              <a:t>there is not enough information in the internet about any </a:t>
            </a:r>
            <a:r>
              <a:rPr lang="en-IN" sz="2000" dirty="0" smtClean="0"/>
              <a:t>service in </a:t>
            </a:r>
            <a:r>
              <a:rPr lang="en-IN" sz="2000" dirty="0"/>
              <a:t>particular.</a:t>
            </a:r>
          </a:p>
          <a:p>
            <a:pPr lvl="0" algn="just"/>
            <a:r>
              <a:rPr lang="en-IN" sz="2000" dirty="0"/>
              <a:t>Through this project, all the information is a single click </a:t>
            </a:r>
            <a:r>
              <a:rPr lang="en-IN" sz="2000" dirty="0" smtClean="0"/>
              <a:t>away and helps to choose a better service both in requirement and cost.</a:t>
            </a:r>
          </a:p>
          <a:p>
            <a:pPr lvl="0" algn="just"/>
            <a:r>
              <a:rPr lang="en-IN" sz="2000" dirty="0" smtClean="0"/>
              <a:t>Databases necessary for the data management and its entities will be created.</a:t>
            </a:r>
            <a:endParaRPr lang="en-IN" sz="2000" dirty="0"/>
          </a:p>
          <a:p>
            <a:pPr lvl="0" algn="just"/>
            <a:r>
              <a:rPr lang="en-IN" sz="2000" dirty="0" smtClean="0"/>
              <a:t>The </a:t>
            </a:r>
            <a:r>
              <a:rPr lang="en-IN" sz="2000" dirty="0"/>
              <a:t>user interface will be integrated with codes and databases to shape the application</a:t>
            </a:r>
            <a:r>
              <a:rPr lang="en-IN" sz="2000" dirty="0" smtClean="0"/>
              <a:t>.</a:t>
            </a:r>
            <a:endParaRPr lang="en-IN" sz="2000" dirty="0"/>
          </a:p>
        </p:txBody>
      </p:sp>
    </p:spTree>
    <p:extLst>
      <p:ext uri="{BB962C8B-B14F-4D97-AF65-F5344CB8AC3E}">
        <p14:creationId xmlns="" xmlns:p14="http://schemas.microsoft.com/office/powerpoint/2010/main" val="2697175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65" y="706272"/>
            <a:ext cx="8229600" cy="1066800"/>
          </a:xfrm>
        </p:spPr>
        <p:txBody>
          <a:bodyPr/>
          <a:lstStyle/>
          <a:p>
            <a:r>
              <a:rPr lang="en-IN" dirty="0" smtClean="0"/>
              <a:t>Objective</a:t>
            </a:r>
            <a:endParaRPr lang="en-IN" dirty="0"/>
          </a:p>
        </p:txBody>
      </p:sp>
      <p:pic>
        <p:nvPicPr>
          <p:cNvPr id="4" name="Picture 3" descr="24355374-blood-donation-Stock-Vector-drop.jpg"/>
          <p:cNvPicPr>
            <a:picLocks noChangeAspect="1"/>
          </p:cNvPicPr>
          <p:nvPr/>
        </p:nvPicPr>
        <p:blipFill>
          <a:blip r:embed="rId2" cstate="print"/>
          <a:stretch>
            <a:fillRect/>
          </a:stretch>
        </p:blipFill>
        <p:spPr>
          <a:xfrm>
            <a:off x="3000232" y="3263930"/>
            <a:ext cx="3029479" cy="1908572"/>
          </a:xfrm>
          <a:prstGeom prst="rect">
            <a:avLst/>
          </a:prstGeom>
        </p:spPr>
      </p:pic>
      <p:pic>
        <p:nvPicPr>
          <p:cNvPr id="5" name="Picture 4" descr="rotating_banner_ergocare.png"/>
          <p:cNvPicPr>
            <a:picLocks noChangeAspect="1"/>
          </p:cNvPicPr>
          <p:nvPr/>
        </p:nvPicPr>
        <p:blipFill>
          <a:blip r:embed="rId3" cstate="print"/>
          <a:stretch>
            <a:fillRect/>
          </a:stretch>
        </p:blipFill>
        <p:spPr>
          <a:xfrm>
            <a:off x="0" y="1712795"/>
            <a:ext cx="3268213" cy="1617260"/>
          </a:xfrm>
          <a:prstGeom prst="rect">
            <a:avLst/>
          </a:prstGeom>
        </p:spPr>
      </p:pic>
      <p:pic>
        <p:nvPicPr>
          <p:cNvPr id="6" name="Picture 5" descr="pathology_test.jpg"/>
          <p:cNvPicPr>
            <a:picLocks noChangeAspect="1"/>
          </p:cNvPicPr>
          <p:nvPr/>
        </p:nvPicPr>
        <p:blipFill>
          <a:blip r:embed="rId4" cstate="print"/>
          <a:stretch>
            <a:fillRect/>
          </a:stretch>
        </p:blipFill>
        <p:spPr>
          <a:xfrm>
            <a:off x="3653762" y="1123594"/>
            <a:ext cx="1464148" cy="2196222"/>
          </a:xfrm>
          <a:prstGeom prst="rect">
            <a:avLst/>
          </a:prstGeom>
        </p:spPr>
      </p:pic>
      <p:pic>
        <p:nvPicPr>
          <p:cNvPr id="7" name="Picture 6" descr="10oriAMBUBefore_184656.jpg"/>
          <p:cNvPicPr>
            <a:picLocks noChangeAspect="1"/>
          </p:cNvPicPr>
          <p:nvPr/>
        </p:nvPicPr>
        <p:blipFill>
          <a:blip r:embed="rId5" cstate="print"/>
          <a:stretch>
            <a:fillRect/>
          </a:stretch>
        </p:blipFill>
        <p:spPr>
          <a:xfrm>
            <a:off x="5598711" y="1188258"/>
            <a:ext cx="3545289" cy="2361134"/>
          </a:xfrm>
          <a:prstGeom prst="rect">
            <a:avLst/>
          </a:prstGeom>
        </p:spPr>
      </p:pic>
      <p:pic>
        <p:nvPicPr>
          <p:cNvPr id="9" name="Picture 8" descr="1111.jpg"/>
          <p:cNvPicPr>
            <a:picLocks noChangeAspect="1"/>
          </p:cNvPicPr>
          <p:nvPr/>
        </p:nvPicPr>
        <p:blipFill>
          <a:blip r:embed="rId6" cstate="print"/>
          <a:stretch>
            <a:fillRect/>
          </a:stretch>
        </p:blipFill>
        <p:spPr>
          <a:xfrm>
            <a:off x="5828855" y="4994939"/>
            <a:ext cx="3315145" cy="1863061"/>
          </a:xfrm>
          <a:prstGeom prst="rect">
            <a:avLst/>
          </a:prstGeom>
        </p:spPr>
      </p:pic>
      <p:pic>
        <p:nvPicPr>
          <p:cNvPr id="8" name="Picture 7" descr="blood-bank-500x500.jpg"/>
          <p:cNvPicPr>
            <a:picLocks noChangeAspect="1"/>
          </p:cNvPicPr>
          <p:nvPr/>
        </p:nvPicPr>
        <p:blipFill>
          <a:blip r:embed="rId7" cstate="print"/>
          <a:stretch>
            <a:fillRect/>
          </a:stretch>
        </p:blipFill>
        <p:spPr>
          <a:xfrm>
            <a:off x="0" y="4905851"/>
            <a:ext cx="2931155" cy="195214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3080" y="341194"/>
            <a:ext cx="6469063" cy="900113"/>
          </a:xfrm>
        </p:spPr>
        <p:txBody>
          <a:bodyPr/>
          <a:lstStyle/>
          <a:p>
            <a:r>
              <a:rPr lang="en-US" dirty="0" smtClean="0"/>
              <a:t>Database</a:t>
            </a:r>
            <a:endParaRPr lang="en-IN" dirty="0"/>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111205869"/>
              </p:ext>
            </p:extLst>
          </p:nvPr>
        </p:nvGraphicFramePr>
        <p:xfrm>
          <a:off x="573205" y="1078173"/>
          <a:ext cx="8052179" cy="5648354"/>
        </p:xfrm>
        <a:graphic>
          <a:graphicData uri="http://schemas.openxmlformats.org/drawingml/2006/table">
            <a:tbl>
              <a:tblPr firstRow="1" bandRow="1">
                <a:tableStyleId>{2D5ABB26-0587-4C30-8999-92F81FD0307C}</a:tableStyleId>
              </a:tblPr>
              <a:tblGrid>
                <a:gridCol w="2094009"/>
                <a:gridCol w="2108966"/>
                <a:gridCol w="1924602"/>
                <a:gridCol w="1924602"/>
              </a:tblGrid>
              <a:tr h="527714">
                <a:tc>
                  <a:txBody>
                    <a:bodyPr/>
                    <a:lstStyle/>
                    <a:p>
                      <a:r>
                        <a:rPr lang="en-IN" b="1" dirty="0" smtClean="0"/>
                        <a:t>login</a:t>
                      </a:r>
                      <a:endParaRPr lang="en-IN" b="1" dirty="0"/>
                    </a:p>
                  </a:txBody>
                  <a:tcP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smtClean="0"/>
                        <a:t>admin</a:t>
                      </a:r>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smtClean="0"/>
                        <a:t>organisation</a:t>
                      </a:r>
                      <a:endParaRPr lang="en-IN" b="1"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smtClean="0"/>
                        <a:t>user</a:t>
                      </a:r>
                      <a:endParaRPr lang="en-IN" b="1" dirty="0"/>
                    </a:p>
                  </a:txBody>
                  <a:tcP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-&gt;id(PK)</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-&gt;aid(PK,FK)</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oid</a:t>
                      </a:r>
                      <a:r>
                        <a:rPr lang="en-IN" dirty="0" smtClean="0"/>
                        <a:t>(PK)</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uid</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a:t>
                      </a:r>
                      <a:r>
                        <a:rPr lang="en-IN" dirty="0" err="1" smtClean="0"/>
                        <a:t>logname</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logname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-&gt;name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-&gt;name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a:t>
                      </a:r>
                      <a:r>
                        <a:rPr lang="en-IN" dirty="0" err="1" smtClean="0"/>
                        <a:t>pwd</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fullname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-&gt;area</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fname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-&gt;type</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fathername</a:t>
                      </a:r>
                      <a:endParaRPr lang="en-IN"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-&gt;city</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-&gt;dob</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-&gt;status</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-&gt;dob</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-&gt;dist</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-&gt;gender</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a:t>
                      </a:r>
                      <a:r>
                        <a:rPr lang="en-IN" dirty="0" err="1" smtClean="0"/>
                        <a:t>secques</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-&gt;gender</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-&gt;state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mstatus</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a:t>
                      </a:r>
                      <a:r>
                        <a:rPr lang="en-IN" dirty="0" err="1" smtClean="0"/>
                        <a:t>secans</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-&gt;phone</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-&gt;phone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edu</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-&gt;photo</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-&gt;mail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-&gt;mail</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-&gt;phone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r>
                        <a:rPr lang="en-IN" dirty="0" smtClean="0"/>
                        <a:t>-&gt;</a:t>
                      </a:r>
                      <a:r>
                        <a:rPr lang="en-IN" dirty="0" err="1" smtClean="0"/>
                        <a:t>dor</a:t>
                      </a:r>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cadd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-&gt;timing</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-&gt;mail</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padd</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-&gt;type</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cadd</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padd</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idprf</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dirty="0" err="1" smtClean="0"/>
                        <a:t>idprfid</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1551">
                <a:tc>
                  <a:txBody>
                    <a:bodyPr/>
                    <a:lstStyle/>
                    <a:p>
                      <a:endParaRPr lang="en-IN"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smtClean="0"/>
                        <a:t>-&gt;</a:t>
                      </a:r>
                      <a:r>
                        <a:rPr lang="en-IN" smtClean="0"/>
                        <a:t>dor</a:t>
                      </a:r>
                      <a:endParaRPr lang="en-IN"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1908481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2014</TotalTime>
  <Words>954</Words>
  <Application>Microsoft Office PowerPoint</Application>
  <PresentationFormat>On-screen Show (4:3)</PresentationFormat>
  <Paragraphs>198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Urban</vt:lpstr>
      <vt:lpstr>Slide 1</vt:lpstr>
      <vt:lpstr>Contents</vt:lpstr>
      <vt:lpstr>Introduction</vt:lpstr>
      <vt:lpstr>Problem Statement</vt:lpstr>
      <vt:lpstr>Problem Statement</vt:lpstr>
      <vt:lpstr>Problem Statement</vt:lpstr>
      <vt:lpstr>Objective</vt:lpstr>
      <vt:lpstr>Objective</vt:lpstr>
      <vt:lpstr>Database</vt:lpstr>
      <vt:lpstr>Database(contd.)</vt:lpstr>
      <vt:lpstr>Database(contd.)</vt:lpstr>
      <vt:lpstr>Feasibility Study</vt:lpstr>
      <vt:lpstr>DFD Level-0</vt:lpstr>
      <vt:lpstr>   Level-1 DFD</vt:lpstr>
      <vt:lpstr>Level-2 DFD (Organisation Management)</vt:lpstr>
      <vt:lpstr>Level-2 DFD(Vehicle Management)</vt:lpstr>
      <vt:lpstr>Level-2 DFD(User Activity)</vt:lpstr>
      <vt:lpstr>Level-3 DFD(Bloodbank Management)</vt:lpstr>
      <vt:lpstr>Level-3 DFD(Hospital Management)</vt:lpstr>
      <vt:lpstr>Level-3 DFD(Pathlab Management)</vt:lpstr>
      <vt:lpstr>E-R Diagram</vt:lpstr>
      <vt:lpstr>User Interface</vt:lpstr>
      <vt:lpstr>Registration Page</vt:lpstr>
      <vt:lpstr>Conclusion</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Instatute</dc:title>
  <dc:creator>Vikram Keshari Behera</dc:creator>
  <cp:lastModifiedBy>Gitesh</cp:lastModifiedBy>
  <cp:revision>63</cp:revision>
  <dcterms:created xsi:type="dcterms:W3CDTF">2016-01-19T18:15:06Z</dcterms:created>
  <dcterms:modified xsi:type="dcterms:W3CDTF">2019-10-22T09:39:40Z</dcterms:modified>
</cp:coreProperties>
</file>