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6" d="100"/>
          <a:sy n="66" d="100"/>
        </p:scale>
        <p:origin x="84" y="23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1/16/2021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1/16/2021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5681556" y="209925"/>
            <a:ext cx="6352558" cy="6438149"/>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l"/>
            <a:r>
              <a:rPr lang="en-GB" sz="1800" b="0" i="0" u="none" strike="noStrike" baseline="0" dirty="0">
                <a:solidFill>
                  <a:srgbClr val="575757"/>
                </a:solidFill>
                <a:latin typeface="TrebuchetMS"/>
              </a:rPr>
              <a:t>Churn is indeed high in the SME division</a:t>
            </a:r>
          </a:p>
          <a:p>
            <a:pPr algn="l"/>
            <a:r>
              <a:rPr lang="en-GB" sz="1800" b="0" i="0" u="none" strike="noStrike" baseline="0" dirty="0">
                <a:solidFill>
                  <a:srgbClr val="29BB74"/>
                </a:solidFill>
                <a:latin typeface="TrebuchetMS"/>
              </a:rPr>
              <a:t>• </a:t>
            </a:r>
            <a:r>
              <a:rPr lang="en-GB" sz="1800" b="0" i="0" u="none" strike="noStrike" baseline="0" dirty="0">
                <a:solidFill>
                  <a:srgbClr val="575757"/>
                </a:solidFill>
                <a:latin typeface="TrebuchetMS"/>
              </a:rPr>
              <a:t>9.9% between January 2016 and March</a:t>
            </a:r>
          </a:p>
          <a:p>
            <a:pPr algn="l"/>
            <a:r>
              <a:rPr lang="en-SE" sz="1800" b="0" i="0" u="none" strike="noStrike" baseline="0" dirty="0">
                <a:solidFill>
                  <a:srgbClr val="575757"/>
                </a:solidFill>
                <a:latin typeface="TrebuchetMS"/>
              </a:rPr>
              <a:t>2016</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r>
              <a:rPr lang="en-GB" sz="1800" b="0" i="0" u="none" strike="noStrike" baseline="0" dirty="0">
                <a:solidFill>
                  <a:srgbClr val="575757"/>
                </a:solidFill>
                <a:latin typeface="TrebuchetMS"/>
              </a:rPr>
              <a:t>Predictive model able to predict churn but</a:t>
            </a:r>
          </a:p>
          <a:p>
            <a:r>
              <a:rPr lang="en-GB" sz="1800" b="0" i="0" u="none" strike="noStrike" baseline="0" dirty="0">
                <a:solidFill>
                  <a:srgbClr val="575757"/>
                </a:solidFill>
                <a:latin typeface="TrebuchetMS"/>
              </a:rPr>
              <a:t>main driver is not customer price sensitivity</a:t>
            </a:r>
          </a:p>
          <a:p>
            <a:r>
              <a:rPr lang="en-GB" sz="1800" b="0" i="0" u="none" strike="noStrike" baseline="0" dirty="0">
                <a:solidFill>
                  <a:srgbClr val="29BB74"/>
                </a:solidFill>
                <a:latin typeface="TrebuchetMS"/>
              </a:rPr>
              <a:t>• </a:t>
            </a:r>
            <a:r>
              <a:rPr lang="en-GB" sz="1800" b="0" i="0" u="none" strike="noStrike" baseline="0" dirty="0">
                <a:solidFill>
                  <a:srgbClr val="575757"/>
                </a:solidFill>
                <a:latin typeface="TrebuchetMS"/>
              </a:rPr>
              <a:t>Yearly consumption, net margin, and</a:t>
            </a:r>
          </a:p>
          <a:p>
            <a:r>
              <a:rPr lang="en-GB" sz="1800" b="0" i="0" u="none" strike="noStrike" baseline="0" dirty="0">
                <a:solidFill>
                  <a:srgbClr val="575757"/>
                </a:solidFill>
                <a:latin typeface="TrebuchetMS"/>
              </a:rPr>
              <a:t>forecasted consumption are the 3 largest</a:t>
            </a:r>
          </a:p>
          <a:p>
            <a:r>
              <a:rPr lang="en-US" sz="1800" b="0" i="0" u="none" strike="noStrike" baseline="0" dirty="0">
                <a:solidFill>
                  <a:srgbClr val="575757"/>
                </a:solidFill>
                <a:latin typeface="TrebuchetMS"/>
              </a:rPr>
              <a:t>drivers</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algn="l"/>
            <a:r>
              <a:rPr lang="en-GB" sz="1800" b="0" i="0" u="none" strike="noStrike" baseline="0" dirty="0">
                <a:solidFill>
                  <a:srgbClr val="575757"/>
                </a:solidFill>
                <a:latin typeface="TrebuchetMS"/>
              </a:rPr>
              <a:t>Discount strategy of 20% is effective but only if</a:t>
            </a:r>
          </a:p>
          <a:p>
            <a:pPr algn="l"/>
            <a:r>
              <a:rPr lang="en-US" sz="1800" b="0" i="0" u="none" strike="noStrike" baseline="0" dirty="0">
                <a:solidFill>
                  <a:srgbClr val="575757"/>
                </a:solidFill>
                <a:latin typeface="TrebuchetMS"/>
              </a:rPr>
              <a:t>targeted appropriately</a:t>
            </a:r>
          </a:p>
          <a:p>
            <a:pPr algn="l"/>
            <a:r>
              <a:rPr lang="en-GB" sz="1800" b="0" i="0" u="none" strike="noStrike" baseline="0" dirty="0">
                <a:solidFill>
                  <a:srgbClr val="29BB74"/>
                </a:solidFill>
                <a:latin typeface="TrebuchetMS"/>
              </a:rPr>
              <a:t>• </a:t>
            </a:r>
            <a:r>
              <a:rPr lang="en-GB" sz="1800" b="0" i="0" u="none" strike="noStrike" baseline="0" dirty="0">
                <a:solidFill>
                  <a:srgbClr val="575757"/>
                </a:solidFill>
                <a:latin typeface="TrebuchetMS"/>
              </a:rPr>
              <a:t>Offer discount only to high-value</a:t>
            </a:r>
          </a:p>
          <a:p>
            <a:pPr algn="l"/>
            <a:r>
              <a:rPr lang="en-GB" sz="1800" b="0" i="0" u="none" strike="noStrike" baseline="0" dirty="0">
                <a:solidFill>
                  <a:srgbClr val="575757"/>
                </a:solidFill>
                <a:latin typeface="TrebuchetMS"/>
              </a:rPr>
              <a:t>customers with high churn probability</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76</Words>
  <Application>Microsoft Office PowerPoint</Application>
  <PresentationFormat>Widescreen</PresentationFormat>
  <Paragraphs>20</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TrebuchetMS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SAIVINDHYA CHEBROLU</cp:lastModifiedBy>
  <cp:revision>448</cp:revision>
  <cp:lastPrinted>2016-04-06T18:59:25Z</cp:lastPrinted>
  <dcterms:created xsi:type="dcterms:W3CDTF">2016-11-04T11:46:04Z</dcterms:created>
  <dcterms:modified xsi:type="dcterms:W3CDTF">2021-01-16T01:01:31Z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