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40" r:id="rId11"/>
    <p:sldId id="341"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63" d="100"/>
          <a:sy n="63" d="100"/>
        </p:scale>
        <p:origin x="72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96080"/>
            <a:ext cx="4639609" cy="807416"/>
          </a:xfrm>
        </p:spPr>
        <p:txBody>
          <a:bodyPr>
            <a:normAutofit fontScale="85000" lnSpcReduction="10000"/>
          </a:bodyPr>
          <a:lstStyle/>
          <a:p>
            <a:pPr algn="r"/>
            <a:r>
              <a:rPr lang="en-US" b="0" dirty="0" err="1">
                <a:solidFill>
                  <a:schemeClr val="tx1"/>
                </a:solidFill>
              </a:rPr>
              <a:t>Name:Sudarshan</a:t>
            </a:r>
            <a:r>
              <a:rPr lang="en-US" b="0" dirty="0">
                <a:solidFill>
                  <a:schemeClr val="tx1"/>
                </a:solidFill>
              </a:rPr>
              <a:t> Santosh </a:t>
            </a:r>
            <a:r>
              <a:rPr lang="en-US" b="0" dirty="0" err="1">
                <a:solidFill>
                  <a:schemeClr val="tx1"/>
                </a:solidFill>
              </a:rPr>
              <a:t>Khot</a:t>
            </a:r>
            <a:endParaRPr lang="en-US" b="0" dirty="0">
              <a:solidFill>
                <a:schemeClr val="tx1"/>
              </a:solidFill>
            </a:endParaRPr>
          </a:p>
          <a:p>
            <a:pPr algn="r"/>
            <a:r>
              <a:rPr lang="en-US" b="0" dirty="0">
                <a:solidFill>
                  <a:schemeClr val="tx1"/>
                </a:solidFill>
              </a:rPr>
              <a:t>ID:INTERNSHIP_17546440516895be537820f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735604" y="2716001"/>
            <a:ext cx="8720791" cy="743448"/>
          </a:xfrm>
        </p:spPr>
        <p:txBody>
          <a:bodyPr>
            <a:normAutofit fontScale="90000"/>
          </a:bodyPr>
          <a:lstStyle/>
          <a:p>
            <a:r>
              <a:rPr lang="en-GB" sz="3200" dirty="0"/>
              <a:t>Project Title –AIRBNB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3060852"/>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With the growing popularity of Airbnb as a preferred choice for travelers, accurately pricing rental properties has become a critical factor for hosts to maximize occupancy and revenue. However, the dynamic nature of short-term rentals — influenced by factors such as location, amenities, availability, seasonal demand, and customer reviews — makes it challenging to set competitive yet profitable prices.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01600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916973"/>
            <a:ext cx="6276109" cy="830997"/>
          </a:xfrm>
        </p:spPr>
        <p:txBody>
          <a:bodyPr>
            <a:noAutofit/>
          </a:bodyPr>
          <a:lstStyle/>
          <a:p>
            <a:pPr algn="just"/>
            <a:br>
              <a:rPr lang="en-GB" sz="1400" dirty="0"/>
            </a:br>
            <a:r>
              <a:rPr lang="en-GB" sz="3500" dirty="0"/>
              <a:t>Project-Description:</a:t>
            </a:r>
            <a:br>
              <a:rPr lang="en-GB" sz="1400" dirty="0"/>
            </a:br>
            <a:br>
              <a:rPr lang="en-GB" sz="1400" dirty="0"/>
            </a:br>
            <a:r>
              <a:rPr lang="en-US" sz="1800" b="0" dirty="0"/>
              <a:t>The goal of this project is to analyze Airbnb property listing data to understand the factors that influence pricing and to build a predictive model that can estimate the price of a property based on its attributes. Accurate price prediction is crucial for both hosts and guests — it helps hosts set competitive prices and improves guest satisfaction by providing fair and consistent pricing.</a:t>
            </a:r>
            <a:br>
              <a:rPr lang="en-GB" sz="1800" b="0" dirty="0"/>
            </a:br>
            <a:r>
              <a:rPr lang="en-US" sz="1800" b="0" dirty="0"/>
              <a:t>Airbnb has revolutionized the hospitality industry by allowing individuals to rent out their properties to travelers. However, setting the right price for a listing is complex and influenced by many variables, including location, number of rooms, availability, seasonality, amenities offered, reviews, and demand trends. Hosts often rely on guesswork or competitor listings, which can result in overpricing or underpricing, affecting occupancy and revenue</a:t>
            </a:r>
            <a:r>
              <a:rPr lang="en-US" sz="1800" dirty="0"/>
              <a:t>.</a:t>
            </a:r>
            <a:endParaRPr lang="en-IN" sz="18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8696961" cy="3990023"/>
          </a:xfrm>
        </p:spPr>
        <p:txBody>
          <a:bodyPr>
            <a:normAutofit/>
          </a:bodyPr>
          <a:lstStyle/>
          <a:p>
            <a:r>
              <a:rPr lang="en-US" sz="3200" dirty="0"/>
              <a:t>Airbnb Hosts</a:t>
            </a:r>
          </a:p>
          <a:p>
            <a:r>
              <a:rPr lang="en-US" sz="3200" dirty="0"/>
              <a:t>Airbnb Guests (Travelers)</a:t>
            </a:r>
          </a:p>
          <a:p>
            <a:r>
              <a:rPr lang="en-US" sz="3200" dirty="0"/>
              <a:t>Airbnb Platform &amp; Business Analysts</a:t>
            </a:r>
          </a:p>
          <a:p>
            <a:r>
              <a:rPr lang="en-US" sz="3200" dirty="0"/>
              <a:t>Real Estate Investors &amp; Property Managers</a:t>
            </a:r>
          </a:p>
          <a:p>
            <a:r>
              <a:rPr lang="en-US" sz="3200" dirty="0"/>
              <a:t>Data Scientists &amp; Machine Learning Practitioners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DA38669A-719D-0388-023B-78C55BF27098}"/>
              </a:ext>
            </a:extLst>
          </p:cNvPr>
          <p:cNvSpPr>
            <a:spLocks noGrp="1" noChangeArrowheads="1"/>
          </p:cNvSpPr>
          <p:nvPr>
            <p:ph type="body" sz="quarter" idx="12"/>
          </p:nvPr>
        </p:nvSpPr>
        <p:spPr bwMode="auto">
          <a:xfrm>
            <a:off x="756285" y="1541304"/>
            <a:ext cx="1111059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a:ln>
                  <a:noFill/>
                </a:ln>
                <a:solidFill>
                  <a:schemeClr val="tx1"/>
                </a:solidFill>
                <a:effectLst/>
                <a:latin typeface="Arial" panose="020B0604020202020204" pitchFamily="34" charset="0"/>
              </a:rPr>
              <a:t>Jupyter</a:t>
            </a:r>
            <a:r>
              <a:rPr kumimoji="0" lang="en-US" altLang="en-US" sz="2500" b="0" i="0" u="none" strike="noStrike" cap="none" normalizeH="0" baseline="0" dirty="0">
                <a:ln>
                  <a:noFill/>
                </a:ln>
                <a:solidFill>
                  <a:schemeClr val="tx1"/>
                </a:solidFill>
                <a:effectLst/>
                <a:latin typeface="Arial" panose="020B0604020202020204" pitchFamily="34" charset="0"/>
              </a:rPr>
              <a:t> Notebook (.</a:t>
            </a:r>
            <a:r>
              <a:rPr kumimoji="0" lang="en-US" altLang="en-US" sz="2500" b="0" i="0" u="none" strike="noStrike" cap="none" normalizeH="0" baseline="0" dirty="0" err="1">
                <a:ln>
                  <a:noFill/>
                </a:ln>
                <a:solidFill>
                  <a:schemeClr val="tx1"/>
                </a:solidFill>
                <a:effectLst/>
                <a:latin typeface="Arial" panose="020B0604020202020204" pitchFamily="34" charset="0"/>
              </a:rPr>
              <a:t>ipynb</a:t>
            </a:r>
            <a:r>
              <a:rPr kumimoji="0" lang="en-US" altLang="en-US" sz="2500" b="0" i="0" u="none" strike="noStrike" cap="none" normalizeH="0" baseline="0" dirty="0">
                <a:ln>
                  <a:noFill/>
                </a:ln>
                <a:solidFill>
                  <a:schemeClr val="tx1"/>
                </a:solidFill>
                <a:effectLst/>
                <a:latin typeface="Arial" panose="020B0604020202020204" pitchFamily="34" charset="0"/>
              </a:rPr>
              <a:t>) for analysis and experimentation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Python (presumably for data processing,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Libraries in Python (likely things like Pandas, NumPy, Scikit‑Learn,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Excel / Spreadsheet (the file “Airbnb_Open_Data.xlsx” is present)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11" name="Picture 10">
            <a:extLst>
              <a:ext uri="{FF2B5EF4-FFF2-40B4-BE49-F238E27FC236}">
                <a16:creationId xmlns:a16="http://schemas.microsoft.com/office/drawing/2014/main" id="{75D4DE4C-70A6-8D0A-5B12-CAF09AE1E62E}"/>
              </a:ext>
            </a:extLst>
          </p:cNvPr>
          <p:cNvPicPr>
            <a:picLocks noChangeAspect="1"/>
          </p:cNvPicPr>
          <p:nvPr/>
        </p:nvPicPr>
        <p:blipFill>
          <a:blip r:embed="rId4"/>
          <a:stretch>
            <a:fillRect/>
          </a:stretch>
        </p:blipFill>
        <p:spPr>
          <a:xfrm>
            <a:off x="467330" y="1201586"/>
            <a:ext cx="5130830" cy="3583774"/>
          </a:xfrm>
          <a:prstGeom prst="rect">
            <a:avLst/>
          </a:prstGeom>
        </p:spPr>
      </p:pic>
      <p:pic>
        <p:nvPicPr>
          <p:cNvPr id="13" name="Picture 12">
            <a:extLst>
              <a:ext uri="{FF2B5EF4-FFF2-40B4-BE49-F238E27FC236}">
                <a16:creationId xmlns:a16="http://schemas.microsoft.com/office/drawing/2014/main" id="{7D7795B9-F68B-7559-ADB4-F82D8FF27A1B}"/>
              </a:ext>
            </a:extLst>
          </p:cNvPr>
          <p:cNvPicPr>
            <a:picLocks noChangeAspect="1"/>
          </p:cNvPicPr>
          <p:nvPr/>
        </p:nvPicPr>
        <p:blipFill>
          <a:blip r:embed="rId5"/>
          <a:stretch>
            <a:fillRect/>
          </a:stretch>
        </p:blipFill>
        <p:spPr>
          <a:xfrm>
            <a:off x="6946254" y="1275371"/>
            <a:ext cx="4275138" cy="391180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09340-F1E0-443B-CCF7-D610EFAC5532}"/>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a:extLst>
              <a:ext uri="{FF2B5EF4-FFF2-40B4-BE49-F238E27FC236}">
                <a16:creationId xmlns:a16="http://schemas.microsoft.com/office/drawing/2014/main" id="{F0759840-E2D0-00AD-0505-A2FA0F552ACD}"/>
              </a:ext>
            </a:extLst>
          </p:cNvPr>
          <p:cNvPicPr>
            <a:picLocks noChangeAspect="1"/>
          </p:cNvPicPr>
          <p:nvPr/>
        </p:nvPicPr>
        <p:blipFill>
          <a:blip r:embed="rId2"/>
          <a:stretch>
            <a:fillRect/>
          </a:stretch>
        </p:blipFill>
        <p:spPr>
          <a:xfrm>
            <a:off x="0" y="147200"/>
            <a:ext cx="5543835" cy="4673840"/>
          </a:xfrm>
          <a:prstGeom prst="rect">
            <a:avLst/>
          </a:prstGeom>
        </p:spPr>
      </p:pic>
      <p:pic>
        <p:nvPicPr>
          <p:cNvPr id="6" name="Picture 5">
            <a:extLst>
              <a:ext uri="{FF2B5EF4-FFF2-40B4-BE49-F238E27FC236}">
                <a16:creationId xmlns:a16="http://schemas.microsoft.com/office/drawing/2014/main" id="{220D1F1E-62FE-0ECD-A847-7D065A53FEC7}"/>
              </a:ext>
            </a:extLst>
          </p:cNvPr>
          <p:cNvPicPr>
            <a:picLocks noChangeAspect="1"/>
          </p:cNvPicPr>
          <p:nvPr/>
        </p:nvPicPr>
        <p:blipFill>
          <a:blip r:embed="rId3"/>
          <a:stretch>
            <a:fillRect/>
          </a:stretch>
        </p:blipFill>
        <p:spPr>
          <a:xfrm>
            <a:off x="6221768" y="3181305"/>
            <a:ext cx="3949903" cy="3645087"/>
          </a:xfrm>
          <a:prstGeom prst="rect">
            <a:avLst/>
          </a:prstGeom>
        </p:spPr>
      </p:pic>
      <p:pic>
        <p:nvPicPr>
          <p:cNvPr id="8" name="Picture 7">
            <a:extLst>
              <a:ext uri="{FF2B5EF4-FFF2-40B4-BE49-F238E27FC236}">
                <a16:creationId xmlns:a16="http://schemas.microsoft.com/office/drawing/2014/main" id="{164EB76F-22C2-570E-1454-6B9B2809FC1B}"/>
              </a:ext>
            </a:extLst>
          </p:cNvPr>
          <p:cNvPicPr>
            <a:picLocks noChangeAspect="1"/>
          </p:cNvPicPr>
          <p:nvPr/>
        </p:nvPicPr>
        <p:blipFill>
          <a:blip r:embed="rId4"/>
          <a:stretch>
            <a:fillRect/>
          </a:stretch>
        </p:blipFill>
        <p:spPr>
          <a:xfrm>
            <a:off x="5765526" y="147201"/>
            <a:ext cx="5073911" cy="3034104"/>
          </a:xfrm>
          <a:prstGeom prst="rect">
            <a:avLst/>
          </a:prstGeom>
        </p:spPr>
      </p:pic>
    </p:spTree>
    <p:extLst>
      <p:ext uri="{BB962C8B-B14F-4D97-AF65-F5344CB8AC3E}">
        <p14:creationId xmlns:p14="http://schemas.microsoft.com/office/powerpoint/2010/main" val="73454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FD7F37-BFE7-5DE3-7B30-3A8E94E2B2EF}"/>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 name="Picture 3">
            <a:extLst>
              <a:ext uri="{FF2B5EF4-FFF2-40B4-BE49-F238E27FC236}">
                <a16:creationId xmlns:a16="http://schemas.microsoft.com/office/drawing/2014/main" id="{A9976DB3-1288-73E7-1583-2E2C6487BE7C}"/>
              </a:ext>
            </a:extLst>
          </p:cNvPr>
          <p:cNvPicPr>
            <a:picLocks noChangeAspect="1"/>
          </p:cNvPicPr>
          <p:nvPr/>
        </p:nvPicPr>
        <p:blipFill>
          <a:blip r:embed="rId2"/>
          <a:stretch>
            <a:fillRect/>
          </a:stretch>
        </p:blipFill>
        <p:spPr>
          <a:xfrm>
            <a:off x="4477293" y="608520"/>
            <a:ext cx="3562533" cy="2781443"/>
          </a:xfrm>
          <a:prstGeom prst="rect">
            <a:avLst/>
          </a:prstGeom>
        </p:spPr>
      </p:pic>
      <p:pic>
        <p:nvPicPr>
          <p:cNvPr id="6" name="Picture 5">
            <a:extLst>
              <a:ext uri="{FF2B5EF4-FFF2-40B4-BE49-F238E27FC236}">
                <a16:creationId xmlns:a16="http://schemas.microsoft.com/office/drawing/2014/main" id="{FA3DFF2F-5E48-5DB9-8962-DE6B87868A28}"/>
              </a:ext>
            </a:extLst>
          </p:cNvPr>
          <p:cNvPicPr>
            <a:picLocks noChangeAspect="1"/>
          </p:cNvPicPr>
          <p:nvPr/>
        </p:nvPicPr>
        <p:blipFill>
          <a:blip r:embed="rId3"/>
          <a:stretch>
            <a:fillRect/>
          </a:stretch>
        </p:blipFill>
        <p:spPr>
          <a:xfrm>
            <a:off x="8232187" y="0"/>
            <a:ext cx="3606985" cy="3295819"/>
          </a:xfrm>
          <a:prstGeom prst="rect">
            <a:avLst/>
          </a:prstGeom>
        </p:spPr>
      </p:pic>
      <p:pic>
        <p:nvPicPr>
          <p:cNvPr id="8" name="Picture 7">
            <a:extLst>
              <a:ext uri="{FF2B5EF4-FFF2-40B4-BE49-F238E27FC236}">
                <a16:creationId xmlns:a16="http://schemas.microsoft.com/office/drawing/2014/main" id="{874E7674-B042-AD9E-DB00-CAD448B1166B}"/>
              </a:ext>
            </a:extLst>
          </p:cNvPr>
          <p:cNvPicPr>
            <a:picLocks noChangeAspect="1"/>
          </p:cNvPicPr>
          <p:nvPr/>
        </p:nvPicPr>
        <p:blipFill>
          <a:blip r:embed="rId4"/>
          <a:stretch>
            <a:fillRect/>
          </a:stretch>
        </p:blipFill>
        <p:spPr>
          <a:xfrm>
            <a:off x="430722" y="183034"/>
            <a:ext cx="3416476" cy="4877051"/>
          </a:xfrm>
          <a:prstGeom prst="rect">
            <a:avLst/>
          </a:prstGeom>
        </p:spPr>
      </p:pic>
      <p:pic>
        <p:nvPicPr>
          <p:cNvPr id="10" name="Picture 9">
            <a:extLst>
              <a:ext uri="{FF2B5EF4-FFF2-40B4-BE49-F238E27FC236}">
                <a16:creationId xmlns:a16="http://schemas.microsoft.com/office/drawing/2014/main" id="{1E31331C-B7AD-6D86-80D5-868456BA9C1D}"/>
              </a:ext>
            </a:extLst>
          </p:cNvPr>
          <p:cNvPicPr>
            <a:picLocks noChangeAspect="1"/>
          </p:cNvPicPr>
          <p:nvPr/>
        </p:nvPicPr>
        <p:blipFill>
          <a:blip r:embed="rId5"/>
          <a:stretch>
            <a:fillRect/>
          </a:stretch>
        </p:blipFill>
        <p:spPr>
          <a:xfrm>
            <a:off x="4477293" y="3752065"/>
            <a:ext cx="6863311" cy="2654422"/>
          </a:xfrm>
          <a:prstGeom prst="rect">
            <a:avLst/>
          </a:prstGeom>
        </p:spPr>
      </p:pic>
    </p:spTree>
    <p:extLst>
      <p:ext uri="{BB962C8B-B14F-4D97-AF65-F5344CB8AC3E}">
        <p14:creationId xmlns:p14="http://schemas.microsoft.com/office/powerpoint/2010/main" val="153084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5868326"/>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extBox 3">
            <a:extLst>
              <a:ext uri="{FF2B5EF4-FFF2-40B4-BE49-F238E27FC236}">
                <a16:creationId xmlns:a16="http://schemas.microsoft.com/office/drawing/2014/main" id="{8F0A7530-B76E-358B-B415-E1402C549F40}"/>
              </a:ext>
            </a:extLst>
          </p:cNvPr>
          <p:cNvSpPr txBox="1"/>
          <p:nvPr/>
        </p:nvSpPr>
        <p:spPr>
          <a:xfrm rot="10800000" flipH="1" flipV="1">
            <a:off x="2165931" y="1754833"/>
            <a:ext cx="6856149" cy="646331"/>
          </a:xfrm>
          <a:prstGeom prst="rect">
            <a:avLst/>
          </a:prstGeom>
          <a:noFill/>
        </p:spPr>
        <p:txBody>
          <a:bodyPr wrap="square" rtlCol="0">
            <a:spAutoFit/>
          </a:bodyPr>
          <a:lstStyle/>
          <a:p>
            <a:r>
              <a:rPr lang="en-US" dirty="0"/>
              <a:t>GIT Repository: https://github.com/Sudarshan-CSE/VOIS_AICTE_Oct2025_Sudarshan.git</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645</TotalTime>
  <Words>351</Words>
  <Application>Microsoft Office PowerPoint</Application>
  <PresentationFormat>Widescreen</PresentationFormat>
  <Paragraphs>26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Project Title –AIRBNB HOTEL BOOKING ANALYSIS</vt:lpstr>
      <vt:lpstr>PROBLEM  STATEMENT</vt:lpstr>
      <vt:lpstr> Project-Description:  The goal of this project is to analyze Airbnb property listing data to understand the factors that influence pricing and to build a predictive model that can estimate the price of a property based on its attributes. Accurate price prediction is crucial for both hosts and guests — it helps hosts set competitive prices and improves guest satisfaction by providing fair and consistent pricing. Airbnb has revolutionized the hospitality industry by allowing individuals to rent out their properties to travelers. However, setting the right price for a listing is complex and influenced by many variables, including location, number of rooms, availability, seasonality, amenities offered, reviews, and demand trends. Hosts often rely on guesswork or competitor listings, which can result in overpricing or underpricing, affecting occupancy and revenue.</vt:lpstr>
      <vt:lpstr>WHO ARE THE END USERS?</vt:lpstr>
      <vt:lpstr>Technology Used</vt:lpstr>
      <vt:lpstr>RESULTS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sudarshankhot37@gmail.com</cp:lastModifiedBy>
  <cp:revision>74</cp:revision>
  <dcterms:created xsi:type="dcterms:W3CDTF">2021-07-11T13:13:15Z</dcterms:created>
  <dcterms:modified xsi:type="dcterms:W3CDTF">2025-09-28T08:51:16Z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