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11D869-DB25-B76A-FF71-86C5EE34CCB2}" v="49" dt="2024-08-31T14:27:43.63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19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D:\B.COM\naan%20mudhalvan\archive%20(3)\IBM%20Employees%20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a:t>Monthly Rate</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'Analyze IBM Employees Data'!$C$1</c:f>
              <c:strCache>
                <c:ptCount val="1"/>
                <c:pt idx="0">
                  <c:v>Monthly Rate</c:v>
                </c:pt>
              </c:strCache>
            </c:strRef>
          </c:tx>
          <c:spPr>
            <a:ln w="22225" cap="rnd">
              <a:solidFill>
                <a:schemeClr val="accent2"/>
              </a:solidFill>
            </a:ln>
            <a:effectLst>
              <a:glow rad="139700">
                <a:schemeClr val="accent2">
                  <a:satMod val="175000"/>
                  <a:alpha val="14000"/>
                </a:schemeClr>
              </a:glow>
            </a:effectLst>
          </c:spPr>
          <c:marker>
            <c:symbol val="circle"/>
            <c:size val="3"/>
            <c:spPr>
              <a:solidFill>
                <a:schemeClr val="accent2">
                  <a:lumMod val="60000"/>
                  <a:lumOff val="40000"/>
                </a:schemeClr>
              </a:solidFill>
              <a:ln>
                <a:noFill/>
              </a:ln>
              <a:effectLst>
                <a:glow rad="63500">
                  <a:schemeClr val="accent2">
                    <a:satMod val="175000"/>
                    <a:alpha val="25000"/>
                  </a:schemeClr>
                </a:glow>
              </a:effectLst>
            </c:spPr>
          </c:marker>
          <c:xVal>
            <c:numRef>
              <c:f>'Analyze IBM Employees Data'!$A$2:$A$41</c:f>
              <c:numCache>
                <c:formatCode>General</c:formatCode>
                <c:ptCount val="40"/>
                <c:pt idx="0">
                  <c:v>18</c:v>
                </c:pt>
                <c:pt idx="1">
                  <c:v>20</c:v>
                </c:pt>
                <c:pt idx="2">
                  <c:v>21</c:v>
                </c:pt>
                <c:pt idx="3">
                  <c:v>22</c:v>
                </c:pt>
                <c:pt idx="4">
                  <c:v>23</c:v>
                </c:pt>
                <c:pt idx="5">
                  <c:v>24</c:v>
                </c:pt>
                <c:pt idx="6">
                  <c:v>25</c:v>
                </c:pt>
                <c:pt idx="7">
                  <c:v>26</c:v>
                </c:pt>
                <c:pt idx="8">
                  <c:v>27</c:v>
                </c:pt>
                <c:pt idx="9">
                  <c:v>28</c:v>
                </c:pt>
                <c:pt idx="10">
                  <c:v>29</c:v>
                </c:pt>
                <c:pt idx="11">
                  <c:v>30</c:v>
                </c:pt>
                <c:pt idx="12">
                  <c:v>31</c:v>
                </c:pt>
                <c:pt idx="13">
                  <c:v>32</c:v>
                </c:pt>
                <c:pt idx="14">
                  <c:v>33</c:v>
                </c:pt>
                <c:pt idx="15">
                  <c:v>34</c:v>
                </c:pt>
                <c:pt idx="16">
                  <c:v>35</c:v>
                </c:pt>
                <c:pt idx="17">
                  <c:v>36</c:v>
                </c:pt>
                <c:pt idx="18">
                  <c:v>37</c:v>
                </c:pt>
                <c:pt idx="19">
                  <c:v>38</c:v>
                </c:pt>
                <c:pt idx="20">
                  <c:v>39</c:v>
                </c:pt>
                <c:pt idx="21">
                  <c:v>40</c:v>
                </c:pt>
                <c:pt idx="22">
                  <c:v>41</c:v>
                </c:pt>
                <c:pt idx="23">
                  <c:v>42</c:v>
                </c:pt>
                <c:pt idx="24">
                  <c:v>43</c:v>
                </c:pt>
                <c:pt idx="25">
                  <c:v>44</c:v>
                </c:pt>
                <c:pt idx="26">
                  <c:v>45</c:v>
                </c:pt>
                <c:pt idx="27">
                  <c:v>46</c:v>
                </c:pt>
                <c:pt idx="28">
                  <c:v>47</c:v>
                </c:pt>
                <c:pt idx="29">
                  <c:v>48</c:v>
                </c:pt>
                <c:pt idx="30">
                  <c:v>49</c:v>
                </c:pt>
                <c:pt idx="31">
                  <c:v>50</c:v>
                </c:pt>
                <c:pt idx="32">
                  <c:v>51</c:v>
                </c:pt>
                <c:pt idx="33">
                  <c:v>52</c:v>
                </c:pt>
                <c:pt idx="34">
                  <c:v>53</c:v>
                </c:pt>
                <c:pt idx="35">
                  <c:v>54</c:v>
                </c:pt>
                <c:pt idx="36">
                  <c:v>55</c:v>
                </c:pt>
                <c:pt idx="37">
                  <c:v>56</c:v>
                </c:pt>
                <c:pt idx="38">
                  <c:v>58</c:v>
                </c:pt>
                <c:pt idx="39">
                  <c:v>60</c:v>
                </c:pt>
              </c:numCache>
            </c:numRef>
          </c:xVal>
          <c:yVal>
            <c:numRef>
              <c:f>'Analyze IBM Employees Data'!$C$2:$C$41</c:f>
              <c:numCache>
                <c:formatCode>"$"#,##0</c:formatCode>
                <c:ptCount val="40"/>
                <c:pt idx="0">
                  <c:v>26438</c:v>
                </c:pt>
                <c:pt idx="1">
                  <c:v>34333</c:v>
                </c:pt>
                <c:pt idx="2">
                  <c:v>56055</c:v>
                </c:pt>
                <c:pt idx="3">
                  <c:v>70008</c:v>
                </c:pt>
                <c:pt idx="4">
                  <c:v>136817</c:v>
                </c:pt>
                <c:pt idx="5">
                  <c:v>100395</c:v>
                </c:pt>
                <c:pt idx="6">
                  <c:v>45610</c:v>
                </c:pt>
                <c:pt idx="7">
                  <c:v>108683</c:v>
                </c:pt>
                <c:pt idx="8">
                  <c:v>164815</c:v>
                </c:pt>
                <c:pt idx="9">
                  <c:v>156613</c:v>
                </c:pt>
                <c:pt idx="10">
                  <c:v>362264</c:v>
                </c:pt>
                <c:pt idx="11">
                  <c:v>118919</c:v>
                </c:pt>
                <c:pt idx="12">
                  <c:v>296428</c:v>
                </c:pt>
                <c:pt idx="13">
                  <c:v>345566</c:v>
                </c:pt>
                <c:pt idx="14">
                  <c:v>225259</c:v>
                </c:pt>
                <c:pt idx="15">
                  <c:v>346403</c:v>
                </c:pt>
                <c:pt idx="16">
                  <c:v>452647</c:v>
                </c:pt>
                <c:pt idx="17">
                  <c:v>310404</c:v>
                </c:pt>
                <c:pt idx="18">
                  <c:v>102837</c:v>
                </c:pt>
                <c:pt idx="19">
                  <c:v>273903</c:v>
                </c:pt>
                <c:pt idx="20">
                  <c:v>172337</c:v>
                </c:pt>
                <c:pt idx="21">
                  <c:v>251982</c:v>
                </c:pt>
                <c:pt idx="22">
                  <c:v>176882</c:v>
                </c:pt>
                <c:pt idx="23">
                  <c:v>164512</c:v>
                </c:pt>
                <c:pt idx="24">
                  <c:v>119705</c:v>
                </c:pt>
                <c:pt idx="25">
                  <c:v>108700</c:v>
                </c:pt>
                <c:pt idx="26">
                  <c:v>187021</c:v>
                </c:pt>
                <c:pt idx="27">
                  <c:v>121794</c:v>
                </c:pt>
                <c:pt idx="28">
                  <c:v>135328</c:v>
                </c:pt>
                <c:pt idx="29">
                  <c:v>63585</c:v>
                </c:pt>
                <c:pt idx="30">
                  <c:v>142819</c:v>
                </c:pt>
                <c:pt idx="31">
                  <c:v>117480</c:v>
                </c:pt>
                <c:pt idx="32">
                  <c:v>22984</c:v>
                </c:pt>
                <c:pt idx="33">
                  <c:v>19788</c:v>
                </c:pt>
                <c:pt idx="34">
                  <c:v>46227</c:v>
                </c:pt>
                <c:pt idx="35">
                  <c:v>106509</c:v>
                </c:pt>
                <c:pt idx="36">
                  <c:v>116508</c:v>
                </c:pt>
                <c:pt idx="37">
                  <c:v>60491</c:v>
                </c:pt>
                <c:pt idx="38">
                  <c:v>55962</c:v>
                </c:pt>
                <c:pt idx="39">
                  <c:v>20467</c:v>
                </c:pt>
              </c:numCache>
            </c:numRef>
          </c:yVal>
          <c:smooth val="0"/>
          <c:extLst>
            <c:ext xmlns:c16="http://schemas.microsoft.com/office/drawing/2014/chart" uri="{C3380CC4-5D6E-409C-BE32-E72D297353CC}">
              <c16:uniqueId val="{00000000-4A2D-4C10-B628-7F0B22018B02}"/>
            </c:ext>
          </c:extLst>
        </c:ser>
        <c:dLbls>
          <c:showLegendKey val="0"/>
          <c:showVal val="0"/>
          <c:showCatName val="0"/>
          <c:showSerName val="0"/>
          <c:showPercent val="0"/>
          <c:showBubbleSize val="0"/>
        </c:dLbls>
        <c:axId val="565771008"/>
        <c:axId val="632843376"/>
      </c:scatterChart>
      <c:valAx>
        <c:axId val="565771008"/>
        <c:scaling>
          <c:orientation val="minMax"/>
        </c:scaling>
        <c:delete val="0"/>
        <c:axPos val="b"/>
        <c:majorGridlines>
          <c:spPr>
            <a:ln w="9525" cap="flat" cmpd="sng" algn="ctr">
              <a:solidFill>
                <a:schemeClr val="dk1">
                  <a:lumMod val="65000"/>
                  <a:lumOff val="35000"/>
                  <a:alpha val="7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dirty="0"/>
                  <a:t>Age</a:t>
                </a:r>
                <a:endParaRPr lang="en-IN"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32843376"/>
        <c:crosses val="autoZero"/>
        <c:crossBetween val="midCat"/>
      </c:valAx>
      <c:valAx>
        <c:axId val="632843376"/>
        <c:scaling>
          <c:orientation val="minMax"/>
        </c:scaling>
        <c:delete val="0"/>
        <c:axPos val="l"/>
        <c:majorGridlines>
          <c:spPr>
            <a:ln w="9525" cap="flat" cmpd="sng" algn="ctr">
              <a:solidFill>
                <a:schemeClr val="dk1">
                  <a:lumMod val="65000"/>
                  <a:lumOff val="35000"/>
                  <a:alpha val="7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Monthly Rate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quot;$&quot;#,##0"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565771008"/>
        <c:crosses val="autoZero"/>
        <c:crossBetween val="midCat"/>
      </c:valAx>
      <c:spPr>
        <a:noFill/>
        <a:ln>
          <a:noFill/>
        </a:ln>
        <a:effectLst/>
      </c:spPr>
    </c:plotArea>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1197" kern="1200"/>
    <cs:bodyPr/>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77698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a:t>
            </a:r>
            <a:r>
              <a:rPr lang="en-IN" sz="2400" dirty="0"/>
              <a:t> SUDARSHAN O</a:t>
            </a:r>
          </a:p>
          <a:p>
            <a:r>
              <a:rPr lang="en-US" sz="2400" dirty="0"/>
              <a:t>REGISTER NO:122201394</a:t>
            </a:r>
            <a:endParaRPr lang="en-US" sz="2400" dirty="0">
              <a:ea typeface="Calibri"/>
              <a:cs typeface="Calibri"/>
            </a:endParaRPr>
          </a:p>
          <a:p>
            <a:r>
              <a:rPr lang="en-US" sz="2400" dirty="0"/>
              <a:t>DEPARTMENT: B.COM CORPORATE SECRETARYSHIP</a:t>
            </a:r>
            <a:endParaRPr lang="en-US" sz="2400" dirty="0">
              <a:ea typeface="Calibri"/>
              <a:cs typeface="Calibri"/>
            </a:endParaRP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739775" y="1049337"/>
            <a:ext cx="7162800" cy="5678478"/>
          </a:xfrm>
          <a:prstGeom prst="rect">
            <a:avLst/>
          </a:prstGeom>
          <a:noFill/>
        </p:spPr>
        <p:txBody>
          <a:bodyPr wrap="square" rtlCol="0">
            <a:spAutoFit/>
          </a:bodyPr>
          <a:lstStyle/>
          <a:p>
            <a:r>
              <a:rPr lang="en-US" sz="1650" dirty="0"/>
              <a:t>Tools and Techniques in Excel:</a:t>
            </a:r>
          </a:p>
          <a:p>
            <a:endParaRPr lang="en-US" sz="1650" dirty="0"/>
          </a:p>
          <a:p>
            <a:r>
              <a:rPr lang="en-US" sz="1650" b="1" u="sng" dirty="0"/>
              <a:t>PivotTables</a:t>
            </a:r>
            <a:r>
              <a:rPr lang="en-US" sz="1650" dirty="0"/>
              <a:t>: Summarize data by department, role, and attrition status to easily identify key trends.</a:t>
            </a:r>
          </a:p>
          <a:p>
            <a:endParaRPr lang="en-US" sz="1650" dirty="0"/>
          </a:p>
          <a:p>
            <a:r>
              <a:rPr lang="en-US" sz="1650" b="1" u="sng" dirty="0"/>
              <a:t>Formulas</a:t>
            </a:r>
            <a:r>
              <a:rPr lang="en-US" sz="1650" dirty="0"/>
              <a:t>: Use Excel functions such as COUNTIF, SUMIF, and AVERAGE to calculate totals, averages, and proportions across key metrics.</a:t>
            </a:r>
          </a:p>
          <a:p>
            <a:endParaRPr lang="en-US" sz="1650" dirty="0"/>
          </a:p>
          <a:p>
            <a:r>
              <a:rPr lang="en-US" sz="1650" b="1" u="sng" dirty="0"/>
              <a:t>Conditional Formatting</a:t>
            </a:r>
            <a:r>
              <a:rPr lang="en-US" sz="1650" dirty="0"/>
              <a:t>: Highlight high-risk employees (based on performance and satisfaction) using color scales, making it easy to visually identify areas of concern.</a:t>
            </a:r>
          </a:p>
          <a:p>
            <a:endParaRPr lang="en-US" sz="1650" dirty="0"/>
          </a:p>
          <a:p>
            <a:r>
              <a:rPr lang="en-IN" sz="1650" b="1" u="sng" dirty="0"/>
              <a:t>PivotTable</a:t>
            </a:r>
            <a:r>
              <a:rPr lang="en-IN" sz="1650" dirty="0"/>
              <a:t>: </a:t>
            </a:r>
            <a:r>
              <a:rPr lang="en-US" sz="1650" dirty="0"/>
              <a:t>Summarize the dataset for easy analysis of performance, attendance, or attrition by department, role, or demographic.</a:t>
            </a:r>
          </a:p>
          <a:p>
            <a:endParaRPr lang="en-US" sz="1650" dirty="0"/>
          </a:p>
          <a:p>
            <a:r>
              <a:rPr lang="en-US" sz="1650" b="1" u="sng" dirty="0"/>
              <a:t>Charts &amp; Graphs</a:t>
            </a:r>
            <a:r>
              <a:rPr lang="en-US" sz="1650" dirty="0"/>
              <a:t>: Utilize pie charts to show attrition rates by department, bar graphs for performance comparisons across roles, and line charts to track trends over time.</a:t>
            </a:r>
          </a:p>
          <a:p>
            <a:endParaRPr lang="en-US" sz="1650" dirty="0"/>
          </a:p>
          <a:p>
            <a:r>
              <a:rPr lang="en-US" sz="1650" b="1" u="sng" dirty="0"/>
              <a:t>Dashboard Creation</a:t>
            </a:r>
            <a:r>
              <a:rPr lang="en-US" sz="1650" dirty="0"/>
              <a:t>: Design an interactive dashboard that allows HR and managers to filter data by job role, department, or performance level for customized insights.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1597729"/>
            <a:ext cx="9144000" cy="3662541"/>
          </a:xfrm>
        </p:spPr>
        <p:txBody>
          <a:bodyPr/>
          <a:lstStyle/>
          <a:p>
            <a:r>
              <a:rPr lang="en-US" sz="2000" b="1" u="sng" dirty="0"/>
              <a:t>Attrition Trends</a:t>
            </a:r>
            <a:r>
              <a:rPr lang="en-US" sz="2000" dirty="0"/>
              <a:t>: Identify patterns in employee turnover, such as higher attrition rates in certain departments or roles.</a:t>
            </a:r>
          </a:p>
          <a:p>
            <a:endParaRPr lang="en-US" sz="2000" dirty="0"/>
          </a:p>
          <a:p>
            <a:r>
              <a:rPr lang="en-US" sz="2000" b="1" u="sng" dirty="0"/>
              <a:t>Performance Insights</a:t>
            </a:r>
            <a:r>
              <a:rPr lang="en-US" sz="2000" dirty="0"/>
              <a:t>: Highlight which departments or job roles have the highest or lowest performance ratings.</a:t>
            </a:r>
          </a:p>
          <a:p>
            <a:endParaRPr lang="en-US" sz="2000" dirty="0"/>
          </a:p>
          <a:p>
            <a:r>
              <a:rPr lang="en-US" sz="2000" b="1" u="sng" dirty="0"/>
              <a:t>Job Satisfaction Trends</a:t>
            </a:r>
            <a:r>
              <a:rPr lang="en-US" sz="2000" dirty="0"/>
              <a:t>: Analyze which factors are most closely associated with job satisfaction (e.g., income, role, or years at the company).</a:t>
            </a:r>
          </a:p>
          <a:p>
            <a:endParaRPr lang="en-US" sz="2000" dirty="0"/>
          </a:p>
          <a:p>
            <a:r>
              <a:rPr lang="en-US" sz="2000" b="1" u="sng" dirty="0"/>
              <a:t>Predictive Insights</a:t>
            </a:r>
            <a:r>
              <a:rPr lang="en-US" sz="2000" dirty="0"/>
              <a:t>: Use the findings to create predictive models to anticipate future attrition risks based on key factors such as satisfaction scores and income levels.</a:t>
            </a:r>
          </a:p>
          <a:p>
            <a:endParaRPr lang="en-IN" dirty="0"/>
          </a:p>
        </p:txBody>
      </p:sp>
      <p:sp>
        <p:nvSpPr>
          <p:cNvPr id="7" name="object 7"/>
          <p:cNvSpPr txBox="1">
            <a:spLocks noGrp="1"/>
          </p:cNvSpPr>
          <p:nvPr>
            <p:ph type="title"/>
          </p:nvPr>
        </p:nvSpPr>
        <p:spPr>
          <a:xfrm>
            <a:off x="533400" y="45720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00000000-0008-0000-0100-000003000000}"/>
              </a:ext>
            </a:extLst>
          </p:cNvPr>
          <p:cNvGraphicFramePr>
            <a:graphicFrameLocks/>
          </p:cNvGraphicFramePr>
          <p:nvPr>
            <p:extLst>
              <p:ext uri="{D42A27DB-BD31-4B8C-83A1-F6EECF244321}">
                <p14:modId xmlns:p14="http://schemas.microsoft.com/office/powerpoint/2010/main" val="1048730341"/>
              </p:ext>
            </p:extLst>
          </p:nvPr>
        </p:nvGraphicFramePr>
        <p:xfrm>
          <a:off x="1447800" y="991069"/>
          <a:ext cx="7286625" cy="477722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149133"/>
            <a:ext cx="7855268" cy="6863417"/>
          </a:xfrm>
          <a:prstGeom prst="rect">
            <a:avLst/>
          </a:prstGeom>
          <a:noFill/>
        </p:spPr>
        <p:txBody>
          <a:bodyPr wrap="square" rtlCol="0">
            <a:spAutoFit/>
          </a:bodyPr>
          <a:lstStyle/>
          <a:p>
            <a:r>
              <a:rPr lang="en-US" sz="2000" dirty="0"/>
              <a:t>The analysis of IBM’s employee data using Excel has offered significant insights into employee performance, attendance, and attrition trends. By leveraging key tools such as formulas, PivotTables, and data visualization, we were able to identify critical factors influencing employee satisfaction, performance, and turnover rates. The solution highlights areas where intervention is needed, such as departments with high attrition or underperformance, and helps pinpoint top performers for rewards and recognition.</a:t>
            </a:r>
          </a:p>
          <a:p>
            <a:r>
              <a:rPr lang="en-US" sz="2000" dirty="0"/>
              <a:t>This data-driven approach empowers HR and management to make more informed decisions regarding promotions, employee retention strategies, and training initiatives. Moreover, the flexibility and interactivity of the solution allow for ongoing monitoring, enabling proactive actions to enhance employee well-being and productivity. By continuously using this model, IBM can optimize its workforce, reduce turnover, and drive overall organizational success.</a:t>
            </a:r>
          </a:p>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a:p>
            <a:endParaRPr lang="en-US"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IBM Employee’s Data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845856" y="1580898"/>
            <a:ext cx="6325945" cy="4893647"/>
          </a:xfrm>
          <a:prstGeom prst="rect">
            <a:avLst/>
          </a:prstGeom>
          <a:noFill/>
        </p:spPr>
        <p:txBody>
          <a:bodyPr wrap="square" rtlCol="0">
            <a:spAutoFit/>
          </a:bodyPr>
          <a:lstStyle/>
          <a:p>
            <a:r>
              <a:rPr lang="en-US" sz="2400" i="0" dirty="0">
                <a:effectLst/>
              </a:rPr>
              <a:t>The challenge is to analyze IBM’s employee dataset to uncover insights regarding employee satisfaction, attrition, performance, and demographics.</a:t>
            </a:r>
          </a:p>
          <a:p>
            <a:r>
              <a:rPr lang="en-US" sz="2400" i="0" dirty="0">
                <a:effectLst/>
              </a:rPr>
              <a:t>IBM, like many large organizations, needs to make data-driven decisions to improve employee retention, optimize workforce performance, and maintain a healthy organizational culture.</a:t>
            </a:r>
          </a:p>
          <a:p>
            <a:r>
              <a:rPr lang="en-US" sz="2400" i="0" dirty="0">
                <a:effectLst/>
              </a:rPr>
              <a:t>The analysis aims to address critical questions such as: What factors influence employee attrition? Which departments or roles are performing well, and where is improvement needed?</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Analyze IBM’s employee data to assess performance, satisfaction, and attrition trends, helping the organization make data-driven decisions to improve retention and productivity. </a:t>
            </a:r>
          </a:p>
          <a:p>
            <a:pPr>
              <a:buFont typeface="Arial" panose="020B0604020202020204" pitchFamily="34" charset="0"/>
              <a:buChar char="•"/>
            </a:pPr>
            <a:r>
              <a:rPr lang="en-US" sz="2400" dirty="0"/>
              <a:t>The analysis covers various employee metrics, such as job role, department, income, satisfaction scores, and attrition, over a specific time period..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639160" y="1600200"/>
            <a:ext cx="6934200" cy="4708981"/>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HR Team</a:t>
            </a:r>
            <a:r>
              <a:rPr lang="en-US" sz="2000" b="1" dirty="0"/>
              <a:t>: </a:t>
            </a:r>
            <a:r>
              <a:rPr lang="en-US" sz="2000" dirty="0"/>
              <a:t>Uses the analysis to identify trends in employee attrition, performance, and satisfaction, enabling better retention and development strategies</a:t>
            </a:r>
            <a:r>
              <a:rPr lang="en-US" sz="2000" b="1" dirty="0"/>
              <a:t>.</a:t>
            </a:r>
            <a:endParaRPr lang="en-US" sz="2000" b="1" u="sng" dirty="0"/>
          </a:p>
          <a:p>
            <a:pPr marL="285750" indent="-285750">
              <a:buFont typeface="Arial" panose="020B0604020202020204" pitchFamily="34" charset="0"/>
              <a:buChar char="•"/>
            </a:pPr>
            <a:endParaRPr lang="en-US" sz="2000" b="1" u="sng" dirty="0"/>
          </a:p>
          <a:p>
            <a:pPr marL="285750" indent="-285750">
              <a:buFont typeface="Arial" panose="020B0604020202020204" pitchFamily="34" charset="0"/>
              <a:buChar char="•"/>
            </a:pPr>
            <a:r>
              <a:rPr lang="en-US" sz="2000" b="1" u="sng" dirty="0"/>
              <a:t>Department Managers</a:t>
            </a:r>
            <a:r>
              <a:rPr lang="en-US" sz="2000" dirty="0"/>
              <a:t>: Gain insights into their teams’ performance, helping them address underperformance and reward top employees.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u="sng" dirty="0"/>
              <a:t>Executives and Leadership</a:t>
            </a:r>
            <a:r>
              <a:rPr lang="en-US" sz="2000" dirty="0"/>
              <a:t>: Make data-driven decisions regarding promotions, resource allocation, and long-term workforce planning.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u="sng" dirty="0"/>
              <a:t>Employee Development Teams</a:t>
            </a:r>
            <a:r>
              <a:rPr lang="en-US" sz="2000" dirty="0"/>
              <a:t>: Use the insights to tailor training programs and initiatives that address areas of improvement identified through the analysis.</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22 features in that dataset but in those we selected only 8 features there are,</a:t>
            </a:r>
          </a:p>
          <a:p>
            <a:pPr marL="285750" indent="-285750">
              <a:buFont typeface="Arial" panose="020B0604020202020204" pitchFamily="34" charset="0"/>
              <a:buChar char="•"/>
            </a:pPr>
            <a:r>
              <a:rPr lang="en-IN" sz="2000" b="1" dirty="0"/>
              <a:t>Employee Age </a:t>
            </a:r>
            <a:r>
              <a:rPr lang="en-IN" sz="2000" dirty="0"/>
              <a:t>(Numerical value)</a:t>
            </a:r>
          </a:p>
          <a:p>
            <a:pPr marL="285750" indent="-285750">
              <a:buFont typeface="Arial" panose="020B0604020202020204" pitchFamily="34" charset="0"/>
              <a:buChar char="•"/>
            </a:pPr>
            <a:r>
              <a:rPr lang="en-IN" sz="2000" b="1" dirty="0"/>
              <a:t>Business Travel </a:t>
            </a:r>
            <a:r>
              <a:rPr lang="en-IN" sz="2000" dirty="0"/>
              <a:t>(Text)</a:t>
            </a:r>
          </a:p>
          <a:p>
            <a:pPr marL="285750" indent="-285750">
              <a:buFont typeface="Arial" panose="020B0604020202020204" pitchFamily="34" charset="0"/>
              <a:buChar char="•"/>
            </a:pPr>
            <a:r>
              <a:rPr lang="en-IN" sz="2000" b="1" dirty="0"/>
              <a:t>Daily Rate </a:t>
            </a:r>
            <a:r>
              <a:rPr lang="en-IN" sz="2000" dirty="0"/>
              <a:t>(Numerical value)</a:t>
            </a:r>
          </a:p>
          <a:p>
            <a:pPr marL="285750" indent="-285750">
              <a:buFont typeface="Arial" panose="020B0604020202020204" pitchFamily="34" charset="0"/>
              <a:buChar char="•"/>
            </a:pPr>
            <a:r>
              <a:rPr lang="en-IN" sz="2000" b="1" dirty="0"/>
              <a:t>Department </a:t>
            </a:r>
            <a:r>
              <a:rPr lang="en-IN" sz="2000" dirty="0"/>
              <a:t>(Text)</a:t>
            </a:r>
            <a:endParaRPr lang="en-IN" sz="2000" b="1" dirty="0"/>
          </a:p>
          <a:p>
            <a:pPr marL="285750" indent="-285750">
              <a:buFont typeface="Arial" panose="020B0604020202020204" pitchFamily="34" charset="0"/>
              <a:buChar char="•"/>
            </a:pPr>
            <a:r>
              <a:rPr lang="en-IN" sz="2000" b="1" dirty="0"/>
              <a:t>Education Field </a:t>
            </a:r>
            <a:r>
              <a:rPr lang="en-IN" sz="2000" dirty="0"/>
              <a:t>(Text)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Performance Rating </a:t>
            </a:r>
            <a:r>
              <a:rPr lang="en-IN" sz="2000" dirty="0"/>
              <a:t>(Numerical value)</a:t>
            </a:r>
          </a:p>
          <a:p>
            <a:pPr marL="285750" indent="-285750">
              <a:buFont typeface="Arial" panose="020B0604020202020204" pitchFamily="34" charset="0"/>
              <a:buChar char="•"/>
            </a:pPr>
            <a:r>
              <a:rPr lang="en-IN" sz="2000" b="1" dirty="0"/>
              <a:t>Overtime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94035" y="2016144"/>
            <a:ext cx="88201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rPr>
              <a:t>Real-Time Insights</a:t>
            </a:r>
            <a:r>
              <a:rPr kumimoji="0" lang="en-US" altLang="en-US" i="0" u="none" strike="noStrike" cap="none" normalizeH="0" baseline="0" dirty="0">
                <a:ln>
                  <a:noFill/>
                </a:ln>
                <a:solidFill>
                  <a:schemeClr val="tx1"/>
                </a:solidFill>
                <a:effectLst/>
              </a:rPr>
              <a:t>: The solution transforms static employee data into interactive Excel dashboards, providing real-time, actionable insights on performance and attrition at a glance.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rPr>
              <a:t>Predictive Power</a:t>
            </a:r>
            <a:r>
              <a:rPr kumimoji="0" lang="en-US" altLang="en-US" i="0" u="none" strike="noStrike" cap="none" normalizeH="0" baseline="0" dirty="0">
                <a:ln>
                  <a:noFill/>
                </a:ln>
                <a:solidFill>
                  <a:schemeClr val="tx1"/>
                </a:solidFill>
                <a:effectLst/>
              </a:rPr>
              <a:t>: By analyzing historical data, the solution predicts future attrition risks, helping managers proactively retain top talent and address issues before they escalate.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rPr>
              <a:t>Customization &amp; Flexibility</a:t>
            </a:r>
            <a:r>
              <a:rPr kumimoji="0" lang="en-US" altLang="en-US" i="0" u="none" strike="noStrike" cap="none" normalizeH="0" baseline="0" dirty="0">
                <a:ln>
                  <a:noFill/>
                </a:ln>
                <a:solidFill>
                  <a:schemeClr val="tx1"/>
                </a:solidFill>
                <a:effectLst/>
              </a:rPr>
              <a:t>: With easy-to-use filters and dynamic reports, users can customize their views by department, role, or KPI, tailoring the analysis to their specific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rPr>
              <a:t>Data-Driven Decision Making</a:t>
            </a:r>
            <a:r>
              <a:rPr kumimoji="0" lang="en-US" altLang="en-US" i="0" u="none" strike="noStrike" cap="none" normalizeH="0" baseline="0" dirty="0">
                <a:ln>
                  <a:noFill/>
                </a:ln>
                <a:solidFill>
                  <a:schemeClr val="tx1"/>
                </a:solidFill>
                <a:effectLst/>
              </a:rPr>
              <a:t>: Our Excel model automates complex analysis, empowering HR and leadership with clear, data-backed insights that guide strategic decisions for growth, retention, and productivity.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1009</Words>
  <Application>Microsoft Office PowerPoint</Application>
  <PresentationFormat>Widescreen</PresentationFormat>
  <Paragraphs>112</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Google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sudarshan sudarshan</cp:lastModifiedBy>
  <cp:revision>25</cp:revision>
  <dcterms:created xsi:type="dcterms:W3CDTF">2024-03-29T15:07:22Z</dcterms:created>
  <dcterms:modified xsi:type="dcterms:W3CDTF">2024-09-06T12:53:13Z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