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0" d="100"/>
          <a:sy n="60" d="100"/>
        </p:scale>
        <p:origin x="78" y="11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038600" y="2133600"/>
            <a:ext cx="7334250" cy="774065"/>
          </a:xfrm>
          <a:prstGeom prst="rect">
            <a:avLst/>
          </a:prstGeom>
        </p:spPr>
        <p:txBody>
          <a:bodyPr vert="horz" wrap="square" lIns="0" tIns="12700" rIns="0" bIns="0" rtlCol="0">
            <a:noAutofit/>
          </a:bodyPr>
          <a:lstStyle/>
          <a:p>
            <a:pPr marL="12700">
              <a:spcBef>
                <a:spcPts val="100"/>
              </a:spcBef>
            </a:pPr>
            <a:r>
              <a:rPr lang="en-IN" sz="3600" dirty="0">
                <a:latin typeface="Arial Black" panose="020B0A04020102020204" pitchFamily="34" charset="0"/>
              </a:rPr>
              <a:t>SUDARSHAN M</a:t>
            </a:r>
          </a:p>
          <a:p>
            <a:pPr marL="12700">
              <a:lnSpc>
                <a:spcPct val="100000"/>
              </a:lnSpc>
              <a:spcBef>
                <a:spcPts val="100"/>
              </a:spcBef>
            </a:pP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867400" y="3810000"/>
            <a:ext cx="6369050" cy="930275"/>
          </a:xfrm>
          <a:prstGeom prst="rect">
            <a:avLst/>
          </a:prstGeom>
          <a:noFill/>
        </p:spPr>
        <p:txBody>
          <a:bodyPr wrap="square" rtlCol="0" anchor="ctr">
            <a:noAutofit/>
          </a:bodyPr>
          <a:lstStyle/>
          <a:p>
            <a:r>
              <a:rPr lang="en-IN" sz="2800" b="1" spc="10" dirty="0">
                <a:solidFill>
                  <a:srgbClr val="2D936B"/>
                </a:solidFill>
                <a:latin typeface="Trebuchet MS" panose="020B0603020202020204"/>
                <a:cs typeface="Trebuchet MS" panose="020B0603020202020204"/>
              </a:rPr>
              <a:t>Final</a:t>
            </a:r>
            <a:r>
              <a:rPr lang="en-IN" sz="2800" b="1" spc="-165" dirty="0">
                <a:solidFill>
                  <a:srgbClr val="2D936B"/>
                </a:solidFill>
                <a:latin typeface="Trebuchet MS" panose="020B0603020202020204"/>
                <a:cs typeface="Trebuchet MS" panose="020B0603020202020204"/>
              </a:rPr>
              <a:t> </a:t>
            </a:r>
            <a:r>
              <a:rPr lang="en-IN" sz="2800" b="1" spc="-5" dirty="0">
                <a:solidFill>
                  <a:srgbClr val="2D936B"/>
                </a:solidFill>
                <a:latin typeface="Trebuchet MS" panose="020B0603020202020204"/>
                <a:cs typeface="Trebuchet MS" panose="020B0603020202020204"/>
              </a:rPr>
              <a:t>Project</a:t>
            </a:r>
            <a:endParaRPr lang="en-IN" sz="2800" dirty="0">
              <a:latin typeface="Trebuchet MS" panose="020B0603020202020204"/>
              <a:cs typeface="Trebuchet MS" panose="020B0603020202020204"/>
            </a:endParaRPr>
          </a:p>
          <a:p>
            <a:endParaRPr lang="en-IN" sz="2800" dirty="0"/>
          </a:p>
        </p:txBody>
      </p:sp>
      <p:sp>
        <p:nvSpPr>
          <p:cNvPr id="7" name="Text Box 6"/>
          <p:cNvSpPr txBox="1"/>
          <p:nvPr/>
        </p:nvSpPr>
        <p:spPr>
          <a:xfrm>
            <a:off x="4524375" y="3088005"/>
            <a:ext cx="4064000" cy="721995"/>
          </a:xfrm>
          <a:prstGeom prst="rect">
            <a:avLst/>
          </a:prstGeom>
          <a:noFill/>
        </p:spPr>
        <p:txBody>
          <a:bodyPr wrap="square" rtlCol="0">
            <a:spAutoFit/>
          </a:bodyPr>
          <a:lstStyle/>
          <a:p>
            <a:r>
              <a:rPr lang="en-IN" altLang="en-US" sz="2300" dirty="0">
                <a:latin typeface="Arial Black" panose="020B0A04020102020204" pitchFamily="34" charset="0"/>
                <a:cs typeface="Arial Black" panose="020B0A04020102020204" pitchFamily="34" charset="0"/>
              </a:rPr>
              <a:t>AU211521243155</a:t>
            </a:r>
            <a:endParaRPr lang="en-IN" altLang="en-US" dirty="0"/>
          </a:p>
          <a:p>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a:latin typeface="Trebuchet MS" panose="020B0603020202020204"/>
              <a:cs typeface="Trebuchet MS" panose="020B0603020202020204"/>
            </a:endParaRPr>
          </a:p>
        </p:txBody>
      </p:sp>
      <p:sp>
        <p:nvSpPr>
          <p:cNvPr id="11" name="Rectangle 1"/>
          <p:cNvSpPr>
            <a:spLocks noChangeArrowheads="1"/>
          </p:cNvSpPr>
          <p:nvPr/>
        </p:nvSpPr>
        <p:spPr bwMode="auto">
          <a:xfrm>
            <a:off x="767222" y="2015636"/>
            <a:ext cx="107512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3200" b="0" i="0" dirty="0">
                <a:solidFill>
                  <a:srgbClr val="0D0D0D"/>
                </a:solidFill>
                <a:effectLst/>
                <a:latin typeface="Söhne"/>
              </a:rPr>
              <a:t>The proposed YouTube video summarization system aims to enhance content accessibility and user experience on the platform. By automating the summarization process, users can save time and effort while still gaining valuable insights from a wide range of YouTube videos, improving overall information consumption efficiency.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980950" y="2217390"/>
            <a:ext cx="9110788" cy="1323439"/>
          </a:xfrm>
          <a:prstGeom prst="rect">
            <a:avLst/>
          </a:prstGeom>
          <a:noFill/>
        </p:spPr>
        <p:txBody>
          <a:bodyPr wrap="square" rtlCol="0">
            <a:spAutoFit/>
          </a:bodyPr>
          <a:lstStyle/>
          <a:p>
            <a:r>
              <a:rPr lang="en-US" sz="4000" dirty="0"/>
              <a:t>YOUTUBE VIDEO </a:t>
            </a:r>
          </a:p>
          <a:p>
            <a:r>
              <a:rPr lang="en-US" sz="4000" dirty="0"/>
              <a:t>                  SUMMARIZATION</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738991" y="1564577"/>
            <a:ext cx="8243209" cy="3477875"/>
          </a:xfrm>
          <a:prstGeom prst="rect">
            <a:avLst/>
          </a:prstGeom>
          <a:noFill/>
        </p:spPr>
        <p:txBody>
          <a:bodyPr wrap="square" rtlCol="0">
            <a:spAutoFit/>
          </a:bodyPr>
          <a:lstStyle/>
          <a:p>
            <a:pPr marL="285750" indent="-285750">
              <a:buFont typeface="Arial" panose="020B0604020202020204" pitchFamily="34" charset="0"/>
              <a:buChar char="•"/>
            </a:pPr>
            <a:r>
              <a:rPr lang="en-US" sz="4400" dirty="0">
                <a:latin typeface="Bahnschrift" panose="020B0502040204020203" pitchFamily="34" charset="0"/>
              </a:rPr>
              <a:t>PROBLEM STATEMENT</a:t>
            </a:r>
          </a:p>
          <a:p>
            <a:pPr marL="285750" indent="-285750">
              <a:buFont typeface="Arial" panose="020B0604020202020204" pitchFamily="34" charset="0"/>
              <a:buChar char="•"/>
            </a:pPr>
            <a:r>
              <a:rPr lang="en-US" sz="4400" dirty="0">
                <a:latin typeface="Bahnschrift" panose="020B0502040204020203" pitchFamily="34" charset="0"/>
              </a:rPr>
              <a:t>KEY CHALLANGES</a:t>
            </a:r>
          </a:p>
          <a:p>
            <a:pPr marL="285750" indent="-285750">
              <a:buFont typeface="Arial" panose="020B0604020202020204" pitchFamily="34" charset="0"/>
              <a:buChar char="•"/>
            </a:pPr>
            <a:r>
              <a:rPr lang="en-US" sz="4400" dirty="0">
                <a:latin typeface="Bahnschrift" panose="020B0502040204020203" pitchFamily="34" charset="0"/>
              </a:rPr>
              <a:t>PROPOSED SOLUTION</a:t>
            </a:r>
          </a:p>
          <a:p>
            <a:pPr marL="285750" indent="-285750">
              <a:buFont typeface="Arial" panose="020B0604020202020204" pitchFamily="34" charset="0"/>
              <a:buChar char="•"/>
            </a:pPr>
            <a:r>
              <a:rPr lang="en-US" sz="4400" dirty="0">
                <a:latin typeface="Bahnschrift" panose="020B0502040204020203" pitchFamily="34" charset="0"/>
              </a:rPr>
              <a:t>KEY COMPONENTS</a:t>
            </a:r>
          </a:p>
          <a:p>
            <a:pPr marL="285750" indent="-285750">
              <a:buFont typeface="Arial" panose="020B0604020202020204" pitchFamily="34" charset="0"/>
              <a:buChar char="•"/>
            </a:pPr>
            <a:r>
              <a:rPr lang="en-US" sz="4400" dirty="0">
                <a:latin typeface="Bahnschrift" panose="020B0502040204020203" pitchFamily="34" charset="0"/>
              </a:rPr>
              <a:t>RESULT</a:t>
            </a:r>
            <a:endParaRPr lang="en-IN" sz="44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575310"/>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IN" sz="4250" spc="-10" dirty="0"/>
              <a:t> </a:t>
            </a:r>
            <a:r>
              <a:rPr sz="4250" spc="-75" dirty="0">
                <a:sym typeface="+mn-ea"/>
              </a:rPr>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85800" y="1668288"/>
            <a:ext cx="6489277" cy="461665"/>
          </a:xfrm>
          <a:prstGeom prst="rect">
            <a:avLst/>
          </a:prstGeom>
          <a:noFill/>
        </p:spPr>
        <p:txBody>
          <a:bodyPr wrap="none" rtlCol="0">
            <a:spAutoFit/>
          </a:bodyPr>
          <a:lstStyle/>
          <a:p>
            <a:pPr algn="l"/>
            <a:r>
              <a:rPr lang="en-US" sz="2400" dirty="0"/>
              <a:t>TOPIC: YOUTUBE VIDEO SUMMARIZATION</a:t>
            </a:r>
            <a:endParaRPr lang="en-US" sz="2400" b="0" i="0" dirty="0">
              <a:solidFill>
                <a:srgbClr val="444444"/>
              </a:solidFill>
              <a:effectLst/>
              <a:latin typeface="Georgia" panose="02040502050405020303" pitchFamily="18" charset="0"/>
            </a:endParaRPr>
          </a:p>
        </p:txBody>
      </p:sp>
      <p:sp>
        <p:nvSpPr>
          <p:cNvPr id="12" name="TextBox 11"/>
          <p:cNvSpPr txBox="1"/>
          <p:nvPr/>
        </p:nvSpPr>
        <p:spPr>
          <a:xfrm>
            <a:off x="817721" y="2527816"/>
            <a:ext cx="6938328" cy="3754874"/>
          </a:xfrm>
          <a:prstGeom prst="rect">
            <a:avLst/>
          </a:prstGeom>
          <a:noFill/>
        </p:spPr>
        <p:txBody>
          <a:bodyPr wrap="square" rtlCol="0">
            <a:spAutoFit/>
          </a:bodyPr>
          <a:lstStyle/>
          <a:p>
            <a:pPr algn="l"/>
            <a:r>
              <a:rPr lang="en-US" sz="2000" b="0" i="0" dirty="0">
                <a:solidFill>
                  <a:srgbClr val="0D0D0D"/>
                </a:solidFill>
                <a:effectLst/>
                <a:latin typeface="Söhne"/>
              </a:rPr>
              <a:t>With the exponential growth of video content on platforms like YouTube, users face the challenge of efficiently navigating through vast amounts of information to find relevant content. Watching lengthy videos to extract key information is time-consuming and often impractical, especially for users with limited time or attention spans.</a:t>
            </a:r>
          </a:p>
          <a:p>
            <a:pPr algn="l"/>
            <a:r>
              <a:rPr lang="en-US" sz="2000" b="0" i="0" dirty="0">
                <a:solidFill>
                  <a:srgbClr val="0D0D0D"/>
                </a:solidFill>
                <a:effectLst/>
                <a:latin typeface="Söhne"/>
              </a:rPr>
              <a:t>The problem at hand is to develop an automated system for summarizing YouTube videos effectively. This system should analyze the content of videos and generate concise summaries that capture the essential information, allowing users to quickly grasp the main points without having to watch the entire video.</a:t>
            </a:r>
          </a:p>
          <a:p>
            <a:endParaRPr lang="en-US" dirty="0">
              <a:solidFill>
                <a:schemeClr val="tx1">
                  <a:lumMod val="95000"/>
                  <a:lumOff val="5000"/>
                </a:schemeClr>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US" sz="4250" dirty="0"/>
              <a:t>KEY CHALLANGES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625" y="1828998"/>
            <a:ext cx="7530874" cy="3785652"/>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Söhne"/>
              </a:rPr>
              <a:t>Content Variation</a:t>
            </a:r>
            <a:r>
              <a:rPr lang="en-US" sz="2000" b="0" i="0" dirty="0">
                <a:solidFill>
                  <a:srgbClr val="0D0D0D"/>
                </a:solidFill>
                <a:effectLst/>
                <a:latin typeface="Söhne"/>
              </a:rPr>
              <a:t>: YouTube hosts a diverse range of content, including educational lectures, product reviews, tutorials, vlogs, and entertainment videos. Summarizing such varied content accurately requires understanding different video genres and their unique characteristics.</a:t>
            </a:r>
          </a:p>
          <a:p>
            <a:pPr algn="l">
              <a:buFont typeface="+mj-lt"/>
              <a:buAutoNum type="arabicPeriod"/>
            </a:pPr>
            <a:r>
              <a:rPr lang="en-US" sz="2000" b="1" i="0" dirty="0">
                <a:solidFill>
                  <a:srgbClr val="0D0D0D"/>
                </a:solidFill>
                <a:effectLst/>
                <a:latin typeface="Söhne"/>
              </a:rPr>
              <a:t>Multimodal Analysis</a:t>
            </a:r>
            <a:r>
              <a:rPr lang="en-US" sz="2000" b="0" i="0" dirty="0">
                <a:solidFill>
                  <a:srgbClr val="0D0D0D"/>
                </a:solidFill>
                <a:effectLst/>
                <a:latin typeface="Söhne"/>
              </a:rPr>
              <a:t>: YouTube videos contain both audio and visual components, making it essential to develop algorithms capable of analyzing audio, visuals, and text (such as titles, descriptions, and subtitles) to extract relevant information.</a:t>
            </a:r>
          </a:p>
          <a:p>
            <a:pPr algn="l">
              <a:buFont typeface="+mj-lt"/>
              <a:buAutoNum type="arabicPeriod"/>
            </a:pPr>
            <a:r>
              <a:rPr lang="en-US" sz="2000" b="1" i="0" dirty="0">
                <a:solidFill>
                  <a:srgbClr val="0D0D0D"/>
                </a:solidFill>
                <a:effectLst/>
                <a:latin typeface="Söhne"/>
              </a:rPr>
              <a:t>Information Extraction</a:t>
            </a:r>
            <a:r>
              <a:rPr lang="en-US" sz="2000" b="0" i="0" dirty="0">
                <a:solidFill>
                  <a:srgbClr val="0D0D0D"/>
                </a:solidFill>
                <a:effectLst/>
                <a:latin typeface="Söhne"/>
              </a:rPr>
              <a:t>: Identifying key topics, important events, and significant details from video content requires advanced natural language processing (NLP) and machine learning techniques.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US" sz="3200" spc="-10" dirty="0"/>
              <a:t>KEY CHALLANGES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562927" y="2087207"/>
            <a:ext cx="7519035" cy="2215991"/>
          </a:xfrm>
          <a:prstGeom prst="rect">
            <a:avLst/>
          </a:prstGeom>
          <a:noFill/>
        </p:spPr>
        <p:txBody>
          <a:bodyPr wrap="square" rtlCol="0">
            <a:spAutoFit/>
          </a:bodyPr>
          <a:lstStyle/>
          <a:p>
            <a:pPr algn="l"/>
            <a:r>
              <a:rPr lang="en-US" sz="2000" b="1" dirty="0">
                <a:solidFill>
                  <a:srgbClr val="0D0D0D"/>
                </a:solidFill>
                <a:latin typeface="Söhne"/>
              </a:rPr>
              <a:t>4.</a:t>
            </a:r>
            <a:r>
              <a:rPr lang="en-US" sz="2000" b="1" i="0" dirty="0">
                <a:solidFill>
                  <a:srgbClr val="0D0D0D"/>
                </a:solidFill>
                <a:effectLst/>
                <a:latin typeface="Söhne"/>
              </a:rPr>
              <a:t>Summarization Engine</a:t>
            </a:r>
            <a:r>
              <a:rPr lang="en-US" sz="2000" b="0" i="0" dirty="0">
                <a:solidFill>
                  <a:srgbClr val="0D0D0D"/>
                </a:solidFill>
                <a:effectLst/>
                <a:latin typeface="Söhne"/>
              </a:rPr>
              <a:t>: Integrating the outputs from the previous modules, the summarization engine will generate concise summaries of the YouTube videos, highlighting the most important information.</a:t>
            </a:r>
          </a:p>
          <a:p>
            <a:pPr algn="l"/>
            <a:r>
              <a:rPr lang="en-US" sz="2000" b="1" i="0" dirty="0">
                <a:solidFill>
                  <a:srgbClr val="0D0D0D"/>
                </a:solidFill>
                <a:effectLst/>
                <a:latin typeface="Söhne"/>
              </a:rPr>
              <a:t>5.User Interface</a:t>
            </a:r>
            <a:r>
              <a:rPr lang="en-US" sz="2000" b="0" i="0" dirty="0">
                <a:solidFill>
                  <a:srgbClr val="0D0D0D"/>
                </a:solidFill>
                <a:effectLst/>
                <a:latin typeface="Söhne"/>
              </a:rPr>
              <a:t>: The system will feature a user-friendly interface where users can input YouTube video links or keywords and receive summarized content quickly and conveniently.</a:t>
            </a:r>
          </a:p>
          <a:p>
            <a:endParaRPr lang="en-US"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584960"/>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dirty="0"/>
              <a:t>PROPOSED SOLUTION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19142" y="1926590"/>
            <a:ext cx="6691888" cy="3108543"/>
          </a:xfrm>
          <a:prstGeom prst="rect">
            <a:avLst/>
          </a:prstGeom>
          <a:noFill/>
        </p:spPr>
        <p:txBody>
          <a:bodyPr wrap="square" rtlCol="0">
            <a:spAutoFit/>
          </a:bodyPr>
          <a:lstStyle/>
          <a:p>
            <a:r>
              <a:rPr lang="en-US" sz="2800" b="0" i="0" dirty="0">
                <a:solidFill>
                  <a:srgbClr val="0D0D0D"/>
                </a:solidFill>
                <a:effectLst/>
                <a:latin typeface="Söhne"/>
              </a:rPr>
              <a:t>To address these challenges, we propose the development of an AI-driven YouTube video summarization system. The system will leverage a combination of machine learning, computer vision, and natural language processing techniques to analyze and summarize YouTube videos automatically.</a:t>
            </a:r>
            <a:endParaRPr lang="en-IN" sz="2800"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582150" y="54102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2960" y="3264431"/>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US" sz="4250" dirty="0"/>
              <a:t>KEY COMPONENTS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291491" y="1826315"/>
            <a:ext cx="7347332" cy="4524315"/>
          </a:xfrm>
          <a:prstGeom prst="rect">
            <a:avLst/>
          </a:prstGeom>
          <a:noFill/>
        </p:spPr>
        <p:txBody>
          <a:bodyPr wrap="square" rtlCol="0">
            <a:spAutoFit/>
          </a:bodyPr>
          <a:lstStyle/>
          <a:p>
            <a:pPr algn="l">
              <a:buFont typeface="+mj-lt"/>
              <a:buAutoNum type="arabicPeriod"/>
            </a:pPr>
            <a:r>
              <a:rPr lang="en-US" sz="2400" b="1" i="0" dirty="0">
                <a:solidFill>
                  <a:srgbClr val="0D0D0D"/>
                </a:solidFill>
                <a:effectLst/>
                <a:latin typeface="Söhne"/>
              </a:rPr>
              <a:t>Video Analysis Module</a:t>
            </a:r>
            <a:r>
              <a:rPr lang="en-US" sz="2400" b="0" i="0" dirty="0">
                <a:solidFill>
                  <a:srgbClr val="0D0D0D"/>
                </a:solidFill>
                <a:effectLst/>
                <a:latin typeface="Söhne"/>
              </a:rPr>
              <a:t>: This module will employ computer vision techniques to extract visual features from the videos, including scene detection, object recognition, and action classification.</a:t>
            </a:r>
          </a:p>
          <a:p>
            <a:pPr algn="l">
              <a:buFont typeface="+mj-lt"/>
              <a:buAutoNum type="arabicPeriod"/>
            </a:pPr>
            <a:r>
              <a:rPr lang="en-US" sz="2400" b="1" i="0" dirty="0">
                <a:solidFill>
                  <a:srgbClr val="0D0D0D"/>
                </a:solidFill>
                <a:effectLst/>
                <a:latin typeface="Söhne"/>
              </a:rPr>
              <a:t>Audio Analysis Module</a:t>
            </a:r>
            <a:r>
              <a:rPr lang="en-US" sz="2400" b="0" i="0" dirty="0">
                <a:solidFill>
                  <a:srgbClr val="0D0D0D"/>
                </a:solidFill>
                <a:effectLst/>
                <a:latin typeface="Söhne"/>
              </a:rPr>
              <a:t>: Using audio processing algorithms, this module will analyze the audio content of the videos to identify speech, extract important keywords, and detect emotional cues.</a:t>
            </a:r>
          </a:p>
          <a:p>
            <a:pPr algn="l">
              <a:buFont typeface="+mj-lt"/>
              <a:buAutoNum type="arabicPeriod"/>
            </a:pPr>
            <a:r>
              <a:rPr lang="en-US" sz="2400" b="1" i="0" dirty="0">
                <a:solidFill>
                  <a:srgbClr val="0D0D0D"/>
                </a:solidFill>
                <a:effectLst/>
                <a:latin typeface="Söhne"/>
              </a:rPr>
              <a:t>Text Analysis Module</a:t>
            </a:r>
            <a:r>
              <a:rPr lang="en-US" sz="2400" b="0" i="0" dirty="0">
                <a:solidFill>
                  <a:srgbClr val="0D0D0D"/>
                </a:solidFill>
                <a:effectLst/>
                <a:latin typeface="Söhne"/>
              </a:rPr>
              <a:t>: This module will analyze text metadata associated with the videos, such as titles, descriptions, and subtitles, to extract key information and identify relevant topics.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62000" y="1600200"/>
            <a:ext cx="6468745" cy="4075475"/>
          </a:xfrm>
          <a:prstGeom prst="rect">
            <a:avLst/>
          </a:prstGeom>
        </p:spPr>
        <p:txBody>
          <a:bodyPr vert="horz" wrap="square" lIns="0" tIns="12700" rIns="0" bIns="0" rtlCol="0">
            <a:spAutoFit/>
          </a:bodyPr>
          <a:lstStyle/>
          <a:p>
            <a:pPr algn="l"/>
            <a:r>
              <a:rPr lang="en-US" sz="2400" b="1" i="0" dirty="0">
                <a:solidFill>
                  <a:srgbClr val="0D0D0D"/>
                </a:solidFill>
                <a:effectLst/>
                <a:latin typeface="Söhne"/>
              </a:rPr>
              <a:t>4.Summarization Engine</a:t>
            </a:r>
            <a:r>
              <a:rPr lang="en-US" sz="2400" b="0" i="0" dirty="0">
                <a:solidFill>
                  <a:srgbClr val="0D0D0D"/>
                </a:solidFill>
                <a:effectLst/>
                <a:latin typeface="Söhne"/>
              </a:rPr>
              <a:t>: Integrating the outputs from the previous modules, the summarization engine will generate concise summaries of the YouTube videos, highlighting the most important information.</a:t>
            </a:r>
          </a:p>
          <a:p>
            <a:pPr algn="l"/>
            <a:r>
              <a:rPr lang="en-US" sz="2400" b="1" i="0" dirty="0">
                <a:solidFill>
                  <a:srgbClr val="0D0D0D"/>
                </a:solidFill>
                <a:effectLst/>
                <a:latin typeface="Söhne"/>
              </a:rPr>
              <a:t>5.User Interface</a:t>
            </a:r>
            <a:r>
              <a:rPr lang="en-US" sz="2400" b="0" i="0" dirty="0">
                <a:solidFill>
                  <a:srgbClr val="0D0D0D"/>
                </a:solidFill>
                <a:effectLst/>
                <a:latin typeface="Söhne"/>
              </a:rPr>
              <a:t>: The system will feature a user-friendly interface where users can input YouTube video links or keywords and receive summarized content quickly and conveniently.</a:t>
            </a:r>
          </a:p>
          <a:p>
            <a:br>
              <a:rPr lang="en-US" sz="2400" dirty="0"/>
            </a:br>
            <a:endParaRPr lang="en-IN" altLang="en-US" sz="2400" dirty="0">
              <a:latin typeface="Arial Unicode MS" panose="020B0604020202020204" charset="-122"/>
              <a:ea typeface="Arial Unicode MS" panose="020B0604020202020204" charset="-122"/>
              <a:cs typeface="Segoe UI Black" panose="020B0A02040204020203"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5584825" cy="752129"/>
          </a:xfrm>
          <a:prstGeom prst="rect">
            <a:avLst/>
          </a:prstGeom>
        </p:spPr>
        <p:txBody>
          <a:bodyPr vert="horz" wrap="square" lIns="0" tIns="13335" rIns="0" bIns="0" rtlCol="0">
            <a:spAutoFit/>
          </a:bodyPr>
          <a:lstStyle/>
          <a:p>
            <a:pPr marL="12700">
              <a:lnSpc>
                <a:spcPct val="100000"/>
              </a:lnSpc>
              <a:spcBef>
                <a:spcPts val="105"/>
              </a:spcBef>
            </a:pPr>
            <a:r>
              <a:rPr lang="en-US" spc="-10" dirty="0"/>
              <a:t>KEY COMPONENS</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605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Unicode MS</vt:lpstr>
      <vt:lpstr>Bahnschrift</vt:lpstr>
      <vt:lpstr>Calibri</vt:lpstr>
      <vt:lpstr>Georgia</vt:lpstr>
      <vt:lpstr>Söhne</vt:lpstr>
      <vt:lpstr>Trebuchet MS</vt:lpstr>
      <vt:lpstr>Office Theme</vt:lpstr>
      <vt:lpstr>PowerPoint Presentation</vt:lpstr>
      <vt:lpstr>PROJECT TITLE</vt:lpstr>
      <vt:lpstr>AGENDA</vt:lpstr>
      <vt:lpstr>PROBLEM STATEMENT</vt:lpstr>
      <vt:lpstr>KEY CHALLANGES</vt:lpstr>
      <vt:lpstr>KEY CHALLANGES</vt:lpstr>
      <vt:lpstr>PROPOSED SOLUTION</vt:lpstr>
      <vt:lpstr>KEY COMPONENTS</vt:lpstr>
      <vt:lpstr>KEY COMPONENS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2021PITAI259</cp:lastModifiedBy>
  <cp:revision>7</cp:revision>
  <dcterms:created xsi:type="dcterms:W3CDTF">2024-03-30T07:02:00Z</dcterms:created>
  <dcterms:modified xsi:type="dcterms:W3CDTF">2024-04-02T06:28:47Z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2024-03-30T16:30:00Z</vt:filetime>
  </property>
  <property fmtid="{D5CDD505-2E9C-101B-9397-08002B2CF9AE}" pid="4" name="ICV">
    <vt:lpwstr>F01FC1D771F447B4B7254B95A27C392D_12</vt:lpwstr>
  </property>
  <property fmtid="{D5CDD505-2E9C-101B-9397-08002B2CF9AE}" pid="5" name="KSOProductBuildVer">
    <vt:lpwstr>1033-12.2.0.13472</vt:lpwstr>
  </property>
</Properties>
</file>