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5" r:id="rId3"/>
    <p:sldId id="276" r:id="rId4"/>
    <p:sldId id="277" r:id="rId5"/>
    <p:sldId id="279" r:id="rId6"/>
    <p:sldId id="257" r:id="rId7"/>
    <p:sldId id="258" r:id="rId8"/>
    <p:sldId id="261" r:id="rId9"/>
    <p:sldId id="259" r:id="rId10"/>
    <p:sldId id="263" r:id="rId11"/>
    <p:sldId id="264" r:id="rId12"/>
    <p:sldId id="265" r:id="rId13"/>
    <p:sldId id="266" r:id="rId14"/>
    <p:sldId id="267" r:id="rId15"/>
    <p:sldId id="268" r:id="rId16"/>
    <p:sldId id="270" r:id="rId17"/>
    <p:sldId id="269" r:id="rId18"/>
    <p:sldId id="271" r:id="rId19"/>
    <p:sldId id="273" r:id="rId20"/>
    <p:sldId id="272"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5" d="100"/>
          <a:sy n="85" d="100"/>
        </p:scale>
        <p:origin x="45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esktop\EXCELR\Project\New%20Project%20Docs\P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esktop\EXCELR\Project\New%20Project%20Docs\P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ome\Desktop\EXCELR\Project\New%20Project%20Docs\P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ome\Desktop\EXCELR\Project\New%20Project%20Docs\P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ome\Desktop\EXCELR\Project\New%20Project%20Docs\P2.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[P2.xlsx]Q1!PivotTable1</c:name>
    <c:fmtId val="14"/>
  </c:pivotSource>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IN" b="1">
                <a:solidFill>
                  <a:schemeClr val="bg1"/>
                </a:solidFill>
              </a:rPr>
              <a:t>Year</a:t>
            </a:r>
            <a:r>
              <a:rPr lang="en-IN" b="1" baseline="0">
                <a:solidFill>
                  <a:schemeClr val="bg1"/>
                </a:solidFill>
              </a:rPr>
              <a:t> w</a:t>
            </a:r>
            <a:r>
              <a:rPr lang="en-IN" b="1">
                <a:solidFill>
                  <a:schemeClr val="bg1"/>
                </a:solidFill>
              </a:rPr>
              <a:t>ise Loan Amount</a:t>
            </a:r>
          </a:p>
        </c:rich>
      </c:tx>
      <c:overlay val="0"/>
      <c:spPr>
        <a:solidFill>
          <a:srgbClr val="E561D5"/>
        </a:solid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'Q1'!$B$1</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'Q1'!$A$2:$A$7</c:f>
              <c:strCache>
                <c:ptCount val="5"/>
                <c:pt idx="0">
                  <c:v>2007</c:v>
                </c:pt>
                <c:pt idx="1">
                  <c:v>2008</c:v>
                </c:pt>
                <c:pt idx="2">
                  <c:v>2009</c:v>
                </c:pt>
                <c:pt idx="3">
                  <c:v>2010</c:v>
                </c:pt>
                <c:pt idx="4">
                  <c:v>2011</c:v>
                </c:pt>
              </c:strCache>
            </c:strRef>
          </c:cat>
          <c:val>
            <c:numRef>
              <c:f>'Q1'!$B$2:$B$7</c:f>
              <c:numCache>
                <c:formatCode>General</c:formatCode>
                <c:ptCount val="5"/>
                <c:pt idx="0">
                  <c:v>2219275</c:v>
                </c:pt>
                <c:pt idx="1">
                  <c:v>14390275</c:v>
                </c:pt>
                <c:pt idx="2">
                  <c:v>46436325</c:v>
                </c:pt>
                <c:pt idx="3">
                  <c:v>122050200</c:v>
                </c:pt>
                <c:pt idx="4">
                  <c:v>260506575</c:v>
                </c:pt>
              </c:numCache>
            </c:numRef>
          </c:val>
          <c:smooth val="0"/>
          <c:extLst>
            <c:ext xmlns:c16="http://schemas.microsoft.com/office/drawing/2014/chart" uri="{C3380CC4-5D6E-409C-BE32-E72D297353CC}">
              <c16:uniqueId val="{00000000-6F92-4D5A-9813-5736049D03A6}"/>
            </c:ext>
          </c:extLst>
        </c:ser>
        <c:dLbls>
          <c:dLblPos val="t"/>
          <c:showLegendKey val="0"/>
          <c:showVal val="1"/>
          <c:showCatName val="0"/>
          <c:showSerName val="0"/>
          <c:showPercent val="0"/>
          <c:showBubbleSize val="0"/>
        </c:dLbls>
        <c:marker val="1"/>
        <c:smooth val="0"/>
        <c:axId val="2041384400"/>
        <c:axId val="2041379480"/>
      </c:lineChart>
      <c:catAx>
        <c:axId val="2041384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379480"/>
        <c:crosses val="autoZero"/>
        <c:auto val="1"/>
        <c:lblAlgn val="ctr"/>
        <c:lblOffset val="100"/>
        <c:noMultiLvlLbl val="0"/>
      </c:catAx>
      <c:valAx>
        <c:axId val="2041379480"/>
        <c:scaling>
          <c:orientation val="minMax"/>
        </c:scaling>
        <c:delete val="1"/>
        <c:axPos val="l"/>
        <c:numFmt formatCode="General" sourceLinked="1"/>
        <c:majorTickMark val="none"/>
        <c:minorTickMark val="none"/>
        <c:tickLblPos val="nextTo"/>
        <c:crossAx val="2041384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rnd" cmpd="sng" algn="ctr">
      <a:solidFill>
        <a:schemeClr val="accent1"/>
      </a:solidFill>
      <a:round/>
    </a:ln>
    <a:effectLst/>
    <a:scene3d>
      <a:camera prst="orthographicFront"/>
      <a:lightRig rig="threePt" dir="t"/>
    </a:scene3d>
    <a:sp3d>
      <a:bevelT/>
      <a:bevelB prst="angle"/>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[P2.xlsx]Q2!PivotTable1</c:name>
    <c:fmtId val="12"/>
  </c:pivotSource>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b="1">
                <a:solidFill>
                  <a:schemeClr val="bg1"/>
                </a:solidFill>
              </a:rPr>
              <a:t>Grade &amp; Subgrade wise</a:t>
            </a:r>
            <a:r>
              <a:rPr lang="en-US" b="1" baseline="0">
                <a:solidFill>
                  <a:schemeClr val="bg1"/>
                </a:solidFill>
              </a:rPr>
              <a:t> Revolving Balance</a:t>
            </a:r>
            <a:endParaRPr lang="en-US" b="1">
              <a:solidFill>
                <a:schemeClr val="bg1"/>
              </a:solidFill>
            </a:endParaRPr>
          </a:p>
        </c:rich>
      </c:tx>
      <c:overlay val="0"/>
      <c:spPr>
        <a:solidFill>
          <a:srgbClr val="E561D5"/>
        </a:solid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'Q2'!$C$1</c:f>
              <c:strCache>
                <c:ptCount val="1"/>
                <c:pt idx="0">
                  <c:v>Total</c:v>
                </c:pt>
              </c:strCache>
            </c:strRef>
          </c:tx>
          <c:spPr>
            <a:solidFill>
              <a:schemeClr val="accent1"/>
            </a:solidFill>
            <a:ln>
              <a:noFill/>
            </a:ln>
            <a:effectLst/>
          </c:spPr>
          <c:invertIfNegative val="0"/>
          <c:dLbls>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'Q2'!$A$2:$B$9</c:f>
              <c:strCache>
                <c:ptCount val="7"/>
                <c:pt idx="0">
                  <c:v>A</c:v>
                </c:pt>
                <c:pt idx="1">
                  <c:v>B</c:v>
                </c:pt>
                <c:pt idx="2">
                  <c:v>C</c:v>
                </c:pt>
                <c:pt idx="3">
                  <c:v>D</c:v>
                </c:pt>
                <c:pt idx="4">
                  <c:v>E</c:v>
                </c:pt>
                <c:pt idx="5">
                  <c:v>F</c:v>
                </c:pt>
                <c:pt idx="6">
                  <c:v>G</c:v>
                </c:pt>
              </c:strCache>
            </c:strRef>
          </c:cat>
          <c:val>
            <c:numRef>
              <c:f>'Q2'!$C$2:$C$9</c:f>
              <c:numCache>
                <c:formatCode>General</c:formatCode>
                <c:ptCount val="7"/>
                <c:pt idx="0">
                  <c:v>114774099</c:v>
                </c:pt>
                <c:pt idx="1">
                  <c:v>161308549</c:v>
                </c:pt>
                <c:pt idx="2">
                  <c:v>110120710</c:v>
                </c:pt>
                <c:pt idx="3">
                  <c:v>74490429</c:v>
                </c:pt>
                <c:pt idx="4">
                  <c:v>46074539</c:v>
                </c:pt>
                <c:pt idx="5">
                  <c:v>18282816</c:v>
                </c:pt>
                <c:pt idx="6">
                  <c:v>6462726</c:v>
                </c:pt>
              </c:numCache>
            </c:numRef>
          </c:val>
          <c:extLst>
            <c:ext xmlns:c16="http://schemas.microsoft.com/office/drawing/2014/chart" uri="{C3380CC4-5D6E-409C-BE32-E72D297353CC}">
              <c16:uniqueId val="{00000000-F093-441C-B16C-03F4E5421925}"/>
            </c:ext>
          </c:extLst>
        </c:ser>
        <c:dLbls>
          <c:dLblPos val="outEnd"/>
          <c:showLegendKey val="0"/>
          <c:showVal val="1"/>
          <c:showCatName val="0"/>
          <c:showSerName val="0"/>
          <c:showPercent val="0"/>
          <c:showBubbleSize val="0"/>
        </c:dLbls>
        <c:gapWidth val="219"/>
        <c:overlap val="-27"/>
        <c:axId val="2090394840"/>
        <c:axId val="2090394512"/>
      </c:barChart>
      <c:catAx>
        <c:axId val="2090394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394512"/>
        <c:crosses val="autoZero"/>
        <c:auto val="1"/>
        <c:lblAlgn val="ctr"/>
        <c:lblOffset val="100"/>
        <c:noMultiLvlLbl val="0"/>
      </c:catAx>
      <c:valAx>
        <c:axId val="2090394512"/>
        <c:scaling>
          <c:orientation val="minMax"/>
        </c:scaling>
        <c:delete val="1"/>
        <c:axPos val="l"/>
        <c:numFmt formatCode="General" sourceLinked="1"/>
        <c:majorTickMark val="none"/>
        <c:minorTickMark val="none"/>
        <c:tickLblPos val="nextTo"/>
        <c:crossAx val="2090394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a:scene3d>
      <a:camera prst="orthographicFront"/>
      <a:lightRig rig="threePt" dir="t"/>
    </a:scene3d>
    <a:sp3d>
      <a:bevelT/>
      <a:bevelB prst="angle"/>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[P2.xlsx]Q3!PivotTable1</c:name>
    <c:fmtId val="12"/>
  </c:pivotSource>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IN" sz="1400" b="1">
                <a:solidFill>
                  <a:schemeClr val="bg1"/>
                </a:solidFill>
                <a:effectLst/>
              </a:rPr>
              <a:t>Total Payment for Verified Status Vs Total Payment for Non Verified Status</a:t>
            </a:r>
          </a:p>
        </c:rich>
      </c:tx>
      <c:overlay val="0"/>
      <c:spPr>
        <a:solidFill>
          <a:srgbClr val="E561D5"/>
        </a:solid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ivotFmts>
      <c:pivotFmt>
        <c:idx val="0"/>
        <c:spPr>
          <a:pattFill prst="pct5">
            <a:fgClr>
              <a:srgbClr val="F5C1EF"/>
            </a:fgClr>
            <a:bgClr>
              <a:schemeClr val="bg1"/>
            </a:bgClr>
          </a:pattFill>
          <a:ln w="12700">
            <a:solidFill>
              <a:schemeClr val="accent1"/>
            </a:solidFill>
          </a:ln>
          <a:effectLst>
            <a:softEdge rad="215900"/>
          </a:effectLst>
          <a:scene3d>
            <a:camera prst="orthographicFront"/>
            <a:lightRig rig="threePt" dir="t"/>
          </a:scene3d>
          <a:sp3d>
            <a:bevelT w="152400" h="50800" prst="softRound"/>
            <a:bevelB w="139700" prst="hardEdge"/>
          </a:sp3d>
        </c:spPr>
        <c:marker>
          <c:symbol val="none"/>
        </c:marker>
        <c:dLbl>
          <c:idx val="0"/>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pattFill prst="pct80">
            <a:fgClr>
              <a:srgbClr val="F5C1EF"/>
            </a:fgClr>
            <a:bgClr>
              <a:schemeClr val="bg1"/>
            </a:bgClr>
          </a:pattFill>
          <a:ln w="12700">
            <a:solidFill>
              <a:schemeClr val="accent1"/>
            </a:solidFill>
          </a:ln>
          <a:effectLst>
            <a:softEdge rad="215900"/>
          </a:effectLst>
          <a:scene3d>
            <a:camera prst="orthographicFront"/>
            <a:lightRig rig="threePt" dir="t"/>
          </a:scene3d>
          <a:sp3d>
            <a:bevelT w="152400" h="50800" prst="softRound"/>
            <a:bevelB w="139700" prst="hardEdge"/>
          </a:sp3d>
        </c:spPr>
      </c:pivotFmt>
      <c:pivotFmt>
        <c:idx val="2"/>
        <c:spPr>
          <a:solidFill>
            <a:srgbClr val="CBBFF7"/>
          </a:solidFill>
          <a:ln w="12700">
            <a:solidFill>
              <a:schemeClr val="accent1"/>
            </a:solidFill>
          </a:ln>
          <a:effectLst>
            <a:softEdge rad="215900"/>
          </a:effectLst>
          <a:scene3d>
            <a:camera prst="orthographicFront"/>
            <a:lightRig rig="threePt" dir="t"/>
          </a:scene3d>
          <a:sp3d>
            <a:bevelT w="152400" h="50800" prst="softRound"/>
            <a:bevelB w="139700" prst="hardEdge"/>
          </a:sp3d>
        </c:spPr>
      </c:pivotFmt>
      <c:pivotFmt>
        <c:idx val="3"/>
        <c:spPr>
          <a:solidFill>
            <a:srgbClr val="C1F5F5"/>
          </a:solidFill>
          <a:ln w="12700">
            <a:solidFill>
              <a:schemeClr val="accent1"/>
            </a:solidFill>
          </a:ln>
          <a:effectLst>
            <a:softEdge rad="215900"/>
          </a:effectLst>
          <a:scene3d>
            <a:camera prst="orthographicFront"/>
            <a:lightRig rig="threePt" dir="t"/>
          </a:scene3d>
          <a:sp3d>
            <a:bevelT w="152400" h="50800" prst="softRound"/>
            <a:bevelB w="139700" prst="hardEdge"/>
          </a:sp3d>
        </c:spPr>
      </c:pivotFmt>
      <c:pivotFmt>
        <c:idx val="4"/>
        <c:spPr>
          <a:pattFill prst="pct5">
            <a:fgClr>
              <a:srgbClr val="F5C1EF"/>
            </a:fgClr>
            <a:bgClr>
              <a:schemeClr val="bg1"/>
            </a:bgClr>
          </a:pattFill>
          <a:ln w="12700">
            <a:solidFill>
              <a:schemeClr val="accent1"/>
            </a:solidFill>
          </a:ln>
          <a:effectLst>
            <a:softEdge rad="215900"/>
          </a:effectLst>
          <a:scene3d>
            <a:camera prst="orthographicFront"/>
            <a:lightRig rig="threePt" dir="t"/>
          </a:scene3d>
          <a:sp3d>
            <a:bevelT w="152400" h="50800" prst="softRound"/>
            <a:bevelB w="139700" prst="hardEdge"/>
          </a:sp3d>
        </c:spPr>
        <c:marker>
          <c:symbol val="none"/>
        </c:marker>
        <c:dLbl>
          <c:idx val="0"/>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pattFill prst="pct80">
            <a:fgClr>
              <a:srgbClr val="F5C1EF"/>
            </a:fgClr>
            <a:bgClr>
              <a:schemeClr val="bg1"/>
            </a:bgClr>
          </a:pattFill>
          <a:ln w="12700">
            <a:solidFill>
              <a:schemeClr val="accent1"/>
            </a:solidFill>
          </a:ln>
          <a:effectLst>
            <a:softEdge rad="215900"/>
          </a:effectLst>
          <a:scene3d>
            <a:camera prst="orthographicFront"/>
            <a:lightRig rig="threePt" dir="t"/>
          </a:scene3d>
          <a:sp3d>
            <a:bevelT w="152400" h="50800" prst="softRound"/>
            <a:bevelB w="139700" prst="hardEdge"/>
          </a:sp3d>
        </c:spPr>
      </c:pivotFmt>
      <c:pivotFmt>
        <c:idx val="6"/>
        <c:spPr>
          <a:solidFill>
            <a:srgbClr val="C1F5F5"/>
          </a:solidFill>
          <a:ln w="12700">
            <a:solidFill>
              <a:schemeClr val="accent1"/>
            </a:solidFill>
          </a:ln>
          <a:effectLst>
            <a:softEdge rad="215900"/>
          </a:effectLst>
          <a:scene3d>
            <a:camera prst="orthographicFront"/>
            <a:lightRig rig="threePt" dir="t"/>
          </a:scene3d>
          <a:sp3d>
            <a:bevelT w="152400" h="50800" prst="softRound"/>
            <a:bevelB w="139700" prst="hardEdge"/>
          </a:sp3d>
        </c:spPr>
      </c:pivotFmt>
      <c:pivotFmt>
        <c:idx val="7"/>
        <c:spPr>
          <a:solidFill>
            <a:srgbClr val="CBBFF7"/>
          </a:solidFill>
          <a:ln w="12700">
            <a:solidFill>
              <a:schemeClr val="accent1"/>
            </a:solidFill>
          </a:ln>
          <a:effectLst>
            <a:softEdge rad="215900"/>
          </a:effectLst>
          <a:scene3d>
            <a:camera prst="orthographicFront"/>
            <a:lightRig rig="threePt" dir="t"/>
          </a:scene3d>
          <a:sp3d>
            <a:bevelT w="152400" h="50800" prst="softRound"/>
            <a:bevelB w="139700" prst="hardEdge"/>
          </a:sp3d>
        </c:spPr>
      </c:pivotFmt>
      <c:pivotFmt>
        <c:idx val="8"/>
        <c:spPr>
          <a:pattFill prst="pct5">
            <a:fgClr>
              <a:srgbClr val="F5C1EF"/>
            </a:fgClr>
            <a:bgClr>
              <a:schemeClr val="bg1"/>
            </a:bgClr>
          </a:pattFill>
          <a:ln w="12700">
            <a:solidFill>
              <a:schemeClr val="accent1"/>
            </a:solidFill>
          </a:ln>
          <a:effectLst>
            <a:softEdge rad="215900"/>
          </a:effectLst>
          <a:scene3d>
            <a:camera prst="orthographicFront"/>
            <a:lightRig rig="threePt" dir="t"/>
          </a:scene3d>
          <a:sp3d>
            <a:bevelT w="152400" h="50800" prst="softRound"/>
            <a:bevelB w="139700" prst="hardEdge"/>
          </a:sp3d>
        </c:spPr>
        <c:marker>
          <c:symbol val="none"/>
        </c:marker>
        <c:dLbl>
          <c:idx val="0"/>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pattFill prst="pct80">
            <a:fgClr>
              <a:srgbClr val="F5C1EF"/>
            </a:fgClr>
            <a:bgClr>
              <a:schemeClr val="bg1"/>
            </a:bgClr>
          </a:pattFill>
          <a:ln w="12700">
            <a:solidFill>
              <a:schemeClr val="accent1"/>
            </a:solidFill>
          </a:ln>
          <a:effectLst>
            <a:softEdge rad="215900"/>
          </a:effectLst>
          <a:scene3d>
            <a:camera prst="orthographicFront"/>
            <a:lightRig rig="threePt" dir="t"/>
          </a:scene3d>
          <a:sp3d>
            <a:bevelT w="152400" h="50800" prst="softRound"/>
            <a:bevelB w="139700" prst="hardEdge"/>
          </a:sp3d>
        </c:spPr>
      </c:pivotFmt>
      <c:pivotFmt>
        <c:idx val="10"/>
        <c:spPr>
          <a:solidFill>
            <a:srgbClr val="C1F5F5"/>
          </a:solidFill>
          <a:ln w="12700">
            <a:solidFill>
              <a:schemeClr val="accent1"/>
            </a:solidFill>
          </a:ln>
          <a:effectLst>
            <a:softEdge rad="215900"/>
          </a:effectLst>
          <a:scene3d>
            <a:camera prst="orthographicFront"/>
            <a:lightRig rig="threePt" dir="t"/>
          </a:scene3d>
          <a:sp3d>
            <a:bevelT w="152400" h="50800" prst="softRound"/>
            <a:bevelB w="139700" prst="hardEdge"/>
          </a:sp3d>
        </c:spPr>
      </c:pivotFmt>
      <c:pivotFmt>
        <c:idx val="11"/>
        <c:spPr>
          <a:solidFill>
            <a:srgbClr val="CBBFF7"/>
          </a:solidFill>
          <a:ln w="12700">
            <a:solidFill>
              <a:schemeClr val="accent1"/>
            </a:solidFill>
          </a:ln>
          <a:effectLst>
            <a:softEdge rad="215900"/>
          </a:effectLst>
          <a:scene3d>
            <a:camera prst="orthographicFront"/>
            <a:lightRig rig="threePt" dir="t"/>
          </a:scene3d>
          <a:sp3d>
            <a:bevelT w="152400" h="50800" prst="softRound"/>
            <a:bevelB w="139700" prst="hardEdge"/>
          </a:sp3d>
        </c:spPr>
      </c:pivotFmt>
      <c:pivotFmt>
        <c:idx val="12"/>
        <c:spPr>
          <a:pattFill prst="pct5">
            <a:fgClr>
              <a:srgbClr val="F5C1EF"/>
            </a:fgClr>
            <a:bgClr>
              <a:schemeClr val="bg1"/>
            </a:bgClr>
          </a:pattFill>
          <a:ln w="12700">
            <a:solidFill>
              <a:schemeClr val="accent1"/>
            </a:solidFill>
          </a:ln>
          <a:effectLst>
            <a:softEdge rad="215900"/>
          </a:effectLst>
          <a:scene3d>
            <a:camera prst="orthographicFront"/>
            <a:lightRig rig="threePt" dir="t"/>
          </a:scene3d>
          <a:sp3d>
            <a:bevelT w="152400" h="50800" prst="softRound"/>
            <a:bevelB w="139700" prst="hardEdge"/>
          </a:sp3d>
        </c:spPr>
        <c:marker>
          <c:symbol val="none"/>
        </c:marker>
        <c:dLbl>
          <c:idx val="0"/>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pattFill prst="pct80">
            <a:fgClr>
              <a:srgbClr val="F5C1EF"/>
            </a:fgClr>
            <a:bgClr>
              <a:schemeClr val="bg1"/>
            </a:bgClr>
          </a:pattFill>
          <a:ln w="12700">
            <a:solidFill>
              <a:schemeClr val="accent1"/>
            </a:solidFill>
          </a:ln>
          <a:effectLst>
            <a:softEdge rad="215900"/>
          </a:effectLst>
          <a:scene3d>
            <a:camera prst="orthographicFront"/>
            <a:lightRig rig="threePt" dir="t"/>
          </a:scene3d>
          <a:sp3d>
            <a:bevelT w="152400" h="50800" prst="softRound"/>
            <a:bevelB w="139700" prst="hardEdge"/>
          </a:sp3d>
        </c:spPr>
      </c:pivotFmt>
      <c:pivotFmt>
        <c:idx val="14"/>
        <c:spPr>
          <a:solidFill>
            <a:srgbClr val="C1F5F5"/>
          </a:solidFill>
          <a:ln w="12700">
            <a:solidFill>
              <a:schemeClr val="accent1"/>
            </a:solidFill>
          </a:ln>
          <a:effectLst>
            <a:softEdge rad="215900"/>
          </a:effectLst>
          <a:scene3d>
            <a:camera prst="orthographicFront"/>
            <a:lightRig rig="threePt" dir="t"/>
          </a:scene3d>
          <a:sp3d>
            <a:bevelT w="152400" h="50800" prst="softRound"/>
            <a:bevelB w="139700" prst="hardEdge"/>
          </a:sp3d>
        </c:spPr>
      </c:pivotFmt>
      <c:pivotFmt>
        <c:idx val="15"/>
        <c:spPr>
          <a:solidFill>
            <a:srgbClr val="CBBFF7"/>
          </a:solidFill>
          <a:ln w="12700">
            <a:solidFill>
              <a:schemeClr val="accent1"/>
            </a:solidFill>
          </a:ln>
          <a:effectLst>
            <a:softEdge rad="215900"/>
          </a:effectLst>
          <a:scene3d>
            <a:camera prst="orthographicFront"/>
            <a:lightRig rig="threePt" dir="t"/>
          </a:scene3d>
          <a:sp3d>
            <a:bevelT w="152400" h="50800" prst="softRound"/>
            <a:bevelB w="139700" prst="hardEdge"/>
          </a:sp3d>
        </c:spPr>
      </c:pivotFmt>
      <c:pivotFmt>
        <c:idx val="16"/>
        <c:spPr>
          <a:pattFill prst="pct5">
            <a:fgClr>
              <a:srgbClr val="F5C1EF"/>
            </a:fgClr>
            <a:bgClr>
              <a:schemeClr val="bg1"/>
            </a:bgClr>
          </a:pattFill>
          <a:ln w="12700">
            <a:solidFill>
              <a:schemeClr val="accent1"/>
            </a:solidFill>
          </a:ln>
          <a:effectLst>
            <a:softEdge rad="215900"/>
          </a:effectLst>
          <a:scene3d>
            <a:camera prst="orthographicFront"/>
            <a:lightRig rig="threePt" dir="t"/>
          </a:scene3d>
          <a:sp3d>
            <a:bevelT w="152400" h="50800" prst="softRound"/>
            <a:bevelB w="139700" prst="hardEdge"/>
          </a:sp3d>
        </c:spPr>
        <c:marker>
          <c:symbol val="none"/>
        </c:marker>
        <c:dLbl>
          <c:idx val="0"/>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pattFill prst="pct80">
            <a:fgClr>
              <a:srgbClr val="F5C1EF"/>
            </a:fgClr>
            <a:bgClr>
              <a:schemeClr val="bg1"/>
            </a:bgClr>
          </a:pattFill>
          <a:ln w="12700">
            <a:solidFill>
              <a:schemeClr val="accent1"/>
            </a:solidFill>
          </a:ln>
          <a:effectLst>
            <a:softEdge rad="215900"/>
          </a:effectLst>
          <a:scene3d>
            <a:camera prst="orthographicFront"/>
            <a:lightRig rig="threePt" dir="t"/>
          </a:scene3d>
          <a:sp3d>
            <a:bevelT w="152400" h="50800" prst="softRound"/>
            <a:bevelB w="139700" prst="hardEdge"/>
          </a:sp3d>
        </c:spPr>
      </c:pivotFmt>
      <c:pivotFmt>
        <c:idx val="18"/>
        <c:spPr>
          <a:solidFill>
            <a:srgbClr val="C1F5F5"/>
          </a:solidFill>
          <a:ln w="12700">
            <a:solidFill>
              <a:schemeClr val="accent1"/>
            </a:solidFill>
          </a:ln>
          <a:effectLst>
            <a:softEdge rad="215900"/>
          </a:effectLst>
          <a:scene3d>
            <a:camera prst="orthographicFront"/>
            <a:lightRig rig="threePt" dir="t"/>
          </a:scene3d>
          <a:sp3d>
            <a:bevelT w="152400" h="50800" prst="softRound"/>
            <a:bevelB w="139700" prst="hardEdge"/>
          </a:sp3d>
        </c:spPr>
      </c:pivotFmt>
      <c:pivotFmt>
        <c:idx val="19"/>
        <c:spPr>
          <a:solidFill>
            <a:srgbClr val="CBBFF7"/>
          </a:solidFill>
          <a:ln w="12700">
            <a:solidFill>
              <a:schemeClr val="accent1"/>
            </a:solidFill>
          </a:ln>
          <a:effectLst>
            <a:softEdge rad="215900"/>
          </a:effectLst>
          <a:scene3d>
            <a:camera prst="orthographicFront"/>
            <a:lightRig rig="threePt" dir="t"/>
          </a:scene3d>
          <a:sp3d>
            <a:bevelT w="152400" h="50800" prst="softRound"/>
            <a:bevelB w="139700" prst="hardEdge"/>
          </a:sp3d>
        </c:spPr>
      </c:pivotFmt>
    </c:pivotFmts>
    <c:plotArea>
      <c:layout/>
      <c:pieChart>
        <c:varyColors val="1"/>
        <c:ser>
          <c:idx val="0"/>
          <c:order val="0"/>
          <c:tx>
            <c:strRef>
              <c:f>'Q3'!$B$1</c:f>
              <c:strCache>
                <c:ptCount val="1"/>
                <c:pt idx="0">
                  <c:v>Total</c:v>
                </c:pt>
              </c:strCache>
            </c:strRef>
          </c:tx>
          <c:spPr>
            <a:pattFill prst="pct5">
              <a:fgClr>
                <a:srgbClr val="F5C1EF"/>
              </a:fgClr>
              <a:bgClr>
                <a:schemeClr val="bg1"/>
              </a:bgClr>
            </a:pattFill>
            <a:ln w="12700">
              <a:solidFill>
                <a:schemeClr val="accent1"/>
              </a:solidFill>
            </a:ln>
            <a:effectLst>
              <a:softEdge rad="215900"/>
            </a:effectLst>
            <a:scene3d>
              <a:camera prst="orthographicFront"/>
              <a:lightRig rig="threePt" dir="t"/>
            </a:scene3d>
            <a:sp3d>
              <a:bevelT w="152400" h="50800" prst="softRound"/>
              <a:bevelB w="139700" prst="hardEdge"/>
            </a:sp3d>
          </c:spPr>
          <c:dPt>
            <c:idx val="0"/>
            <c:bubble3D val="0"/>
            <c:explosion val="20"/>
            <c:spPr>
              <a:pattFill prst="pct80">
                <a:fgClr>
                  <a:srgbClr val="F5C1EF"/>
                </a:fgClr>
                <a:bgClr>
                  <a:schemeClr val="bg1"/>
                </a:bgClr>
              </a:pattFill>
              <a:ln w="12700">
                <a:solidFill>
                  <a:schemeClr val="accent1"/>
                </a:solidFill>
              </a:ln>
              <a:effectLst>
                <a:softEdge rad="215900"/>
              </a:effectLst>
              <a:scene3d>
                <a:camera prst="orthographicFront"/>
                <a:lightRig rig="threePt" dir="t"/>
              </a:scene3d>
              <a:sp3d>
                <a:bevelT w="152400" h="50800" prst="softRound"/>
                <a:bevelB w="139700" prst="hardEdge"/>
              </a:sp3d>
            </c:spPr>
            <c:extLst>
              <c:ext xmlns:c16="http://schemas.microsoft.com/office/drawing/2014/chart" uri="{C3380CC4-5D6E-409C-BE32-E72D297353CC}">
                <c16:uniqueId val="{00000001-AD61-4B4D-A42E-FA3E10F71D91}"/>
              </c:ext>
            </c:extLst>
          </c:dPt>
          <c:dPt>
            <c:idx val="1"/>
            <c:bubble3D val="0"/>
            <c:spPr>
              <a:solidFill>
                <a:srgbClr val="C1F5F5"/>
              </a:solidFill>
              <a:ln w="12700">
                <a:solidFill>
                  <a:schemeClr val="accent1"/>
                </a:solidFill>
              </a:ln>
              <a:effectLst>
                <a:softEdge rad="215900"/>
              </a:effectLst>
              <a:scene3d>
                <a:camera prst="orthographicFront"/>
                <a:lightRig rig="threePt" dir="t"/>
              </a:scene3d>
              <a:sp3d>
                <a:bevelT w="152400" h="50800" prst="softRound"/>
                <a:bevelB w="139700" prst="hardEdge"/>
              </a:sp3d>
            </c:spPr>
            <c:extLst>
              <c:ext xmlns:c16="http://schemas.microsoft.com/office/drawing/2014/chart" uri="{C3380CC4-5D6E-409C-BE32-E72D297353CC}">
                <c16:uniqueId val="{00000003-AD61-4B4D-A42E-FA3E10F71D91}"/>
              </c:ext>
            </c:extLst>
          </c:dPt>
          <c:dPt>
            <c:idx val="2"/>
            <c:bubble3D val="0"/>
            <c:spPr>
              <a:solidFill>
                <a:srgbClr val="CBBFF7"/>
              </a:solidFill>
              <a:ln w="12700">
                <a:solidFill>
                  <a:schemeClr val="accent1"/>
                </a:solidFill>
              </a:ln>
              <a:effectLst>
                <a:softEdge rad="215900"/>
              </a:effectLst>
              <a:scene3d>
                <a:camera prst="orthographicFront"/>
                <a:lightRig rig="threePt" dir="t"/>
              </a:scene3d>
              <a:sp3d>
                <a:bevelT w="152400" h="50800" prst="softRound"/>
                <a:bevelB w="139700" prst="hardEdge"/>
              </a:sp3d>
            </c:spPr>
            <c:extLst>
              <c:ext xmlns:c16="http://schemas.microsoft.com/office/drawing/2014/chart" uri="{C3380CC4-5D6E-409C-BE32-E72D297353CC}">
                <c16:uniqueId val="{00000005-AD61-4B4D-A42E-FA3E10F71D91}"/>
              </c:ext>
            </c:extLst>
          </c:dPt>
          <c:dLbls>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'Q3'!$A$2:$A$5</c:f>
              <c:strCache>
                <c:ptCount val="3"/>
                <c:pt idx="0">
                  <c:v>Not Verified</c:v>
                </c:pt>
                <c:pt idx="1">
                  <c:v>Source Verified</c:v>
                </c:pt>
                <c:pt idx="2">
                  <c:v>Verified</c:v>
                </c:pt>
              </c:strCache>
            </c:strRef>
          </c:cat>
          <c:val>
            <c:numRef>
              <c:f>'Q3'!$B$2:$B$5</c:f>
              <c:numCache>
                <c:formatCode>General</c:formatCode>
                <c:ptCount val="3"/>
                <c:pt idx="0">
                  <c:v>153541418.21059889</c:v>
                </c:pt>
                <c:pt idx="1">
                  <c:v>109270668.20195204</c:v>
                </c:pt>
                <c:pt idx="2">
                  <c:v>219892307.51083657</c:v>
                </c:pt>
              </c:numCache>
            </c:numRef>
          </c:val>
          <c:extLst>
            <c:ext xmlns:c16="http://schemas.microsoft.com/office/drawing/2014/chart" uri="{C3380CC4-5D6E-409C-BE32-E72D297353CC}">
              <c16:uniqueId val="{00000006-AD61-4B4D-A42E-FA3E10F71D9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a:scene3d>
      <a:camera prst="orthographicFront"/>
      <a:lightRig rig="threePt" dir="t"/>
    </a:scene3d>
    <a:sp3d>
      <a:bevelT/>
      <a:bevelB prst="angle"/>
    </a:sp3d>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[P2.xlsx]Q4!PivotTable1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bg1"/>
                </a:solidFill>
              </a:rPr>
              <a:t>State</a:t>
            </a:r>
            <a:r>
              <a:rPr lang="en-US" baseline="0">
                <a:solidFill>
                  <a:schemeClr val="bg1"/>
                </a:solidFill>
              </a:rPr>
              <a:t> Wise Last Credit pull Date</a:t>
            </a:r>
            <a:endParaRPr lang="en-US">
              <a:solidFill>
                <a:schemeClr val="bg1"/>
              </a:solidFill>
            </a:endParaRPr>
          </a:p>
        </c:rich>
      </c:tx>
      <c:overlay val="0"/>
      <c:spPr>
        <a:solidFill>
          <a:srgbClr val="E561D5"/>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'Q4'!$B$1</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'Q4'!$A$2:$A$52</c:f>
              <c:strCache>
                <c:ptCount val="50"/>
                <c:pt idx="0">
                  <c:v>AK</c:v>
                </c:pt>
                <c:pt idx="1">
                  <c:v>AL</c:v>
                </c:pt>
                <c:pt idx="2">
                  <c:v>AR</c:v>
                </c:pt>
                <c:pt idx="3">
                  <c:v>AZ</c:v>
                </c:pt>
                <c:pt idx="4">
                  <c:v>CA</c:v>
                </c:pt>
                <c:pt idx="5">
                  <c:v>CO</c:v>
                </c:pt>
                <c:pt idx="6">
                  <c:v>CT</c:v>
                </c:pt>
                <c:pt idx="7">
                  <c:v>DC</c:v>
                </c:pt>
                <c:pt idx="8">
                  <c:v>DE</c:v>
                </c:pt>
                <c:pt idx="9">
                  <c:v>FL</c:v>
                </c:pt>
                <c:pt idx="10">
                  <c:v>GA</c:v>
                </c:pt>
                <c:pt idx="11">
                  <c:v>HI</c:v>
                </c:pt>
                <c:pt idx="12">
                  <c:v>IA</c:v>
                </c:pt>
                <c:pt idx="13">
                  <c:v>ID</c:v>
                </c:pt>
                <c:pt idx="14">
                  <c:v>IL</c:v>
                </c:pt>
                <c:pt idx="15">
                  <c:v>IN</c:v>
                </c:pt>
                <c:pt idx="16">
                  <c:v>KS</c:v>
                </c:pt>
                <c:pt idx="17">
                  <c:v>KY</c:v>
                </c:pt>
                <c:pt idx="18">
                  <c:v>LA</c:v>
                </c:pt>
                <c:pt idx="19">
                  <c:v>MA</c:v>
                </c:pt>
                <c:pt idx="20">
                  <c:v>MD</c:v>
                </c:pt>
                <c:pt idx="21">
                  <c:v>ME</c:v>
                </c:pt>
                <c:pt idx="22">
                  <c:v>MI</c:v>
                </c:pt>
                <c:pt idx="23">
                  <c:v>MN</c:v>
                </c:pt>
                <c:pt idx="24">
                  <c:v>MO</c:v>
                </c:pt>
                <c:pt idx="25">
                  <c:v>MS</c:v>
                </c:pt>
                <c:pt idx="26">
                  <c:v>MT</c:v>
                </c:pt>
                <c:pt idx="27">
                  <c:v>NC</c:v>
                </c:pt>
                <c:pt idx="28">
                  <c:v>NE</c:v>
                </c:pt>
                <c:pt idx="29">
                  <c:v>NH</c:v>
                </c:pt>
                <c:pt idx="30">
                  <c:v>NJ</c:v>
                </c:pt>
                <c:pt idx="31">
                  <c:v>NM</c:v>
                </c:pt>
                <c:pt idx="32">
                  <c:v>NV</c:v>
                </c:pt>
                <c:pt idx="33">
                  <c:v>NY</c:v>
                </c:pt>
                <c:pt idx="34">
                  <c:v>OH</c:v>
                </c:pt>
                <c:pt idx="35">
                  <c:v>OK</c:v>
                </c:pt>
                <c:pt idx="36">
                  <c:v>OR</c:v>
                </c:pt>
                <c:pt idx="37">
                  <c:v>PA</c:v>
                </c:pt>
                <c:pt idx="38">
                  <c:v>RI</c:v>
                </c:pt>
                <c:pt idx="39">
                  <c:v>SC</c:v>
                </c:pt>
                <c:pt idx="40">
                  <c:v>SD</c:v>
                </c:pt>
                <c:pt idx="41">
                  <c:v>TN</c:v>
                </c:pt>
                <c:pt idx="42">
                  <c:v>TX</c:v>
                </c:pt>
                <c:pt idx="43">
                  <c:v>UT</c:v>
                </c:pt>
                <c:pt idx="44">
                  <c:v>VA</c:v>
                </c:pt>
                <c:pt idx="45">
                  <c:v>VT</c:v>
                </c:pt>
                <c:pt idx="46">
                  <c:v>WA</c:v>
                </c:pt>
                <c:pt idx="47">
                  <c:v>WI</c:v>
                </c:pt>
                <c:pt idx="48">
                  <c:v>WV</c:v>
                </c:pt>
                <c:pt idx="49">
                  <c:v>WY</c:v>
                </c:pt>
              </c:strCache>
            </c:strRef>
          </c:cat>
          <c:val>
            <c:numRef>
              <c:f>'Q4'!$B$2:$B$52</c:f>
              <c:numCache>
                <c:formatCode>General</c:formatCode>
                <c:ptCount val="50"/>
                <c:pt idx="0">
                  <c:v>80</c:v>
                </c:pt>
                <c:pt idx="1">
                  <c:v>452</c:v>
                </c:pt>
                <c:pt idx="2">
                  <c:v>245</c:v>
                </c:pt>
                <c:pt idx="3">
                  <c:v>879</c:v>
                </c:pt>
                <c:pt idx="4">
                  <c:v>7097</c:v>
                </c:pt>
                <c:pt idx="5">
                  <c:v>792</c:v>
                </c:pt>
                <c:pt idx="6">
                  <c:v>751</c:v>
                </c:pt>
                <c:pt idx="7">
                  <c:v>214</c:v>
                </c:pt>
                <c:pt idx="8">
                  <c:v>114</c:v>
                </c:pt>
                <c:pt idx="9">
                  <c:v>2866</c:v>
                </c:pt>
                <c:pt idx="10">
                  <c:v>1398</c:v>
                </c:pt>
                <c:pt idx="11">
                  <c:v>174</c:v>
                </c:pt>
                <c:pt idx="12">
                  <c:v>5</c:v>
                </c:pt>
                <c:pt idx="13">
                  <c:v>6</c:v>
                </c:pt>
                <c:pt idx="14">
                  <c:v>1525</c:v>
                </c:pt>
                <c:pt idx="15">
                  <c:v>9</c:v>
                </c:pt>
                <c:pt idx="16">
                  <c:v>271</c:v>
                </c:pt>
                <c:pt idx="17">
                  <c:v>325</c:v>
                </c:pt>
                <c:pt idx="18">
                  <c:v>436</c:v>
                </c:pt>
                <c:pt idx="19">
                  <c:v>1340</c:v>
                </c:pt>
                <c:pt idx="20">
                  <c:v>1049</c:v>
                </c:pt>
                <c:pt idx="21">
                  <c:v>3</c:v>
                </c:pt>
                <c:pt idx="22">
                  <c:v>720</c:v>
                </c:pt>
                <c:pt idx="23">
                  <c:v>615</c:v>
                </c:pt>
                <c:pt idx="24">
                  <c:v>686</c:v>
                </c:pt>
                <c:pt idx="25">
                  <c:v>19</c:v>
                </c:pt>
                <c:pt idx="26">
                  <c:v>85</c:v>
                </c:pt>
                <c:pt idx="27">
                  <c:v>788</c:v>
                </c:pt>
                <c:pt idx="28">
                  <c:v>5</c:v>
                </c:pt>
                <c:pt idx="29">
                  <c:v>171</c:v>
                </c:pt>
                <c:pt idx="30">
                  <c:v>1850</c:v>
                </c:pt>
                <c:pt idx="31">
                  <c:v>189</c:v>
                </c:pt>
                <c:pt idx="32">
                  <c:v>497</c:v>
                </c:pt>
                <c:pt idx="33">
                  <c:v>3812</c:v>
                </c:pt>
                <c:pt idx="34">
                  <c:v>1223</c:v>
                </c:pt>
                <c:pt idx="35">
                  <c:v>299</c:v>
                </c:pt>
                <c:pt idx="36">
                  <c:v>451</c:v>
                </c:pt>
                <c:pt idx="37">
                  <c:v>1517</c:v>
                </c:pt>
                <c:pt idx="38">
                  <c:v>198</c:v>
                </c:pt>
                <c:pt idx="39">
                  <c:v>472</c:v>
                </c:pt>
                <c:pt idx="40">
                  <c:v>64</c:v>
                </c:pt>
                <c:pt idx="41">
                  <c:v>17</c:v>
                </c:pt>
                <c:pt idx="42">
                  <c:v>2727</c:v>
                </c:pt>
                <c:pt idx="43">
                  <c:v>258</c:v>
                </c:pt>
                <c:pt idx="44">
                  <c:v>1407</c:v>
                </c:pt>
                <c:pt idx="45">
                  <c:v>54</c:v>
                </c:pt>
                <c:pt idx="46">
                  <c:v>840</c:v>
                </c:pt>
                <c:pt idx="47">
                  <c:v>460</c:v>
                </c:pt>
                <c:pt idx="48">
                  <c:v>177</c:v>
                </c:pt>
                <c:pt idx="49">
                  <c:v>83</c:v>
                </c:pt>
              </c:numCache>
            </c:numRef>
          </c:val>
          <c:smooth val="0"/>
          <c:extLst>
            <c:ext xmlns:c16="http://schemas.microsoft.com/office/drawing/2014/chart" uri="{C3380CC4-5D6E-409C-BE32-E72D297353CC}">
              <c16:uniqueId val="{00000000-69EE-46F5-8A14-2D60E508F417}"/>
            </c:ext>
          </c:extLst>
        </c:ser>
        <c:dLbls>
          <c:dLblPos val="ctr"/>
          <c:showLegendKey val="0"/>
          <c:showVal val="1"/>
          <c:showCatName val="0"/>
          <c:showSerName val="0"/>
          <c:showPercent val="0"/>
          <c:showBubbleSize val="0"/>
        </c:dLbls>
        <c:marker val="1"/>
        <c:smooth val="0"/>
        <c:axId val="366538799"/>
        <c:axId val="366547327"/>
      </c:lineChart>
      <c:catAx>
        <c:axId val="366538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547327"/>
        <c:crosses val="autoZero"/>
        <c:auto val="1"/>
        <c:lblAlgn val="ctr"/>
        <c:lblOffset val="100"/>
        <c:noMultiLvlLbl val="0"/>
      </c:catAx>
      <c:valAx>
        <c:axId val="366547327"/>
        <c:scaling>
          <c:orientation val="minMax"/>
        </c:scaling>
        <c:delete val="1"/>
        <c:axPos val="l"/>
        <c:numFmt formatCode="General" sourceLinked="1"/>
        <c:majorTickMark val="none"/>
        <c:minorTickMark val="none"/>
        <c:tickLblPos val="nextTo"/>
        <c:crossAx val="366538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a:scene3d>
      <a:camera prst="orthographicFront"/>
      <a:lightRig rig="threePt" dir="t"/>
    </a:scene3d>
    <a:sp3d>
      <a:bevelT/>
      <a:bevelB prst="angle"/>
    </a:sp3d>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[P2.xlsx]Q5!PivotTable1</c:name>
    <c:fmtId val="9"/>
  </c:pivotSource>
  <c:chart>
    <c:title>
      <c:tx>
        <c:rich>
          <a:bodyPr rot="0" spcFirstLastPara="1" vertOverflow="ellipsis" vert="horz" wrap="square" anchor="ctr" anchorCtr="1"/>
          <a:lstStyle/>
          <a:p>
            <a:pPr>
              <a:defRPr lang="en-IN" sz="1080" b="0" i="0" u="none" strike="noStrike" kern="1200" spc="0" baseline="0">
                <a:solidFill>
                  <a:schemeClr val="tx1"/>
                </a:solidFill>
                <a:latin typeface="+mn-lt"/>
                <a:ea typeface="+mn-ea"/>
                <a:cs typeface="+mn-cs"/>
              </a:defRPr>
            </a:pPr>
            <a:r>
              <a:rPr lang="en-IN"/>
              <a:t>Home Ownership Vs Last Payment Date</a:t>
            </a:r>
          </a:p>
        </c:rich>
      </c:tx>
      <c:overlay val="0"/>
      <c:spPr>
        <a:solidFill>
          <a:srgbClr val="E561D5"/>
        </a:solidFill>
        <a:ln>
          <a:noFill/>
        </a:ln>
        <a:effectLst/>
      </c:spPr>
      <c:txPr>
        <a:bodyPr rot="0" spcFirstLastPara="1" vertOverflow="ellipsis" vert="horz" wrap="square" anchor="ctr" anchorCtr="1"/>
        <a:lstStyle/>
        <a:p>
          <a:pPr>
            <a:defRPr lang="en-IN" sz="108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IN"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IN"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'Q5'!$B$3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IN"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'Q5'!$A$4:$A$9</c:f>
              <c:strCache>
                <c:ptCount val="5"/>
                <c:pt idx="0">
                  <c:v>MORTGAGE</c:v>
                </c:pt>
                <c:pt idx="1">
                  <c:v>NONE</c:v>
                </c:pt>
                <c:pt idx="2">
                  <c:v>OTHER</c:v>
                </c:pt>
                <c:pt idx="3">
                  <c:v>OWN</c:v>
                </c:pt>
                <c:pt idx="4">
                  <c:v>RENT</c:v>
                </c:pt>
              </c:strCache>
            </c:strRef>
          </c:cat>
          <c:val>
            <c:numRef>
              <c:f>'Q5'!$B$4:$B$9</c:f>
              <c:numCache>
                <c:formatCode>General</c:formatCode>
                <c:ptCount val="5"/>
                <c:pt idx="0">
                  <c:v>17645</c:v>
                </c:pt>
                <c:pt idx="1">
                  <c:v>3</c:v>
                </c:pt>
                <c:pt idx="2">
                  <c:v>98</c:v>
                </c:pt>
                <c:pt idx="3">
                  <c:v>3053</c:v>
                </c:pt>
                <c:pt idx="4">
                  <c:v>18847</c:v>
                </c:pt>
              </c:numCache>
            </c:numRef>
          </c:val>
          <c:extLst>
            <c:ext xmlns:c16="http://schemas.microsoft.com/office/drawing/2014/chart" uri="{C3380CC4-5D6E-409C-BE32-E72D297353CC}">
              <c16:uniqueId val="{00000000-BB7F-4551-A459-16ABAF93326A}"/>
            </c:ext>
          </c:extLst>
        </c:ser>
        <c:dLbls>
          <c:dLblPos val="outEnd"/>
          <c:showLegendKey val="0"/>
          <c:showVal val="1"/>
          <c:showCatName val="0"/>
          <c:showSerName val="0"/>
          <c:showPercent val="0"/>
          <c:showBubbleSize val="0"/>
        </c:dLbls>
        <c:gapWidth val="182"/>
        <c:axId val="366549623"/>
        <c:axId val="366553231"/>
      </c:barChart>
      <c:catAx>
        <c:axId val="3665496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900" b="0" i="0" u="none" strike="noStrike" kern="1200" baseline="0">
                <a:solidFill>
                  <a:schemeClr val="tx1"/>
                </a:solidFill>
                <a:latin typeface="+mn-lt"/>
                <a:ea typeface="+mn-ea"/>
                <a:cs typeface="+mn-cs"/>
              </a:defRPr>
            </a:pPr>
            <a:endParaRPr lang="en-US"/>
          </a:p>
        </c:txPr>
        <c:crossAx val="366553231"/>
        <c:crosses val="autoZero"/>
        <c:auto val="1"/>
        <c:lblAlgn val="ctr"/>
        <c:lblOffset val="100"/>
        <c:noMultiLvlLbl val="0"/>
      </c:catAx>
      <c:valAx>
        <c:axId val="366553231"/>
        <c:scaling>
          <c:orientation val="minMax"/>
        </c:scaling>
        <c:delete val="1"/>
        <c:axPos val="b"/>
        <c:numFmt formatCode="General" sourceLinked="1"/>
        <c:majorTickMark val="none"/>
        <c:minorTickMark val="none"/>
        <c:tickLblPos val="nextTo"/>
        <c:crossAx val="3665496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accent1"/>
      </a:solidFill>
      <a:round/>
    </a:ln>
    <a:effectLst/>
    <a:scene3d>
      <a:camera prst="orthographicFront"/>
      <a:lightRig rig="threePt" dir="t"/>
    </a:scene3d>
    <a:sp3d>
      <a:bevelT/>
      <a:bevelB prst="angle"/>
    </a:sp3d>
  </c:spPr>
  <c:txPr>
    <a:bodyPr/>
    <a:lstStyle/>
    <a:p>
      <a:pPr>
        <a:defRPr lang="en-IN" sz="9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9/1/2023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9/1/2023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117" y="895985"/>
            <a:ext cx="10943167" cy="1082675"/>
          </a:xfrm>
        </p:spPr>
        <p:txBody>
          <a:bodyPr/>
          <a:lstStyle/>
          <a:p>
            <a:r>
              <a:rPr lang="en-US" sz="6000" b="1"/>
              <a:t>BANK ANALYSIS REPORT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KPI 2 ANALYSIS</a:t>
            </a:r>
          </a:p>
        </p:txBody>
      </p:sp>
      <p:sp>
        <p:nvSpPr>
          <p:cNvPr id="3" name="Content Placeholder 2"/>
          <p:cNvSpPr>
            <a:spLocks noGrp="1"/>
          </p:cNvSpPr>
          <p:nvPr>
            <p:ph idx="1"/>
          </p:nvPr>
        </p:nvSpPr>
        <p:spPr/>
        <p:txBody>
          <a:bodyPr/>
          <a:lstStyle/>
          <a:p>
            <a:r>
              <a:rPr lang="en-US" sz="2000" dirty="0"/>
              <a:t>The highest revolving balance is associated with Grade B, which indicates  that customers with B grade tend to have higher credit utilization and potentially higher incomes, as they are able to maintain such a substantial balance.</a:t>
            </a:r>
          </a:p>
          <a:p>
            <a:r>
              <a:rPr lang="en-US" sz="2000" dirty="0"/>
              <a:t>The customers of Grade A and Grade C might be using their credit cards for regular expenses but not to an excessive degree. So they are at the middle in terms of credit utilization.</a:t>
            </a:r>
          </a:p>
          <a:p>
            <a:r>
              <a:rPr lang="en-US" sz="2000" dirty="0"/>
              <a:t> Customers with Grade D and E maintains a slightly lower credit utilization, possibly due to a low spending or lower incomes.</a:t>
            </a:r>
          </a:p>
          <a:p>
            <a:r>
              <a:rPr lang="en-US" sz="2000" dirty="0"/>
              <a:t>Group F and Group G might comprise customers who rarely use their credit cards or only for emergencies.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IMPROVEMENT POINTS</a:t>
            </a:r>
          </a:p>
        </p:txBody>
      </p:sp>
      <p:sp>
        <p:nvSpPr>
          <p:cNvPr id="3" name="Content Placeholder 2"/>
          <p:cNvSpPr>
            <a:spLocks noGrp="1"/>
          </p:cNvSpPr>
          <p:nvPr>
            <p:ph idx="1"/>
          </p:nvPr>
        </p:nvSpPr>
        <p:spPr/>
        <p:txBody>
          <a:bodyPr/>
          <a:lstStyle/>
          <a:p>
            <a:r>
              <a:rPr lang="en-US" sz="2000"/>
              <a:t>Engage with customers in grades F and G to understand their concerns or reasons for lower utilization. This feedback can guide improvements to your services and potentially increase their engagement.</a:t>
            </a:r>
          </a:p>
          <a:p>
            <a:r>
              <a:rPr lang="en-US" sz="2000"/>
              <a:t>Consider introducing incentive programs for grades D,E,F and G to encourage increased utilization. This could include special offers, rewards, or benefits tied to higher utilization levels.</a:t>
            </a:r>
          </a:p>
          <a:p>
            <a:r>
              <a:rPr lang="en-US" sz="2000"/>
              <a:t>Provide educational resources to customers across all grades on how to effectively utilize revolving credit, manage debt, and maximize the benefits of your services.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10972800" cy="582613"/>
          </a:xfrm>
        </p:spPr>
        <p:txBody>
          <a:bodyPr/>
          <a:lstStyle/>
          <a:p>
            <a:pPr algn="ctr"/>
            <a:r>
              <a:rPr lang="en-US" sz="2400" b="1"/>
              <a:t>KPI 3 [Total Payment for Verified Status Vs Non Verified Status]</a:t>
            </a:r>
          </a:p>
        </p:txBody>
      </p:sp>
      <p:pic>
        <p:nvPicPr>
          <p:cNvPr id="7" name="Content Placeholder 6">
            <a:extLst>
              <a:ext uri="{FF2B5EF4-FFF2-40B4-BE49-F238E27FC236}">
                <a16:creationId xmlns:a16="http://schemas.microsoft.com/office/drawing/2014/main" id="{881CD323-2E43-435C-9380-671EE655BD00}"/>
              </a:ext>
            </a:extLst>
          </p:cNvPr>
          <p:cNvPicPr>
            <a:picLocks noGrp="1" noChangeAspect="1"/>
          </p:cNvPicPr>
          <p:nvPr>
            <p:ph idx="1"/>
          </p:nvPr>
        </p:nvPicPr>
        <p:blipFill>
          <a:blip r:embed="rId2"/>
          <a:stretch>
            <a:fillRect/>
          </a:stretch>
        </p:blipFill>
        <p:spPr>
          <a:xfrm>
            <a:off x="6197872" y="1272353"/>
            <a:ext cx="2324301" cy="2156647"/>
          </a:xfrm>
          <a:prstGeom prst="rect">
            <a:avLst/>
          </a:prstGeom>
        </p:spPr>
      </p:pic>
      <p:graphicFrame>
        <p:nvGraphicFramePr>
          <p:cNvPr id="6" name="Chart 5">
            <a:extLst>
              <a:ext uri="{FF2B5EF4-FFF2-40B4-BE49-F238E27FC236}">
                <a16:creationId xmlns:a16="http://schemas.microsoft.com/office/drawing/2014/main" id="{35FEA17D-28ED-4CE3-902E-8B2814D66B6D}"/>
              </a:ext>
            </a:extLst>
          </p:cNvPr>
          <p:cNvGraphicFramePr>
            <a:graphicFrameLocks/>
          </p:cNvGraphicFramePr>
          <p:nvPr>
            <p:extLst>
              <p:ext uri="{D42A27DB-BD31-4B8C-83A1-F6EECF244321}">
                <p14:modId xmlns:p14="http://schemas.microsoft.com/office/powerpoint/2010/main" val="1377026291"/>
              </p:ext>
            </p:extLst>
          </p:nvPr>
        </p:nvGraphicFramePr>
        <p:xfrm>
          <a:off x="760123" y="1174750"/>
          <a:ext cx="4898484" cy="2950193"/>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545632EB-E8CA-4299-A3EB-9972E6D82D22}"/>
              </a:ext>
            </a:extLst>
          </p:cNvPr>
          <p:cNvPicPr>
            <a:picLocks noChangeAspect="1"/>
          </p:cNvPicPr>
          <p:nvPr/>
        </p:nvPicPr>
        <p:blipFill>
          <a:blip r:embed="rId4"/>
          <a:stretch>
            <a:fillRect/>
          </a:stretch>
        </p:blipFill>
        <p:spPr>
          <a:xfrm>
            <a:off x="1237910" y="4335687"/>
            <a:ext cx="2651990" cy="2149026"/>
          </a:xfrm>
          <a:prstGeom prst="rect">
            <a:avLst/>
          </a:prstGeom>
        </p:spPr>
      </p:pic>
      <p:pic>
        <p:nvPicPr>
          <p:cNvPr id="9" name="Picture 8">
            <a:extLst>
              <a:ext uri="{FF2B5EF4-FFF2-40B4-BE49-F238E27FC236}">
                <a16:creationId xmlns:a16="http://schemas.microsoft.com/office/drawing/2014/main" id="{61483FF3-D34A-45A4-A051-AD95110A99B4}"/>
              </a:ext>
            </a:extLst>
          </p:cNvPr>
          <p:cNvPicPr>
            <a:picLocks noChangeAspect="1"/>
          </p:cNvPicPr>
          <p:nvPr/>
        </p:nvPicPr>
        <p:blipFill>
          <a:blip r:embed="rId5"/>
          <a:stretch>
            <a:fillRect/>
          </a:stretch>
        </p:blipFill>
        <p:spPr>
          <a:xfrm>
            <a:off x="6096000" y="4000378"/>
            <a:ext cx="3215919" cy="2484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KPI 3 ANALYSIS</a:t>
            </a:r>
          </a:p>
        </p:txBody>
      </p:sp>
      <p:sp>
        <p:nvSpPr>
          <p:cNvPr id="3" name="Content Placeholder 2"/>
          <p:cNvSpPr>
            <a:spLocks noGrp="1"/>
          </p:cNvSpPr>
          <p:nvPr>
            <p:ph idx="1"/>
          </p:nvPr>
        </p:nvSpPr>
        <p:spPr/>
        <p:txBody>
          <a:bodyPr/>
          <a:lstStyle/>
          <a:p>
            <a:r>
              <a:rPr lang="en-US" sz="2000"/>
              <a:t>This graph shows that verified payment is more compared to the non-verified payment which minimizing fraudulent or unauthorized transactions.</a:t>
            </a:r>
          </a:p>
          <a:p>
            <a:r>
              <a:rPr lang="en-US" sz="2000"/>
              <a:t>As we can see there are some non-verified payment which indicates there are some issues in the verification process, leading to missed opportunities for revenue.</a:t>
            </a:r>
          </a:p>
          <a:p>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IMPROVEMENT POINTS</a:t>
            </a:r>
          </a:p>
        </p:txBody>
      </p:sp>
      <p:sp>
        <p:nvSpPr>
          <p:cNvPr id="3" name="Content Placeholder 2"/>
          <p:cNvSpPr>
            <a:spLocks noGrp="1"/>
          </p:cNvSpPr>
          <p:nvPr>
            <p:ph idx="1"/>
          </p:nvPr>
        </p:nvSpPr>
        <p:spPr/>
        <p:txBody>
          <a:bodyPr/>
          <a:lstStyle/>
          <a:p>
            <a:r>
              <a:rPr lang="en-US" sz="2000"/>
              <a:t>Introduce some new advanced verification technologies, such as biometric authentication or AI-based identity verification, to reduce false negatives.</a:t>
            </a:r>
          </a:p>
          <a:p>
            <a:r>
              <a:rPr lang="en-US" sz="2000"/>
              <a:t>Educate users about the verification process, its importance, and the benefits of completing it to boost their confidence in the system.</a:t>
            </a:r>
          </a:p>
          <a:p>
            <a:r>
              <a:rPr lang="en-US" sz="2000"/>
              <a:t>Establish a feedback mechanism where users can provide insights about their verification experience, helping to refine the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KPI 4 [</a:t>
            </a:r>
            <a:r>
              <a:rPr lang="en-IN" sz="2800" dirty="0">
                <a:sym typeface="+mn-ea"/>
              </a:rPr>
              <a:t>State wise and last</a:t>
            </a:r>
            <a:r>
              <a:rPr lang="en-US" altLang="en-IN" sz="2800" dirty="0">
                <a:sym typeface="+mn-ea"/>
              </a:rPr>
              <a:t> </a:t>
            </a:r>
            <a:r>
              <a:rPr lang="en-IN" sz="2800" dirty="0">
                <a:sym typeface="+mn-ea"/>
              </a:rPr>
              <a:t>credit</a:t>
            </a:r>
            <a:r>
              <a:rPr lang="en-US" altLang="en-IN" sz="2800" dirty="0">
                <a:sym typeface="+mn-ea"/>
              </a:rPr>
              <a:t> </a:t>
            </a:r>
            <a:r>
              <a:rPr lang="en-IN" sz="2800" dirty="0">
                <a:sym typeface="+mn-ea"/>
              </a:rPr>
              <a:t>pull</a:t>
            </a:r>
            <a:r>
              <a:rPr lang="en-US" altLang="en-IN" sz="2800" dirty="0">
                <a:sym typeface="+mn-ea"/>
              </a:rPr>
              <a:t> </a:t>
            </a:r>
            <a:r>
              <a:rPr lang="en-IN" sz="2800" dirty="0">
                <a:sym typeface="+mn-ea"/>
              </a:rPr>
              <a:t>d</a:t>
            </a:r>
            <a:r>
              <a:rPr lang="en-US" altLang="en-IN" sz="2800" dirty="0">
                <a:sym typeface="+mn-ea"/>
              </a:rPr>
              <a:t>ate</a:t>
            </a:r>
            <a:r>
              <a:rPr lang="en-IN" sz="2800" dirty="0">
                <a:sym typeface="+mn-ea"/>
              </a:rPr>
              <a:t> wise loan status</a:t>
            </a:r>
            <a:r>
              <a:rPr lang="en-US" sz="2800"/>
              <a:t>]</a:t>
            </a:r>
          </a:p>
        </p:txBody>
      </p:sp>
      <p:pic>
        <p:nvPicPr>
          <p:cNvPr id="6" name="Content Placeholder 5">
            <a:extLst>
              <a:ext uri="{FF2B5EF4-FFF2-40B4-BE49-F238E27FC236}">
                <a16:creationId xmlns:a16="http://schemas.microsoft.com/office/drawing/2014/main" id="{148B7508-4AB2-4FD4-8B99-2D9A9B0A704C}"/>
              </a:ext>
            </a:extLst>
          </p:cNvPr>
          <p:cNvPicPr>
            <a:picLocks noGrp="1" noChangeAspect="1"/>
          </p:cNvPicPr>
          <p:nvPr>
            <p:ph idx="1"/>
          </p:nvPr>
        </p:nvPicPr>
        <p:blipFill>
          <a:blip r:embed="rId2"/>
          <a:stretch>
            <a:fillRect/>
          </a:stretch>
        </p:blipFill>
        <p:spPr>
          <a:xfrm>
            <a:off x="8830364" y="1259248"/>
            <a:ext cx="2187130" cy="3101609"/>
          </a:xfrm>
          <a:prstGeom prst="rect">
            <a:avLst/>
          </a:prstGeom>
        </p:spPr>
      </p:pic>
      <p:graphicFrame>
        <p:nvGraphicFramePr>
          <p:cNvPr id="5" name="Chart 4">
            <a:extLst>
              <a:ext uri="{FF2B5EF4-FFF2-40B4-BE49-F238E27FC236}">
                <a16:creationId xmlns:a16="http://schemas.microsoft.com/office/drawing/2014/main" id="{AB7FA1D4-C594-4450-B961-B941C528638B}"/>
              </a:ext>
            </a:extLst>
          </p:cNvPr>
          <p:cNvGraphicFramePr>
            <a:graphicFrameLocks/>
          </p:cNvGraphicFramePr>
          <p:nvPr>
            <p:extLst>
              <p:ext uri="{D42A27DB-BD31-4B8C-83A1-F6EECF244321}">
                <p14:modId xmlns:p14="http://schemas.microsoft.com/office/powerpoint/2010/main" val="3240508777"/>
              </p:ext>
            </p:extLst>
          </p:nvPr>
        </p:nvGraphicFramePr>
        <p:xfrm>
          <a:off x="213862" y="1016180"/>
          <a:ext cx="7845408" cy="3169317"/>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a:extLst>
              <a:ext uri="{FF2B5EF4-FFF2-40B4-BE49-F238E27FC236}">
                <a16:creationId xmlns:a16="http://schemas.microsoft.com/office/drawing/2014/main" id="{D89B99B2-E807-47A5-AF02-1EF5C80B8788}"/>
              </a:ext>
            </a:extLst>
          </p:cNvPr>
          <p:cNvPicPr>
            <a:picLocks noChangeAspect="1"/>
          </p:cNvPicPr>
          <p:nvPr/>
        </p:nvPicPr>
        <p:blipFill>
          <a:blip r:embed="rId4"/>
          <a:stretch>
            <a:fillRect/>
          </a:stretch>
        </p:blipFill>
        <p:spPr>
          <a:xfrm>
            <a:off x="213862" y="4258235"/>
            <a:ext cx="4620708" cy="2556475"/>
          </a:xfrm>
          <a:prstGeom prst="rect">
            <a:avLst/>
          </a:prstGeom>
        </p:spPr>
      </p:pic>
      <p:pic>
        <p:nvPicPr>
          <p:cNvPr id="8" name="Picture 7">
            <a:extLst>
              <a:ext uri="{FF2B5EF4-FFF2-40B4-BE49-F238E27FC236}">
                <a16:creationId xmlns:a16="http://schemas.microsoft.com/office/drawing/2014/main" id="{E811B0DE-20C5-4615-B956-4F038F2EE8A9}"/>
              </a:ext>
            </a:extLst>
          </p:cNvPr>
          <p:cNvPicPr>
            <a:picLocks noChangeAspect="1"/>
          </p:cNvPicPr>
          <p:nvPr/>
        </p:nvPicPr>
        <p:blipFill>
          <a:blip r:embed="rId5"/>
          <a:stretch>
            <a:fillRect/>
          </a:stretch>
        </p:blipFill>
        <p:spPr>
          <a:xfrm>
            <a:off x="5822332" y="4290494"/>
            <a:ext cx="5639289" cy="24919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ANALYSIS OF KPI 4</a:t>
            </a:r>
          </a:p>
        </p:txBody>
      </p:sp>
      <p:sp>
        <p:nvSpPr>
          <p:cNvPr id="3" name="Content Placeholder 2"/>
          <p:cNvSpPr>
            <a:spLocks noGrp="1"/>
          </p:cNvSpPr>
          <p:nvPr>
            <p:ph sz="half" idx="1"/>
          </p:nvPr>
        </p:nvSpPr>
        <p:spPr>
          <a:xfrm>
            <a:off x="609600" y="1174750"/>
            <a:ext cx="11385550" cy="4953000"/>
          </a:xfrm>
        </p:spPr>
        <p:txBody>
          <a:bodyPr/>
          <a:lstStyle/>
          <a:p>
            <a:r>
              <a:rPr lang="en-US" sz="2000" dirty="0"/>
              <a:t>As we seen in the graph lets segregate this report into 2 parts on the behalf of highest and lowest credit pull count state wise.</a:t>
            </a:r>
          </a:p>
          <a:p>
            <a:pPr marL="0" indent="0">
              <a:buNone/>
            </a:pPr>
            <a:r>
              <a:rPr lang="en-US" sz="2000" dirty="0"/>
              <a:t>                                          Top 5 state                    </a:t>
            </a:r>
            <a:r>
              <a:rPr lang="en-US" sz="2000" dirty="0" err="1"/>
              <a:t>Buttom</a:t>
            </a:r>
            <a:r>
              <a:rPr lang="en-US" sz="2000" dirty="0"/>
              <a:t> 5 state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r>
              <a:rPr lang="en-US" sz="2000" dirty="0"/>
              <a:t>States like CA,TX, NY and FL have notably high credit pull counts. This could be due to their larger populations, higher economic activities, and more frequent credit-related transactions.</a:t>
            </a:r>
          </a:p>
          <a:p>
            <a:r>
              <a:rPr lang="en-US" sz="2000" dirty="0"/>
              <a:t>Some states have relatively low credit pull counts, such as IA,ME,NE and TN. This might be due to various reasons, including smaller populations, lower credit utilization, or fewer credit-related transactions.</a:t>
            </a:r>
          </a:p>
        </p:txBody>
      </p:sp>
      <p:graphicFrame>
        <p:nvGraphicFramePr>
          <p:cNvPr id="4" name="Table 3"/>
          <p:cNvGraphicFramePr/>
          <p:nvPr/>
        </p:nvGraphicFramePr>
        <p:xfrm>
          <a:off x="3244215" y="2195195"/>
          <a:ext cx="2115820" cy="2194560"/>
        </p:xfrm>
        <a:graphic>
          <a:graphicData uri="http://schemas.openxmlformats.org/drawingml/2006/table">
            <a:tbl>
              <a:tblPr firstRow="1" bandRow="1">
                <a:tableStyleId>{5C22544A-7EE6-4342-B048-85BDC9FD1C3A}</a:tableStyleId>
              </a:tblPr>
              <a:tblGrid>
                <a:gridCol w="1057910">
                  <a:extLst>
                    <a:ext uri="{9D8B030D-6E8A-4147-A177-3AD203B41FA5}">
                      <a16:colId xmlns:a16="http://schemas.microsoft.com/office/drawing/2014/main" val="20000"/>
                    </a:ext>
                  </a:extLst>
                </a:gridCol>
                <a:gridCol w="1057910">
                  <a:extLst>
                    <a:ext uri="{9D8B030D-6E8A-4147-A177-3AD203B41FA5}">
                      <a16:colId xmlns:a16="http://schemas.microsoft.com/office/drawing/2014/main" val="20001"/>
                    </a:ext>
                  </a:extLst>
                </a:gridCol>
              </a:tblGrid>
              <a:tr h="329565">
                <a:tc>
                  <a:txBody>
                    <a:bodyPr/>
                    <a:lstStyle/>
                    <a:p>
                      <a:pPr>
                        <a:buNone/>
                      </a:pPr>
                      <a:r>
                        <a:rPr lang="en-US"/>
                        <a:t>State</a:t>
                      </a:r>
                    </a:p>
                  </a:txBody>
                  <a:tcPr/>
                </a:tc>
                <a:tc>
                  <a:txBody>
                    <a:bodyPr/>
                    <a:lstStyle/>
                    <a:p>
                      <a:pPr>
                        <a:buNone/>
                      </a:pPr>
                      <a:r>
                        <a:rPr lang="en-US"/>
                        <a:t>count</a:t>
                      </a:r>
                    </a:p>
                  </a:txBody>
                  <a:tcPr/>
                </a:tc>
                <a:extLst>
                  <a:ext uri="{0D108BD9-81ED-4DB2-BD59-A6C34878D82A}">
                    <a16:rowId xmlns:a16="http://schemas.microsoft.com/office/drawing/2014/main" val="10000"/>
                  </a:ext>
                </a:extLst>
              </a:tr>
              <a:tr h="329565">
                <a:tc>
                  <a:txBody>
                    <a:bodyPr/>
                    <a:lstStyle/>
                    <a:p>
                      <a:pPr>
                        <a:buNone/>
                      </a:pPr>
                      <a:r>
                        <a:rPr lang="en-US"/>
                        <a:t>CA</a:t>
                      </a:r>
                    </a:p>
                  </a:txBody>
                  <a:tcPr/>
                </a:tc>
                <a:tc>
                  <a:txBody>
                    <a:bodyPr/>
                    <a:lstStyle/>
                    <a:p>
                      <a:pPr>
                        <a:buNone/>
                      </a:pPr>
                      <a:r>
                        <a:rPr lang="en-US"/>
                        <a:t>7097</a:t>
                      </a:r>
                    </a:p>
                  </a:txBody>
                  <a:tcPr/>
                </a:tc>
                <a:extLst>
                  <a:ext uri="{0D108BD9-81ED-4DB2-BD59-A6C34878D82A}">
                    <a16:rowId xmlns:a16="http://schemas.microsoft.com/office/drawing/2014/main" val="10001"/>
                  </a:ext>
                </a:extLst>
              </a:tr>
              <a:tr h="329565">
                <a:tc>
                  <a:txBody>
                    <a:bodyPr/>
                    <a:lstStyle/>
                    <a:p>
                      <a:pPr>
                        <a:buNone/>
                      </a:pPr>
                      <a:r>
                        <a:rPr lang="en-US"/>
                        <a:t>NY</a:t>
                      </a:r>
                    </a:p>
                  </a:txBody>
                  <a:tcPr/>
                </a:tc>
                <a:tc>
                  <a:txBody>
                    <a:bodyPr/>
                    <a:lstStyle/>
                    <a:p>
                      <a:pPr>
                        <a:buNone/>
                      </a:pPr>
                      <a:r>
                        <a:rPr lang="en-US"/>
                        <a:t>3812</a:t>
                      </a:r>
                    </a:p>
                  </a:txBody>
                  <a:tcPr/>
                </a:tc>
                <a:extLst>
                  <a:ext uri="{0D108BD9-81ED-4DB2-BD59-A6C34878D82A}">
                    <a16:rowId xmlns:a16="http://schemas.microsoft.com/office/drawing/2014/main" val="10002"/>
                  </a:ext>
                </a:extLst>
              </a:tr>
              <a:tr h="330200">
                <a:tc>
                  <a:txBody>
                    <a:bodyPr/>
                    <a:lstStyle/>
                    <a:p>
                      <a:pPr>
                        <a:buNone/>
                      </a:pPr>
                      <a:r>
                        <a:rPr lang="en-US"/>
                        <a:t>FL</a:t>
                      </a:r>
                    </a:p>
                  </a:txBody>
                  <a:tcPr/>
                </a:tc>
                <a:tc>
                  <a:txBody>
                    <a:bodyPr/>
                    <a:lstStyle/>
                    <a:p>
                      <a:pPr>
                        <a:buNone/>
                      </a:pPr>
                      <a:r>
                        <a:rPr lang="en-US"/>
                        <a:t>2866</a:t>
                      </a:r>
                    </a:p>
                  </a:txBody>
                  <a:tcPr/>
                </a:tc>
                <a:extLst>
                  <a:ext uri="{0D108BD9-81ED-4DB2-BD59-A6C34878D82A}">
                    <a16:rowId xmlns:a16="http://schemas.microsoft.com/office/drawing/2014/main" val="10003"/>
                  </a:ext>
                </a:extLst>
              </a:tr>
              <a:tr h="335915">
                <a:tc>
                  <a:txBody>
                    <a:bodyPr/>
                    <a:lstStyle/>
                    <a:p>
                      <a:pPr>
                        <a:buNone/>
                      </a:pPr>
                      <a:r>
                        <a:rPr lang="en-US"/>
                        <a:t>TX</a:t>
                      </a:r>
                    </a:p>
                  </a:txBody>
                  <a:tcPr/>
                </a:tc>
                <a:tc>
                  <a:txBody>
                    <a:bodyPr/>
                    <a:lstStyle/>
                    <a:p>
                      <a:pPr>
                        <a:buNone/>
                      </a:pPr>
                      <a:r>
                        <a:rPr lang="en-US"/>
                        <a:t>2727</a:t>
                      </a:r>
                    </a:p>
                  </a:txBody>
                  <a:tcPr/>
                </a:tc>
                <a:extLst>
                  <a:ext uri="{0D108BD9-81ED-4DB2-BD59-A6C34878D82A}">
                    <a16:rowId xmlns:a16="http://schemas.microsoft.com/office/drawing/2014/main" val="10004"/>
                  </a:ext>
                </a:extLst>
              </a:tr>
              <a:tr h="335915">
                <a:tc>
                  <a:txBody>
                    <a:bodyPr/>
                    <a:lstStyle/>
                    <a:p>
                      <a:pPr>
                        <a:buNone/>
                      </a:pPr>
                      <a:r>
                        <a:rPr lang="en-US"/>
                        <a:t>GA</a:t>
                      </a:r>
                    </a:p>
                  </a:txBody>
                  <a:tcPr/>
                </a:tc>
                <a:tc>
                  <a:txBody>
                    <a:bodyPr/>
                    <a:lstStyle/>
                    <a:p>
                      <a:pPr>
                        <a:buNone/>
                      </a:pPr>
                      <a:r>
                        <a:rPr lang="en-US"/>
                        <a:t>1398</a:t>
                      </a:r>
                    </a:p>
                  </a:txBody>
                  <a:tcPr/>
                </a:tc>
                <a:extLst>
                  <a:ext uri="{0D108BD9-81ED-4DB2-BD59-A6C34878D82A}">
                    <a16:rowId xmlns:a16="http://schemas.microsoft.com/office/drawing/2014/main" val="10005"/>
                  </a:ext>
                </a:extLst>
              </a:tr>
            </a:tbl>
          </a:graphicData>
        </a:graphic>
      </p:graphicFrame>
      <p:graphicFrame>
        <p:nvGraphicFramePr>
          <p:cNvPr id="6" name="Content Placeholder 5"/>
          <p:cNvGraphicFramePr>
            <a:graphicFrameLocks noGrp="1"/>
          </p:cNvGraphicFramePr>
          <p:nvPr>
            <p:ph sz="half" idx="2"/>
          </p:nvPr>
        </p:nvGraphicFramePr>
        <p:xfrm>
          <a:off x="6096000" y="2195195"/>
          <a:ext cx="2030730" cy="2200910"/>
        </p:xfrm>
        <a:graphic>
          <a:graphicData uri="http://schemas.openxmlformats.org/drawingml/2006/table">
            <a:tbl>
              <a:tblPr firstRow="1" bandRow="1">
                <a:tableStyleId>{5C22544A-7EE6-4342-B048-85BDC9FD1C3A}</a:tableStyleId>
              </a:tblPr>
              <a:tblGrid>
                <a:gridCol w="1015365">
                  <a:extLst>
                    <a:ext uri="{9D8B030D-6E8A-4147-A177-3AD203B41FA5}">
                      <a16:colId xmlns:a16="http://schemas.microsoft.com/office/drawing/2014/main" val="20000"/>
                    </a:ext>
                  </a:extLst>
                </a:gridCol>
                <a:gridCol w="1015365">
                  <a:extLst>
                    <a:ext uri="{9D8B030D-6E8A-4147-A177-3AD203B41FA5}">
                      <a16:colId xmlns:a16="http://schemas.microsoft.com/office/drawing/2014/main" val="20001"/>
                    </a:ext>
                  </a:extLst>
                </a:gridCol>
              </a:tblGrid>
              <a:tr h="365760">
                <a:tc>
                  <a:txBody>
                    <a:bodyPr/>
                    <a:lstStyle/>
                    <a:p>
                      <a:pPr>
                        <a:buNone/>
                      </a:pPr>
                      <a:r>
                        <a:rPr lang="en-US"/>
                        <a:t>State</a:t>
                      </a:r>
                    </a:p>
                  </a:txBody>
                  <a:tcPr/>
                </a:tc>
                <a:tc>
                  <a:txBody>
                    <a:bodyPr/>
                    <a:lstStyle/>
                    <a:p>
                      <a:pPr>
                        <a:buNone/>
                      </a:pPr>
                      <a:r>
                        <a:rPr lang="en-US"/>
                        <a:t>count</a:t>
                      </a:r>
                    </a:p>
                  </a:txBody>
                  <a:tcPr/>
                </a:tc>
                <a:extLst>
                  <a:ext uri="{0D108BD9-81ED-4DB2-BD59-A6C34878D82A}">
                    <a16:rowId xmlns:a16="http://schemas.microsoft.com/office/drawing/2014/main" val="10000"/>
                  </a:ext>
                </a:extLst>
              </a:tr>
              <a:tr h="365760">
                <a:tc>
                  <a:txBody>
                    <a:bodyPr/>
                    <a:lstStyle/>
                    <a:p>
                      <a:pPr>
                        <a:buNone/>
                      </a:pPr>
                      <a:r>
                        <a:rPr lang="en-US"/>
                        <a:t>ME</a:t>
                      </a:r>
                    </a:p>
                  </a:txBody>
                  <a:tcPr/>
                </a:tc>
                <a:tc>
                  <a:txBody>
                    <a:bodyPr/>
                    <a:lstStyle/>
                    <a:p>
                      <a:pPr>
                        <a:buNone/>
                      </a:pPr>
                      <a:r>
                        <a:rPr lang="en-US"/>
                        <a:t>3</a:t>
                      </a:r>
                    </a:p>
                  </a:txBody>
                  <a:tcPr/>
                </a:tc>
                <a:extLst>
                  <a:ext uri="{0D108BD9-81ED-4DB2-BD59-A6C34878D82A}">
                    <a16:rowId xmlns:a16="http://schemas.microsoft.com/office/drawing/2014/main" val="10001"/>
                  </a:ext>
                </a:extLst>
              </a:tr>
              <a:tr h="365760">
                <a:tc>
                  <a:txBody>
                    <a:bodyPr/>
                    <a:lstStyle/>
                    <a:p>
                      <a:pPr>
                        <a:buNone/>
                      </a:pPr>
                      <a:r>
                        <a:rPr lang="en-US"/>
                        <a:t>IA</a:t>
                      </a:r>
                    </a:p>
                  </a:txBody>
                  <a:tcPr/>
                </a:tc>
                <a:tc>
                  <a:txBody>
                    <a:bodyPr/>
                    <a:lstStyle/>
                    <a:p>
                      <a:pPr>
                        <a:buNone/>
                      </a:pPr>
                      <a:r>
                        <a:rPr lang="en-US"/>
                        <a:t>5</a:t>
                      </a:r>
                    </a:p>
                  </a:txBody>
                  <a:tcPr/>
                </a:tc>
                <a:extLst>
                  <a:ext uri="{0D108BD9-81ED-4DB2-BD59-A6C34878D82A}">
                    <a16:rowId xmlns:a16="http://schemas.microsoft.com/office/drawing/2014/main" val="10002"/>
                  </a:ext>
                </a:extLst>
              </a:tr>
              <a:tr h="365760">
                <a:tc>
                  <a:txBody>
                    <a:bodyPr/>
                    <a:lstStyle/>
                    <a:p>
                      <a:pPr>
                        <a:buNone/>
                      </a:pPr>
                      <a:r>
                        <a:rPr lang="en-US"/>
                        <a:t>NE</a:t>
                      </a:r>
                    </a:p>
                  </a:txBody>
                  <a:tcPr/>
                </a:tc>
                <a:tc>
                  <a:txBody>
                    <a:bodyPr/>
                    <a:lstStyle/>
                    <a:p>
                      <a:pPr>
                        <a:buNone/>
                      </a:pPr>
                      <a:r>
                        <a:rPr lang="en-US"/>
                        <a:t>5</a:t>
                      </a:r>
                    </a:p>
                  </a:txBody>
                  <a:tcPr/>
                </a:tc>
                <a:extLst>
                  <a:ext uri="{0D108BD9-81ED-4DB2-BD59-A6C34878D82A}">
                    <a16:rowId xmlns:a16="http://schemas.microsoft.com/office/drawing/2014/main" val="10003"/>
                  </a:ext>
                </a:extLst>
              </a:tr>
              <a:tr h="365760">
                <a:tc>
                  <a:txBody>
                    <a:bodyPr/>
                    <a:lstStyle/>
                    <a:p>
                      <a:pPr>
                        <a:buNone/>
                      </a:pPr>
                      <a:r>
                        <a:rPr lang="en-US"/>
                        <a:t>TN</a:t>
                      </a:r>
                    </a:p>
                  </a:txBody>
                  <a:tcPr/>
                </a:tc>
                <a:tc>
                  <a:txBody>
                    <a:bodyPr/>
                    <a:lstStyle/>
                    <a:p>
                      <a:pPr>
                        <a:buNone/>
                      </a:pPr>
                      <a:r>
                        <a:rPr lang="en-US"/>
                        <a:t>17</a:t>
                      </a:r>
                    </a:p>
                  </a:txBody>
                  <a:tcPr/>
                </a:tc>
                <a:extLst>
                  <a:ext uri="{0D108BD9-81ED-4DB2-BD59-A6C34878D82A}">
                    <a16:rowId xmlns:a16="http://schemas.microsoft.com/office/drawing/2014/main" val="10004"/>
                  </a:ext>
                </a:extLst>
              </a:tr>
              <a:tr h="372110">
                <a:tc>
                  <a:txBody>
                    <a:bodyPr/>
                    <a:lstStyle/>
                    <a:p>
                      <a:pPr>
                        <a:buNone/>
                      </a:pPr>
                      <a:r>
                        <a:rPr lang="en-US"/>
                        <a:t>MS</a:t>
                      </a:r>
                    </a:p>
                  </a:txBody>
                  <a:tcPr/>
                </a:tc>
                <a:tc>
                  <a:txBody>
                    <a:bodyPr/>
                    <a:lstStyle/>
                    <a:p>
                      <a:pPr>
                        <a:buNone/>
                      </a:pPr>
                      <a:r>
                        <a:rPr lang="en-US"/>
                        <a:t>19</a:t>
                      </a:r>
                    </a:p>
                  </a:txBody>
                  <a:tcPr/>
                </a:tc>
                <a:extLst>
                  <a:ext uri="{0D108BD9-81ED-4DB2-BD59-A6C34878D82A}">
                    <a16:rowId xmlns:a16="http://schemas.microsoft.com/office/drawing/2014/main" val="10005"/>
                  </a:ext>
                </a:extLst>
              </a:tr>
            </a:tbl>
          </a:graphicData>
        </a:graphic>
      </p:graphicFrame>
      <p:sp>
        <p:nvSpPr>
          <p:cNvPr id="8" name="Text Box 7"/>
          <p:cNvSpPr txBox="1"/>
          <p:nvPr/>
        </p:nvSpPr>
        <p:spPr>
          <a:xfrm>
            <a:off x="4886325" y="3907155"/>
            <a:ext cx="4064000" cy="368300"/>
          </a:xfrm>
          <a:prstGeom prst="rect">
            <a:avLst/>
          </a:prstGeom>
          <a:noFill/>
        </p:spPr>
        <p:txBody>
          <a:bodyPr wrap="square" rtlCol="0">
            <a:spAutoFit/>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IMPROVEMENT POINTS</a:t>
            </a:r>
          </a:p>
        </p:txBody>
      </p:sp>
      <p:sp>
        <p:nvSpPr>
          <p:cNvPr id="3" name="Content Placeholder 2"/>
          <p:cNvSpPr>
            <a:spLocks noGrp="1"/>
          </p:cNvSpPr>
          <p:nvPr>
            <p:ph idx="1"/>
          </p:nvPr>
        </p:nvSpPr>
        <p:spPr/>
        <p:txBody>
          <a:bodyPr/>
          <a:lstStyle/>
          <a:p>
            <a:pPr marL="0" indent="0">
              <a:buNone/>
            </a:pPr>
            <a:r>
              <a:rPr lang="en-US" sz="2000"/>
              <a:t>To increase the credit pull counts public awarness is the important factor and following action should be needed to improve this.</a:t>
            </a:r>
          </a:p>
          <a:p>
            <a:r>
              <a:rPr lang="en-US" sz="2000"/>
              <a:t>Organize workshops, seminars, and webinars on credit management, budgeting, and financial planning in partnership with local banks or credit unions.</a:t>
            </a:r>
          </a:p>
          <a:p>
            <a:r>
              <a:rPr lang="en-US" sz="2000"/>
              <a:t>Develop programs to assist individuals with poor or no credit history in building credit through responsible financial practices.</a:t>
            </a:r>
          </a:p>
          <a:p>
            <a:r>
              <a:rPr lang="en-US" sz="2000"/>
              <a:t>And the most important point to collaborate with data analytics experts to identify trends and patterns that could help target specific demographics for credit pull promotions.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a:t>KPI 5 [</a:t>
            </a:r>
            <a:r>
              <a:rPr lang="en-IN" sz="2800" b="1" dirty="0">
                <a:sym typeface="+mn-ea"/>
              </a:rPr>
              <a:t>Home ownership Vs last payment date stats</a:t>
            </a:r>
            <a:r>
              <a:rPr lang="en-US" sz="2800" b="1"/>
              <a:t>]</a:t>
            </a:r>
          </a:p>
        </p:txBody>
      </p:sp>
      <p:sp>
        <p:nvSpPr>
          <p:cNvPr id="5" name="Text Box 4"/>
          <p:cNvSpPr txBox="1"/>
          <p:nvPr/>
        </p:nvSpPr>
        <p:spPr>
          <a:xfrm>
            <a:off x="2136140" y="496570"/>
            <a:ext cx="4064000" cy="368300"/>
          </a:xfrm>
          <a:prstGeom prst="rect">
            <a:avLst/>
          </a:prstGeom>
          <a:noFill/>
        </p:spPr>
        <p:txBody>
          <a:bodyPr wrap="square" rtlCol="0">
            <a:spAutoFit/>
          </a:bodyPr>
          <a:lstStyle/>
          <a:p>
            <a:endParaRPr lang="en-US"/>
          </a:p>
        </p:txBody>
      </p:sp>
      <p:pic>
        <p:nvPicPr>
          <p:cNvPr id="4" name="Content Placeholder 3">
            <a:extLst>
              <a:ext uri="{FF2B5EF4-FFF2-40B4-BE49-F238E27FC236}">
                <a16:creationId xmlns:a16="http://schemas.microsoft.com/office/drawing/2014/main" id="{F7E7F666-043C-4AF4-BC59-2C1A9BCA4434}"/>
              </a:ext>
            </a:extLst>
          </p:cNvPr>
          <p:cNvPicPr>
            <a:picLocks noGrp="1" noChangeAspect="1"/>
          </p:cNvPicPr>
          <p:nvPr>
            <p:ph idx="1"/>
          </p:nvPr>
        </p:nvPicPr>
        <p:blipFill>
          <a:blip r:embed="rId2"/>
          <a:stretch>
            <a:fillRect/>
          </a:stretch>
        </p:blipFill>
        <p:spPr>
          <a:xfrm>
            <a:off x="6200140" y="1318077"/>
            <a:ext cx="2187130" cy="2110923"/>
          </a:xfrm>
          <a:prstGeom prst="rect">
            <a:avLst/>
          </a:prstGeom>
        </p:spPr>
      </p:pic>
      <p:graphicFrame>
        <p:nvGraphicFramePr>
          <p:cNvPr id="6" name="Chart 5">
            <a:extLst>
              <a:ext uri="{FF2B5EF4-FFF2-40B4-BE49-F238E27FC236}">
                <a16:creationId xmlns:a16="http://schemas.microsoft.com/office/drawing/2014/main" id="{1DB1183D-4FE3-427B-9739-4AA15836E841}"/>
              </a:ext>
            </a:extLst>
          </p:cNvPr>
          <p:cNvGraphicFramePr>
            <a:graphicFrameLocks/>
          </p:cNvGraphicFramePr>
          <p:nvPr>
            <p:extLst>
              <p:ext uri="{D42A27DB-BD31-4B8C-83A1-F6EECF244321}">
                <p14:modId xmlns:p14="http://schemas.microsoft.com/office/powerpoint/2010/main" val="2692907959"/>
              </p:ext>
            </p:extLst>
          </p:nvPr>
        </p:nvGraphicFramePr>
        <p:xfrm>
          <a:off x="286598" y="1079183"/>
          <a:ext cx="4895273" cy="2947802"/>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4D6A2A8B-8D46-4192-AF4F-750FAFDA7CA0}"/>
              </a:ext>
            </a:extLst>
          </p:cNvPr>
          <p:cNvPicPr>
            <a:picLocks noChangeAspect="1"/>
          </p:cNvPicPr>
          <p:nvPr/>
        </p:nvPicPr>
        <p:blipFill>
          <a:blip r:embed="rId4"/>
          <a:stretch>
            <a:fillRect/>
          </a:stretch>
        </p:blipFill>
        <p:spPr>
          <a:xfrm>
            <a:off x="780475" y="4171299"/>
            <a:ext cx="3325359" cy="2496201"/>
          </a:xfrm>
          <a:prstGeom prst="rect">
            <a:avLst/>
          </a:prstGeom>
        </p:spPr>
      </p:pic>
      <p:pic>
        <p:nvPicPr>
          <p:cNvPr id="9" name="Picture 8">
            <a:extLst>
              <a:ext uri="{FF2B5EF4-FFF2-40B4-BE49-F238E27FC236}">
                <a16:creationId xmlns:a16="http://schemas.microsoft.com/office/drawing/2014/main" id="{D9240D8B-494E-49AE-ACF3-D4A01AE54558}"/>
              </a:ext>
            </a:extLst>
          </p:cNvPr>
          <p:cNvPicPr>
            <a:picLocks noChangeAspect="1"/>
          </p:cNvPicPr>
          <p:nvPr/>
        </p:nvPicPr>
        <p:blipFill>
          <a:blip r:embed="rId5"/>
          <a:stretch>
            <a:fillRect/>
          </a:stretch>
        </p:blipFill>
        <p:spPr>
          <a:xfrm>
            <a:off x="5449846" y="3821286"/>
            <a:ext cx="5685013" cy="227095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KPI 5 ANALYSIS</a:t>
            </a:r>
          </a:p>
        </p:txBody>
      </p:sp>
      <p:sp>
        <p:nvSpPr>
          <p:cNvPr id="3" name="Content Placeholder 2"/>
          <p:cNvSpPr>
            <a:spLocks noGrp="1"/>
          </p:cNvSpPr>
          <p:nvPr>
            <p:ph idx="1"/>
          </p:nvPr>
        </p:nvSpPr>
        <p:spPr/>
        <p:txBody>
          <a:bodyPr/>
          <a:lstStyle/>
          <a:p>
            <a:r>
              <a:rPr lang="en-US" sz="2000"/>
              <a:t>It's indicate that the majority of loans are held by individuals with the "RENT" and "MORTGAGE" categories of home ownership. "NONE" and "OTHER" categories have significantly lower counts, while the "OWN" category falls in between.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a:t>BANK ANALYSIS REPORT</a:t>
            </a:r>
          </a:p>
        </p:txBody>
      </p:sp>
      <p:sp>
        <p:nvSpPr>
          <p:cNvPr id="3" name="Content Placeholder 2">
            <a:extLst>
              <a:ext uri="{FF2B5EF4-FFF2-40B4-BE49-F238E27FC236}">
                <a16:creationId xmlns:a16="http://schemas.microsoft.com/office/drawing/2014/main" id="{7E27F620-42B3-422B-9955-D73BE1DE08BF}"/>
              </a:ext>
            </a:extLst>
          </p:cNvPr>
          <p:cNvSpPr>
            <a:spLocks noGrp="1"/>
          </p:cNvSpPr>
          <p:nvPr>
            <p:ph idx="1"/>
          </p:nvPr>
        </p:nvSpPr>
        <p:spPr/>
        <p:txBody>
          <a:bodyPr/>
          <a:lstStyle/>
          <a:p>
            <a:pPr marL="0" indent="0">
              <a:buNone/>
            </a:pPr>
            <a:r>
              <a:rPr lang="en-US" sz="2400" b="1" dirty="0"/>
              <a:t>Welcome to our Bank Loan Analytics Report - Leveraging Insights for Informed Lending Decisions</a:t>
            </a:r>
          </a:p>
          <a:p>
            <a:pPr marL="0" indent="0">
              <a:lnSpc>
                <a:spcPct val="200000"/>
              </a:lnSpc>
              <a:buNone/>
            </a:pPr>
            <a:r>
              <a:rPr lang="en-US" sz="2400" dirty="0"/>
              <a:t>In today's dynamic financial landscape, harnessing the potential of data-driven approaches is no longer an option; it's a necessity. The world of banking and lending is evolving rapidly, and data analytics empowers us to make strategic decisions.</a:t>
            </a:r>
            <a:endParaRPr lang="en-IN" sz="2400" b="1" dirty="0"/>
          </a:p>
        </p:txBody>
      </p:sp>
    </p:spTree>
    <p:extLst>
      <p:ext uri="{BB962C8B-B14F-4D97-AF65-F5344CB8AC3E}">
        <p14:creationId xmlns:p14="http://schemas.microsoft.com/office/powerpoint/2010/main" val="2826478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IMPROVEMENT POINTS</a:t>
            </a:r>
          </a:p>
        </p:txBody>
      </p:sp>
      <p:sp>
        <p:nvSpPr>
          <p:cNvPr id="3" name="Content Placeholder 2"/>
          <p:cNvSpPr>
            <a:spLocks noGrp="1"/>
          </p:cNvSpPr>
          <p:nvPr>
            <p:ph idx="1"/>
          </p:nvPr>
        </p:nvSpPr>
        <p:spPr/>
        <p:txBody>
          <a:bodyPr/>
          <a:lstStyle/>
          <a:p>
            <a:r>
              <a:rPr lang="en-US" sz="2000"/>
              <a:t>As we have analyse about the highest payment count in Mortgage and Rent we should increase our marketing efforts to target specific home ownership categories. For example, if we want to encourage more people to take out mortgages, we could create targeted campaigns for individuals who currently rent or own their homes.</a:t>
            </a:r>
          </a:p>
          <a:p>
            <a:r>
              <a:rPr lang="en-US" sz="2000"/>
              <a:t>Depending on the distribution of home ownership types, you might want to tailor your loan products to cater to the needs of different groups. For example, if there are many renters, you could offer rent-to-own programs.</a:t>
            </a:r>
          </a:p>
          <a:p>
            <a:r>
              <a:rPr lang="en-US" sz="2000"/>
              <a:t>Consider partnering with real estate agents, property management companies, or other organizations in the housing industry to reach a wider audience and generate more leads.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845" y="2309495"/>
            <a:ext cx="10972800" cy="582613"/>
          </a:xfrm>
        </p:spPr>
        <p:txBody>
          <a:bodyPr/>
          <a:lstStyle/>
          <a:p>
            <a:pPr algn="ctr"/>
            <a:r>
              <a:rPr lang="en-US" sz="5400" b="1">
                <a:solidFill>
                  <a:schemeClr val="tx1"/>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a:t>BANK ANALYSIS REPORT</a:t>
            </a:r>
          </a:p>
        </p:txBody>
      </p:sp>
      <p:sp>
        <p:nvSpPr>
          <p:cNvPr id="3" name="Content Placeholder 2">
            <a:extLst>
              <a:ext uri="{FF2B5EF4-FFF2-40B4-BE49-F238E27FC236}">
                <a16:creationId xmlns:a16="http://schemas.microsoft.com/office/drawing/2014/main" id="{7E27F620-42B3-422B-9955-D73BE1DE08BF}"/>
              </a:ext>
            </a:extLst>
          </p:cNvPr>
          <p:cNvSpPr>
            <a:spLocks noGrp="1"/>
          </p:cNvSpPr>
          <p:nvPr>
            <p:ph idx="1"/>
          </p:nvPr>
        </p:nvSpPr>
        <p:spPr/>
        <p:txBody>
          <a:bodyPr/>
          <a:lstStyle/>
          <a:p>
            <a:pPr marL="0" indent="0">
              <a:lnSpc>
                <a:spcPct val="200000"/>
              </a:lnSpc>
              <a:buNone/>
            </a:pPr>
            <a:r>
              <a:rPr lang="en-US" sz="2400" b="1" dirty="0"/>
              <a:t>Unveiling the Power of Bank Loan Analytics</a:t>
            </a:r>
            <a:endParaRPr lang="en-US" sz="2400" dirty="0"/>
          </a:p>
          <a:p>
            <a:pPr>
              <a:lnSpc>
                <a:spcPct val="200000"/>
              </a:lnSpc>
            </a:pPr>
            <a:r>
              <a:rPr lang="en-US" sz="2400" dirty="0"/>
              <a:t>Welcome to our presentation on Bank Loan Analytics - Unveiling Insights with Data Tools. In this journey, we will explore how the application of data-driven approaches, bolstered by tools like Excel, Power BI, SQL, and Tableau, can revolutionize our understanding of critical loan-related Key Performance Indicators (KPIs).</a:t>
            </a:r>
          </a:p>
        </p:txBody>
      </p:sp>
    </p:spTree>
    <p:extLst>
      <p:ext uri="{BB962C8B-B14F-4D97-AF65-F5344CB8AC3E}">
        <p14:creationId xmlns:p14="http://schemas.microsoft.com/office/powerpoint/2010/main" val="211319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a:t>BANK ANALYSIS REPORT</a:t>
            </a:r>
          </a:p>
        </p:txBody>
      </p:sp>
      <p:sp>
        <p:nvSpPr>
          <p:cNvPr id="3" name="Content Placeholder 2">
            <a:extLst>
              <a:ext uri="{FF2B5EF4-FFF2-40B4-BE49-F238E27FC236}">
                <a16:creationId xmlns:a16="http://schemas.microsoft.com/office/drawing/2014/main" id="{7E27F620-42B3-422B-9955-D73BE1DE08BF}"/>
              </a:ext>
            </a:extLst>
          </p:cNvPr>
          <p:cNvSpPr>
            <a:spLocks noGrp="1"/>
          </p:cNvSpPr>
          <p:nvPr>
            <p:ph idx="1"/>
          </p:nvPr>
        </p:nvSpPr>
        <p:spPr/>
        <p:txBody>
          <a:bodyPr/>
          <a:lstStyle/>
          <a:p>
            <a:pPr marL="0" indent="0">
              <a:lnSpc>
                <a:spcPct val="200000"/>
              </a:lnSpc>
              <a:buNone/>
            </a:pPr>
            <a:r>
              <a:rPr lang="en-US" sz="2400" b="1" dirty="0"/>
              <a:t>Turning Data into Strategic Advantages</a:t>
            </a:r>
            <a:endParaRPr lang="en-US" sz="2400" dirty="0"/>
          </a:p>
          <a:p>
            <a:pPr>
              <a:lnSpc>
                <a:spcPct val="200000"/>
              </a:lnSpc>
            </a:pPr>
            <a:r>
              <a:rPr lang="en-US" sz="2400" dirty="0"/>
              <a:t>Bank loan analytics enables us to transform raw information into actionable knowledge. It provides us with the clarity needed to optimize lending strategies, reduce risk, and enhance customer experiences. With this report, we aim to empower with the tools and insights necessary to make strategic lending decisions</a:t>
            </a:r>
            <a:r>
              <a:rPr lang="en-US" dirty="0"/>
              <a:t>.</a:t>
            </a:r>
          </a:p>
        </p:txBody>
      </p:sp>
    </p:spTree>
    <p:extLst>
      <p:ext uri="{BB962C8B-B14F-4D97-AF65-F5344CB8AC3E}">
        <p14:creationId xmlns:p14="http://schemas.microsoft.com/office/powerpoint/2010/main" val="207648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a:t>BANK ANALYSIS REPORT</a:t>
            </a:r>
          </a:p>
        </p:txBody>
      </p:sp>
      <p:sp>
        <p:nvSpPr>
          <p:cNvPr id="3" name="Content Placeholder 2">
            <a:extLst>
              <a:ext uri="{FF2B5EF4-FFF2-40B4-BE49-F238E27FC236}">
                <a16:creationId xmlns:a16="http://schemas.microsoft.com/office/drawing/2014/main" id="{7E27F620-42B3-422B-9955-D73BE1DE08BF}"/>
              </a:ext>
            </a:extLst>
          </p:cNvPr>
          <p:cNvSpPr>
            <a:spLocks noGrp="1"/>
          </p:cNvSpPr>
          <p:nvPr>
            <p:ph idx="1"/>
          </p:nvPr>
        </p:nvSpPr>
        <p:spPr/>
        <p:txBody>
          <a:bodyPr/>
          <a:lstStyle/>
          <a:p>
            <a:pPr marL="0" indent="0">
              <a:lnSpc>
                <a:spcPct val="150000"/>
              </a:lnSpc>
              <a:buNone/>
            </a:pPr>
            <a:r>
              <a:rPr lang="en-US" sz="2400" b="1" dirty="0"/>
              <a:t>Aligning Strategy with Success</a:t>
            </a:r>
            <a:endParaRPr lang="en-US" sz="2400" dirty="0"/>
          </a:p>
          <a:p>
            <a:pPr>
              <a:lnSpc>
                <a:spcPct val="150000"/>
              </a:lnSpc>
            </a:pPr>
            <a:r>
              <a:rPr lang="en-US" sz="2400" dirty="0"/>
              <a:t>The true power of this project lies in its ability to shape our lending strategies while ensuring the financial well-being. By delving into the data and analytics presented within these pages, we embark on a journey to strengthen our </a:t>
            </a:r>
            <a:r>
              <a:rPr lang="en-US" sz="2400"/>
              <a:t>lending operations.</a:t>
            </a:r>
            <a:endParaRPr lang="en-US" sz="2400" dirty="0"/>
          </a:p>
        </p:txBody>
      </p:sp>
    </p:spTree>
    <p:extLst>
      <p:ext uri="{BB962C8B-B14F-4D97-AF65-F5344CB8AC3E}">
        <p14:creationId xmlns:p14="http://schemas.microsoft.com/office/powerpoint/2010/main" val="63481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t>KPI 1 [Year wise Loan Amount]</a:t>
            </a:r>
          </a:p>
        </p:txBody>
      </p:sp>
      <p:graphicFrame>
        <p:nvGraphicFramePr>
          <p:cNvPr id="5" name="Content Placeholder 4">
            <a:extLst>
              <a:ext uri="{FF2B5EF4-FFF2-40B4-BE49-F238E27FC236}">
                <a16:creationId xmlns:a16="http://schemas.microsoft.com/office/drawing/2014/main" id="{055D7A57-E1E2-400D-BDBB-4E2D13B86345}"/>
              </a:ext>
            </a:extLst>
          </p:cNvPr>
          <p:cNvGraphicFramePr>
            <a:graphicFrameLocks noGrp="1"/>
          </p:cNvGraphicFramePr>
          <p:nvPr>
            <p:ph idx="1"/>
            <p:extLst>
              <p:ext uri="{D42A27DB-BD31-4B8C-83A1-F6EECF244321}">
                <p14:modId xmlns:p14="http://schemas.microsoft.com/office/powerpoint/2010/main" val="347383502"/>
              </p:ext>
            </p:extLst>
          </p:nvPr>
        </p:nvGraphicFramePr>
        <p:xfrm>
          <a:off x="609600" y="1174750"/>
          <a:ext cx="4814047" cy="2698003"/>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768EDDA1-E186-49BE-B5A6-0CB74CA4F161}"/>
              </a:ext>
            </a:extLst>
          </p:cNvPr>
          <p:cNvPicPr>
            <a:picLocks noChangeAspect="1"/>
          </p:cNvPicPr>
          <p:nvPr/>
        </p:nvPicPr>
        <p:blipFill rotWithShape="1">
          <a:blip r:embed="rId3"/>
          <a:srcRect r="35013" b="31296"/>
          <a:stretch/>
        </p:blipFill>
        <p:spPr>
          <a:xfrm>
            <a:off x="5685511" y="1022350"/>
            <a:ext cx="4408748" cy="3206026"/>
          </a:xfrm>
          <a:prstGeom prst="rect">
            <a:avLst/>
          </a:prstGeom>
        </p:spPr>
      </p:pic>
      <p:pic>
        <p:nvPicPr>
          <p:cNvPr id="8" name="Picture 7">
            <a:extLst>
              <a:ext uri="{FF2B5EF4-FFF2-40B4-BE49-F238E27FC236}">
                <a16:creationId xmlns:a16="http://schemas.microsoft.com/office/drawing/2014/main" id="{10D68317-7562-4709-97A0-CA3B6F3EE524}"/>
              </a:ext>
            </a:extLst>
          </p:cNvPr>
          <p:cNvPicPr>
            <a:picLocks noChangeAspect="1"/>
          </p:cNvPicPr>
          <p:nvPr/>
        </p:nvPicPr>
        <p:blipFill>
          <a:blip r:embed="rId4"/>
          <a:stretch>
            <a:fillRect/>
          </a:stretch>
        </p:blipFill>
        <p:spPr>
          <a:xfrm>
            <a:off x="609600" y="3905422"/>
            <a:ext cx="3612776" cy="2892250"/>
          </a:xfrm>
          <a:prstGeom prst="rect">
            <a:avLst/>
          </a:prstGeom>
        </p:spPr>
      </p:pic>
      <p:pic>
        <p:nvPicPr>
          <p:cNvPr id="10" name="Picture 9">
            <a:extLst>
              <a:ext uri="{FF2B5EF4-FFF2-40B4-BE49-F238E27FC236}">
                <a16:creationId xmlns:a16="http://schemas.microsoft.com/office/drawing/2014/main" id="{383A18AB-8643-4D49-AEB6-412F197DFBF5}"/>
              </a:ext>
            </a:extLst>
          </p:cNvPr>
          <p:cNvPicPr>
            <a:picLocks noChangeAspect="1"/>
          </p:cNvPicPr>
          <p:nvPr/>
        </p:nvPicPr>
        <p:blipFill>
          <a:blip r:embed="rId5"/>
          <a:stretch>
            <a:fillRect/>
          </a:stretch>
        </p:blipFill>
        <p:spPr>
          <a:xfrm>
            <a:off x="5157013" y="4343819"/>
            <a:ext cx="3635055" cy="24538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sz="2000" dirty="0"/>
              <a:t>As we have seen in the graph, There is a clear upward trend in the loan amounts over the years. This could indicate increasing borrowing needs or expanding business operations.</a:t>
            </a:r>
          </a:p>
          <a:p>
            <a:pPr marL="0" indent="0" algn="just">
              <a:buNone/>
            </a:pPr>
            <a:r>
              <a:rPr lang="en-US" sz="2000" b="1" dirty="0"/>
              <a:t>Growth Rate Analysis: </a:t>
            </a:r>
          </a:p>
          <a:p>
            <a:pPr algn="just"/>
            <a:r>
              <a:rPr lang="en-US" sz="2000" dirty="0"/>
              <a:t>The growth rates of the loan amounts are as follows:</a:t>
            </a:r>
          </a:p>
          <a:p>
            <a:pPr marL="0" indent="457200" algn="just">
              <a:buNone/>
            </a:pPr>
            <a:r>
              <a:rPr lang="en-US" sz="2000" dirty="0"/>
              <a:t>2008: 549.12%</a:t>
            </a:r>
          </a:p>
          <a:p>
            <a:pPr marL="0" indent="457200" algn="just">
              <a:buNone/>
            </a:pPr>
            <a:r>
              <a:rPr lang="en-US" sz="2000" dirty="0"/>
              <a:t>2009: 223.52%</a:t>
            </a:r>
          </a:p>
          <a:p>
            <a:pPr marL="0" indent="457200" algn="just">
              <a:buNone/>
            </a:pPr>
            <a:r>
              <a:rPr lang="en-US" sz="2000" dirty="0"/>
              <a:t>2010: 162.32%</a:t>
            </a:r>
          </a:p>
          <a:p>
            <a:pPr marL="0" indent="457200" algn="just">
              <a:buNone/>
            </a:pPr>
            <a:r>
              <a:rPr lang="en-US" sz="2000" dirty="0"/>
              <a:t>2011: 113.35%</a:t>
            </a:r>
          </a:p>
          <a:p>
            <a:pPr algn="just"/>
            <a:r>
              <a:rPr lang="en-US" sz="2000" dirty="0"/>
              <a:t>These growth rates highlight substantial increases in loan amounts from year to year, indicating strong business activity.</a:t>
            </a:r>
          </a:p>
        </p:txBody>
      </p:sp>
      <p:sp>
        <p:nvSpPr>
          <p:cNvPr id="6" name="Title 5"/>
          <p:cNvSpPr>
            <a:spLocks noGrp="1"/>
          </p:cNvSpPr>
          <p:nvPr>
            <p:ph type="title"/>
          </p:nvPr>
        </p:nvSpPr>
        <p:spPr/>
        <p:txBody>
          <a:bodyPr/>
          <a:lstStyle/>
          <a:p>
            <a:pPr algn="ctr"/>
            <a:r>
              <a:rPr lang="en-US" b="1"/>
              <a:t>KPI 1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IMPROVEMENT POINTS</a:t>
            </a:r>
          </a:p>
        </p:txBody>
      </p:sp>
      <p:sp>
        <p:nvSpPr>
          <p:cNvPr id="3" name="Content Placeholder 2"/>
          <p:cNvSpPr>
            <a:spLocks noGrp="1"/>
          </p:cNvSpPr>
          <p:nvPr>
            <p:ph idx="1"/>
          </p:nvPr>
        </p:nvSpPr>
        <p:spPr/>
        <p:txBody>
          <a:bodyPr/>
          <a:lstStyle/>
          <a:p>
            <a:pPr algn="just"/>
            <a:r>
              <a:rPr lang="en-US" sz="2000"/>
              <a:t>Need to analyse, why the loan amount increased during these years. Were there economic factors, policy changes, or industry trends that contributed to this growth?</a:t>
            </a:r>
          </a:p>
          <a:p>
            <a:pPr algn="just"/>
            <a:r>
              <a:rPr lang="en-US" sz="2000"/>
              <a:t>It will also helpful to add some new schemes by anylyse the purpose of loan taken by borrowers, like Were they for expansion, new projects, operational needs, or something else?</a:t>
            </a:r>
          </a:p>
          <a:p>
            <a:pPr algn="just"/>
            <a:r>
              <a:rPr lang="en-US" sz="2000"/>
              <a:t>Explore new markets or geographical areas where there is a demand for loans. Expanding your reach can lead to higher growth opportunities.</a:t>
            </a:r>
          </a:p>
          <a:p>
            <a:pPr algn="just"/>
            <a:r>
              <a:rPr lang="en-US" sz="2000"/>
              <a:t>Collaborate with other financial institutions or fintech companies to offer innovative loan products. Partnerships can open up new avenues for growth.</a:t>
            </a:r>
          </a:p>
          <a:p>
            <a:pPr algn="just"/>
            <a:r>
              <a:rPr lang="en-US" sz="2000"/>
              <a:t>Gather feedback from existing customers to identify areas of improvement. Positive word-of-mouth and customer referrals can contribute to growth.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605" y="190500"/>
            <a:ext cx="10972800" cy="582613"/>
          </a:xfrm>
        </p:spPr>
        <p:txBody>
          <a:bodyPr/>
          <a:lstStyle/>
          <a:p>
            <a:pPr algn="ctr"/>
            <a:r>
              <a:rPr lang="en-US" b="1"/>
              <a:t>KPI 2 [GRADE AND SUBGRADE WISE LOAN]</a:t>
            </a:r>
          </a:p>
        </p:txBody>
      </p:sp>
      <p:pic>
        <p:nvPicPr>
          <p:cNvPr id="3" name="Content Placeholder 2">
            <a:extLst>
              <a:ext uri="{FF2B5EF4-FFF2-40B4-BE49-F238E27FC236}">
                <a16:creationId xmlns:a16="http://schemas.microsoft.com/office/drawing/2014/main" id="{5918AB90-9CFF-4BAF-8465-9E0DEC475D58}"/>
              </a:ext>
            </a:extLst>
          </p:cNvPr>
          <p:cNvPicPr>
            <a:picLocks noGrp="1" noChangeAspect="1"/>
          </p:cNvPicPr>
          <p:nvPr>
            <p:ph idx="1"/>
          </p:nvPr>
        </p:nvPicPr>
        <p:blipFill>
          <a:blip r:embed="rId2"/>
          <a:stretch>
            <a:fillRect/>
          </a:stretch>
        </p:blipFill>
        <p:spPr>
          <a:xfrm>
            <a:off x="6025520" y="1267339"/>
            <a:ext cx="2453853" cy="2629128"/>
          </a:xfrm>
          <a:prstGeom prst="rect">
            <a:avLst/>
          </a:prstGeom>
        </p:spPr>
      </p:pic>
      <p:graphicFrame>
        <p:nvGraphicFramePr>
          <p:cNvPr id="6" name="Chart 5">
            <a:extLst>
              <a:ext uri="{FF2B5EF4-FFF2-40B4-BE49-F238E27FC236}">
                <a16:creationId xmlns:a16="http://schemas.microsoft.com/office/drawing/2014/main" id="{46B29436-D665-40B5-B867-C30F80186A20}"/>
              </a:ext>
            </a:extLst>
          </p:cNvPr>
          <p:cNvGraphicFramePr>
            <a:graphicFrameLocks/>
          </p:cNvGraphicFramePr>
          <p:nvPr>
            <p:extLst>
              <p:ext uri="{D42A27DB-BD31-4B8C-83A1-F6EECF244321}">
                <p14:modId xmlns:p14="http://schemas.microsoft.com/office/powerpoint/2010/main" val="2354476429"/>
              </p:ext>
            </p:extLst>
          </p:nvPr>
        </p:nvGraphicFramePr>
        <p:xfrm>
          <a:off x="609600" y="1174750"/>
          <a:ext cx="4895273" cy="2814307"/>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a:extLst>
              <a:ext uri="{FF2B5EF4-FFF2-40B4-BE49-F238E27FC236}">
                <a16:creationId xmlns:a16="http://schemas.microsoft.com/office/drawing/2014/main" id="{919EA1F9-A2FF-4CE1-912E-11C6FD3CED6F}"/>
              </a:ext>
            </a:extLst>
          </p:cNvPr>
          <p:cNvPicPr>
            <a:picLocks noChangeAspect="1"/>
          </p:cNvPicPr>
          <p:nvPr/>
        </p:nvPicPr>
        <p:blipFill>
          <a:blip r:embed="rId4"/>
          <a:stretch>
            <a:fillRect/>
          </a:stretch>
        </p:blipFill>
        <p:spPr>
          <a:xfrm>
            <a:off x="673982" y="4129485"/>
            <a:ext cx="3779848" cy="2453853"/>
          </a:xfrm>
          <a:prstGeom prst="rect">
            <a:avLst/>
          </a:prstGeom>
        </p:spPr>
      </p:pic>
      <p:pic>
        <p:nvPicPr>
          <p:cNvPr id="8" name="Picture 7">
            <a:extLst>
              <a:ext uri="{FF2B5EF4-FFF2-40B4-BE49-F238E27FC236}">
                <a16:creationId xmlns:a16="http://schemas.microsoft.com/office/drawing/2014/main" id="{E7662124-5B38-4590-9FA9-38CB2C91A389}"/>
              </a:ext>
            </a:extLst>
          </p:cNvPr>
          <p:cNvPicPr>
            <a:picLocks noChangeAspect="1"/>
          </p:cNvPicPr>
          <p:nvPr/>
        </p:nvPicPr>
        <p:blipFill>
          <a:blip r:embed="rId5"/>
          <a:stretch>
            <a:fillRect/>
          </a:stretch>
        </p:blipFill>
        <p:spPr>
          <a:xfrm>
            <a:off x="5504873" y="4350485"/>
            <a:ext cx="6020322" cy="2232853"/>
          </a:xfrm>
          <a:prstGeom prst="rect">
            <a:avLst/>
          </a:prstGeom>
        </p:spPr>
      </p:pic>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1295</Words>
  <Application>Microsoft Office PowerPoint</Application>
  <PresentationFormat>Widescreen</PresentationFormat>
  <Paragraphs>101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SimSun</vt:lpstr>
      <vt:lpstr>Arial</vt:lpstr>
      <vt:lpstr>Data Pie Charts</vt:lpstr>
      <vt:lpstr>BANK ANALYSIS REPORT</vt:lpstr>
      <vt:lpstr>BANK ANALYSIS REPORT</vt:lpstr>
      <vt:lpstr>BANK ANALYSIS REPORT</vt:lpstr>
      <vt:lpstr>BANK ANALYSIS REPORT</vt:lpstr>
      <vt:lpstr>BANK ANALYSIS REPORT</vt:lpstr>
      <vt:lpstr>KPI 1 [Year wise Loan Amount]</vt:lpstr>
      <vt:lpstr>KPI 1 ANALYSIS</vt:lpstr>
      <vt:lpstr>IMPROVEMENT POINTS</vt:lpstr>
      <vt:lpstr>KPI 2 [GRADE AND SUBGRADE WISE LOAN]</vt:lpstr>
      <vt:lpstr>KPI 2 ANALYSIS</vt:lpstr>
      <vt:lpstr>IMPROVEMENT POINTS</vt:lpstr>
      <vt:lpstr>KPI 3 [Total Payment for Verified Status Vs Non Verified Status]</vt:lpstr>
      <vt:lpstr>KPI 3 ANALYSIS</vt:lpstr>
      <vt:lpstr>IMPROVEMENT POINTS</vt:lpstr>
      <vt:lpstr>KPI 4 [State wise and last credit pull date wise loan status]</vt:lpstr>
      <vt:lpstr>ANALYSIS OF KPI 4</vt:lpstr>
      <vt:lpstr>IMPROVEMENT POINTS</vt:lpstr>
      <vt:lpstr>KPI 5 [Home ownership Vs last payment date stats]</vt:lpstr>
      <vt:lpstr>KPI 5 ANALYSIS</vt:lpstr>
      <vt:lpstr>IMPROVEMENT POINTS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ANALYSIS REPORT</dc:title>
  <dc:creator>Admin</dc:creator>
  <cp:lastModifiedBy>Home</cp:lastModifiedBy>
  <cp:revision>19</cp:revision>
  <dcterms:created xsi:type="dcterms:W3CDTF">2023-08-31T03:20:00Z</dcterms:created>
  <dcterms:modified xsi:type="dcterms:W3CDTF">2023-09-01T18:11:52Z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D40E919F21814918AE6D576D5664A6CD_11</vt:lpwstr>
  </property>
  <property fmtid="{D5CDD505-2E9C-101B-9397-08002B2CF9AE}" pid="3" name="KSOProductBuildVer">
    <vt:lpwstr>1033-12.2.0.13193</vt:lpwstr>
  </property>
</Properties>
</file>