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5"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4478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1518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7909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9851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7343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5913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745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6418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553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9288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026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1488873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3093-7BCE-47BC-82CF-09F78CDC7E86}"/>
              </a:ext>
            </a:extLst>
          </p:cNvPr>
          <p:cNvSpPr>
            <a:spLocks noGrp="1"/>
          </p:cNvSpPr>
          <p:nvPr>
            <p:ph type="ctrTitle"/>
          </p:nvPr>
        </p:nvSpPr>
        <p:spPr>
          <a:xfrm>
            <a:off x="1321369" y="-368295"/>
            <a:ext cx="9310345" cy="6440105"/>
          </a:xfrm>
        </p:spPr>
        <p:txBody>
          <a:bodyPr anchor="ctr">
            <a:normAutofit/>
          </a:bodyPr>
          <a:lstStyle/>
          <a:p>
            <a:r>
              <a:rPr lang="en-IN" sz="7200" dirty="0">
                <a:solidFill>
                  <a:srgbClr val="C00000"/>
                </a:solidFill>
                <a:latin typeface="Algerian" panose="04020705040A02060702" pitchFamily="82" charset="0"/>
              </a:rPr>
              <a:t>IMAGE STEGANOGRAPHY</a:t>
            </a:r>
          </a:p>
        </p:txBody>
      </p:sp>
      <p:sp>
        <p:nvSpPr>
          <p:cNvPr id="3" name="Subtitle 2">
            <a:extLst>
              <a:ext uri="{FF2B5EF4-FFF2-40B4-BE49-F238E27FC236}">
                <a16:creationId xmlns:a16="http://schemas.microsoft.com/office/drawing/2014/main" id="{14153C9B-793D-46F2-BCE9-C4A3610680C5}"/>
              </a:ext>
            </a:extLst>
          </p:cNvPr>
          <p:cNvSpPr>
            <a:spLocks noGrp="1"/>
          </p:cNvSpPr>
          <p:nvPr>
            <p:ph type="subTitle" idx="1"/>
          </p:nvPr>
        </p:nvSpPr>
        <p:spPr>
          <a:xfrm>
            <a:off x="6952061" y="4378540"/>
            <a:ext cx="5558118" cy="2786948"/>
          </a:xfrm>
        </p:spPr>
        <p:txBody>
          <a:bodyPr anchor="ctr">
            <a:normAutofit/>
          </a:bodyPr>
          <a:lstStyle/>
          <a:p>
            <a:r>
              <a:rPr lang="en-IN" sz="3200" dirty="0"/>
              <a:t>Mentor Name: Ashwini Kumar</a:t>
            </a:r>
          </a:p>
        </p:txBody>
      </p:sp>
      <p:sp>
        <p:nvSpPr>
          <p:cNvPr id="6" name="TextBox 5">
            <a:extLst>
              <a:ext uri="{FF2B5EF4-FFF2-40B4-BE49-F238E27FC236}">
                <a16:creationId xmlns:a16="http://schemas.microsoft.com/office/drawing/2014/main" id="{4CB798DD-FFB2-4854-9D75-86A3A5B17A67}"/>
              </a:ext>
            </a:extLst>
          </p:cNvPr>
          <p:cNvSpPr txBox="1"/>
          <p:nvPr/>
        </p:nvSpPr>
        <p:spPr>
          <a:xfrm>
            <a:off x="1008531" y="4555289"/>
            <a:ext cx="4543183" cy="1754326"/>
          </a:xfrm>
          <a:prstGeom prst="rect">
            <a:avLst/>
          </a:prstGeom>
          <a:noFill/>
        </p:spPr>
        <p:txBody>
          <a:bodyPr wrap="square" rtlCol="0">
            <a:spAutoFit/>
          </a:bodyPr>
          <a:lstStyle/>
          <a:p>
            <a:r>
              <a:rPr lang="en-IN" sz="3600" dirty="0" err="1"/>
              <a:t>Sudarshan</a:t>
            </a:r>
            <a:r>
              <a:rPr lang="en-IN" sz="3600" dirty="0"/>
              <a:t> Agrawal</a:t>
            </a:r>
          </a:p>
          <a:p>
            <a:r>
              <a:rPr lang="en-IN" sz="3600"/>
              <a:t>2017073</a:t>
            </a:r>
            <a:endParaRPr lang="en-IN" sz="3600" dirty="0"/>
          </a:p>
          <a:p>
            <a:r>
              <a:rPr lang="en-IN" sz="3600" dirty="0"/>
              <a:t>Sec -F</a:t>
            </a:r>
          </a:p>
        </p:txBody>
      </p:sp>
    </p:spTree>
    <p:extLst>
      <p:ext uri="{BB962C8B-B14F-4D97-AF65-F5344CB8AC3E}">
        <p14:creationId xmlns:p14="http://schemas.microsoft.com/office/powerpoint/2010/main" val="29227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ECA-DCB8-4497-9A36-4B9F851C33AC}"/>
              </a:ext>
            </a:extLst>
          </p:cNvPr>
          <p:cNvSpPr>
            <a:spLocks noGrp="1"/>
          </p:cNvSpPr>
          <p:nvPr>
            <p:ph type="title"/>
          </p:nvPr>
        </p:nvSpPr>
        <p:spPr/>
        <p:txBody>
          <a:bodyPr>
            <a:normAutofit/>
          </a:bodyPr>
          <a:lstStyle/>
          <a:p>
            <a:r>
              <a:rPr lang="en-IN" sz="6600" b="1" dirty="0"/>
              <a:t>INTRODUCTION</a:t>
            </a:r>
          </a:p>
        </p:txBody>
      </p:sp>
      <p:sp>
        <p:nvSpPr>
          <p:cNvPr id="3" name="Content Placeholder 2">
            <a:extLst>
              <a:ext uri="{FF2B5EF4-FFF2-40B4-BE49-F238E27FC236}">
                <a16:creationId xmlns:a16="http://schemas.microsoft.com/office/drawing/2014/main" id="{6B7EF707-9E58-4A66-8FB3-7DA0CB9BEB7B}"/>
              </a:ext>
            </a:extLst>
          </p:cNvPr>
          <p:cNvSpPr>
            <a:spLocks noGrp="1"/>
          </p:cNvSpPr>
          <p:nvPr>
            <p:ph idx="1"/>
          </p:nvPr>
        </p:nvSpPr>
        <p:spPr/>
        <p:txBody>
          <a:bodyPr>
            <a:normAutofit/>
          </a:bodyPr>
          <a:lstStyle/>
          <a:p>
            <a:r>
              <a:rPr lang="en-US" dirty="0"/>
              <a:t>Image steganography is a method to hide data within the pixels of an image. It leverages human perception limitations to conceal data in a way that is difficult to detect. It can be used to hide sensitive or confidential data within an image file. By embedding the data in the image, steganography provides a convert communication channel, as the casual observer is typically unaware of the existence of the hidden message.</a:t>
            </a:r>
          </a:p>
          <a:p>
            <a:pPr marL="0" indent="0">
              <a:buNone/>
            </a:pPr>
            <a:r>
              <a:rPr lang="en-US" dirty="0"/>
              <a:t>   Every steganography consists of three components: </a:t>
            </a:r>
          </a:p>
          <a:p>
            <a:r>
              <a:rPr lang="en-US" dirty="0"/>
              <a:t>1. Cover object </a:t>
            </a:r>
          </a:p>
          <a:p>
            <a:r>
              <a:rPr lang="en-US" dirty="0"/>
              <a:t>2. Message object</a:t>
            </a:r>
          </a:p>
          <a:p>
            <a:r>
              <a:rPr lang="en-US" dirty="0"/>
              <a:t>3. Resulting Steganographic object</a:t>
            </a:r>
            <a:endParaRPr lang="en-IN" dirty="0"/>
          </a:p>
        </p:txBody>
      </p:sp>
    </p:spTree>
    <p:extLst>
      <p:ext uri="{BB962C8B-B14F-4D97-AF65-F5344CB8AC3E}">
        <p14:creationId xmlns:p14="http://schemas.microsoft.com/office/powerpoint/2010/main" val="377807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4B59-E740-B427-F85B-E74683E3687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2D5770A-B9A8-F6CF-FA67-4268AE909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57" y="611220"/>
            <a:ext cx="11462285" cy="5442035"/>
          </a:xfrm>
        </p:spPr>
      </p:pic>
    </p:spTree>
    <p:extLst>
      <p:ext uri="{BB962C8B-B14F-4D97-AF65-F5344CB8AC3E}">
        <p14:creationId xmlns:p14="http://schemas.microsoft.com/office/powerpoint/2010/main" val="176612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AD22-E4B9-42C7-96E4-7643EA650A39}"/>
              </a:ext>
            </a:extLst>
          </p:cNvPr>
          <p:cNvSpPr>
            <a:spLocks noGrp="1"/>
          </p:cNvSpPr>
          <p:nvPr>
            <p:ph type="title"/>
          </p:nvPr>
        </p:nvSpPr>
        <p:spPr>
          <a:xfrm>
            <a:off x="942974" y="365125"/>
            <a:ext cx="10410825" cy="1325563"/>
          </a:xfrm>
        </p:spPr>
        <p:txBody>
          <a:bodyPr>
            <a:normAutofit/>
          </a:bodyPr>
          <a:lstStyle/>
          <a:p>
            <a:r>
              <a:rPr lang="en-IN" sz="7200" b="1" dirty="0"/>
              <a:t>PROBLEM STATEMENT </a:t>
            </a:r>
          </a:p>
        </p:txBody>
      </p:sp>
      <p:sp>
        <p:nvSpPr>
          <p:cNvPr id="3" name="Content Placeholder 2">
            <a:extLst>
              <a:ext uri="{FF2B5EF4-FFF2-40B4-BE49-F238E27FC236}">
                <a16:creationId xmlns:a16="http://schemas.microsoft.com/office/drawing/2014/main" id="{51389620-5E3B-46AC-AF7C-C5891E5D2FB8}"/>
              </a:ext>
            </a:extLst>
          </p:cNvPr>
          <p:cNvSpPr>
            <a:spLocks noGrp="1"/>
          </p:cNvSpPr>
          <p:nvPr>
            <p:ph idx="1"/>
          </p:nvPr>
        </p:nvSpPr>
        <p:spPr>
          <a:xfrm>
            <a:off x="762000" y="2019299"/>
            <a:ext cx="10591800" cy="4157663"/>
          </a:xfrm>
        </p:spPr>
        <p:txBody>
          <a:bodyPr>
            <a:normAutofit/>
          </a:bodyPr>
          <a:lstStyle/>
          <a:p>
            <a:pPr algn="l"/>
            <a:r>
              <a:rPr lang="en-US" b="0" i="0" dirty="0">
                <a:effectLst/>
                <a:latin typeface="Söhne"/>
              </a:rPr>
              <a:t>Designing an Efficient and Secure Image Steganography Technique for Secure Communication</a:t>
            </a:r>
          </a:p>
          <a:p>
            <a:pPr algn="l"/>
            <a:r>
              <a:rPr lang="en-US" b="0" i="0" dirty="0">
                <a:effectLst/>
                <a:latin typeface="Söhne"/>
              </a:rPr>
              <a:t>With the rapid advancement of digital communication, the need for secure and confidential data transfer has become increasingly crucial. Image steganography, the art of hiding secret information within digital images, offers a promising solution to achieve covert communication. However, existing image steganography techniques often suffer from limitations such as low embedding capacity, poor visual quality, vulnerability to detection, and inadequate security measures.</a:t>
            </a:r>
          </a:p>
          <a:p>
            <a:r>
              <a:rPr lang="en-US" b="0" i="0" dirty="0">
                <a:effectLst/>
                <a:latin typeface="Söhne"/>
              </a:rPr>
              <a:t>The aim of this research project is to develop an efficient and secure image </a:t>
            </a:r>
            <a:r>
              <a:rPr lang="en-US" b="0" i="0" dirty="0">
                <a:effectLst/>
              </a:rPr>
              <a:t>steganography</a:t>
            </a:r>
            <a:r>
              <a:rPr lang="en-US" b="0" i="0" dirty="0">
                <a:effectLst/>
                <a:latin typeface="Söhne"/>
              </a:rPr>
              <a:t> technique that addresses the shortcomings of current methods. </a:t>
            </a:r>
          </a:p>
          <a:p>
            <a:pPr marL="0" indent="0">
              <a:buNone/>
            </a:pPr>
            <a:endParaRPr lang="en-IN" dirty="0"/>
          </a:p>
        </p:txBody>
      </p:sp>
    </p:spTree>
    <p:extLst>
      <p:ext uri="{BB962C8B-B14F-4D97-AF65-F5344CB8AC3E}">
        <p14:creationId xmlns:p14="http://schemas.microsoft.com/office/powerpoint/2010/main" val="109472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1145-DB79-469C-AEA3-B163FA6D0E16}"/>
              </a:ext>
            </a:extLst>
          </p:cNvPr>
          <p:cNvSpPr>
            <a:spLocks noGrp="1"/>
          </p:cNvSpPr>
          <p:nvPr>
            <p:ph type="title"/>
          </p:nvPr>
        </p:nvSpPr>
        <p:spPr>
          <a:xfrm>
            <a:off x="400050" y="314325"/>
            <a:ext cx="15440025" cy="1133475"/>
          </a:xfrm>
        </p:spPr>
        <p:txBody>
          <a:bodyPr>
            <a:normAutofit/>
          </a:bodyPr>
          <a:lstStyle/>
          <a:p>
            <a:r>
              <a:rPr lang="en-US" sz="6600" b="1" dirty="0"/>
              <a:t>LSB Substitution</a:t>
            </a:r>
            <a:endParaRPr lang="en-IN" sz="6600" b="1" dirty="0"/>
          </a:p>
        </p:txBody>
      </p:sp>
      <p:sp>
        <p:nvSpPr>
          <p:cNvPr id="3" name="Content Placeholder 2">
            <a:extLst>
              <a:ext uri="{FF2B5EF4-FFF2-40B4-BE49-F238E27FC236}">
                <a16:creationId xmlns:a16="http://schemas.microsoft.com/office/drawing/2014/main" id="{D6FC7473-6E8E-42F7-80E4-62B8326352E5}"/>
              </a:ext>
            </a:extLst>
          </p:cNvPr>
          <p:cNvSpPr>
            <a:spLocks noGrp="1"/>
          </p:cNvSpPr>
          <p:nvPr>
            <p:ph idx="1"/>
          </p:nvPr>
        </p:nvSpPr>
        <p:spPr>
          <a:xfrm>
            <a:off x="400051" y="1704975"/>
            <a:ext cx="11258550" cy="2428876"/>
          </a:xfrm>
        </p:spPr>
        <p:txBody>
          <a:bodyPr>
            <a:normAutofit/>
          </a:bodyPr>
          <a:lstStyle/>
          <a:p>
            <a:pPr marL="0" indent="0">
              <a:buNone/>
            </a:pPr>
            <a:r>
              <a:rPr lang="en-US" dirty="0"/>
              <a:t>LSB substitution is one of the simplest and most commonly used techniques in image steganography. It involves replacing the least significant bit of the pixel values in the cover image with the bits of the secret message. The alteration of the LSB has minimal impact on the visual quality of the image, making it suitable for hiding information imperceptibly.</a:t>
            </a:r>
            <a:endParaRPr lang="en-IN" dirty="0"/>
          </a:p>
        </p:txBody>
      </p:sp>
      <p:pic>
        <p:nvPicPr>
          <p:cNvPr id="5" name="Picture 4">
            <a:extLst>
              <a:ext uri="{FF2B5EF4-FFF2-40B4-BE49-F238E27FC236}">
                <a16:creationId xmlns:a16="http://schemas.microsoft.com/office/drawing/2014/main" id="{DFBB3DF2-2CDD-459C-B28F-3C7DA4D38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3990974"/>
            <a:ext cx="9191625" cy="2181225"/>
          </a:xfrm>
          <a:prstGeom prst="rect">
            <a:avLst/>
          </a:prstGeom>
        </p:spPr>
      </p:pic>
    </p:spTree>
    <p:extLst>
      <p:ext uri="{BB962C8B-B14F-4D97-AF65-F5344CB8AC3E}">
        <p14:creationId xmlns:p14="http://schemas.microsoft.com/office/powerpoint/2010/main" val="384548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2FAB-8DD4-4B94-9264-302882A71044}"/>
              </a:ext>
            </a:extLst>
          </p:cNvPr>
          <p:cNvSpPr>
            <a:spLocks noGrp="1"/>
          </p:cNvSpPr>
          <p:nvPr>
            <p:ph type="title"/>
          </p:nvPr>
        </p:nvSpPr>
        <p:spPr>
          <a:xfrm>
            <a:off x="1069848" y="484632"/>
            <a:ext cx="10058400" cy="1134618"/>
          </a:xfrm>
        </p:spPr>
        <p:txBody>
          <a:bodyPr>
            <a:normAutofit/>
          </a:bodyPr>
          <a:lstStyle/>
          <a:p>
            <a:r>
              <a:rPr lang="en-US" sz="6600" b="1" dirty="0"/>
              <a:t>Methodology</a:t>
            </a:r>
            <a:endParaRPr lang="en-IN" sz="6600" b="1" dirty="0"/>
          </a:p>
        </p:txBody>
      </p:sp>
      <p:sp>
        <p:nvSpPr>
          <p:cNvPr id="3" name="Content Placeholder 2">
            <a:extLst>
              <a:ext uri="{FF2B5EF4-FFF2-40B4-BE49-F238E27FC236}">
                <a16:creationId xmlns:a16="http://schemas.microsoft.com/office/drawing/2014/main" id="{4C679E80-8E1A-441E-9EC5-FCE4351CD793}"/>
              </a:ext>
            </a:extLst>
          </p:cNvPr>
          <p:cNvSpPr>
            <a:spLocks noGrp="1"/>
          </p:cNvSpPr>
          <p:nvPr>
            <p:ph idx="1"/>
          </p:nvPr>
        </p:nvSpPr>
        <p:spPr>
          <a:xfrm>
            <a:off x="605518" y="1815655"/>
            <a:ext cx="10639425" cy="4557713"/>
          </a:xfrm>
        </p:spPr>
        <p:txBody>
          <a:bodyPr>
            <a:normAutofit fontScale="85000" lnSpcReduction="10000"/>
          </a:bodyPr>
          <a:lstStyle/>
          <a:p>
            <a:r>
              <a:rPr lang="en-US" dirty="0"/>
              <a:t>1. Import the necessary libraries and load the cover image and the secret message. </a:t>
            </a:r>
          </a:p>
          <a:p>
            <a:r>
              <a:rPr lang="en-US" dirty="0"/>
              <a:t>2. Convert the cover image and the secret message into matrices of pixel values. </a:t>
            </a:r>
          </a:p>
          <a:p>
            <a:r>
              <a:rPr lang="en-US" dirty="0"/>
              <a:t>3. Ensure that the size of the secret message does not exceed the available space in the cover image. </a:t>
            </a:r>
          </a:p>
          <a:p>
            <a:r>
              <a:rPr lang="en-US" dirty="0"/>
              <a:t>4. Choose the LSB plane(s) to modify. The LSB of each pixel is typically used for embedding. </a:t>
            </a:r>
          </a:p>
          <a:p>
            <a:r>
              <a:rPr lang="en-US" dirty="0"/>
              <a:t>5. Encode the length of the secret message into the cover image. This will be used during extraction. </a:t>
            </a:r>
          </a:p>
          <a:p>
            <a:r>
              <a:rPr lang="en-US" dirty="0"/>
              <a:t>6. Iterate over the pixels of the cover image and modify the LSBs according to the secret message. - Extract a pixel from the cover image. - Extract the next bit of the secret message. - Modify the LSB of the pixel with the secret bit. - Replace the pixel in the cover image with the modified pixel. </a:t>
            </a:r>
          </a:p>
          <a:p>
            <a:r>
              <a:rPr lang="en-US" dirty="0"/>
              <a:t>7. Save the </a:t>
            </a:r>
            <a:r>
              <a:rPr lang="en-US" dirty="0" err="1"/>
              <a:t>stego</a:t>
            </a:r>
            <a:r>
              <a:rPr lang="en-US" dirty="0"/>
              <a:t> image (cover image with an embedded secret message) to a file.</a:t>
            </a:r>
          </a:p>
          <a:p>
            <a:r>
              <a:rPr lang="en-US" dirty="0"/>
              <a:t> 8. To extract the secret message from the </a:t>
            </a:r>
            <a:r>
              <a:rPr lang="en-US" dirty="0" err="1"/>
              <a:t>stego</a:t>
            </a:r>
            <a:r>
              <a:rPr lang="en-US" dirty="0"/>
              <a:t> image: - Load the </a:t>
            </a:r>
            <a:r>
              <a:rPr lang="en-US" dirty="0" err="1"/>
              <a:t>stego</a:t>
            </a:r>
            <a:r>
              <a:rPr lang="en-US" dirty="0"/>
              <a:t> image. - Retrieve the length of the secret message from the LSBs of the pixels. - Extract the LSBs of the pixels to reconstruct the secret message.</a:t>
            </a:r>
          </a:p>
          <a:p>
            <a:r>
              <a:rPr lang="en-US" dirty="0"/>
              <a:t> 9. Display or output the extracted secret message. </a:t>
            </a:r>
            <a:endParaRPr lang="en-IN" dirty="0"/>
          </a:p>
        </p:txBody>
      </p:sp>
    </p:spTree>
    <p:extLst>
      <p:ext uri="{BB962C8B-B14F-4D97-AF65-F5344CB8AC3E}">
        <p14:creationId xmlns:p14="http://schemas.microsoft.com/office/powerpoint/2010/main" val="56801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1D4E-04E9-4500-8708-3A9BDFDEA377}"/>
              </a:ext>
            </a:extLst>
          </p:cNvPr>
          <p:cNvSpPr>
            <a:spLocks noGrp="1"/>
          </p:cNvSpPr>
          <p:nvPr>
            <p:ph type="title"/>
          </p:nvPr>
        </p:nvSpPr>
        <p:spPr>
          <a:xfrm>
            <a:off x="838200" y="365125"/>
            <a:ext cx="10096500" cy="873125"/>
          </a:xfrm>
        </p:spPr>
        <p:txBody>
          <a:bodyPr>
            <a:normAutofit fontScale="90000"/>
          </a:bodyPr>
          <a:lstStyle/>
          <a:p>
            <a:r>
              <a:rPr lang="en-US" sz="6600" b="1" dirty="0"/>
              <a:t>Result and Discussion</a:t>
            </a:r>
            <a:endParaRPr lang="en-IN" sz="6600" b="1" dirty="0"/>
          </a:p>
        </p:txBody>
      </p:sp>
      <p:sp>
        <p:nvSpPr>
          <p:cNvPr id="3" name="Content Placeholder 2">
            <a:extLst>
              <a:ext uri="{FF2B5EF4-FFF2-40B4-BE49-F238E27FC236}">
                <a16:creationId xmlns:a16="http://schemas.microsoft.com/office/drawing/2014/main" id="{8B1B513B-DED3-436B-90F8-28F9442C29B6}"/>
              </a:ext>
            </a:extLst>
          </p:cNvPr>
          <p:cNvSpPr>
            <a:spLocks noGrp="1"/>
          </p:cNvSpPr>
          <p:nvPr>
            <p:ph idx="1"/>
          </p:nvPr>
        </p:nvSpPr>
        <p:spPr>
          <a:xfrm>
            <a:off x="628650" y="1571624"/>
            <a:ext cx="11144250" cy="5153025"/>
          </a:xfrm>
        </p:spPr>
        <p:txBody>
          <a:bodyPr>
            <a:normAutofit/>
          </a:bodyPr>
          <a:lstStyle/>
          <a:p>
            <a:pPr marL="0" indent="0">
              <a:buNone/>
            </a:pPr>
            <a:r>
              <a:rPr lang="en-US" dirty="0"/>
              <a:t>Picture steganography has been utilized covertly in fact transmission with the aim that facts may be transmitted in a stable and thriller way. Based on the photograph steganography technique thriller facts have been transformed into parallel association and that has been set up with pixel bits of the duvet photograph. Various tactics were produced which have been utilized for the method of facts masking up. Security from interruption or malevolent attacks may be executed thru man-made brainpower bureaucracy and thru encryption primarily based totally methodologies. On the basis of auditing unique photograph steganography tactics, we are able to presume that LSB primarily based totally and AI primarily based totally methodologies supply higher steganography as assessment with current methodologies.</a:t>
            </a:r>
            <a:endParaRPr lang="en-IN" dirty="0"/>
          </a:p>
        </p:txBody>
      </p:sp>
    </p:spTree>
    <p:extLst>
      <p:ext uri="{BB962C8B-B14F-4D97-AF65-F5344CB8AC3E}">
        <p14:creationId xmlns:p14="http://schemas.microsoft.com/office/powerpoint/2010/main" val="241999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8DC3-0C09-4430-A415-3DD0FE3A215F}"/>
              </a:ext>
            </a:extLst>
          </p:cNvPr>
          <p:cNvSpPr>
            <a:spLocks noGrp="1"/>
          </p:cNvSpPr>
          <p:nvPr>
            <p:ph type="title"/>
          </p:nvPr>
        </p:nvSpPr>
        <p:spPr>
          <a:xfrm>
            <a:off x="633791" y="254000"/>
            <a:ext cx="10277475" cy="1209675"/>
          </a:xfrm>
        </p:spPr>
        <p:txBody>
          <a:bodyPr>
            <a:normAutofit fontScale="90000"/>
          </a:bodyPr>
          <a:lstStyle/>
          <a:p>
            <a:r>
              <a:rPr lang="en-US" sz="6600" b="1" dirty="0"/>
              <a:t>Conclusion and Future Work</a:t>
            </a:r>
            <a:endParaRPr lang="en-IN" sz="6600" b="1" dirty="0"/>
          </a:p>
        </p:txBody>
      </p:sp>
      <p:sp>
        <p:nvSpPr>
          <p:cNvPr id="3" name="Content Placeholder 2">
            <a:extLst>
              <a:ext uri="{FF2B5EF4-FFF2-40B4-BE49-F238E27FC236}">
                <a16:creationId xmlns:a16="http://schemas.microsoft.com/office/drawing/2014/main" id="{4375742E-F146-4FDE-B91C-1447BE0B6344}"/>
              </a:ext>
            </a:extLst>
          </p:cNvPr>
          <p:cNvSpPr>
            <a:spLocks noGrp="1"/>
          </p:cNvSpPr>
          <p:nvPr>
            <p:ph idx="1"/>
          </p:nvPr>
        </p:nvSpPr>
        <p:spPr>
          <a:xfrm>
            <a:off x="204787" y="1209675"/>
            <a:ext cx="11782425" cy="5667375"/>
          </a:xfrm>
        </p:spPr>
        <p:txBody>
          <a:bodyPr>
            <a:normAutofit/>
          </a:bodyPr>
          <a:lstStyle/>
          <a:p>
            <a:pPr marL="1828800" lvl="4" indent="0">
              <a:buNone/>
            </a:pPr>
            <a:endParaRPr lang="en-US" dirty="0"/>
          </a:p>
          <a:p>
            <a:r>
              <a:rPr lang="en-US" dirty="0"/>
              <a:t> 1. Enhanced Security: Explore and implement advanced encryption techniques to further strengthen the security of the hidden data. </a:t>
            </a:r>
            <a:r>
              <a:rPr lang="en-IN" dirty="0"/>
              <a:t>C</a:t>
            </a:r>
            <a:r>
              <a:rPr lang="en-US" dirty="0" err="1"/>
              <a:t>ryptographic</a:t>
            </a:r>
            <a:r>
              <a:rPr lang="en-US" dirty="0"/>
              <a:t> algorithms like AES (Advanced Encryption Standard) or RSA (</a:t>
            </a:r>
            <a:r>
              <a:rPr lang="en-US" dirty="0" err="1"/>
              <a:t>Rivest</a:t>
            </a:r>
            <a:r>
              <a:rPr lang="en-US" dirty="0"/>
              <a:t>-Shamir-</a:t>
            </a:r>
            <a:r>
              <a:rPr lang="en-US" dirty="0" err="1"/>
              <a:t>Adleman</a:t>
            </a:r>
            <a:r>
              <a:rPr lang="en-US" dirty="0"/>
              <a:t>) for encrypting the secret information before embedding it in the image. </a:t>
            </a:r>
          </a:p>
          <a:p>
            <a:r>
              <a:rPr lang="en-US" dirty="0"/>
              <a:t>2. Multiple File Formats: Extend your project to support various image file formats, such as JPEG, PNG, GIF, or BMP. </a:t>
            </a:r>
          </a:p>
          <a:p>
            <a:r>
              <a:rPr lang="en-US" dirty="0"/>
              <a:t> 3. Audio and Video </a:t>
            </a:r>
            <a:r>
              <a:rPr lang="en-IN" dirty="0"/>
              <a:t>Steganography:  </a:t>
            </a:r>
            <a:r>
              <a:rPr lang="en-US" dirty="0"/>
              <a:t>This expansion allows for hiding information in different types of multimedia, providing a more comprehensive steganography solution.</a:t>
            </a:r>
          </a:p>
          <a:p>
            <a:r>
              <a:rPr lang="en-US" dirty="0"/>
              <a:t> 4. Error Correction Techniques: </a:t>
            </a:r>
            <a:r>
              <a:rPr lang="en-IN" dirty="0"/>
              <a:t> E</a:t>
            </a:r>
            <a:r>
              <a:rPr lang="en-US" dirty="0" err="1"/>
              <a:t>rror</a:t>
            </a:r>
            <a:r>
              <a:rPr lang="en-US" dirty="0"/>
              <a:t> correction codes like Reed-Solomon or Hamming codes can help ensure the accuracy of the hidden data during extraction, even in the presence of disturbances.</a:t>
            </a:r>
          </a:p>
          <a:p>
            <a:r>
              <a:rPr lang="en-US" dirty="0"/>
              <a:t> 5. </a:t>
            </a:r>
            <a:r>
              <a:rPr lang="en-US" dirty="0" err="1"/>
              <a:t>Steganalysis</a:t>
            </a:r>
            <a:r>
              <a:rPr lang="en-US" dirty="0"/>
              <a:t> Techniques: Research </a:t>
            </a:r>
            <a:r>
              <a:rPr lang="en-US" dirty="0" err="1"/>
              <a:t>steganalysis</a:t>
            </a:r>
            <a:r>
              <a:rPr lang="en-US" dirty="0"/>
              <a:t> techniques that aim to detect the presence of hidden data in images.</a:t>
            </a:r>
            <a:endParaRPr lang="en-IN" dirty="0"/>
          </a:p>
        </p:txBody>
      </p:sp>
    </p:spTree>
    <p:extLst>
      <p:ext uri="{BB962C8B-B14F-4D97-AF65-F5344CB8AC3E}">
        <p14:creationId xmlns:p14="http://schemas.microsoft.com/office/powerpoint/2010/main" val="320609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6CC98B-D698-CE0D-6B69-E9D20BA76F43}"/>
              </a:ext>
            </a:extLst>
          </p:cNvPr>
          <p:cNvSpPr>
            <a:spLocks noGrp="1"/>
          </p:cNvSpPr>
          <p:nvPr>
            <p:ph idx="1"/>
          </p:nvPr>
        </p:nvSpPr>
        <p:spPr>
          <a:xfrm>
            <a:off x="1066800" y="1129598"/>
            <a:ext cx="10058400" cy="4050792"/>
          </a:xfrm>
        </p:spPr>
        <p:txBody>
          <a:bodyPr anchor="ctr">
            <a:normAutofit/>
          </a:bodyPr>
          <a:lstStyle/>
          <a:p>
            <a:pPr marL="0" indent="0" algn="ctr">
              <a:buNone/>
            </a:pPr>
            <a:r>
              <a:rPr lang="en-IN" sz="7200" b="1" dirty="0"/>
              <a:t>Thank you </a:t>
            </a:r>
            <a:endParaRPr lang="en-US" sz="7200" b="1" dirty="0"/>
          </a:p>
        </p:txBody>
      </p:sp>
    </p:spTree>
    <p:extLst>
      <p:ext uri="{BB962C8B-B14F-4D97-AF65-F5344CB8AC3E}">
        <p14:creationId xmlns:p14="http://schemas.microsoft.com/office/powerpoint/2010/main" val="1516449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48</TotalTime>
  <Words>817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Rockwell</vt:lpstr>
      <vt:lpstr>Rockwell Condensed</vt:lpstr>
      <vt:lpstr>Söhne</vt:lpstr>
      <vt:lpstr>Wingdings</vt:lpstr>
      <vt:lpstr>Wood Type</vt:lpstr>
      <vt:lpstr>IMAGE STEGANOGRAPHY</vt:lpstr>
      <vt:lpstr>INTRODUCTION</vt:lpstr>
      <vt:lpstr>PowerPoint Presentation</vt:lpstr>
      <vt:lpstr>PROBLEM STATEMENT </vt:lpstr>
      <vt:lpstr>LSB Substitution</vt:lpstr>
      <vt:lpstr>Methodology</vt:lpstr>
      <vt:lpstr>Result and Discussion</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AISH GOYAL</dc:creator>
  <cp:lastModifiedBy>Sudarshan Agrawal</cp:lastModifiedBy>
  <cp:revision>3</cp:revision>
  <dcterms:created xsi:type="dcterms:W3CDTF">2023-07-14T18:42:16Z</dcterms:created>
  <dcterms:modified xsi:type="dcterms:W3CDTF">2023-07-15T09:38:43Z</dcterms:modified>
</cp:coreProperties>
</file>