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4" r:id="rId4"/>
  </p:sldMasterIdLst>
  <p:notesMasterIdLst>
    <p:notesMasterId r:id="rId25"/>
  </p:notesMasterIdLst>
  <p:handoutMasterIdLst>
    <p:handoutMasterId r:id="rId26"/>
  </p:handoutMasterIdLst>
  <p:sldIdLst>
    <p:sldId id="703" r:id="rId5"/>
    <p:sldId id="484" r:id="rId6"/>
    <p:sldId id="467" r:id="rId7"/>
    <p:sldId id="595" r:id="rId8"/>
    <p:sldId id="633" r:id="rId9"/>
    <p:sldId id="634" r:id="rId10"/>
    <p:sldId id="636" r:id="rId11"/>
    <p:sldId id="674" r:id="rId12"/>
    <p:sldId id="676" r:id="rId13"/>
    <p:sldId id="677" r:id="rId14"/>
    <p:sldId id="692" r:id="rId15"/>
    <p:sldId id="639" r:id="rId16"/>
    <p:sldId id="690" r:id="rId17"/>
    <p:sldId id="688" r:id="rId18"/>
    <p:sldId id="641" r:id="rId19"/>
    <p:sldId id="642" r:id="rId20"/>
    <p:sldId id="659" r:id="rId21"/>
    <p:sldId id="643" r:id="rId22"/>
    <p:sldId id="644" r:id="rId23"/>
    <p:sldId id="646" r:id="rId24"/>
  </p:sldIdLst>
  <p:sldSz cx="12192000" cy="6858000"/>
  <p:notesSz cx="9309100" cy="70231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18"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EF2"/>
    <a:srgbClr val="F85208"/>
    <a:srgbClr val="F01C06"/>
    <a:srgbClr val="960AE6"/>
    <a:srgbClr val="8886DF"/>
    <a:srgbClr val="FFFFFF"/>
    <a:srgbClr val="1192A3"/>
    <a:srgbClr val="0000FF"/>
    <a:srgbClr val="CC3300"/>
    <a:srgbClr val="D0E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8043" autoAdjust="0"/>
  </p:normalViewPr>
  <p:slideViewPr>
    <p:cSldViewPr snapToGrid="0" showGuides="1">
      <p:cViewPr varScale="1">
        <p:scale>
          <a:sx n="78" d="100"/>
          <a:sy n="78" d="100"/>
        </p:scale>
        <p:origin x="922" y="96"/>
      </p:cViewPr>
      <p:guideLst>
        <p:guide orient="horz" pos="2118"/>
        <p:guide pos="3859"/>
      </p:guideLst>
    </p:cSldViewPr>
  </p:slideViewPr>
  <p:outlineViewPr>
    <p:cViewPr>
      <p:scale>
        <a:sx n="33" d="100"/>
        <a:sy n="33" d="100"/>
      </p:scale>
      <p:origin x="0" y="2592"/>
    </p:cViewPr>
  </p:outlineViewPr>
  <p:notesTextViewPr>
    <p:cViewPr>
      <p:scale>
        <a:sx n="1" d="1"/>
        <a:sy n="1" d="1"/>
      </p:scale>
      <p:origin x="0" y="0"/>
    </p:cViewPr>
  </p:notesTextViewPr>
  <p:sorterViewPr>
    <p:cViewPr>
      <p:scale>
        <a:sx n="66" d="100"/>
        <a:sy n="66" d="100"/>
      </p:scale>
      <p:origin x="0" y="6018"/>
    </p:cViewPr>
  </p:sorterViewPr>
  <p:notesViewPr>
    <p:cSldViewPr snapToGrid="0">
      <p:cViewPr varScale="1">
        <p:scale>
          <a:sx n="56" d="100"/>
          <a:sy n="56" d="100"/>
        </p:scale>
        <p:origin x="-2544" y="-84"/>
      </p:cViewPr>
      <p:guideLst>
        <p:guide orient="horz" pos="2168"/>
        <p:guide pos="294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38" cy="352425"/>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273675" y="0"/>
            <a:ext cx="4033838" cy="352425"/>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E924F77F-870C-4B41-AA66-B251E8863E2C}" type="datetime1">
              <a:rPr lang="en-US" smtClean="0"/>
            </a:fld>
            <a:endParaRPr lang="en-US"/>
          </a:p>
        </p:txBody>
      </p:sp>
      <p:sp>
        <p:nvSpPr>
          <p:cNvPr id="4" name="Footer Placeholder 3"/>
          <p:cNvSpPr>
            <a:spLocks noGrp="1"/>
          </p:cNvSpPr>
          <p:nvPr>
            <p:ph type="ftr" sz="quarter" idx="2"/>
          </p:nvPr>
        </p:nvSpPr>
        <p:spPr>
          <a:xfrm>
            <a:off x="0" y="6670675"/>
            <a:ext cx="4033838" cy="352425"/>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273675" y="6670675"/>
            <a:ext cx="4033838" cy="352425"/>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70ABFC30-4F41-42FC-9CD3-204E2C09C1CC}" type="slidenum">
              <a:rPr lang="en-US"/>
            </a:fld>
            <a:endParaRPr 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38" cy="352425"/>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73675" y="0"/>
            <a:ext cx="4033838" cy="352425"/>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4E19A94E-AFC1-418A-AF78-EC5EE2C0E2F8}" type="datetime1">
              <a:rPr lang="en-US" smtClean="0"/>
            </a:fld>
            <a:endParaRPr lang="en-US"/>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930275" y="3379788"/>
            <a:ext cx="7448550" cy="2765425"/>
          </a:xfrm>
          <a:prstGeom prst="rect">
            <a:avLst/>
          </a:prstGeom>
        </p:spPr>
        <p:txBody>
          <a:bodyPr vert="horz" lIns="93324" tIns="46662" rIns="93324" bIns="46662"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670675"/>
            <a:ext cx="4033838" cy="352425"/>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73675" y="6670675"/>
            <a:ext cx="4033838" cy="352425"/>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B2C65E01-E2C3-4109-9644-824BFDE41C93}" type="slidenum">
              <a:rPr lang="en-US"/>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a:xfrm>
            <a:off x="3175" y="6553200"/>
            <a:ext cx="12188825"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3175" y="64865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B1215C6E-0830-4246-BB9D-CCF560835A0D}" type="slidenum">
              <a:rPr lang="en-US"/>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E70A9F-9F72-4D79-A031-1045D5D5D623}" type="datetime1">
              <a:rPr lang="en-US" smtClean="0"/>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DC036F09-4E4F-45CE-BD76-1E255387B6D0}"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F74A876-0516-4494-B0CB-CB8CC769FA17}" type="datetime1">
              <a:rPr lang="en-US" smtClean="0"/>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E432F6F6-6160-4369-99C1-24F7A4A7E7C8}" type="slidenum">
              <a:rPr lang="en-US"/>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175" y="6553200"/>
            <a:ext cx="12188825"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3175" y="64865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09E8210C-E69D-41D3-8973-A3C99F8EA64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utoShape 2" descr="Image result for sona college of technology salem logo"/>
          <p:cNvSpPr>
            <a:spLocks noChangeAspect="1" noChangeArrowheads="1"/>
          </p:cNvSpPr>
          <p:nvPr userDrawn="1"/>
        </p:nvSpPr>
        <p:spPr bwMode="auto">
          <a:xfrm>
            <a:off x="155575" y="-144463"/>
            <a:ext cx="304800" cy="304801"/>
          </a:xfrm>
          <a:prstGeom prst="rect">
            <a:avLst/>
          </a:prstGeom>
          <a:noFill/>
          <a:ln w="9525">
            <a:noFill/>
            <a:miter lim="800000"/>
          </a:ln>
        </p:spPr>
        <p:txBody>
          <a:bodyPr/>
          <a:lstStyle/>
          <a:p>
            <a:pPr>
              <a:defRPr/>
            </a:pPr>
            <a:endParaRPr lang="en-US">
              <a:latin typeface="Calibri" panose="020F0502020204030204" pitchFamily="34" charset="0"/>
              <a:cs typeface="Arial" panose="020B0604020202020204" pitchFamily="34" charset="0"/>
            </a:endParaRPr>
          </a:p>
        </p:txBody>
      </p:sp>
      <p:sp>
        <p:nvSpPr>
          <p:cNvPr id="5" name="AutoShape 4" descr="Image result for sona college of technology salem logo"/>
          <p:cNvSpPr>
            <a:spLocks noChangeAspect="1" noChangeArrowheads="1"/>
          </p:cNvSpPr>
          <p:nvPr userDrawn="1"/>
        </p:nvSpPr>
        <p:spPr bwMode="auto">
          <a:xfrm>
            <a:off x="155575" y="-144463"/>
            <a:ext cx="304800" cy="304801"/>
          </a:xfrm>
          <a:prstGeom prst="rect">
            <a:avLst/>
          </a:prstGeom>
          <a:noFill/>
          <a:ln w="9525">
            <a:noFill/>
            <a:miter lim="800000"/>
          </a:ln>
        </p:spPr>
        <p:txBody>
          <a:bodyPr/>
          <a:lstStyle/>
          <a:p>
            <a:pPr>
              <a:defRPr/>
            </a:pPr>
            <a:endParaRPr lang="en-US">
              <a:latin typeface="Calibri" panose="020F0502020204030204" pitchFamily="34" charset="0"/>
              <a:cs typeface="Arial" panose="020B0604020202020204" pitchFamily="34" charset="0"/>
            </a:endParaRPr>
          </a:p>
        </p:txBody>
      </p:sp>
      <p:sp>
        <p:nvSpPr>
          <p:cNvPr id="2" name="Title 1"/>
          <p:cNvSpPr>
            <a:spLocks noGrp="1"/>
          </p:cNvSpPr>
          <p:nvPr>
            <p:ph type="title"/>
          </p:nvPr>
        </p:nvSpPr>
        <p:spPr>
          <a:xfrm>
            <a:off x="1255776" y="0"/>
            <a:ext cx="10058400" cy="1420368"/>
          </a:xfrm>
        </p:spPr>
        <p:txBody>
          <a:bodyPr/>
          <a:lstStyle>
            <a:lvl1pPr marL="0">
              <a:defRPr b="1">
                <a:solidFill>
                  <a:srgbClr val="C00000"/>
                </a:solidFill>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93AEF7F0-8703-4725-9870-470A16069379}" type="datetime1">
              <a:rPr lang="en-US" smtClean="0"/>
            </a:fld>
            <a:endParaRPr lang="en-US" dirty="0"/>
          </a:p>
        </p:txBody>
      </p:sp>
      <p:sp>
        <p:nvSpPr>
          <p:cNvPr id="7" name="Slide Number Placeholder 5"/>
          <p:cNvSpPr>
            <a:spLocks noGrp="1"/>
          </p:cNvSpPr>
          <p:nvPr>
            <p:ph type="sldNum" sz="quarter" idx="11"/>
          </p:nvPr>
        </p:nvSpPr>
        <p:spPr/>
        <p:txBody>
          <a:bodyPr/>
          <a:lstStyle>
            <a:lvl1pPr>
              <a:defRPr/>
            </a:lvl1pPr>
          </a:lstStyle>
          <a:p>
            <a:pPr>
              <a:defRPr/>
            </a:pPr>
            <a:fld id="{0421A5F0-DFB0-42F5-9034-A593CD86A327}" type="slidenum">
              <a:rPr lang="en-US"/>
            </a:fld>
            <a:endParaRPr lang="en-US"/>
          </a:p>
        </p:txBody>
      </p:sp>
      <p:sp>
        <p:nvSpPr>
          <p:cNvPr id="8"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3"/>
          <p:cNvSpPr>
            <a:spLocks noGrp="1"/>
          </p:cNvSpPr>
          <p:nvPr>
            <p:ph type="dt" sz="half" idx="10"/>
          </p:nvPr>
        </p:nvSpPr>
        <p:spPr/>
        <p:txBody>
          <a:bodyPr/>
          <a:lstStyle>
            <a:lvl1pPr>
              <a:defRPr/>
            </a:lvl1pPr>
          </a:lstStyle>
          <a:p>
            <a:pPr>
              <a:defRPr/>
            </a:pPr>
            <a:fld id="{889BC343-BC3A-41D9-AD4D-A98A4CE574B2}" type="datetime1">
              <a:rPr lang="en-US" smtClean="0"/>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1EBFC89F-7DCA-4FB2-B6C5-5342FB3132C8}"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a:srcRect/>
          <a:stretch>
            <a:fillRect/>
          </a:stretch>
        </p:blipFill>
        <p:spPr bwMode="auto">
          <a:xfrm>
            <a:off x="11415713" y="0"/>
            <a:ext cx="776287" cy="838200"/>
          </a:xfrm>
          <a:prstGeom prst="rect">
            <a:avLst/>
          </a:prstGeom>
          <a:noFill/>
          <a:ln w="9525">
            <a:noFill/>
            <a:miter lim="800000"/>
            <a:headEnd/>
            <a:tailEnd/>
          </a:ln>
        </p:spPr>
      </p:pic>
      <p:sp>
        <p:nvSpPr>
          <p:cNvPr id="8" name="Title 7"/>
          <p:cNvSpPr>
            <a:spLocks noGrp="1"/>
          </p:cNvSpPr>
          <p:nvPr>
            <p:ph type="title"/>
          </p:nvPr>
        </p:nvSpPr>
        <p:spPr>
          <a:xfrm>
            <a:off x="1097280" y="580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7DD86F06-34E9-41D2-B1F8-A2EACA53BA04}" type="datetime1">
              <a:rPr lang="en-US" smtClean="0"/>
            </a:fld>
            <a:endParaRPr lang="en-US" dirty="0"/>
          </a:p>
        </p:txBody>
      </p:sp>
      <p:sp>
        <p:nvSpPr>
          <p:cNvPr id="7" name="Slide Number Placeholder 6"/>
          <p:cNvSpPr>
            <a:spLocks noGrp="1"/>
          </p:cNvSpPr>
          <p:nvPr>
            <p:ph type="sldNum" sz="quarter" idx="11"/>
          </p:nvPr>
        </p:nvSpPr>
        <p:spPr/>
        <p:txBody>
          <a:bodyPr/>
          <a:lstStyle>
            <a:lvl1pPr>
              <a:defRPr/>
            </a:lvl1pPr>
          </a:lstStyle>
          <a:p>
            <a:pPr>
              <a:defRPr/>
            </a:pPr>
            <a:fld id="{9600517A-8CC9-4F06-9C48-688B3D2A77A5}"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961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B65335E-CB1A-46E1-B599-1C98EE9402EB}" type="datetime1">
              <a:rPr lang="en-US" smtClean="0"/>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1C9F5CEB-D8EA-4532-A225-4761174DFF11}"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239DA80-D90E-4C0C-A194-96C1A818097D}" type="datetime1">
              <a:rPr lang="en-US" smtClean="0"/>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46BDEE11-9F6D-4E5D-B790-4BEF413B79A9}" type="slidenum">
              <a:rPr lang="en-US"/>
            </a:fld>
            <a:endParaRPr lang="en-US"/>
          </a:p>
        </p:txBody>
      </p:sp>
      <p:sp>
        <p:nvSpPr>
          <p:cNvPr id="5"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29D354B-A24F-4959-802B-31A41D287123}" type="datetime1">
              <a:rPr lang="en-US" smtClean="0"/>
            </a:fld>
            <a:endParaRPr lang="en-US" dirty="0"/>
          </a:p>
        </p:txBody>
      </p:sp>
      <p:sp>
        <p:nvSpPr>
          <p:cNvPr id="5" name="Slide Number Placeholder 8"/>
          <p:cNvSpPr>
            <a:spLocks noGrp="1"/>
          </p:cNvSpPr>
          <p:nvPr>
            <p:ph type="sldNum" sz="quarter" idx="11"/>
          </p:nvPr>
        </p:nvSpPr>
        <p:spPr/>
        <p:txBody>
          <a:bodyPr/>
          <a:lstStyle>
            <a:lvl1pPr>
              <a:defRPr/>
            </a:lvl1pPr>
          </a:lstStyle>
          <a:p>
            <a:pPr>
              <a:defRPr/>
            </a:pPr>
            <a:fld id="{7132EED3-B864-4B8F-980E-92AA632F33FC}" type="slidenum">
              <a:rPr lang="en-US"/>
            </a:fld>
            <a:endParaRPr lang="en-US"/>
          </a:p>
        </p:txBody>
      </p:sp>
      <p:sp>
        <p:nvSpPr>
          <p:cNvPr id="6"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29D354B-A24F-4959-802B-31A41D287123}" type="datetime1">
              <a:rPr lang="en-US" smtClean="0"/>
            </a:fld>
            <a:endParaRPr lang="en-US" dirty="0"/>
          </a:p>
        </p:txBody>
      </p:sp>
      <p:sp>
        <p:nvSpPr>
          <p:cNvPr id="5" name="Slide Number Placeholder 8"/>
          <p:cNvSpPr>
            <a:spLocks noGrp="1"/>
          </p:cNvSpPr>
          <p:nvPr>
            <p:ph type="sldNum" sz="quarter" idx="11"/>
          </p:nvPr>
        </p:nvSpPr>
        <p:spPr/>
        <p:txBody>
          <a:bodyPr/>
          <a:lstStyle>
            <a:lvl1pPr>
              <a:defRPr/>
            </a:lvl1pPr>
          </a:lstStyle>
          <a:p>
            <a:pPr>
              <a:defRPr/>
            </a:pPr>
            <a:fld id="{7132EED3-B864-4B8F-980E-92AA632F33FC}" type="slidenum">
              <a:rPr lang="en-US"/>
            </a:fld>
            <a:endParaRPr lang="en-US"/>
          </a:p>
        </p:txBody>
      </p:sp>
      <p:sp>
        <p:nvSpPr>
          <p:cNvPr id="6"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utoShape 2" descr="Image result for sona college of technology salem logo"/>
          <p:cNvSpPr>
            <a:spLocks noChangeAspect="1" noChangeArrowheads="1"/>
          </p:cNvSpPr>
          <p:nvPr userDrawn="1"/>
        </p:nvSpPr>
        <p:spPr bwMode="auto">
          <a:xfrm>
            <a:off x="155575" y="-144463"/>
            <a:ext cx="304800" cy="304801"/>
          </a:xfrm>
          <a:prstGeom prst="rect">
            <a:avLst/>
          </a:prstGeom>
          <a:noFill/>
          <a:ln w="9525">
            <a:noFill/>
            <a:miter lim="800000"/>
          </a:ln>
        </p:spPr>
        <p:txBody>
          <a:bodyPr/>
          <a:lstStyle/>
          <a:p>
            <a:pPr>
              <a:defRPr/>
            </a:pPr>
            <a:endParaRPr lang="en-US">
              <a:latin typeface="Calibri" panose="020F0502020204030204" pitchFamily="34" charset="0"/>
              <a:cs typeface="Arial" panose="020B0604020202020204" pitchFamily="34" charset="0"/>
            </a:endParaRPr>
          </a:p>
        </p:txBody>
      </p:sp>
      <p:sp>
        <p:nvSpPr>
          <p:cNvPr id="5" name="AutoShape 4" descr="Image result for sona college of technology salem logo"/>
          <p:cNvSpPr>
            <a:spLocks noChangeAspect="1" noChangeArrowheads="1"/>
          </p:cNvSpPr>
          <p:nvPr userDrawn="1"/>
        </p:nvSpPr>
        <p:spPr bwMode="auto">
          <a:xfrm>
            <a:off x="155575" y="-144463"/>
            <a:ext cx="304800" cy="304801"/>
          </a:xfrm>
          <a:prstGeom prst="rect">
            <a:avLst/>
          </a:prstGeom>
          <a:noFill/>
          <a:ln w="9525">
            <a:noFill/>
            <a:miter lim="800000"/>
          </a:ln>
        </p:spPr>
        <p:txBody>
          <a:bodyPr/>
          <a:lstStyle/>
          <a:p>
            <a:pPr>
              <a:defRPr/>
            </a:pPr>
            <a:endParaRPr lang="en-US">
              <a:latin typeface="Calibri" panose="020F0502020204030204" pitchFamily="34" charset="0"/>
              <a:cs typeface="Arial" panose="020B0604020202020204" pitchFamily="34" charset="0"/>
            </a:endParaRPr>
          </a:p>
        </p:txBody>
      </p:sp>
      <p:sp>
        <p:nvSpPr>
          <p:cNvPr id="2" name="Title 1"/>
          <p:cNvSpPr>
            <a:spLocks noGrp="1"/>
          </p:cNvSpPr>
          <p:nvPr>
            <p:ph type="title"/>
          </p:nvPr>
        </p:nvSpPr>
        <p:spPr>
          <a:xfrm>
            <a:off x="1255776" y="0"/>
            <a:ext cx="10058400" cy="1420368"/>
          </a:xfrm>
        </p:spPr>
        <p:txBody>
          <a:bodyPr/>
          <a:lstStyle>
            <a:lvl1pPr marL="0">
              <a:defRPr b="1">
                <a:solidFill>
                  <a:srgbClr val="C00000"/>
                </a:solidFill>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Date Placeholder 5"/>
          <p:cNvSpPr>
            <a:spLocks noGrp="1"/>
          </p:cNvSpPr>
          <p:nvPr>
            <p:ph type="dt" sz="half" idx="10"/>
          </p:nvPr>
        </p:nvSpPr>
        <p:spPr/>
        <p:txBody>
          <a:bodyPr/>
          <a:lstStyle/>
          <a:p>
            <a:pPr>
              <a:defRPr/>
            </a:pPr>
            <a:fld id="{FD3AC68B-764E-4880-9AD6-AB267182A7B4}" type="datetime1">
              <a:rPr lang="en-US" smtClean="0"/>
            </a:fld>
            <a:endParaRPr lang="en-US" dirty="0"/>
          </a:p>
        </p:txBody>
      </p:sp>
      <p:sp>
        <p:nvSpPr>
          <p:cNvPr id="7" name="Footer Placeholder 6"/>
          <p:cNvSpPr>
            <a:spLocks noGrp="1"/>
          </p:cNvSpPr>
          <p:nvPr>
            <p:ph type="ftr" sz="quarter" idx="11"/>
          </p:nvPr>
        </p:nvSpPr>
        <p:spPr/>
        <p:txBody>
          <a:bodyPr/>
          <a:lstStyle/>
          <a:p>
            <a:pPr>
              <a:defRPr/>
            </a:pPr>
            <a:r>
              <a:rPr lang="en-US"/>
              <a:t>SJC Institute of Technology, Chickballapur</a:t>
            </a:r>
            <a:endParaRPr lang="en-US" dirty="0"/>
          </a:p>
        </p:txBody>
      </p:sp>
      <p:sp>
        <p:nvSpPr>
          <p:cNvPr id="8" name="Slide Number Placeholder 7"/>
          <p:cNvSpPr>
            <a:spLocks noGrp="1"/>
          </p:cNvSpPr>
          <p:nvPr>
            <p:ph type="sldNum" sz="quarter" idx="12"/>
          </p:nvPr>
        </p:nvSpPr>
        <p:spPr/>
        <p:txBody>
          <a:bodyPr/>
          <a:lstStyle/>
          <a:p>
            <a:pPr>
              <a:defRPr/>
            </a:pPr>
            <a:fld id="{9B828C54-4703-4ECF-B3B5-937EAFBE7BC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29D354B-A24F-4959-802B-31A41D287123}" type="datetime1">
              <a:rPr lang="en-US" smtClean="0"/>
            </a:fld>
            <a:endParaRPr lang="en-US" dirty="0"/>
          </a:p>
        </p:txBody>
      </p:sp>
      <p:sp>
        <p:nvSpPr>
          <p:cNvPr id="5" name="Slide Number Placeholder 8"/>
          <p:cNvSpPr>
            <a:spLocks noGrp="1"/>
          </p:cNvSpPr>
          <p:nvPr>
            <p:ph type="sldNum" sz="quarter" idx="11"/>
          </p:nvPr>
        </p:nvSpPr>
        <p:spPr/>
        <p:txBody>
          <a:bodyPr/>
          <a:lstStyle>
            <a:lvl1pPr>
              <a:defRPr/>
            </a:lvl1pPr>
          </a:lstStyle>
          <a:p>
            <a:pPr>
              <a:defRPr/>
            </a:pPr>
            <a:fld id="{7132EED3-B864-4B8F-980E-92AA632F33FC}" type="slidenum">
              <a:rPr lang="en-US"/>
            </a:fld>
            <a:endParaRPr lang="en-US"/>
          </a:p>
        </p:txBody>
      </p:sp>
      <p:sp>
        <p:nvSpPr>
          <p:cNvPr id="6"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5A226EF7-E30E-4E9B-83DC-AFDB3A4CD4A7}" type="datetime1">
              <a:rPr lang="en-US" smtClean="0"/>
            </a:fld>
            <a:endParaRPr lang="en-US" dirty="0"/>
          </a:p>
        </p:txBody>
      </p:sp>
      <p:sp>
        <p:nvSpPr>
          <p:cNvPr id="8" name="Slide Number Placeholder 6"/>
          <p:cNvSpPr>
            <a:spLocks noGrp="1"/>
          </p:cNvSpPr>
          <p:nvPr>
            <p:ph type="sldNum" sz="quarter" idx="11"/>
          </p:nvPr>
        </p:nvSpPr>
        <p:spPr/>
        <p:txBody>
          <a:bodyPr/>
          <a:lstStyle>
            <a:lvl1pPr>
              <a:defRPr>
                <a:solidFill>
                  <a:schemeClr val="tx2"/>
                </a:solidFill>
              </a:defRPr>
            </a:lvl1pPr>
          </a:lstStyle>
          <a:p>
            <a:pPr>
              <a:defRPr/>
            </a:pPr>
            <a:fld id="{ADD472FD-1888-4859-8F31-085EDE8C72DB}"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lvl1pPr>
              <a:defRPr/>
            </a:lvl1pPr>
          </a:lstStyle>
          <a:p>
            <a:pPr>
              <a:defRPr/>
            </a:pPr>
            <a:fld id="{75E54C04-C338-4C55-A9AE-8A0E2F7B146B}" type="datetime1">
              <a:rPr lang="en-US" smtClean="0"/>
            </a:fld>
            <a:endParaRPr lang="en-US" dirty="0"/>
          </a:p>
        </p:txBody>
      </p:sp>
      <p:sp>
        <p:nvSpPr>
          <p:cNvPr id="8" name="Slide Number Placeholder 6"/>
          <p:cNvSpPr>
            <a:spLocks noGrp="1"/>
          </p:cNvSpPr>
          <p:nvPr>
            <p:ph type="sldNum" sz="quarter" idx="11"/>
          </p:nvPr>
        </p:nvSpPr>
        <p:spPr/>
        <p:txBody>
          <a:bodyPr/>
          <a:lstStyle>
            <a:lvl1pPr>
              <a:defRPr/>
            </a:lvl1pPr>
          </a:lstStyle>
          <a:p>
            <a:pPr>
              <a:defRPr/>
            </a:pPr>
            <a:fld id="{037EF064-A1D0-468E-9EFC-A16650162F8B}"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8BD91D3-99AB-48A6-8CBE-8C681C41C83D}" type="datetime1">
              <a:rPr lang="en-US" smtClean="0"/>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961082C4-9B9B-4891-9B72-A20463224F5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F45015C-7C38-46FA-B45D-5F30A4307F18}" type="datetime1">
              <a:rPr lang="en-US" smtClean="0"/>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66FC5091-98B5-4448-ADE2-63806657124C}"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3"/>
          <p:cNvSpPr>
            <a:spLocks noGrp="1"/>
          </p:cNvSpPr>
          <p:nvPr>
            <p:ph type="dt" sz="half" idx="10"/>
          </p:nvPr>
        </p:nvSpPr>
        <p:spPr/>
        <p:txBody>
          <a:bodyPr/>
          <a:lstStyle>
            <a:lvl1pPr>
              <a:defRPr/>
            </a:lvl1pPr>
          </a:lstStyle>
          <a:p>
            <a:pPr>
              <a:defRPr/>
            </a:pPr>
            <a:fld id="{4FA0A7F7-3F18-4705-A7A7-83EEDA8A6394}" type="datetime1">
              <a:rPr lang="en-US" smtClean="0"/>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867D5CE1-7DF7-4326-B182-911299A6132B}" type="slidenum">
              <a:rPr lang="en-US"/>
            </a:fld>
            <a:endParaRPr lang="en-US"/>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36DF225-620E-4DBE-B931-5348966F4A4F}" type="datetimeFigureOut">
              <a:rPr lang="en-IN"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F830192-96A8-4F98-8E8C-86F0EEF3B5C6}"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matchingName="Subtitle">
  <p:cSld name="Subtitle">
    <p:bg>
      <p:bgPr>
        <a:solidFill>
          <a:srgbClr val="162433"/>
        </a:solidFill>
        <a:effectLst/>
      </p:bgPr>
    </p:bg>
    <p:spTree>
      <p:nvGrpSpPr>
        <p:cNvPr id="1" name="Shape 14"/>
        <p:cNvGrpSpPr/>
        <p:nvPr/>
      </p:nvGrpSpPr>
      <p:grpSpPr>
        <a:xfrm>
          <a:off x="0" y="0"/>
          <a:ext cx="0" cy="0"/>
          <a:chOff x="0" y="0"/>
          <a:chExt cx="0" cy="0"/>
        </a:xfrm>
      </p:grpSpPr>
      <p:sp>
        <p:nvSpPr>
          <p:cNvPr id="15" name="Shape 15"/>
          <p:cNvSpPr/>
          <p:nvPr/>
        </p:nvSpPr>
        <p:spPr>
          <a:xfrm flipH="1">
            <a:off x="100" y="0"/>
            <a:ext cx="2986000" cy="6858000"/>
          </a:xfrm>
          <a:prstGeom prst="rect">
            <a:avLst/>
          </a:prstGeom>
          <a:solidFill>
            <a:srgbClr val="FFFFFF"/>
          </a:solidFill>
          <a:ln>
            <a:noFill/>
          </a:ln>
        </p:spPr>
        <p:txBody>
          <a:bodyPr spcFirstLastPara="1" wrap="square" lIns="121900" tIns="121900" rIns="121900" bIns="121900" anchor="ctr" anchorCtr="0">
            <a:noAutofit/>
          </a:bodyPr>
          <a:lstStyle/>
          <a:p>
            <a:pPr defTabSz="1219200" fontAlgn="auto">
              <a:spcBef>
                <a:spcPts val="0"/>
              </a:spcBef>
              <a:spcAft>
                <a:spcPts val="0"/>
              </a:spcAft>
              <a:buClr>
                <a:srgbClr val="000000"/>
              </a:buClr>
              <a:buFont typeface="Arial" panose="020B0604020202020204"/>
              <a:buNone/>
              <a:defRPr/>
            </a:pPr>
            <a:endParaRPr sz="1865" kern="0">
              <a:solidFill>
                <a:srgbClr val="000000"/>
              </a:solidFill>
              <a:latin typeface="Arial" panose="020B0604020202020204"/>
              <a:cs typeface="Arial" panose="020B0604020202020204"/>
              <a:sym typeface="Arial" panose="020B0604020202020204"/>
            </a:endParaRPr>
          </a:p>
        </p:txBody>
      </p:sp>
      <p:sp>
        <p:nvSpPr>
          <p:cNvPr id="16" name="Shape 16"/>
          <p:cNvSpPr/>
          <p:nvPr/>
        </p:nvSpPr>
        <p:spPr>
          <a:xfrm flipH="1">
            <a:off x="2680492" y="0"/>
            <a:ext cx="3056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algn="ctr" defTabSz="1219200" fontAlgn="auto">
              <a:spcBef>
                <a:spcPts val="0"/>
              </a:spcBef>
              <a:spcAft>
                <a:spcPts val="0"/>
              </a:spcAft>
              <a:buClr>
                <a:srgbClr val="000000"/>
              </a:buClr>
              <a:buFont typeface="Arial" panose="020B0604020202020204"/>
              <a:buNone/>
              <a:defRPr/>
            </a:pPr>
            <a:endParaRPr sz="2400" kern="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Shape 17"/>
          <p:cNvSpPr txBox="1">
            <a:spLocks noGrp="1"/>
          </p:cNvSpPr>
          <p:nvPr>
            <p:ph type="ctrTitle"/>
          </p:nvPr>
        </p:nvSpPr>
        <p:spPr>
          <a:xfrm>
            <a:off x="143700" y="2608600"/>
            <a:ext cx="2698800" cy="1640800"/>
          </a:xfrm>
          <a:prstGeom prst="rect">
            <a:avLst/>
          </a:prstGeom>
        </p:spPr>
        <p:txBody>
          <a:bodyPr spcFirstLastPara="1" wrap="square" lIns="91425" tIns="91425" rIns="91425" bIns="91425" anchor="b" anchorCtr="0"/>
          <a:lstStyle>
            <a:lvl1pPr lvl="0" algn="ctr" rtl="0">
              <a:spcBef>
                <a:spcPts val="0"/>
              </a:spcBef>
              <a:spcAft>
                <a:spcPts val="0"/>
              </a:spcAft>
              <a:buClr>
                <a:srgbClr val="F67031"/>
              </a:buClr>
              <a:buSzPts val="2400"/>
              <a:buFont typeface="Raleway"/>
              <a:buNone/>
              <a:defRPr b="1">
                <a:solidFill>
                  <a:srgbClr val="F67031"/>
                </a:solidFill>
                <a:latin typeface="Raleway"/>
                <a:ea typeface="Raleway"/>
                <a:cs typeface="Raleway"/>
                <a:sym typeface="Raleway"/>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p:txBody>
      </p:sp>
      <p:sp>
        <p:nvSpPr>
          <p:cNvPr id="19" name="Shape 1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defTabSz="1219200">
              <a:buClr>
                <a:srgbClr val="000000"/>
              </a:buClr>
            </a:pPr>
            <a:fld id="{00000000-1234-1234-1234-123412341234}" type="slidenum">
              <a:rPr lang="en-GB" kern="0" smtClean="0"/>
            </a:fld>
            <a:endParaRPr lang="en-GB" kern="0"/>
          </a:p>
        </p:txBody>
      </p:sp>
      <p:sp>
        <p:nvSpPr>
          <p:cNvPr id="20" name="Shape 20"/>
          <p:cNvSpPr txBox="1">
            <a:spLocks noGrp="1"/>
          </p:cNvSpPr>
          <p:nvPr>
            <p:ph type="body" idx="2"/>
          </p:nvPr>
        </p:nvSpPr>
        <p:spPr>
          <a:xfrm>
            <a:off x="3309833" y="698700"/>
            <a:ext cx="8623200" cy="4133200"/>
          </a:xfrm>
          <a:prstGeom prst="rect">
            <a:avLst/>
          </a:prstGeom>
        </p:spPr>
        <p:txBody>
          <a:bodyPr spcFirstLastPara="1" wrap="square" lIns="91425" tIns="91425" rIns="91425" bIns="91425" anchor="t" anchorCtr="0"/>
          <a:lstStyle>
            <a:lvl1pPr marL="609600" lvl="0" indent="-457200" rtl="0">
              <a:spcBef>
                <a:spcPts val="0"/>
              </a:spcBef>
              <a:spcAft>
                <a:spcPts val="0"/>
              </a:spcAft>
              <a:buClr>
                <a:schemeClr val="lt1"/>
              </a:buClr>
              <a:buSzPts val="1800"/>
              <a:buFont typeface="Lato"/>
              <a:buAutoNum type="arabicPeriod"/>
              <a:defRPr sz="2400" b="1">
                <a:solidFill>
                  <a:schemeClr val="lt1"/>
                </a:solidFill>
                <a:latin typeface="Lato"/>
                <a:ea typeface="Lato"/>
                <a:cs typeface="Lato"/>
                <a:sym typeface="Lato"/>
              </a:defRPr>
            </a:lvl1pPr>
            <a:lvl2pPr marL="1219200" lvl="1" indent="-423545" rtl="0">
              <a:spcBef>
                <a:spcPts val="1335"/>
              </a:spcBef>
              <a:spcAft>
                <a:spcPts val="0"/>
              </a:spcAft>
              <a:buClr>
                <a:schemeClr val="lt1"/>
              </a:buClr>
              <a:buSzPts val="1400"/>
              <a:buFont typeface="Lato"/>
              <a:buAutoNum type="alphaLcPeriod"/>
              <a:defRPr b="1">
                <a:solidFill>
                  <a:schemeClr val="lt1"/>
                </a:solidFill>
                <a:latin typeface="Lato"/>
                <a:ea typeface="Lato"/>
                <a:cs typeface="Lato"/>
                <a:sym typeface="Lato"/>
              </a:defRPr>
            </a:lvl2pPr>
            <a:lvl3pPr marL="1828800" lvl="2" indent="-423545" rtl="0">
              <a:spcBef>
                <a:spcPts val="1335"/>
              </a:spcBef>
              <a:spcAft>
                <a:spcPts val="0"/>
              </a:spcAft>
              <a:buClr>
                <a:schemeClr val="lt1"/>
              </a:buClr>
              <a:buSzPts val="1400"/>
              <a:buFont typeface="Lato"/>
              <a:buAutoNum type="romanLcPeriod"/>
              <a:defRPr b="1">
                <a:solidFill>
                  <a:schemeClr val="lt1"/>
                </a:solidFill>
                <a:latin typeface="Lato"/>
                <a:ea typeface="Lato"/>
                <a:cs typeface="Lato"/>
                <a:sym typeface="Lato"/>
              </a:defRPr>
            </a:lvl3pPr>
            <a:lvl4pPr marL="2438400" lvl="3" indent="-423545" rtl="0">
              <a:spcBef>
                <a:spcPts val="1335"/>
              </a:spcBef>
              <a:spcAft>
                <a:spcPts val="0"/>
              </a:spcAft>
              <a:buClr>
                <a:schemeClr val="lt1"/>
              </a:buClr>
              <a:buSzPts val="1400"/>
              <a:buFont typeface="Lato"/>
              <a:buAutoNum type="arabicPeriod"/>
              <a:defRPr b="1">
                <a:solidFill>
                  <a:schemeClr val="lt1"/>
                </a:solidFill>
                <a:latin typeface="Lato"/>
                <a:ea typeface="Lato"/>
                <a:cs typeface="Lato"/>
                <a:sym typeface="Lato"/>
              </a:defRPr>
            </a:lvl4pPr>
            <a:lvl5pPr marL="3048000" lvl="4" indent="-423545" rtl="0">
              <a:spcBef>
                <a:spcPts val="1335"/>
              </a:spcBef>
              <a:spcAft>
                <a:spcPts val="0"/>
              </a:spcAft>
              <a:buClr>
                <a:schemeClr val="lt1"/>
              </a:buClr>
              <a:buSzPts val="1400"/>
              <a:buFont typeface="Lato"/>
              <a:buAutoNum type="alphaLcPeriod"/>
              <a:defRPr b="1">
                <a:solidFill>
                  <a:schemeClr val="lt1"/>
                </a:solidFill>
                <a:latin typeface="Lato"/>
                <a:ea typeface="Lato"/>
                <a:cs typeface="Lato"/>
                <a:sym typeface="Lato"/>
              </a:defRPr>
            </a:lvl5pPr>
            <a:lvl6pPr marL="3657600" lvl="5" indent="-423545" rtl="0">
              <a:spcBef>
                <a:spcPts val="1335"/>
              </a:spcBef>
              <a:spcAft>
                <a:spcPts val="0"/>
              </a:spcAft>
              <a:buClr>
                <a:schemeClr val="lt1"/>
              </a:buClr>
              <a:buSzPts val="1400"/>
              <a:buFont typeface="Lato"/>
              <a:buAutoNum type="romanLcPeriod"/>
              <a:defRPr b="1">
                <a:solidFill>
                  <a:schemeClr val="lt1"/>
                </a:solidFill>
                <a:latin typeface="Lato"/>
                <a:ea typeface="Lato"/>
                <a:cs typeface="Lato"/>
                <a:sym typeface="Lato"/>
              </a:defRPr>
            </a:lvl6pPr>
            <a:lvl7pPr marL="4267200" lvl="6" indent="-423545" rtl="0">
              <a:spcBef>
                <a:spcPts val="1335"/>
              </a:spcBef>
              <a:spcAft>
                <a:spcPts val="0"/>
              </a:spcAft>
              <a:buClr>
                <a:schemeClr val="lt1"/>
              </a:buClr>
              <a:buSzPts val="1400"/>
              <a:buFont typeface="Lato"/>
              <a:buAutoNum type="arabicPeriod"/>
              <a:defRPr b="1">
                <a:solidFill>
                  <a:schemeClr val="lt1"/>
                </a:solidFill>
                <a:latin typeface="Lato"/>
                <a:ea typeface="Lato"/>
                <a:cs typeface="Lato"/>
                <a:sym typeface="Lato"/>
              </a:defRPr>
            </a:lvl7pPr>
            <a:lvl8pPr marL="4876800" lvl="7" indent="-423545" rtl="0">
              <a:spcBef>
                <a:spcPts val="1335"/>
              </a:spcBef>
              <a:spcAft>
                <a:spcPts val="0"/>
              </a:spcAft>
              <a:buClr>
                <a:schemeClr val="lt1"/>
              </a:buClr>
              <a:buSzPts val="1400"/>
              <a:buFont typeface="Lato"/>
              <a:buAutoNum type="alphaLcPeriod"/>
              <a:defRPr b="1">
                <a:solidFill>
                  <a:schemeClr val="lt1"/>
                </a:solidFill>
                <a:latin typeface="Lato"/>
                <a:ea typeface="Lato"/>
                <a:cs typeface="Lato"/>
                <a:sym typeface="Lato"/>
              </a:defRPr>
            </a:lvl8pPr>
            <a:lvl9pPr marL="5486400" lvl="8" indent="-423545" rtl="0">
              <a:spcBef>
                <a:spcPts val="1335"/>
              </a:spcBef>
              <a:spcAft>
                <a:spcPts val="1335"/>
              </a:spcAft>
              <a:buClr>
                <a:schemeClr val="lt1"/>
              </a:buClr>
              <a:buSzPts val="1400"/>
              <a:buFont typeface="Lato"/>
              <a:buAutoNum type="romanLcPeriod"/>
              <a:defRPr b="1">
                <a:solidFill>
                  <a:schemeClr val="lt1"/>
                </a:solidFill>
                <a:latin typeface="Lato"/>
                <a:ea typeface="Lato"/>
                <a:cs typeface="Lato"/>
                <a:sym typeface="Lato"/>
              </a:defRPr>
            </a:lvl9pPr>
          </a:lstStyle>
          <a:p>
            <a:endParaRPr dirty="0"/>
          </a:p>
        </p:txBody>
      </p:sp>
      <p:pic>
        <p:nvPicPr>
          <p:cNvPr id="2" name="Picture 1"/>
          <p:cNvPicPr>
            <a:picLocks noChangeAspect="1"/>
          </p:cNvPicPr>
          <p:nvPr userDrawn="1"/>
        </p:nvPicPr>
        <p:blipFill>
          <a:blip r:embed="rId2"/>
          <a:stretch>
            <a:fillRect/>
          </a:stretch>
        </p:blipFill>
        <p:spPr>
          <a:xfrm>
            <a:off x="863029" y="5395570"/>
            <a:ext cx="1205902" cy="1360066"/>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matchingName="Title + 1 column">
  <p:cSld name="Title + 1 column">
    <p:bg>
      <p:bgPr>
        <a:solidFill>
          <a:srgbClr val="162433"/>
        </a:solidFill>
        <a:effectLst/>
      </p:bgPr>
    </p:bg>
    <p:spTree>
      <p:nvGrpSpPr>
        <p:cNvPr id="1" name="Shape 35"/>
        <p:cNvGrpSpPr/>
        <p:nvPr/>
      </p:nvGrpSpPr>
      <p:grpSpPr>
        <a:xfrm>
          <a:off x="0" y="0"/>
          <a:ext cx="0" cy="0"/>
          <a:chOff x="0" y="0"/>
          <a:chExt cx="0" cy="0"/>
        </a:xfrm>
      </p:grpSpPr>
      <p:sp>
        <p:nvSpPr>
          <p:cNvPr id="36" name="Shape 36"/>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algn="ctr" defTabSz="914400" fontAlgn="auto">
              <a:spcBef>
                <a:spcPts val="0"/>
              </a:spcBef>
              <a:spcAft>
                <a:spcPts val="0"/>
              </a:spcAft>
            </a:pPr>
            <a:endParaRPr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 name="Shape 37"/>
          <p:cNvSpPr/>
          <p:nvPr/>
        </p:nvSpPr>
        <p:spPr>
          <a:xfrm>
            <a:off x="2986100" y="0"/>
            <a:ext cx="9206000" cy="6858000"/>
          </a:xfrm>
          <a:prstGeom prst="rect">
            <a:avLst/>
          </a:prstGeom>
          <a:solidFill>
            <a:srgbClr val="FFFFFF"/>
          </a:solidFill>
          <a:ln>
            <a:noFill/>
          </a:ln>
        </p:spPr>
        <p:txBody>
          <a:bodyPr spcFirstLastPara="1" wrap="square" lIns="121900" tIns="121900" rIns="121900" bIns="121900" anchor="ctr" anchorCtr="0">
            <a:noAutofit/>
          </a:bodyPr>
          <a:lstStyle/>
          <a:p>
            <a:pPr defTabSz="914400" fontAlgn="auto">
              <a:spcBef>
                <a:spcPts val="0"/>
              </a:spcBef>
              <a:spcAft>
                <a:spcPts val="0"/>
              </a:spcAft>
            </a:pPr>
            <a:endParaRPr sz="2400">
              <a:solidFill>
                <a:prstClr val="black"/>
              </a:solidFill>
              <a:latin typeface="Calibri" panose="020F0502020204030204"/>
              <a:cs typeface="+mn-cs"/>
            </a:endParaRPr>
          </a:p>
        </p:txBody>
      </p:sp>
      <p:sp>
        <p:nvSpPr>
          <p:cNvPr id="39" name="Shape 39"/>
          <p:cNvSpPr txBox="1">
            <a:spLocks noGrp="1"/>
          </p:cNvSpPr>
          <p:nvPr>
            <p:ph type="body" idx="1"/>
          </p:nvPr>
        </p:nvSpPr>
        <p:spPr>
          <a:xfrm>
            <a:off x="4120833" y="767333"/>
            <a:ext cx="7461600" cy="5308000"/>
          </a:xfrm>
          <a:prstGeom prst="rect">
            <a:avLst/>
          </a:prstGeom>
        </p:spPr>
        <p:txBody>
          <a:bodyPr spcFirstLastPara="1" wrap="square" lIns="91425" tIns="91425" rIns="91425" bIns="91425" anchor="t" anchorCtr="0"/>
          <a:lstStyle>
            <a:lvl1pPr marL="609600" lvl="0" indent="-423545">
              <a:spcBef>
                <a:spcPts val="800"/>
              </a:spcBef>
              <a:spcAft>
                <a:spcPts val="0"/>
              </a:spcAft>
              <a:buSzPts val="1400"/>
              <a:buFont typeface="Raleway SemiBold"/>
              <a:buChar char="▪"/>
              <a:defRPr>
                <a:latin typeface="Raleway SemiBold"/>
                <a:ea typeface="Raleway SemiBold"/>
                <a:cs typeface="Raleway SemiBold"/>
                <a:sym typeface="Raleway SemiBold"/>
              </a:defRPr>
            </a:lvl1pPr>
            <a:lvl2pPr marL="1219200" lvl="1" indent="-423545">
              <a:spcBef>
                <a:spcPts val="0"/>
              </a:spcBef>
              <a:spcAft>
                <a:spcPts val="0"/>
              </a:spcAft>
              <a:buSzPts val="1400"/>
              <a:buFont typeface="Raleway SemiBold"/>
              <a:buChar char="-"/>
              <a:defRPr>
                <a:latin typeface="Raleway SemiBold"/>
                <a:ea typeface="Raleway SemiBold"/>
                <a:cs typeface="Raleway SemiBold"/>
                <a:sym typeface="Raleway SemiBold"/>
              </a:defRPr>
            </a:lvl2pPr>
            <a:lvl3pPr marL="1828800" lvl="2" indent="-423545">
              <a:spcBef>
                <a:spcPts val="0"/>
              </a:spcBef>
              <a:spcAft>
                <a:spcPts val="0"/>
              </a:spcAft>
              <a:buSzPts val="1400"/>
              <a:buFont typeface="Raleway SemiBold"/>
              <a:buChar char="-"/>
              <a:defRPr>
                <a:latin typeface="Raleway SemiBold"/>
                <a:ea typeface="Raleway SemiBold"/>
                <a:cs typeface="Raleway SemiBold"/>
                <a:sym typeface="Raleway SemiBold"/>
              </a:defRPr>
            </a:lvl3pPr>
            <a:lvl4pPr marL="2438400" lvl="3" indent="-423545">
              <a:spcBef>
                <a:spcPts val="0"/>
              </a:spcBef>
              <a:spcAft>
                <a:spcPts val="0"/>
              </a:spcAft>
              <a:buSzPts val="1400"/>
              <a:buFont typeface="Raleway SemiBold"/>
              <a:buChar char="-"/>
              <a:defRPr>
                <a:latin typeface="Raleway SemiBold"/>
                <a:ea typeface="Raleway SemiBold"/>
                <a:cs typeface="Raleway SemiBold"/>
                <a:sym typeface="Raleway SemiBold"/>
              </a:defRPr>
            </a:lvl4pPr>
            <a:lvl5pPr marL="3048000" lvl="4" indent="-423545">
              <a:spcBef>
                <a:spcPts val="0"/>
              </a:spcBef>
              <a:spcAft>
                <a:spcPts val="0"/>
              </a:spcAft>
              <a:buSzPts val="1400"/>
              <a:buFont typeface="Raleway SemiBold"/>
              <a:buChar char="-"/>
              <a:defRPr>
                <a:latin typeface="Raleway SemiBold"/>
                <a:ea typeface="Raleway SemiBold"/>
                <a:cs typeface="Raleway SemiBold"/>
                <a:sym typeface="Raleway SemiBold"/>
              </a:defRPr>
            </a:lvl5pPr>
            <a:lvl6pPr marL="3657600" lvl="5" indent="-423545">
              <a:spcBef>
                <a:spcPts val="0"/>
              </a:spcBef>
              <a:spcAft>
                <a:spcPts val="0"/>
              </a:spcAft>
              <a:buSzPts val="1400"/>
              <a:buFont typeface="Raleway SemiBold"/>
              <a:buChar char="-"/>
              <a:defRPr>
                <a:latin typeface="Raleway SemiBold"/>
                <a:ea typeface="Raleway SemiBold"/>
                <a:cs typeface="Raleway SemiBold"/>
                <a:sym typeface="Raleway SemiBold"/>
              </a:defRPr>
            </a:lvl6pPr>
            <a:lvl7pPr marL="4267200" lvl="6" indent="-423545">
              <a:spcBef>
                <a:spcPts val="0"/>
              </a:spcBef>
              <a:spcAft>
                <a:spcPts val="0"/>
              </a:spcAft>
              <a:buSzPts val="1400"/>
              <a:buFont typeface="Raleway SemiBold"/>
              <a:buChar char="-"/>
              <a:defRPr>
                <a:latin typeface="Raleway SemiBold"/>
                <a:ea typeface="Raleway SemiBold"/>
                <a:cs typeface="Raleway SemiBold"/>
                <a:sym typeface="Raleway SemiBold"/>
              </a:defRPr>
            </a:lvl7pPr>
            <a:lvl8pPr marL="4876800" lvl="7" indent="-423545">
              <a:spcBef>
                <a:spcPts val="0"/>
              </a:spcBef>
              <a:spcAft>
                <a:spcPts val="0"/>
              </a:spcAft>
              <a:buSzPts val="1400"/>
              <a:buFont typeface="Raleway SemiBold"/>
              <a:buChar char="-"/>
              <a:defRPr>
                <a:latin typeface="Raleway SemiBold"/>
                <a:ea typeface="Raleway SemiBold"/>
                <a:cs typeface="Raleway SemiBold"/>
                <a:sym typeface="Raleway SemiBold"/>
              </a:defRPr>
            </a:lvl8pPr>
            <a:lvl9pPr marL="5486400" lvl="8" indent="-423545">
              <a:spcBef>
                <a:spcPts val="0"/>
              </a:spcBef>
              <a:spcAft>
                <a:spcPts val="0"/>
              </a:spcAft>
              <a:buSzPts val="1400"/>
              <a:buFont typeface="Raleway SemiBold"/>
              <a:buChar char="-"/>
              <a:defRPr>
                <a:latin typeface="Raleway SemiBold"/>
                <a:ea typeface="Raleway SemiBold"/>
                <a:cs typeface="Raleway SemiBold"/>
                <a:sym typeface="Raleway SemiBold"/>
              </a:defRPr>
            </a:lvl9pPr>
          </a:lstStyle>
          <a:p/>
        </p:txBody>
      </p:sp>
      <p:sp>
        <p:nvSpPr>
          <p:cNvPr id="40" name="Shape 4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solidFill>
                  <a:prstClr val="black">
                    <a:tint val="75000"/>
                  </a:prstClr>
                </a:solidFill>
              </a:rPr>
            </a:fld>
            <a:endParaRPr lang="en-GB">
              <a:solidFill>
                <a:prstClr val="black">
                  <a:tint val="75000"/>
                </a:prstClr>
              </a:solidFill>
            </a:endParaRPr>
          </a:p>
        </p:txBody>
      </p:sp>
      <p:sp>
        <p:nvSpPr>
          <p:cNvPr id="41" name="Shape 41"/>
          <p:cNvSpPr/>
          <p:nvPr/>
        </p:nvSpPr>
        <p:spPr>
          <a:xfrm>
            <a:off x="2986092" y="-7667"/>
            <a:ext cx="3056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algn="ctr" defTabSz="914400" fontAlgn="auto">
              <a:spcBef>
                <a:spcPts val="0"/>
              </a:spcBef>
              <a:spcAft>
                <a:spcPts val="0"/>
              </a:spcAft>
            </a:pPr>
            <a:endParaRPr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a:srcRect/>
          <a:stretch>
            <a:fillRect/>
          </a:stretch>
        </p:blipFill>
        <p:spPr bwMode="auto">
          <a:xfrm>
            <a:off x="11415713" y="0"/>
            <a:ext cx="776287" cy="838200"/>
          </a:xfrm>
          <a:prstGeom prst="rect">
            <a:avLst/>
          </a:prstGeom>
          <a:noFill/>
          <a:ln w="9525">
            <a:noFill/>
            <a:miter lim="800000"/>
            <a:headEnd/>
            <a:tailEnd/>
          </a:ln>
        </p:spPr>
      </p:pic>
      <p:sp>
        <p:nvSpPr>
          <p:cNvPr id="8" name="Title 7"/>
          <p:cNvSpPr>
            <a:spLocks noGrp="1"/>
          </p:cNvSpPr>
          <p:nvPr>
            <p:ph type="title"/>
          </p:nvPr>
        </p:nvSpPr>
        <p:spPr>
          <a:xfrm>
            <a:off x="1097280" y="580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22A7D3E2-DF97-417D-8BF9-C887C05FE7DF}" type="datetime1">
              <a:rPr lang="en-US" smtClean="0"/>
            </a:fld>
            <a:endParaRPr lang="en-US" dirty="0"/>
          </a:p>
        </p:txBody>
      </p:sp>
      <p:sp>
        <p:nvSpPr>
          <p:cNvPr id="7" name="Slide Number Placeholder 6"/>
          <p:cNvSpPr>
            <a:spLocks noGrp="1"/>
          </p:cNvSpPr>
          <p:nvPr>
            <p:ph type="sldNum" sz="quarter" idx="11"/>
          </p:nvPr>
        </p:nvSpPr>
        <p:spPr/>
        <p:txBody>
          <a:bodyPr/>
          <a:lstStyle>
            <a:lvl1pPr>
              <a:defRPr/>
            </a:lvl1pPr>
          </a:lstStyle>
          <a:p>
            <a:pPr>
              <a:defRPr/>
            </a:pPr>
            <a:fld id="{8FFBE3BC-B729-4060-A864-55AF32C2BD50}"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961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0EDDDD0E-8762-4B22-AFCD-2DE88C11C033}" type="datetime1">
              <a:rPr lang="en-US" smtClean="0"/>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081C1D26-3161-4655-9878-DC02DC103169}"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1015529-A825-4F76-9E31-1484AE59F826}" type="datetime1">
              <a:rPr lang="en-US" smtClean="0"/>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1E64DAFA-7703-4A05-B81C-3262AF05CDF0}" type="slidenum">
              <a:rPr lang="en-US"/>
            </a:fld>
            <a:endParaRPr lang="en-US"/>
          </a:p>
        </p:txBody>
      </p:sp>
      <p:sp>
        <p:nvSpPr>
          <p:cNvPr id="5"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2EAEED49-4CC7-4E00-B1A1-E87F4EB851E3}" type="datetime1">
              <a:rPr lang="en-US" smtClean="0"/>
            </a:fld>
            <a:endParaRPr lang="en-US" dirty="0"/>
          </a:p>
        </p:txBody>
      </p:sp>
      <p:sp>
        <p:nvSpPr>
          <p:cNvPr id="5" name="Slide Number Placeholder 8"/>
          <p:cNvSpPr>
            <a:spLocks noGrp="1"/>
          </p:cNvSpPr>
          <p:nvPr>
            <p:ph type="sldNum" sz="quarter" idx="11"/>
          </p:nvPr>
        </p:nvSpPr>
        <p:spPr/>
        <p:txBody>
          <a:bodyPr/>
          <a:lstStyle>
            <a:lvl1pPr>
              <a:defRPr/>
            </a:lvl1pPr>
          </a:lstStyle>
          <a:p>
            <a:pPr>
              <a:defRPr/>
            </a:pPr>
            <a:fld id="{B8D008D2-BCD7-4DFC-B8AE-79FBD8741AF9}" type="slidenum">
              <a:rPr lang="en-US"/>
            </a:fld>
            <a:endParaRPr lang="en-US"/>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CB00C2FE-1232-4A3D-81FB-24B8567EDFBD}" type="datetime1">
              <a:rPr lang="en-US" smtClean="0"/>
            </a:fld>
            <a:endParaRPr lang="en-US" dirty="0"/>
          </a:p>
        </p:txBody>
      </p:sp>
      <p:sp>
        <p:nvSpPr>
          <p:cNvPr id="8" name="Slide Number Placeholder 6"/>
          <p:cNvSpPr>
            <a:spLocks noGrp="1"/>
          </p:cNvSpPr>
          <p:nvPr>
            <p:ph type="sldNum" sz="quarter" idx="11"/>
          </p:nvPr>
        </p:nvSpPr>
        <p:spPr/>
        <p:txBody>
          <a:bodyPr/>
          <a:lstStyle>
            <a:lvl1pPr>
              <a:defRPr>
                <a:solidFill>
                  <a:schemeClr val="tx2"/>
                </a:solidFill>
              </a:defRPr>
            </a:lvl1pPr>
          </a:lstStyle>
          <a:p>
            <a:pPr>
              <a:defRPr/>
            </a:pPr>
            <a:fld id="{10E9DBD1-0DA6-4E0C-8D99-1EE7AA207D71}" type="slidenum">
              <a:rPr lang="en-US"/>
            </a:fld>
            <a:endParaRPr lang="en-US"/>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lvl1pPr>
              <a:defRPr/>
            </a:lvl1pPr>
          </a:lstStyle>
          <a:p>
            <a:pPr>
              <a:defRPr/>
            </a:pPr>
            <a:fld id="{A380881A-55CF-49B7-88BA-0462C47252D9}" type="datetime1">
              <a:rPr lang="en-US" smtClean="0"/>
            </a:fld>
            <a:endParaRPr lang="en-US" dirty="0"/>
          </a:p>
        </p:txBody>
      </p:sp>
      <p:sp>
        <p:nvSpPr>
          <p:cNvPr id="8" name="Slide Number Placeholder 6"/>
          <p:cNvSpPr>
            <a:spLocks noGrp="1"/>
          </p:cNvSpPr>
          <p:nvPr>
            <p:ph type="sldNum" sz="quarter" idx="11"/>
          </p:nvPr>
        </p:nvSpPr>
        <p:spPr/>
        <p:txBody>
          <a:bodyPr/>
          <a:lstStyle>
            <a:lvl1pPr>
              <a:defRPr/>
            </a:lvl1pPr>
          </a:lstStyle>
          <a:p>
            <a:pPr>
              <a:defRPr/>
            </a:pPr>
            <a:fld id="{DAB44E83-0914-444A-999E-633FFC0BE93F}"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12192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4865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160462"/>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1029" name="Text Placeholder 2"/>
          <p:cNvSpPr>
            <a:spLocks noGrp="1"/>
          </p:cNvSpPr>
          <p:nvPr>
            <p:ph type="body" idx="1"/>
          </p:nvPr>
        </p:nvSpPr>
        <p:spPr bwMode="auto">
          <a:xfrm>
            <a:off x="1096963" y="1612900"/>
            <a:ext cx="10058400" cy="4533900"/>
          </a:xfrm>
          <a:prstGeom prst="rect">
            <a:avLst/>
          </a:prstGeom>
          <a:noFill/>
          <a:ln w="9525">
            <a:noFill/>
            <a:miter lim="800000"/>
          </a:ln>
        </p:spPr>
        <p:txBody>
          <a:bodyPr vert="horz" wrap="square" lIns="0" tIns="45720" rIns="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a:solidFill>
                  <a:srgbClr val="FFFFFF"/>
                </a:solidFill>
                <a:latin typeface="+mn-lt"/>
                <a:cs typeface="+mn-cs"/>
              </a:defRPr>
            </a:lvl1pPr>
          </a:lstStyle>
          <a:p>
            <a:pPr>
              <a:defRPr/>
            </a:pPr>
            <a:fld id="{FD3AC68B-764E-4880-9AD6-AB267182A7B4}" type="datetime1">
              <a:rPr lang="en-US" smtClean="0"/>
            </a:fld>
            <a:endParaRPr lang="en-US" dirty="0"/>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fontAlgn="auto">
              <a:spcBef>
                <a:spcPts val="0"/>
              </a:spcBef>
              <a:spcAft>
                <a:spcPts val="0"/>
              </a:spcAft>
              <a:defRPr sz="1050">
                <a:solidFill>
                  <a:srgbClr val="FFFFFF"/>
                </a:solidFill>
                <a:latin typeface="+mn-lt"/>
                <a:cs typeface="+mn-cs"/>
              </a:defRPr>
            </a:lvl1pPr>
          </a:lstStyle>
          <a:p>
            <a:pPr>
              <a:defRPr/>
            </a:pPr>
            <a:fld id="{9B828C54-4703-4ECF-B3B5-937EAFBE7BCD}" type="slidenum">
              <a:rPr lang="en-US"/>
            </a:fld>
            <a:endParaRPr lang="en-US"/>
          </a:p>
        </p:txBody>
      </p:sp>
      <p:cxnSp>
        <p:nvCxnSpPr>
          <p:cNvPr id="10" name="Straight Connector 9"/>
          <p:cNvCxnSpPr/>
          <p:nvPr/>
        </p:nvCxnSpPr>
        <p:spPr>
          <a:xfrm>
            <a:off x="1193800" y="14462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pic>
        <p:nvPicPr>
          <p:cNvPr id="10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lnSpc>
          <a:spcPct val="85000"/>
        </a:lnSpc>
        <a:spcBef>
          <a:spcPct val="0"/>
        </a:spcBef>
        <a:spcAft>
          <a:spcPct val="0"/>
        </a:spcAft>
        <a:tabLst>
          <a:tab pos="3086100" algn="l"/>
        </a:tabLs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2800"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12192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4865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160462"/>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2053" name="Text Placeholder 2"/>
          <p:cNvSpPr>
            <a:spLocks noGrp="1"/>
          </p:cNvSpPr>
          <p:nvPr>
            <p:ph type="body" idx="1"/>
          </p:nvPr>
        </p:nvSpPr>
        <p:spPr bwMode="auto">
          <a:xfrm>
            <a:off x="1096963" y="1612900"/>
            <a:ext cx="10058400" cy="4533900"/>
          </a:xfrm>
          <a:prstGeom prst="rect">
            <a:avLst/>
          </a:prstGeom>
          <a:noFill/>
          <a:ln w="9525">
            <a:noFill/>
            <a:miter lim="800000"/>
          </a:ln>
        </p:spPr>
        <p:txBody>
          <a:bodyPr vert="horz" wrap="square" lIns="0" tIns="45720" rIns="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a:solidFill>
                  <a:srgbClr val="FFFFFF"/>
                </a:solidFill>
                <a:latin typeface="+mn-lt"/>
                <a:cs typeface="+mn-cs"/>
              </a:defRPr>
            </a:lvl1pPr>
          </a:lstStyle>
          <a:p>
            <a:pPr>
              <a:defRPr/>
            </a:pPr>
            <a:fld id="{9CA42FFF-63BA-41FD-B8E7-D26E2A6423EF}" type="datetime1">
              <a:rPr lang="en-US" smtClean="0"/>
            </a:fld>
            <a:endParaRPr lang="en-US" dirty="0"/>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fontAlgn="auto">
              <a:spcBef>
                <a:spcPts val="0"/>
              </a:spcBef>
              <a:spcAft>
                <a:spcPts val="0"/>
              </a:spcAft>
              <a:defRPr sz="1050">
                <a:solidFill>
                  <a:srgbClr val="FFFFFF"/>
                </a:solidFill>
                <a:latin typeface="+mn-lt"/>
                <a:cs typeface="+mn-cs"/>
              </a:defRPr>
            </a:lvl1pPr>
          </a:lstStyle>
          <a:p>
            <a:pPr>
              <a:defRPr/>
            </a:pPr>
            <a:fld id="{EA2722C6-C092-40E2-88DE-031591D392C9}" type="slidenum">
              <a:rPr lang="en-US"/>
            </a:fld>
            <a:endParaRPr lang="en-US"/>
          </a:p>
        </p:txBody>
      </p:sp>
      <p:cxnSp>
        <p:nvCxnSpPr>
          <p:cNvPr id="10" name="Straight Connector 9"/>
          <p:cNvCxnSpPr/>
          <p:nvPr/>
        </p:nvCxnSpPr>
        <p:spPr>
          <a:xfrm>
            <a:off x="1193800" y="14462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AutoShape 2" descr="Sri Jagadguru Chandrashekaranatha Swamiji Institute of Technology - [SJCIT],  Chickballapur - Admissions, Contact, Website, Facilities 2021-2022"/>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212286" y="1"/>
            <a:ext cx="979713"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10"/>
          <p:cNvSpPr>
            <a:spLocks noGrp="1"/>
          </p:cNvSpPr>
          <p:nvPr>
            <p:ph type="ftr" sz="quarter" idx="3"/>
          </p:nvPr>
        </p:nvSpPr>
        <p:spPr>
          <a:xfrm>
            <a:off x="4195763" y="6492875"/>
            <a:ext cx="3860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pPr>
              <a:defRPr/>
            </a:pPr>
            <a:r>
              <a:rPr lang="en-US"/>
              <a:t>SJC Institute of Technology, Chickballapur</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lnSpc>
          <a:spcPct val="85000"/>
        </a:lnSpc>
        <a:spcBef>
          <a:spcPct val="0"/>
        </a:spcBef>
        <a:spcAft>
          <a:spcPct val="0"/>
        </a:spcAft>
        <a:tabLst>
          <a:tab pos="3086100" algn="l"/>
        </a:tabLs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tabLst>
          <a:tab pos="3086100" algn="l"/>
        </a:tabLs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tabLst>
          <a:tab pos="3086100" algn="l"/>
        </a:tabLst>
        <a:defRPr sz="4800">
          <a:solidFill>
            <a:srgbClr val="404040"/>
          </a:solidFill>
          <a:latin typeface="Calibri Light" panose="020F0302020204030204"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2800"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auto">
              <a:spcBef>
                <a:spcPts val="0"/>
              </a:spcBef>
              <a:spcAft>
                <a:spcPts val="0"/>
              </a:spcAft>
            </a:pPr>
            <a:fld id="{D36DF225-620E-4DBE-B931-5348966F4A4F}" type="datetimeFigureOut">
              <a:rPr lang="en-IN" smtClean="0">
                <a:solidFill>
                  <a:prstClr val="black">
                    <a:tint val="75000"/>
                  </a:prstClr>
                </a:solidFill>
                <a:latin typeface="Calibri" panose="020F0502020204030204"/>
                <a:cs typeface="+mn-cs"/>
              </a:rPr>
            </a:fld>
            <a:endParaRPr lang="en-IN">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auto">
              <a:spcBef>
                <a:spcPts val="0"/>
              </a:spcBef>
              <a:spcAft>
                <a:spcPts val="0"/>
              </a:spcAft>
            </a:pPr>
            <a:endParaRPr lang="en-IN">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auto">
              <a:spcBef>
                <a:spcPts val="0"/>
              </a:spcBef>
              <a:spcAft>
                <a:spcPts val="0"/>
              </a:spcAft>
            </a:pPr>
            <a:fld id="{CF830192-96A8-4F98-8E8C-86F0EEF3B5C6}" type="slidenum">
              <a:rPr lang="en-IN" smtClean="0">
                <a:solidFill>
                  <a:prstClr val="black">
                    <a:tint val="75000"/>
                  </a:prstClr>
                </a:solidFill>
                <a:latin typeface="Calibri" panose="020F0502020204030204"/>
                <a:cs typeface="+mn-cs"/>
              </a:rPr>
            </a:fld>
            <a:endParaRPr lang="en-IN">
              <a:solidFill>
                <a:prstClr val="black">
                  <a:tint val="75000"/>
                </a:prstClr>
              </a:solidFill>
              <a:latin typeface="Calibri" panose="020F0502020204030204"/>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2.pn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24.jpeg"/><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watelectronics.com/major-electrical-electronic-components/" TargetMode="External"/><Relationship Id="rId2" Type="http://schemas.openxmlformats.org/officeDocument/2006/relationships/hyperlink" Target="https://www.electronicsandyou.com/blog/electronic-components-parts-and-their-function.html" TargetMode="External"/><Relationship Id="rId1" Type="http://schemas.openxmlformats.org/officeDocument/2006/relationships/hyperlink" Target="https://en.m.wikipedia.org/wiki/Electronic_component"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37131" y="145667"/>
            <a:ext cx="1528016" cy="2160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Picture 2"/>
          <p:cNvPicPr>
            <a:picLocks noChangeAspect="1"/>
          </p:cNvPicPr>
          <p:nvPr/>
        </p:nvPicPr>
        <p:blipFill>
          <a:blip r:embed="rId2"/>
          <a:stretch>
            <a:fillRect/>
          </a:stretch>
        </p:blipFill>
        <p:spPr>
          <a:xfrm>
            <a:off x="10531365" y="145667"/>
            <a:ext cx="1498414" cy="2160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extBox 5"/>
          <p:cNvSpPr txBox="1"/>
          <p:nvPr/>
        </p:nvSpPr>
        <p:spPr>
          <a:xfrm>
            <a:off x="2072300" y="228767"/>
            <a:ext cx="8008883" cy="1200329"/>
          </a:xfrm>
          <a:prstGeom prst="rect">
            <a:avLst/>
          </a:prstGeom>
          <a:noFill/>
        </p:spPr>
        <p:txBody>
          <a:bodyPr wrap="square" rtlCol="0">
            <a:spAutoFit/>
          </a:bodyPr>
          <a:lstStyle/>
          <a:p>
            <a:pPr algn="ctr" defTabSz="914400" fontAlgn="auto">
              <a:spcBef>
                <a:spcPts val="0"/>
              </a:spcBef>
              <a:spcAft>
                <a:spcPts val="0"/>
              </a:spcAft>
            </a:pPr>
            <a:r>
              <a:rPr lang="en-IN" sz="2000" dirty="0">
                <a:solidFill>
                  <a:prstClr val="black"/>
                </a:solidFill>
                <a:latin typeface="Calibri" panose="020F0502020204030204"/>
                <a:cs typeface="+mn-cs"/>
              </a:rPr>
              <a:t>|| Jai Sri </a:t>
            </a:r>
            <a:r>
              <a:rPr lang="en-IN" sz="2000" dirty="0" err="1">
                <a:solidFill>
                  <a:prstClr val="black"/>
                </a:solidFill>
                <a:latin typeface="Calibri" panose="020F0502020204030204"/>
                <a:cs typeface="+mn-cs"/>
              </a:rPr>
              <a:t>Gurudev</a:t>
            </a:r>
            <a:r>
              <a:rPr lang="en-IN" sz="2000" dirty="0">
                <a:solidFill>
                  <a:prstClr val="black"/>
                </a:solidFill>
                <a:latin typeface="Calibri" panose="020F0502020204030204"/>
                <a:cs typeface="+mn-cs"/>
              </a:rPr>
              <a:t> ||</a:t>
            </a:r>
            <a:endParaRPr lang="en-IN" sz="2000" dirty="0">
              <a:solidFill>
                <a:prstClr val="black"/>
              </a:solidFill>
              <a:latin typeface="Calibri" panose="020F0502020204030204"/>
              <a:cs typeface="+mn-cs"/>
            </a:endParaRPr>
          </a:p>
          <a:p>
            <a:pPr algn="ctr" defTabSz="914400" fontAlgn="auto">
              <a:spcBef>
                <a:spcPts val="0"/>
              </a:spcBef>
              <a:spcAft>
                <a:spcPts val="0"/>
              </a:spcAft>
            </a:pPr>
            <a:r>
              <a:rPr lang="en-IN" sz="3600" b="1" dirty="0">
                <a:solidFill>
                  <a:srgbClr val="FF0000"/>
                </a:solidFill>
                <a:latin typeface="Calibri" panose="020F0502020204030204"/>
                <a:cs typeface="+mn-cs"/>
              </a:rPr>
              <a:t>SJC INSTITUTE OF TECHNOLOGY</a:t>
            </a:r>
            <a:endParaRPr lang="en-IN" sz="3600" b="1" dirty="0">
              <a:solidFill>
                <a:srgbClr val="FF0000"/>
              </a:solidFill>
              <a:latin typeface="Calibri" panose="020F0502020204030204"/>
              <a:cs typeface="+mn-cs"/>
            </a:endParaRPr>
          </a:p>
          <a:p>
            <a:pPr algn="ctr"/>
            <a:r>
              <a:rPr lang="en-US" altLang="en-US" sz="1600" b="1" dirty="0">
                <a:solidFill>
                  <a:srgbClr val="0070C0"/>
                </a:solidFill>
              </a:rPr>
              <a:t>DEPARTMENT OF ELECTRONICS AND COMMUNICATION ENGNEERING</a:t>
            </a:r>
            <a:endParaRPr lang="en-US" altLang="en-US" sz="1600" b="1" dirty="0">
              <a:solidFill>
                <a:srgbClr val="0070C0"/>
              </a:solidFill>
            </a:endParaRPr>
          </a:p>
        </p:txBody>
      </p:sp>
      <p:sp>
        <p:nvSpPr>
          <p:cNvPr id="11" name="TextBox 10"/>
          <p:cNvSpPr txBox="1"/>
          <p:nvPr/>
        </p:nvSpPr>
        <p:spPr>
          <a:xfrm>
            <a:off x="3699724" y="5426358"/>
            <a:ext cx="4754034" cy="646331"/>
          </a:xfrm>
          <a:prstGeom prst="rect">
            <a:avLst/>
          </a:prstGeom>
          <a:noFill/>
        </p:spPr>
        <p:txBody>
          <a:bodyPr wrap="square" rtlCol="0">
            <a:spAutoFit/>
          </a:bodyPr>
          <a:lstStyle/>
          <a:p>
            <a:pPr defTabSz="914400" fontAlgn="auto">
              <a:spcBef>
                <a:spcPts val="0"/>
              </a:spcBef>
              <a:spcAft>
                <a:spcPts val="0"/>
              </a:spcAft>
            </a:pPr>
            <a:endParaRPr lang="en-IN" sz="3600" b="1" dirty="0">
              <a:solidFill>
                <a:srgbClr val="000099"/>
              </a:solidFill>
              <a:latin typeface="Calibri" panose="020F0502020204030204"/>
              <a:cs typeface="+mn-cs"/>
            </a:endParaRPr>
          </a:p>
        </p:txBody>
      </p:sp>
      <p:sp>
        <p:nvSpPr>
          <p:cNvPr id="7" name="TextBox 2"/>
          <p:cNvSpPr txBox="1">
            <a:spLocks noChangeArrowheads="1"/>
          </p:cNvSpPr>
          <p:nvPr/>
        </p:nvSpPr>
        <p:spPr bwMode="auto">
          <a:xfrm>
            <a:off x="2853055" y="1429385"/>
            <a:ext cx="671639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b="1" dirty="0">
                <a:solidFill>
                  <a:srgbClr val="7030A0"/>
                </a:solidFill>
              </a:rPr>
              <a:t>                           National Conference </a:t>
            </a:r>
            <a:endParaRPr lang="en-US" altLang="en-US" sz="2400" b="1" dirty="0">
              <a:solidFill>
                <a:srgbClr val="7030A0"/>
              </a:solidFill>
            </a:endParaRPr>
          </a:p>
          <a:p>
            <a:pPr>
              <a:lnSpc>
                <a:spcPct val="100000"/>
              </a:lnSpc>
              <a:spcBef>
                <a:spcPct val="0"/>
              </a:spcBef>
              <a:buFontTx/>
              <a:buNone/>
            </a:pPr>
            <a:r>
              <a:rPr lang="en-US" altLang="en-US" sz="2400" b="1" dirty="0">
                <a:solidFill>
                  <a:srgbClr val="7030A0"/>
                </a:solidFill>
              </a:rPr>
              <a:t>                                          on </a:t>
            </a:r>
            <a:endParaRPr lang="en-US" altLang="en-US" sz="2400" b="1" dirty="0">
              <a:solidFill>
                <a:srgbClr val="7030A0"/>
              </a:solidFill>
            </a:endParaRPr>
          </a:p>
          <a:p>
            <a:pPr>
              <a:lnSpc>
                <a:spcPct val="100000"/>
              </a:lnSpc>
              <a:spcBef>
                <a:spcPct val="0"/>
              </a:spcBef>
              <a:buFontTx/>
              <a:buNone/>
            </a:pPr>
            <a:r>
              <a:rPr lang="en-US" altLang="en-US" sz="2400" b="1" dirty="0">
                <a:solidFill>
                  <a:srgbClr val="7030A0"/>
                </a:solidFill>
              </a:rPr>
              <a:t>“Innovations in Engineering,Science &amp; Technology</a:t>
            </a:r>
            <a:endParaRPr lang="en-US" altLang="en-US" sz="2400" b="1" dirty="0">
              <a:solidFill>
                <a:srgbClr val="7030A0"/>
              </a:solidFill>
            </a:endParaRPr>
          </a:p>
        </p:txBody>
      </p:sp>
      <p:sp>
        <p:nvSpPr>
          <p:cNvPr id="8" name="Title 1"/>
          <p:cNvSpPr txBox="1"/>
          <p:nvPr/>
        </p:nvSpPr>
        <p:spPr>
          <a:xfrm>
            <a:off x="574675" y="2593975"/>
            <a:ext cx="10535911" cy="9548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IN" altLang="en-US" sz="4000" dirty="0">
                <a:solidFill>
                  <a:schemeClr val="tx1"/>
                </a:solidFill>
                <a:effectLst>
                  <a:outerShdw blurRad="38100" dist="38100" dir="2700000" algn="tl">
                    <a:srgbClr val="000000">
                      <a:alpha val="43137"/>
                    </a:srgbClr>
                  </a:outerShdw>
                </a:effectLst>
              </a:rPr>
              <a:t>“</a:t>
            </a:r>
            <a:r>
              <a:rPr lang="en-US" altLang="en-US" sz="4000" dirty="0">
                <a:solidFill>
                  <a:schemeClr val="tx1"/>
                </a:solidFill>
                <a:effectLst>
                  <a:outerShdw blurRad="38100" dist="38100" dir="2700000" algn="tl">
                    <a:srgbClr val="000000">
                      <a:alpha val="43137"/>
                    </a:srgbClr>
                  </a:outerShdw>
                </a:effectLst>
              </a:rPr>
              <a:t>WIRELESS POWER TRANSMISSION TO </a:t>
            </a:r>
            <a:endParaRPr lang="en-US" altLang="en-US" sz="4000" dirty="0">
              <a:solidFill>
                <a:schemeClr val="tx1"/>
              </a:solidFill>
              <a:effectLst>
                <a:outerShdw blurRad="38100" dist="38100" dir="2700000" algn="tl">
                  <a:srgbClr val="000000">
                    <a:alpha val="43137"/>
                  </a:srgbClr>
                </a:outerShdw>
              </a:effectLst>
            </a:endParaRPr>
          </a:p>
          <a:p>
            <a:pPr algn="ctr" fontAlgn="auto">
              <a:spcAft>
                <a:spcPts val="0"/>
              </a:spcAft>
              <a:defRPr/>
            </a:pPr>
            <a:r>
              <a:rPr lang="en-US" altLang="en-US" sz="4000" dirty="0">
                <a:solidFill>
                  <a:schemeClr val="tx1"/>
                </a:solidFill>
                <a:effectLst>
                  <a:outerShdw blurRad="38100" dist="38100" dir="2700000" algn="tl">
                    <a:srgbClr val="000000">
                      <a:alpha val="43137"/>
                    </a:srgbClr>
                  </a:outerShdw>
                </a:effectLst>
              </a:rPr>
              <a:t>CHARGE MOBILE</a:t>
            </a:r>
            <a:r>
              <a:rPr lang="en-US" altLang="en-US" dirty="0">
                <a:solidFill>
                  <a:schemeClr val="tx1"/>
                </a:solidFill>
                <a:effectLst>
                  <a:outerShdw blurRad="38100" dist="38100" dir="2700000" algn="tl">
                    <a:srgbClr val="000000">
                      <a:alpha val="43137"/>
                    </a:srgbClr>
                  </a:outerShdw>
                </a:effectLst>
              </a:rPr>
              <a:t>’’</a:t>
            </a:r>
            <a:endParaRPr lang="en-US" altLang="en-US" dirty="0">
              <a:solidFill>
                <a:schemeClr val="tx1"/>
              </a:solidFill>
              <a:effectLst>
                <a:outerShdw blurRad="38100" dist="38100" dir="2700000" algn="tl">
                  <a:srgbClr val="000000">
                    <a:alpha val="43137"/>
                  </a:srgbClr>
                </a:outerShdw>
              </a:effectLst>
            </a:endParaRPr>
          </a:p>
        </p:txBody>
      </p:sp>
      <p:sp>
        <p:nvSpPr>
          <p:cNvPr id="9" name="Subtitle 2"/>
          <p:cNvSpPr txBox="1"/>
          <p:nvPr/>
        </p:nvSpPr>
        <p:spPr>
          <a:xfrm>
            <a:off x="574675" y="4129723"/>
            <a:ext cx="11272838" cy="30083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altLang="en-US" sz="2400" b="1" dirty="0">
                <a:solidFill>
                  <a:srgbClr val="C00000"/>
                </a:solidFill>
              </a:rPr>
              <a:t>     Project Team Members                                                              Project Guide                            </a:t>
            </a:r>
            <a:endParaRPr lang="en-US" altLang="en-US" sz="2400" b="1" dirty="0">
              <a:solidFill>
                <a:srgbClr val="C00000"/>
              </a:solidFill>
            </a:endParaRPr>
          </a:p>
          <a:p>
            <a:pPr marL="0" indent="0" fontAlgn="auto">
              <a:spcAft>
                <a:spcPts val="0"/>
              </a:spcAft>
              <a:buNone/>
            </a:pPr>
            <a:r>
              <a:rPr lang="en-US" altLang="en-US" sz="2400" dirty="0"/>
              <a:t>     Sudarshan.G     1SJ20EC1</a:t>
            </a:r>
            <a:r>
              <a:rPr lang="en-IN" altLang="en-US" sz="2400" dirty="0"/>
              <a:t>47</a:t>
            </a:r>
            <a:r>
              <a:rPr lang="en-US" altLang="en-US" sz="2400" dirty="0"/>
              <a:t>                                                        Dr.S.Bhargavi                              </a:t>
            </a:r>
            <a:endParaRPr lang="en-US" altLang="en-US" sz="2400" dirty="0"/>
          </a:p>
          <a:p>
            <a:pPr marL="0" indent="0" fontAlgn="auto">
              <a:spcAft>
                <a:spcPts val="0"/>
              </a:spcAft>
              <a:buNone/>
            </a:pPr>
            <a:r>
              <a:rPr lang="en-US" altLang="en-US" sz="2400" dirty="0"/>
              <a:t>     Shreyas.S.R       1SJ20EC1</a:t>
            </a:r>
            <a:r>
              <a:rPr lang="en-IN" altLang="en-US" sz="2400" dirty="0"/>
              <a:t>36</a:t>
            </a:r>
            <a:r>
              <a:rPr lang="en-US" altLang="en-US" sz="2400" dirty="0"/>
              <a:t>                                                        </a:t>
            </a:r>
            <a:r>
              <a:rPr sz="2400" spc="-5" dirty="0">
                <a:latin typeface="Calibri" panose="020F0502020204030204"/>
                <a:cs typeface="Calibri" panose="020F0502020204030204"/>
                <a:sym typeface="+mn-ea"/>
              </a:rPr>
              <a:t>Professor,</a:t>
            </a:r>
            <a:endParaRPr sz="2400" spc="-5" dirty="0">
              <a:latin typeface="Calibri" panose="020F0502020204030204"/>
              <a:cs typeface="Calibri" panose="020F0502020204030204"/>
              <a:sym typeface="+mn-ea"/>
            </a:endParaRPr>
          </a:p>
          <a:p>
            <a:pPr marL="0" indent="0" fontAlgn="auto">
              <a:spcAft>
                <a:spcPts val="0"/>
              </a:spcAft>
              <a:buNone/>
            </a:pPr>
            <a:r>
              <a:rPr sz="2400" spc="-5" dirty="0">
                <a:latin typeface="Calibri" panose="020F0502020204030204"/>
                <a:cs typeface="Calibri" panose="020F0502020204030204"/>
                <a:sym typeface="+mn-ea"/>
              </a:rPr>
              <a:t> </a:t>
            </a:r>
            <a:r>
              <a:rPr lang="en-US" sz="2400" spc="-5" dirty="0">
                <a:latin typeface="Calibri" panose="020F0502020204030204"/>
                <a:cs typeface="Calibri" panose="020F0502020204030204"/>
                <a:sym typeface="+mn-ea"/>
              </a:rPr>
              <a:t>    Ujwala,H          1SJ20EC165                                                          </a:t>
            </a:r>
            <a:r>
              <a:rPr sz="2400" spc="-5" dirty="0">
                <a:latin typeface="Calibri" panose="020F0502020204030204"/>
                <a:cs typeface="Calibri" panose="020F0502020204030204"/>
                <a:sym typeface="+mn-ea"/>
              </a:rPr>
              <a:t>Dept</a:t>
            </a:r>
            <a:r>
              <a:rPr sz="2400" spc="-10" dirty="0">
                <a:latin typeface="Calibri" panose="020F0502020204030204"/>
                <a:cs typeface="Calibri" panose="020F0502020204030204"/>
                <a:sym typeface="+mn-ea"/>
              </a:rPr>
              <a:t> </a:t>
            </a:r>
            <a:r>
              <a:rPr sz="2400" spc="5" dirty="0">
                <a:latin typeface="Calibri" panose="020F0502020204030204"/>
                <a:cs typeface="Calibri" panose="020F0502020204030204"/>
                <a:sym typeface="+mn-ea"/>
              </a:rPr>
              <a:t>of</a:t>
            </a:r>
            <a:r>
              <a:rPr sz="2400" dirty="0">
                <a:latin typeface="Calibri" panose="020F0502020204030204"/>
                <a:cs typeface="Calibri" panose="020F0502020204030204"/>
                <a:sym typeface="+mn-ea"/>
              </a:rPr>
              <a:t> </a:t>
            </a:r>
            <a:r>
              <a:rPr sz="2400" spc="-5" dirty="0">
                <a:latin typeface="Calibri" panose="020F0502020204030204"/>
                <a:cs typeface="Calibri" panose="020F0502020204030204"/>
                <a:sym typeface="+mn-ea"/>
              </a:rPr>
              <a:t>ECE,SJCIT</a:t>
            </a:r>
            <a:endParaRPr sz="2400" spc="-5" dirty="0">
              <a:latin typeface="Calibri" panose="020F0502020204030204"/>
              <a:cs typeface="Calibri" panose="020F0502020204030204"/>
              <a:sym typeface="+mn-ea"/>
            </a:endParaRPr>
          </a:p>
          <a:p>
            <a:pPr marL="0" indent="0" fontAlgn="auto">
              <a:spcAft>
                <a:spcPts val="0"/>
              </a:spcAft>
              <a:buNone/>
            </a:pPr>
            <a:endParaRPr lang="en-US" altLang="en-US" sz="2400" dirty="0"/>
          </a:p>
          <a:p>
            <a:pPr marL="0" indent="0" fontAlgn="auto">
              <a:spcAft>
                <a:spcPts val="0"/>
              </a:spcAft>
              <a:buNone/>
            </a:pPr>
            <a:endParaRPr lang="en-US" altLang="en-US" sz="2400" dirty="0"/>
          </a:p>
          <a:p>
            <a:pPr marL="0" indent="0" fontAlgn="auto">
              <a:spcAft>
                <a:spcPts val="0"/>
              </a:spcAft>
              <a:buNone/>
            </a:pPr>
            <a:r>
              <a:rPr lang="en-US" altLang="en-US" sz="2400" dirty="0"/>
              <a:t>           </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Methodology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226185" y="1553845"/>
            <a:ext cx="9916160" cy="4794250"/>
          </a:xfrm>
        </p:spPr>
        <p:txBody>
          <a:bodyPr/>
          <a:lstStyle/>
          <a:p>
            <a:pPr algn="just">
              <a:buClr>
                <a:srgbClr val="A47EF2"/>
              </a:buClr>
              <a:buFont typeface="Wingdings" panose="05000000000000000000" charset="0"/>
              <a:buChar char="q"/>
            </a:pPr>
            <a:r>
              <a:rPr lang="en-US" dirty="0">
                <a:solidFill>
                  <a:schemeClr val="tx1"/>
                </a:solidFill>
                <a:latin typeface="Arial Rounded MT Bold" panose="020F0704030504030204" charset="0"/>
                <a:cs typeface="Arial Rounded MT Bold" panose="020F0704030504030204" charset="0"/>
                <a:sym typeface="+mn-ea"/>
              </a:rPr>
              <a:t>When </a:t>
            </a:r>
            <a:r>
              <a:rPr dirty="0">
                <a:solidFill>
                  <a:schemeClr val="tx1"/>
                </a:solidFill>
                <a:latin typeface="Arial Rounded MT Bold" panose="020F0704030504030204" charset="0"/>
                <a:cs typeface="Arial Rounded MT Bold" panose="020F0704030504030204" charset="0"/>
                <a:sym typeface="+mn-ea"/>
              </a:rPr>
              <a:t>the receiver coil </a:t>
            </a:r>
            <a:r>
              <a:rPr lang="en-US" dirty="0">
                <a:solidFill>
                  <a:schemeClr val="tx1"/>
                </a:solidFill>
                <a:latin typeface="Arial Rounded MT Bold" panose="020F0704030504030204" charset="0"/>
                <a:cs typeface="Arial Rounded MT Bold" panose="020F0704030504030204" charset="0"/>
                <a:sym typeface="+mn-ea"/>
              </a:rPr>
              <a:t> moved </a:t>
            </a:r>
            <a:r>
              <a:rPr dirty="0">
                <a:solidFill>
                  <a:schemeClr val="tx1"/>
                </a:solidFill>
                <a:latin typeface="Arial Rounded MT Bold" panose="020F0704030504030204" charset="0"/>
                <a:cs typeface="Arial Rounded MT Bold" panose="020F0704030504030204" charset="0"/>
                <a:sym typeface="+mn-ea"/>
              </a:rPr>
              <a:t>closer to the transmitter and  the receiver coil </a:t>
            </a: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will be</a:t>
            </a:r>
            <a:r>
              <a:rPr lang="en-IN" dirty="0">
                <a:solidFill>
                  <a:schemeClr val="tx1"/>
                </a:solidFill>
                <a:latin typeface="Arial Rounded MT Bold" panose="020F0704030504030204" charset="0"/>
                <a:cs typeface="Arial Rounded MT Bold" panose="020F0704030504030204" charset="0"/>
                <a:sym typeface="+mn-ea"/>
              </a:rPr>
              <a:t> </a:t>
            </a:r>
            <a:r>
              <a:rPr lang="en-US" dirty="0">
                <a:solidFill>
                  <a:schemeClr val="tx1"/>
                </a:solidFill>
                <a:latin typeface="Arial Rounded MT Bold" panose="020F0704030504030204" charset="0"/>
                <a:cs typeface="Arial Rounded MT Bold" panose="020F0704030504030204" charset="0"/>
                <a:sym typeface="+mn-ea"/>
              </a:rPr>
              <a:t>induced</a:t>
            </a:r>
            <a:r>
              <a:rPr dirty="0">
                <a:solidFill>
                  <a:schemeClr val="tx1"/>
                </a:solidFill>
                <a:latin typeface="Arial Rounded MT Bold" panose="020F0704030504030204" charset="0"/>
                <a:cs typeface="Arial Rounded MT Bold" panose="020F0704030504030204" charset="0"/>
                <a:sym typeface="+mn-ea"/>
              </a:rPr>
              <a:t> by the transmitter coil</a:t>
            </a:r>
            <a:r>
              <a:rPr lang="en-US" dirty="0">
                <a:solidFill>
                  <a:schemeClr val="tx1"/>
                </a:solidFill>
                <a:latin typeface="Arial Rounded MT Bold" panose="020F0704030504030204" charset="0"/>
                <a:cs typeface="Arial Rounded MT Bold" panose="020F0704030504030204" charset="0"/>
                <a:sym typeface="+mn-ea"/>
              </a:rPr>
              <a:t>.</a:t>
            </a:r>
            <a:endParaRPr lang="en-US"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lang="en-US" dirty="0">
                <a:solidFill>
                  <a:schemeClr val="tx1"/>
                </a:solidFill>
                <a:latin typeface="Arial Rounded MT Bold" panose="020F0704030504030204" charset="0"/>
                <a:cs typeface="Arial Rounded MT Bold" panose="020F0704030504030204" charset="0"/>
                <a:sym typeface="+mn-ea"/>
              </a:rPr>
              <a:t>H</a:t>
            </a:r>
            <a:r>
              <a:rPr dirty="0">
                <a:solidFill>
                  <a:schemeClr val="tx1"/>
                </a:solidFill>
                <a:latin typeface="Arial Rounded MT Bold" panose="020F0704030504030204" charset="0"/>
                <a:cs typeface="Arial Rounded MT Bold" panose="020F0704030504030204" charset="0"/>
                <a:sym typeface="+mn-ea"/>
              </a:rPr>
              <a:t>ence the transmitter coil has already created a magnetic field</a:t>
            </a: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in that available space. </a:t>
            </a:r>
            <a:endParaRPr lang="en-US"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dirty="0">
                <a:solidFill>
                  <a:schemeClr val="tx1"/>
                </a:solidFill>
                <a:latin typeface="Arial Rounded MT Bold" panose="020F0704030504030204" charset="0"/>
                <a:cs typeface="Arial Rounded MT Bold" panose="020F0704030504030204" charset="0"/>
                <a:sym typeface="+mn-ea"/>
              </a:rPr>
              <a:t>A changing magnetic field generate electromotive force.</a:t>
            </a:r>
            <a:endParaRPr lang="en-US"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dirty="0">
                <a:solidFill>
                  <a:schemeClr val="tx1"/>
                </a:solidFill>
                <a:latin typeface="Arial Rounded MT Bold" panose="020F0704030504030204" charset="0"/>
                <a:cs typeface="Arial Rounded MT Bold" panose="020F0704030504030204" charset="0"/>
                <a:sym typeface="+mn-ea"/>
              </a:rPr>
              <a:t>This makes</a:t>
            </a: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an alternating electric current in the receiver coil which is converted to DC with a rectifier</a:t>
            </a: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and then that DC voltage will charge the phone.</a:t>
            </a:r>
            <a:endParaRPr dirty="0">
              <a:solidFill>
                <a:schemeClr val="tx1"/>
              </a:solidFill>
              <a:latin typeface="Arial Rounded MT Bold" panose="020F0704030504030204" charset="0"/>
              <a:cs typeface="Arial Rounded MT Bold" panose="020F0704030504030204" charset="0"/>
              <a:sym typeface="+mn-ea"/>
            </a:endParaRPr>
          </a:p>
        </p:txBody>
      </p:sp>
      <p:sp>
        <p:nvSpPr>
          <p:cNvPr id="5" name="Text Box 4"/>
          <p:cNvSpPr txBox="1"/>
          <p:nvPr/>
        </p:nvSpPr>
        <p:spPr>
          <a:xfrm>
            <a:off x="6928393" y="5923757"/>
            <a:ext cx="3329305" cy="368300"/>
          </a:xfrm>
          <a:prstGeom prst="rect">
            <a:avLst/>
          </a:prstGeom>
          <a:noFill/>
        </p:spPr>
        <p:txBody>
          <a:bodyPr wrap="square" rtlCol="0" anchor="t">
            <a:spAutoFit/>
          </a:bodyPr>
          <a:lstStyle/>
          <a:p>
            <a:r>
              <a:rPr lang="en-US" b="1" dirty="0">
                <a:latin typeface="Arial Rounded MT Bold" panose="020F0704030504030204" charset="0"/>
                <a:cs typeface="Arial Rounded MT Bold" panose="020F0704030504030204" charset="0"/>
              </a:rPr>
              <a:t>Figure 2: Receiver's circuit</a:t>
            </a:r>
            <a:endParaRPr lang="en-US" b="1" dirty="0">
              <a:latin typeface="Arial Rounded MT Bold" panose="020F0704030504030204" charset="0"/>
              <a:cs typeface="Arial Rounded MT Bold" panose="020F0704030504030204" charset="0"/>
            </a:endParaRPr>
          </a:p>
        </p:txBody>
      </p:sp>
      <p:pic>
        <p:nvPicPr>
          <p:cNvPr id="7" name="Picture 6" descr="Screenshot 2023-05-09 204909"/>
          <p:cNvPicPr>
            <a:picLocks noChangeAspect="1"/>
          </p:cNvPicPr>
          <p:nvPr/>
        </p:nvPicPr>
        <p:blipFill>
          <a:blip r:embed="rId1"/>
          <a:stretch>
            <a:fillRect/>
          </a:stretch>
        </p:blipFill>
        <p:spPr>
          <a:xfrm>
            <a:off x="1369695" y="4304805"/>
            <a:ext cx="5415188" cy="215473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altLang="en-US" sz="4000" dirty="0">
                <a:solidFill>
                  <a:srgbClr val="FF0000"/>
                </a:solidFill>
                <a:latin typeface="Times New Roman" panose="02020603050405020304" pitchFamily="18" charset="0"/>
                <a:cs typeface="Times New Roman" panose="02020603050405020304" pitchFamily="18" charset="0"/>
              </a:rPr>
              <a:t>Block Diagram</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p:txBody>
          <a:bodyPr/>
          <a:lstStyle/>
          <a:p>
            <a:pPr>
              <a:defRPr/>
            </a:pPr>
            <a:r>
              <a:rPr lang="en-US"/>
              <a:t>SJC Institute of Technology, Chickballapur</a:t>
            </a:r>
            <a:endParaRPr lang="en-US" dirty="0"/>
          </a:p>
        </p:txBody>
      </p:sp>
      <p:pic>
        <p:nvPicPr>
          <p:cNvPr id="10"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t="10222"/>
          <a:stretch>
            <a:fillRect/>
          </a:stretch>
        </p:blipFill>
        <p:spPr>
          <a:xfrm>
            <a:off x="1369695" y="1739900"/>
            <a:ext cx="9513570" cy="4106545"/>
          </a:xfrm>
          <a:prstGeom prst="rect">
            <a:avLst/>
          </a:prstGeom>
          <a:noFill/>
          <a:ln>
            <a:noFill/>
          </a:ln>
        </p:spPr>
      </p:pic>
      <p:sp>
        <p:nvSpPr>
          <p:cNvPr id="11" name="Text Box 10"/>
          <p:cNvSpPr txBox="1"/>
          <p:nvPr/>
        </p:nvSpPr>
        <p:spPr>
          <a:xfrm>
            <a:off x="3375025" y="5846445"/>
            <a:ext cx="5596890" cy="368300"/>
          </a:xfrm>
          <a:prstGeom prst="rect">
            <a:avLst/>
          </a:prstGeom>
          <a:noFill/>
        </p:spPr>
        <p:txBody>
          <a:bodyPr wrap="square" rtlCol="0" anchor="t">
            <a:spAutoFit/>
          </a:bodyPr>
          <a:lstStyle/>
          <a:p>
            <a:r>
              <a:rPr lang="en-US" b="1" dirty="0">
                <a:latin typeface="Arial Rounded MT Bold" panose="020F0704030504030204" charset="0"/>
                <a:cs typeface="Arial Rounded MT Bold" panose="020F0704030504030204" charset="0"/>
                <a:sym typeface="+mn-ea"/>
              </a:rPr>
              <a:t>Figure</a:t>
            </a:r>
            <a:r>
              <a:rPr lang="en-IN" altLang="en-US" b="1" dirty="0">
                <a:latin typeface="Arial Rounded MT Bold" panose="020F0704030504030204" charset="0"/>
                <a:cs typeface="Arial Rounded MT Bold" panose="020F0704030504030204" charset="0"/>
                <a:sym typeface="+mn-ea"/>
              </a:rPr>
              <a:t> </a:t>
            </a:r>
            <a:r>
              <a:rPr lang="en-US" altLang="en-US" b="1" dirty="0">
                <a:latin typeface="Arial Rounded MT Bold" panose="020F0704030504030204" charset="0"/>
                <a:cs typeface="Arial Rounded MT Bold" panose="020F0704030504030204" charset="0"/>
                <a:sym typeface="+mn-ea"/>
              </a:rPr>
              <a:t>3</a:t>
            </a:r>
            <a:r>
              <a:rPr lang="en-US" b="1" dirty="0">
                <a:latin typeface="Arial Rounded MT Bold" panose="020F0704030504030204" charset="0"/>
                <a:cs typeface="Arial Rounded MT Bold" panose="020F0704030504030204" charset="0"/>
                <a:sym typeface="+mn-ea"/>
              </a:rPr>
              <a:t>:Block Diagram of Proposed System</a:t>
            </a:r>
            <a:endParaRPr lang="en-US" b="1" dirty="0">
              <a:latin typeface="Arial Rounded MT Bold" panose="020F0704030504030204" charset="0"/>
              <a:cs typeface="Arial Rounded MT Bold" panose="020F070403050403020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000" dirty="0"/>
              <a:t> </a:t>
            </a:r>
            <a:r>
              <a:rPr lang="en-US" altLang="en-US" sz="4000" dirty="0">
                <a:solidFill>
                  <a:srgbClr val="FF0000"/>
                </a:solidFill>
                <a:latin typeface="Times New Roman" panose="02020603050405020304" pitchFamily="18" charset="0"/>
                <a:cs typeface="Times New Roman" panose="02020603050405020304" pitchFamily="18" charset="0"/>
              </a:rPr>
              <a:t>Hardware</a:t>
            </a:r>
            <a:r>
              <a:rPr lang="en-IN" altLang="en-US" sz="4000" dirty="0">
                <a:solidFill>
                  <a:srgbClr val="FF0000"/>
                </a:solidFill>
                <a:latin typeface="Times New Roman" panose="02020603050405020304" pitchFamily="18" charset="0"/>
                <a:cs typeface="Times New Roman" panose="02020603050405020304" pitchFamily="18" charset="0"/>
              </a:rPr>
              <a:t> Components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1"/>
          </p:nvPr>
        </p:nvSpPr>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4294967295"/>
          </p:nvPr>
        </p:nvSpPr>
        <p:spPr>
          <a:xfrm>
            <a:off x="4445000" y="6492875"/>
            <a:ext cx="3860800" cy="365125"/>
          </a:xfrm>
        </p:spPr>
        <p:txBody>
          <a:bodyPr/>
          <a:lstStyle/>
          <a:p>
            <a:pPr>
              <a:defRPr/>
            </a:pPr>
            <a:r>
              <a:rPr lang="en-US"/>
              <a:t>SJC Institute of Technology, Chickballapur</a:t>
            </a:r>
            <a:endParaRPr lang="en-US" dirty="0"/>
          </a:p>
        </p:txBody>
      </p:sp>
      <p:sp>
        <p:nvSpPr>
          <p:cNvPr id="5" name="Content Placeholder 2"/>
          <p:cNvSpPr>
            <a:spLocks noGrp="1"/>
          </p:cNvSpPr>
          <p:nvPr>
            <p:ph sz="half" idx="1"/>
          </p:nvPr>
        </p:nvSpPr>
        <p:spPr>
          <a:xfrm>
            <a:off x="1097279" y="1678094"/>
            <a:ext cx="4937760" cy="4023360"/>
          </a:xfrm>
        </p:spPr>
        <p:txBody>
          <a:bodyPr/>
          <a:lstStyle/>
          <a:p>
            <a:r>
              <a:rPr lang="en-US" altLang="en-IN" sz="2400" b="1" dirty="0">
                <a:solidFill>
                  <a:schemeClr val="tx1"/>
                </a:solidFill>
                <a:latin typeface="Arial Rounded MT Bold" panose="020F0704030504030204" charset="0"/>
                <a:cs typeface="Arial Rounded MT Bold" panose="020F0704030504030204" charset="0"/>
              </a:rPr>
              <a:t>HARDWARE REQUIRMENTS</a:t>
            </a:r>
            <a:endParaRPr lang="en-US" altLang="en-IN" sz="2400" b="1" dirty="0">
              <a:solidFill>
                <a:schemeClr val="tx1"/>
              </a:solidFill>
              <a:latin typeface="Arial Rounded MT Bold" panose="020F0704030504030204" charset="0"/>
              <a:cs typeface="Arial Rounded MT Bold" panose="020F0704030504030204" charset="0"/>
            </a:endParaRPr>
          </a:p>
        </p:txBody>
      </p:sp>
      <p:sp>
        <p:nvSpPr>
          <p:cNvPr id="7" name="Text Box 6"/>
          <p:cNvSpPr txBox="1"/>
          <p:nvPr/>
        </p:nvSpPr>
        <p:spPr>
          <a:xfrm>
            <a:off x="1271270" y="2853690"/>
            <a:ext cx="3900170" cy="368300"/>
          </a:xfrm>
          <a:prstGeom prst="rect">
            <a:avLst/>
          </a:prstGeom>
          <a:noFill/>
        </p:spPr>
        <p:txBody>
          <a:bodyPr wrap="square" rtlCol="0" anchor="t">
            <a:spAutoFit/>
          </a:bodyPr>
          <a:lstStyle/>
          <a:p>
            <a:pPr marL="285750" lvl="0" indent="-285750" algn="just">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Wireless Power Charging Coils                             </a:t>
            </a:r>
            <a:endParaRPr lang="en-US" dirty="0"/>
          </a:p>
        </p:txBody>
      </p:sp>
      <p:pic>
        <p:nvPicPr>
          <p:cNvPr id="24" name="Content Placeholder 23"/>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485130" y="2076450"/>
            <a:ext cx="2846070" cy="1922780"/>
          </a:xfrm>
          <a:prstGeom prst="rect">
            <a:avLst/>
          </a:prstGeom>
        </p:spPr>
      </p:pic>
      <p:sp>
        <p:nvSpPr>
          <p:cNvPr id="10" name="Text Box 9"/>
          <p:cNvSpPr txBox="1"/>
          <p:nvPr/>
        </p:nvSpPr>
        <p:spPr>
          <a:xfrm>
            <a:off x="1219200" y="4996180"/>
            <a:ext cx="3333750" cy="368300"/>
          </a:xfrm>
          <a:prstGeom prst="rect">
            <a:avLst/>
          </a:prstGeom>
          <a:noFill/>
        </p:spPr>
        <p:txBody>
          <a:bodyPr wrap="none" rtlCol="0" anchor="t">
            <a:spAutoFit/>
          </a:bodyPr>
          <a:lstStyle/>
          <a:p>
            <a:pPr marL="285750" lvl="0" indent="-285750" algn="just">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Light Emitting Diode(LED)</a:t>
            </a:r>
            <a:endParaRPr lang="en-US" dirty="0"/>
          </a:p>
        </p:txBody>
      </p:sp>
      <p:pic>
        <p:nvPicPr>
          <p:cNvPr id="25" name="Picture 24" descr="Image result for led images"/>
          <p:cNvPicPr/>
          <p:nvPr/>
        </p:nvPicPr>
        <p:blipFill>
          <a:blip r:embed="rId2" cstate="print"/>
          <a:srcRect/>
          <a:stretch>
            <a:fillRect/>
          </a:stretch>
        </p:blipFill>
        <p:spPr bwMode="auto">
          <a:xfrm>
            <a:off x="6107430" y="4502467"/>
            <a:ext cx="2263140" cy="1724025"/>
          </a:xfrm>
          <a:prstGeom prst="rect">
            <a:avLst/>
          </a:prstGeom>
          <a:noFill/>
          <a:ln w="9525">
            <a:noFill/>
            <a:miter lim="800000"/>
            <a:headEnd/>
            <a:tailEnd/>
          </a:ln>
        </p:spPr>
      </p:pic>
      <p:pic>
        <p:nvPicPr>
          <p:cNvPr id="12" name="Picture 11" descr="Screenshot 2023-05-10 182735"/>
          <p:cNvPicPr>
            <a:picLocks noChangeAspect="1"/>
          </p:cNvPicPr>
          <p:nvPr/>
        </p:nvPicPr>
        <p:blipFill>
          <a:blip r:embed="rId3"/>
          <a:stretch>
            <a:fillRect/>
          </a:stretch>
        </p:blipFill>
        <p:spPr>
          <a:xfrm>
            <a:off x="11155680" y="-39370"/>
            <a:ext cx="1036955" cy="1203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000" dirty="0"/>
              <a:t> </a:t>
            </a:r>
            <a:r>
              <a:rPr lang="en-US" altLang="en-US" sz="4000" dirty="0">
                <a:solidFill>
                  <a:srgbClr val="FF0000"/>
                </a:solidFill>
                <a:latin typeface="Times New Roman" panose="02020603050405020304" pitchFamily="18" charset="0"/>
                <a:cs typeface="Times New Roman" panose="02020603050405020304" pitchFamily="18" charset="0"/>
              </a:rPr>
              <a:t>Hardware</a:t>
            </a:r>
            <a:r>
              <a:rPr lang="en-IN" altLang="en-US" sz="4000" dirty="0">
                <a:solidFill>
                  <a:srgbClr val="FF0000"/>
                </a:solidFill>
                <a:latin typeface="Times New Roman" panose="02020603050405020304" pitchFamily="18" charset="0"/>
                <a:cs typeface="Times New Roman" panose="02020603050405020304" pitchFamily="18" charset="0"/>
              </a:rPr>
              <a:t> Components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1"/>
          </p:nvPr>
        </p:nvSpPr>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4294967295"/>
          </p:nvPr>
        </p:nvSpPr>
        <p:spPr>
          <a:xfrm>
            <a:off x="4196080" y="6506210"/>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sz="half" idx="1"/>
          </p:nvPr>
        </p:nvSpPr>
        <p:spPr>
          <a:xfrm>
            <a:off x="1451610" y="1709420"/>
            <a:ext cx="1743710" cy="436245"/>
          </a:xfrm>
        </p:spPr>
        <p:txBody>
          <a:bodyPr/>
          <a:lstStyle/>
          <a:p>
            <a:pPr lvl="0" algn="just">
              <a:buClr>
                <a:srgbClr val="A47EF2"/>
              </a:buClr>
              <a:buFont typeface="Wingdings" panose="05000000000000000000" charset="0"/>
              <a:buChar char="q"/>
            </a:pPr>
            <a:r>
              <a:rPr lang="en-US" altLang="en-IN" sz="2400" dirty="0">
                <a:solidFill>
                  <a:schemeClr val="tx1"/>
                </a:solidFill>
                <a:latin typeface="Arial Rounded MT Bold" panose="020F0704030504030204" charset="0"/>
                <a:cs typeface="Arial Rounded MT Bold" panose="020F0704030504030204" charset="0"/>
                <a:sym typeface="+mn-ea"/>
              </a:rPr>
              <a:t>  </a:t>
            </a:r>
            <a:r>
              <a:rPr lang="en-IN" sz="1800" dirty="0">
                <a:solidFill>
                  <a:schemeClr val="tx1"/>
                </a:solidFill>
                <a:latin typeface="Arial Rounded MT Bold" panose="020F0704030504030204" charset="0"/>
                <a:cs typeface="Arial Rounded MT Bold" panose="020F0704030504030204" charset="0"/>
                <a:sym typeface="+mn-ea"/>
              </a:rPr>
              <a:t>Resistor</a:t>
            </a:r>
            <a:endParaRPr lang="en-IN" sz="1800" dirty="0">
              <a:solidFill>
                <a:schemeClr val="tx1"/>
              </a:solidFill>
              <a:latin typeface="Arial Rounded MT Bold" panose="020F0704030504030204" charset="0"/>
              <a:cs typeface="Arial Rounded MT Bold" panose="020F0704030504030204"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5" name="Content Placeholder 14" descr="carbon-resistor-500x500.jpg"/>
          <p:cNvPicPr>
            <a:picLocks noGrp="1" noChangeAspect="1"/>
          </p:cNvPicPr>
          <p:nvPr>
            <p:ph sz="half" idx="2"/>
          </p:nvPr>
        </p:nvPicPr>
        <p:blipFill>
          <a:blip r:embed="rId1" cstate="print"/>
          <a:stretch>
            <a:fillRect/>
          </a:stretch>
        </p:blipFill>
        <p:spPr>
          <a:xfrm>
            <a:off x="1584325" y="2346325"/>
            <a:ext cx="1610995" cy="1610995"/>
          </a:xfrm>
          <a:prstGeom prst="rect">
            <a:avLst/>
          </a:prstGeom>
        </p:spPr>
      </p:pic>
      <p:sp>
        <p:nvSpPr>
          <p:cNvPr id="5" name="Text Box 4"/>
          <p:cNvSpPr txBox="1"/>
          <p:nvPr/>
        </p:nvSpPr>
        <p:spPr>
          <a:xfrm>
            <a:off x="4829810" y="1777365"/>
            <a:ext cx="1786255" cy="368300"/>
          </a:xfrm>
          <a:prstGeom prst="rect">
            <a:avLst/>
          </a:prstGeom>
          <a:noFill/>
        </p:spPr>
        <p:txBody>
          <a:bodyPr wrap="none" rtlCol="0" anchor="t">
            <a:spAutoFit/>
          </a:bodyPr>
          <a:lstStyle/>
          <a:p>
            <a:pPr marL="285750" lvl="0" indent="-285750" algn="just">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Battery Cap</a:t>
            </a:r>
            <a:endParaRPr lang="en-US"/>
          </a:p>
        </p:txBody>
      </p:sp>
      <p:pic>
        <p:nvPicPr>
          <p:cNvPr id="23" name="Picture 22" descr="Image result for what is battery cap images"/>
          <p:cNvPicPr/>
          <p:nvPr/>
        </p:nvPicPr>
        <p:blipFill>
          <a:blip r:embed="rId2" cstate="print"/>
          <a:srcRect/>
          <a:stretch>
            <a:fillRect/>
          </a:stretch>
        </p:blipFill>
        <p:spPr bwMode="auto">
          <a:xfrm>
            <a:off x="4801235" y="2346325"/>
            <a:ext cx="2143760" cy="1475740"/>
          </a:xfrm>
          <a:prstGeom prst="rect">
            <a:avLst/>
          </a:prstGeom>
          <a:noFill/>
          <a:ln w="9525">
            <a:noFill/>
            <a:miter lim="800000"/>
            <a:headEnd/>
            <a:tailEnd/>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8126095" y="2205355"/>
            <a:ext cx="2686685" cy="1616710"/>
          </a:xfrm>
          <a:prstGeom prst="rect">
            <a:avLst/>
          </a:prstGeom>
        </p:spPr>
      </p:pic>
      <p:pic>
        <p:nvPicPr>
          <p:cNvPr id="10" name="Picture 9" descr="Image result for what is switch images"/>
          <p:cNvPicPr/>
          <p:nvPr/>
        </p:nvPicPr>
        <p:blipFill>
          <a:blip r:embed="rId4" cstate="print"/>
          <a:srcRect/>
          <a:stretch>
            <a:fillRect/>
          </a:stretch>
        </p:blipFill>
        <p:spPr bwMode="auto">
          <a:xfrm>
            <a:off x="858123" y="4769151"/>
            <a:ext cx="2952327" cy="1737054"/>
          </a:xfrm>
          <a:prstGeom prst="rect">
            <a:avLst/>
          </a:prstGeom>
          <a:noFill/>
          <a:ln w="9525">
            <a:noFill/>
            <a:miter lim="800000"/>
            <a:headEnd/>
            <a:tailEnd/>
          </a:ln>
        </p:spPr>
      </p:pic>
      <p:pic>
        <p:nvPicPr>
          <p:cNvPr id="11" name="Picture 10" descr="rs=w_600,h_600.jpg"/>
          <p:cNvPicPr/>
          <p:nvPr/>
        </p:nvPicPr>
        <p:blipFill>
          <a:blip r:embed="rId5" cstate="print"/>
          <a:stretch>
            <a:fillRect/>
          </a:stretch>
        </p:blipFill>
        <p:spPr>
          <a:xfrm>
            <a:off x="4861560" y="4677410"/>
            <a:ext cx="2084070" cy="1678305"/>
          </a:xfrm>
          <a:prstGeom prst="rect">
            <a:avLst/>
          </a:prstGeom>
        </p:spPr>
      </p:pic>
      <p:pic>
        <p:nvPicPr>
          <p:cNvPr id="24" name="Picture 23"/>
          <p:cNvPicPr/>
          <p:nvPr/>
        </p:nvPicPr>
        <p:blipFill>
          <a:blip r:embed="rId6">
            <a:extLst>
              <a:ext uri="{28A0092B-C50C-407E-A947-70E740481C1C}">
                <a14:useLocalDpi xmlns:a14="http://schemas.microsoft.com/office/drawing/2010/main" val="0"/>
              </a:ext>
            </a:extLst>
          </a:blip>
          <a:stretch>
            <a:fillRect/>
          </a:stretch>
        </p:blipFill>
        <p:spPr>
          <a:xfrm>
            <a:off x="8330913" y="4678192"/>
            <a:ext cx="2566178" cy="1677518"/>
          </a:xfrm>
          <a:prstGeom prst="rect">
            <a:avLst/>
          </a:prstGeom>
        </p:spPr>
      </p:pic>
      <p:sp>
        <p:nvSpPr>
          <p:cNvPr id="12" name="Text Box 11"/>
          <p:cNvSpPr txBox="1"/>
          <p:nvPr/>
        </p:nvSpPr>
        <p:spPr>
          <a:xfrm>
            <a:off x="8250555" y="1777365"/>
            <a:ext cx="2450465" cy="368300"/>
          </a:xfrm>
          <a:prstGeom prst="rect">
            <a:avLst/>
          </a:prstGeom>
          <a:noFill/>
        </p:spPr>
        <p:txBody>
          <a:bodyPr wrap="none" rtlCol="0" anchor="t">
            <a:spAutoFit/>
          </a:bodyPr>
          <a:lstStyle/>
          <a:p>
            <a:pPr marL="285750" indent="-285750">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IRFZ44N MOSFET</a:t>
            </a:r>
            <a:endParaRPr lang="en-US"/>
          </a:p>
        </p:txBody>
      </p:sp>
      <p:sp>
        <p:nvSpPr>
          <p:cNvPr id="13" name="Text Box 12"/>
          <p:cNvSpPr txBox="1"/>
          <p:nvPr/>
        </p:nvSpPr>
        <p:spPr>
          <a:xfrm>
            <a:off x="1612900" y="4232275"/>
            <a:ext cx="1217930" cy="368300"/>
          </a:xfrm>
          <a:prstGeom prst="rect">
            <a:avLst/>
          </a:prstGeom>
          <a:noFill/>
        </p:spPr>
        <p:txBody>
          <a:bodyPr wrap="none" rtlCol="0" anchor="t">
            <a:spAutoFit/>
          </a:bodyPr>
          <a:lstStyle/>
          <a:p>
            <a:pPr marL="285750" lvl="0" indent="-285750" algn="just">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Switch</a:t>
            </a:r>
            <a:endParaRPr lang="en-US"/>
          </a:p>
        </p:txBody>
      </p:sp>
      <p:sp>
        <p:nvSpPr>
          <p:cNvPr id="14" name="Text Box 13"/>
          <p:cNvSpPr txBox="1"/>
          <p:nvPr/>
        </p:nvSpPr>
        <p:spPr>
          <a:xfrm>
            <a:off x="5158740" y="4232275"/>
            <a:ext cx="1635125" cy="368300"/>
          </a:xfrm>
          <a:prstGeom prst="rect">
            <a:avLst/>
          </a:prstGeom>
          <a:noFill/>
        </p:spPr>
        <p:txBody>
          <a:bodyPr wrap="none" rtlCol="0" anchor="t">
            <a:spAutoFit/>
          </a:bodyPr>
          <a:lstStyle/>
          <a:p>
            <a:pPr marL="285750" indent="-285750" algn="just">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9V Battery</a:t>
            </a:r>
            <a:endParaRPr lang="en-US"/>
          </a:p>
        </p:txBody>
      </p:sp>
      <p:sp>
        <p:nvSpPr>
          <p:cNvPr id="16" name="Text Box 15"/>
          <p:cNvSpPr txBox="1"/>
          <p:nvPr/>
        </p:nvSpPr>
        <p:spPr>
          <a:xfrm>
            <a:off x="8994140" y="4093845"/>
            <a:ext cx="1240155"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Diodes</a:t>
            </a:r>
            <a:endParaRPr lang="en-US"/>
          </a:p>
        </p:txBody>
      </p:sp>
      <p:pic>
        <p:nvPicPr>
          <p:cNvPr id="18" name="Picture 17" descr="Screenshot 2023-05-10 182735"/>
          <p:cNvPicPr>
            <a:picLocks noChangeAspect="1"/>
          </p:cNvPicPr>
          <p:nvPr/>
        </p:nvPicPr>
        <p:blipFill>
          <a:blip r:embed="rId7"/>
          <a:stretch>
            <a:fillRect/>
          </a:stretch>
        </p:blipFill>
        <p:spPr>
          <a:xfrm>
            <a:off x="10967085" y="-635"/>
            <a:ext cx="1224915" cy="118491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4" grpId="0"/>
      <p:bldP spid="6" grpId="0" build="p"/>
      <p:bldP spid="5" grpId="0"/>
      <p:bldP spid="12" grpId="0"/>
      <p:bldP spid="13"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4000" dirty="0"/>
              <a:t> </a:t>
            </a:r>
            <a:r>
              <a:rPr lang="en-US" altLang="en-US" sz="4000" dirty="0">
                <a:solidFill>
                  <a:srgbClr val="FF0000"/>
                </a:solidFill>
                <a:latin typeface="Times New Roman" panose="02020603050405020304" pitchFamily="18" charset="0"/>
                <a:cs typeface="Times New Roman" panose="02020603050405020304" pitchFamily="18" charset="0"/>
              </a:rPr>
              <a:t>Hardware</a:t>
            </a:r>
            <a:r>
              <a:rPr lang="en-IN" altLang="en-US" sz="4000" dirty="0">
                <a:solidFill>
                  <a:srgbClr val="FF0000"/>
                </a:solidFill>
                <a:latin typeface="Times New Roman" panose="02020603050405020304" pitchFamily="18" charset="0"/>
                <a:cs typeface="Times New Roman" panose="02020603050405020304" pitchFamily="18" charset="0"/>
              </a:rPr>
              <a:t> Components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1"/>
          </p:nvPr>
        </p:nvSpPr>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4294967295"/>
          </p:nvPr>
        </p:nvSpPr>
        <p:spPr>
          <a:xfrm>
            <a:off x="4420870" y="6492875"/>
            <a:ext cx="3860800" cy="365125"/>
          </a:xfrm>
        </p:spPr>
        <p:txBody>
          <a:bodyPr/>
          <a:lstStyle/>
          <a:p>
            <a:pPr>
              <a:defRPr/>
            </a:pPr>
            <a:r>
              <a:rPr lang="en-US"/>
              <a:t>SJC Institute of Technology, Chickballapur</a:t>
            </a:r>
            <a:endParaRPr lang="en-US" dirty="0"/>
          </a:p>
        </p:txBody>
      </p:sp>
      <p:pic>
        <p:nvPicPr>
          <p:cNvPr id="23" name="Content Placeholder 22"/>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437005" y="2318385"/>
            <a:ext cx="2473960" cy="1451610"/>
          </a:xfrm>
          <a:prstGeom prst="rect">
            <a:avLst/>
          </a:prstGeom>
        </p:spPr>
      </p:pic>
      <p:pic>
        <p:nvPicPr>
          <p:cNvPr id="12" name="Picture 11" descr="Screenshot 2023-05-10 182735"/>
          <p:cNvPicPr>
            <a:picLocks noChangeAspect="1"/>
          </p:cNvPicPr>
          <p:nvPr/>
        </p:nvPicPr>
        <p:blipFill>
          <a:blip r:embed="rId2"/>
          <a:stretch>
            <a:fillRect/>
          </a:stretch>
        </p:blipFill>
        <p:spPr>
          <a:xfrm>
            <a:off x="11212830" y="0"/>
            <a:ext cx="979170" cy="1043940"/>
          </a:xfrm>
          <a:prstGeom prst="rect">
            <a:avLst/>
          </a:prstGeom>
        </p:spPr>
      </p:pic>
      <p:sp>
        <p:nvSpPr>
          <p:cNvPr id="14" name="Text Box 13"/>
          <p:cNvSpPr txBox="1"/>
          <p:nvPr/>
        </p:nvSpPr>
        <p:spPr>
          <a:xfrm>
            <a:off x="1437005" y="1600835"/>
            <a:ext cx="1656080"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USB Cable</a:t>
            </a:r>
            <a:endParaRPr lang="en-US"/>
          </a:p>
        </p:txBody>
      </p:sp>
      <p:pic>
        <p:nvPicPr>
          <p:cNvPr id="15" name="Picture 14" descr="Screenshot 2023-05-10 183111"/>
          <p:cNvPicPr>
            <a:picLocks noChangeAspect="1"/>
          </p:cNvPicPr>
          <p:nvPr/>
        </p:nvPicPr>
        <p:blipFill>
          <a:blip r:embed="rId3"/>
          <a:stretch>
            <a:fillRect/>
          </a:stretch>
        </p:blipFill>
        <p:spPr>
          <a:xfrm>
            <a:off x="4425315" y="2303145"/>
            <a:ext cx="2907665" cy="1503680"/>
          </a:xfrm>
          <a:prstGeom prst="rect">
            <a:avLst/>
          </a:prstGeom>
        </p:spPr>
      </p:pic>
      <p:sp>
        <p:nvSpPr>
          <p:cNvPr id="17" name="Text Box 16"/>
          <p:cNvSpPr txBox="1"/>
          <p:nvPr/>
        </p:nvSpPr>
        <p:spPr>
          <a:xfrm>
            <a:off x="4621530" y="1600835"/>
            <a:ext cx="2453640"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Transmitter Cable</a:t>
            </a:r>
            <a:endParaRPr lang="en-US"/>
          </a:p>
        </p:txBody>
      </p:sp>
      <p:pic>
        <p:nvPicPr>
          <p:cNvPr id="18" name="Content Placeholder 17"/>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8123555" y="2401570"/>
            <a:ext cx="3089275" cy="1309370"/>
          </a:xfrm>
          <a:prstGeom prst="rect">
            <a:avLst/>
          </a:prstGeom>
          <a:noFill/>
        </p:spPr>
      </p:pic>
      <p:sp>
        <p:nvSpPr>
          <p:cNvPr id="19" name="Text Box 18"/>
          <p:cNvSpPr txBox="1"/>
          <p:nvPr/>
        </p:nvSpPr>
        <p:spPr>
          <a:xfrm>
            <a:off x="8281670" y="1600835"/>
            <a:ext cx="1942465"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Receiver Coil</a:t>
            </a:r>
            <a:endParaRPr lang="en-US"/>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045" y="4320881"/>
            <a:ext cx="2133600" cy="213360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2355" y="4553585"/>
            <a:ext cx="2013585" cy="1901190"/>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8714106" y="4194810"/>
            <a:ext cx="1908175" cy="2611120"/>
          </a:xfrm>
          <a:prstGeom prst="rect">
            <a:avLst/>
          </a:prstGeom>
        </p:spPr>
      </p:pic>
      <p:sp>
        <p:nvSpPr>
          <p:cNvPr id="24" name="Text Box 23"/>
          <p:cNvSpPr txBox="1"/>
          <p:nvPr/>
        </p:nvSpPr>
        <p:spPr>
          <a:xfrm>
            <a:off x="1183005" y="3980815"/>
            <a:ext cx="2828925"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100UF Capacitor25 V</a:t>
            </a:r>
            <a:endParaRPr lang="en-US"/>
          </a:p>
        </p:txBody>
      </p:sp>
      <p:sp>
        <p:nvSpPr>
          <p:cNvPr id="26" name="Text Box 25"/>
          <p:cNvSpPr txBox="1"/>
          <p:nvPr/>
        </p:nvSpPr>
        <p:spPr>
          <a:xfrm>
            <a:off x="4737100" y="4046855"/>
            <a:ext cx="1902460"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5V Regulator</a:t>
            </a:r>
            <a:endParaRPr lang="en-US"/>
          </a:p>
        </p:txBody>
      </p:sp>
      <p:sp>
        <p:nvSpPr>
          <p:cNvPr id="27" name="Text Box 26"/>
          <p:cNvSpPr txBox="1"/>
          <p:nvPr/>
        </p:nvSpPr>
        <p:spPr>
          <a:xfrm>
            <a:off x="8831580" y="4088765"/>
            <a:ext cx="1524635" cy="506730"/>
          </a:xfrm>
          <a:prstGeom prst="rect">
            <a:avLst/>
          </a:prstGeom>
          <a:noFill/>
        </p:spPr>
        <p:txBody>
          <a:bodyPr wrap="none" rtlCol="0" anchor="t">
            <a:spAutoFit/>
          </a:bodyPr>
          <a:lstStyle/>
          <a:p>
            <a:pPr marL="285750" lvl="0" indent="-285750" algn="just">
              <a:lnSpc>
                <a:spcPct val="150000"/>
              </a:lnSpc>
              <a:buClr>
                <a:srgbClr val="A47EF2"/>
              </a:buClr>
              <a:buFont typeface="Wingdings" panose="05000000000000000000" charset="0"/>
              <a:buChar char="q"/>
            </a:pPr>
            <a:r>
              <a:rPr lang="en-IN" dirty="0">
                <a:latin typeface="Arial Rounded MT Bold" panose="020F0704030504030204" charset="0"/>
                <a:cs typeface="Arial Rounded MT Bold" panose="020F0704030504030204" charset="0"/>
                <a:sym typeface="+mn-ea"/>
              </a:rPr>
              <a:t>Zero PCB</a:t>
            </a:r>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Applications</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985838" y="1536326"/>
            <a:ext cx="10058400" cy="4793989"/>
          </a:xfrm>
        </p:spPr>
        <p:txBody>
          <a:bodyPr/>
          <a:lstStyle/>
          <a:p>
            <a:pPr marL="584200" marR="321310" indent="-342900" algn="just">
              <a:lnSpc>
                <a:spcPct val="109000"/>
              </a:lnSpc>
              <a:spcBef>
                <a:spcPts val="5"/>
              </a:spcBef>
              <a:buClr>
                <a:srgbClr val="A47EF2"/>
              </a:buClr>
              <a:buFont typeface="Wingdings" panose="05000000000000000000" charset="0"/>
              <a:buChar char="Ø"/>
              <a:tabLst>
                <a:tab pos="469265" algn="l"/>
                <a:tab pos="469900" algn="l"/>
              </a:tabLst>
            </a:pPr>
            <a:r>
              <a:rPr sz="2400" dirty="0">
                <a:solidFill>
                  <a:schemeClr val="tx1"/>
                </a:solidFill>
                <a:latin typeface="Arial Rounded MT Bold" panose="020F0704030504030204" charset="0"/>
                <a:cs typeface="Arial Rounded MT Bold" panose="020F0704030504030204" charset="0"/>
                <a:sym typeface="+mn-ea"/>
              </a:rPr>
              <a:t>It</a:t>
            </a:r>
            <a:r>
              <a:rPr sz="2400" spc="-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is</a:t>
            </a:r>
            <a:r>
              <a:rPr sz="2400" spc="15" dirty="0">
                <a:solidFill>
                  <a:schemeClr val="tx1"/>
                </a:solidFill>
                <a:latin typeface="Arial Rounded MT Bold" panose="020F0704030504030204" charset="0"/>
                <a:cs typeface="Arial Rounded MT Bold" panose="020F0704030504030204" charset="0"/>
                <a:sym typeface="+mn-ea"/>
              </a:rPr>
              <a:t> </a:t>
            </a:r>
            <a:r>
              <a:rPr sz="2400" spc="-10" dirty="0">
                <a:solidFill>
                  <a:schemeClr val="tx1"/>
                </a:solidFill>
                <a:latin typeface="Arial Rounded MT Bold" panose="020F0704030504030204" charset="0"/>
                <a:cs typeface="Arial Rounded MT Bold" panose="020F0704030504030204" charset="0"/>
                <a:sym typeface="+mn-ea"/>
              </a:rPr>
              <a:t>used</a:t>
            </a:r>
            <a:r>
              <a:rPr sz="2400" spc="20" dirty="0">
                <a:solidFill>
                  <a:schemeClr val="tx1"/>
                </a:solidFill>
                <a:latin typeface="Arial Rounded MT Bold" panose="020F0704030504030204" charset="0"/>
                <a:cs typeface="Arial Rounded MT Bold" panose="020F0704030504030204" charset="0"/>
                <a:sym typeface="+mn-ea"/>
              </a:rPr>
              <a:t> </a:t>
            </a:r>
            <a:r>
              <a:rPr sz="2400" spc="-10" dirty="0">
                <a:solidFill>
                  <a:schemeClr val="tx1"/>
                </a:solidFill>
                <a:latin typeface="Arial Rounded MT Bold" panose="020F0704030504030204" charset="0"/>
                <a:cs typeface="Arial Rounded MT Bold" panose="020F0704030504030204" charset="0"/>
                <a:sym typeface="+mn-ea"/>
              </a:rPr>
              <a:t>in</a:t>
            </a:r>
            <a:r>
              <a:rPr sz="2400" spc="2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charging</a:t>
            </a:r>
            <a:r>
              <a:rPr sz="2400" spc="-1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handheld device</a:t>
            </a:r>
            <a:r>
              <a:rPr sz="2400" spc="-10"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like</a:t>
            </a:r>
            <a:r>
              <a:rPr sz="2400" spc="-5" dirty="0">
                <a:solidFill>
                  <a:schemeClr val="tx1"/>
                </a:solidFill>
                <a:latin typeface="Arial Rounded MT Bold" panose="020F0704030504030204" charset="0"/>
                <a:cs typeface="Arial Rounded MT Bold" panose="020F0704030504030204" charset="0"/>
                <a:sym typeface="+mn-ea"/>
              </a:rPr>
              <a:t> phones</a:t>
            </a:r>
            <a:r>
              <a:rPr lang="en-US" sz="2400" spc="-5" dirty="0">
                <a:solidFill>
                  <a:schemeClr val="tx1"/>
                </a:solidFill>
                <a:latin typeface="Arial Rounded MT Bold" panose="020F0704030504030204" charset="0"/>
                <a:cs typeface="Arial Rounded MT Bold" panose="020F0704030504030204" charset="0"/>
                <a:sym typeface="+mn-ea"/>
              </a:rPr>
              <a:t> </a:t>
            </a:r>
            <a:endParaRPr sz="2400" dirty="0">
              <a:solidFill>
                <a:schemeClr val="tx1"/>
              </a:solidFill>
              <a:latin typeface="Arial Rounded MT Bold" panose="020F0704030504030204" charset="0"/>
              <a:cs typeface="Arial Rounded MT Bold" panose="020F0704030504030204" charset="0"/>
            </a:endParaRPr>
          </a:p>
          <a:p>
            <a:pPr marL="584200" marR="78740" indent="-342900" algn="just">
              <a:lnSpc>
                <a:spcPct val="110000"/>
              </a:lnSpc>
              <a:spcBef>
                <a:spcPts val="95"/>
              </a:spcBef>
              <a:buClr>
                <a:srgbClr val="A47EF2"/>
              </a:buClr>
              <a:buFont typeface="Wingdings" panose="05000000000000000000" charset="0"/>
              <a:buChar char="Ø"/>
              <a:tabLst>
                <a:tab pos="469265" algn="l"/>
                <a:tab pos="469900" algn="l"/>
              </a:tabLst>
            </a:pPr>
            <a:r>
              <a:rPr sz="2400" dirty="0">
                <a:solidFill>
                  <a:schemeClr val="tx1"/>
                </a:solidFill>
                <a:latin typeface="Arial Rounded MT Bold" panose="020F0704030504030204" charset="0"/>
                <a:cs typeface="Arial Rounded MT Bold" panose="020F0704030504030204" charset="0"/>
                <a:sym typeface="+mn-ea"/>
              </a:rPr>
              <a:t>Used</a:t>
            </a:r>
            <a:r>
              <a:rPr sz="2400" spc="20"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In</a:t>
            </a:r>
            <a:r>
              <a:rPr sz="2400" spc="-5" dirty="0">
                <a:solidFill>
                  <a:schemeClr val="tx1"/>
                </a:solidFill>
                <a:latin typeface="Arial Rounded MT Bold" panose="020F0704030504030204" charset="0"/>
                <a:cs typeface="Arial Rounded MT Bold" panose="020F0704030504030204" charset="0"/>
                <a:sym typeface="+mn-ea"/>
              </a:rPr>
              <a:t> wirelessly</a:t>
            </a:r>
            <a:r>
              <a:rPr sz="2400" spc="1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charging</a:t>
            </a:r>
            <a:r>
              <a:rPr sz="2400" spc="-1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or</a:t>
            </a:r>
            <a:r>
              <a:rPr sz="2400" spc="5" dirty="0">
                <a:solidFill>
                  <a:schemeClr val="tx1"/>
                </a:solidFill>
                <a:latin typeface="Arial Rounded MT Bold" panose="020F0704030504030204" charset="0"/>
                <a:cs typeface="Arial Rounded MT Bold" panose="020F0704030504030204" charset="0"/>
                <a:sym typeface="+mn-ea"/>
              </a:rPr>
              <a:t> </a:t>
            </a:r>
            <a:r>
              <a:rPr sz="2400" spc="-10" dirty="0">
                <a:solidFill>
                  <a:schemeClr val="tx1"/>
                </a:solidFill>
                <a:latin typeface="Arial Rounded MT Bold" panose="020F0704030504030204" charset="0"/>
                <a:cs typeface="Arial Rounded MT Bold" panose="020F0704030504030204" charset="0"/>
                <a:sym typeface="+mn-ea"/>
              </a:rPr>
              <a:t>continuous</a:t>
            </a:r>
            <a:r>
              <a:rPr sz="2400" spc="1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wireless </a:t>
            </a:r>
            <a:r>
              <a:rPr sz="2400" dirty="0">
                <a:solidFill>
                  <a:schemeClr val="tx1"/>
                </a:solidFill>
                <a:latin typeface="Arial Rounded MT Bold" panose="020F0704030504030204" charset="0"/>
                <a:cs typeface="Arial Rounded MT Bold" panose="020F0704030504030204" charset="0"/>
                <a:sym typeface="+mn-ea"/>
              </a:rPr>
              <a:t>power</a:t>
            </a:r>
            <a:r>
              <a:rPr sz="2400" spc="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transfer</a:t>
            </a:r>
            <a:r>
              <a:rPr sz="2400" spc="-1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in </a:t>
            </a:r>
            <a:r>
              <a:rPr sz="2400" spc="-34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implantable</a:t>
            </a:r>
            <a:r>
              <a:rPr sz="2400" spc="-1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medical devices</a:t>
            </a:r>
            <a:r>
              <a:rPr sz="2400" spc="-10"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like</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artificial</a:t>
            </a:r>
            <a:r>
              <a:rPr sz="2400" spc="2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cardiac</a:t>
            </a:r>
            <a:r>
              <a:rPr sz="2400" spc="-1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pacemakers.</a:t>
            </a:r>
            <a:endParaRPr sz="2400" dirty="0">
              <a:solidFill>
                <a:schemeClr val="tx1"/>
              </a:solidFill>
              <a:latin typeface="Arial Rounded MT Bold" panose="020F0704030504030204" charset="0"/>
              <a:cs typeface="Arial Rounded MT Bold" panose="020F0704030504030204" charset="0"/>
            </a:endParaRPr>
          </a:p>
          <a:p>
            <a:pPr marL="584200" marR="5080" indent="-342900" algn="just">
              <a:lnSpc>
                <a:spcPct val="109000"/>
              </a:lnSpc>
              <a:spcBef>
                <a:spcPts val="100"/>
              </a:spcBef>
              <a:buClr>
                <a:srgbClr val="A47EF2"/>
              </a:buClr>
              <a:buFont typeface="Wingdings" panose="05000000000000000000" charset="0"/>
              <a:buChar char="Ø"/>
              <a:tabLst>
                <a:tab pos="469265" algn="l"/>
                <a:tab pos="469900" algn="l"/>
              </a:tabLst>
            </a:pPr>
            <a:r>
              <a:rPr sz="2400" spc="-5" dirty="0">
                <a:solidFill>
                  <a:schemeClr val="tx1"/>
                </a:solidFill>
                <a:latin typeface="Arial Rounded MT Bold" panose="020F0704030504030204" charset="0"/>
                <a:cs typeface="Arial Rounded MT Bold" panose="020F0704030504030204" charset="0"/>
                <a:sym typeface="+mn-ea"/>
              </a:rPr>
              <a:t>Proposed</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applications</a:t>
            </a:r>
            <a:r>
              <a:rPr sz="2400" spc="-1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for</a:t>
            </a:r>
            <a:r>
              <a:rPr sz="2400" spc="5" dirty="0">
                <a:solidFill>
                  <a:schemeClr val="tx1"/>
                </a:solidFill>
                <a:latin typeface="Arial Rounded MT Bold" panose="020F0704030504030204" charset="0"/>
                <a:cs typeface="Arial Rounded MT Bold" panose="020F0704030504030204" charset="0"/>
                <a:sym typeface="+mn-ea"/>
              </a:rPr>
              <a:t> </a:t>
            </a:r>
            <a:r>
              <a:rPr sz="2400" spc="-10" dirty="0">
                <a:solidFill>
                  <a:schemeClr val="tx1"/>
                </a:solidFill>
                <a:latin typeface="Arial Rounded MT Bold" panose="020F0704030504030204" charset="0"/>
                <a:cs typeface="Arial Rounded MT Bold" panose="020F0704030504030204" charset="0"/>
                <a:sym typeface="+mn-ea"/>
              </a:rPr>
              <a:t>this</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type</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include</a:t>
            </a:r>
            <a:r>
              <a:rPr sz="2400" spc="6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solar</a:t>
            </a:r>
            <a:r>
              <a:rPr sz="2400" spc="-2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power</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satellites</a:t>
            </a:r>
            <a:r>
              <a:rPr sz="2400" spc="4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and </a:t>
            </a:r>
            <a:r>
              <a:rPr sz="2400" spc="-345" dirty="0">
                <a:solidFill>
                  <a:schemeClr val="tx1"/>
                </a:solidFill>
                <a:latin typeface="Arial Rounded MT Bold" panose="020F0704030504030204" charset="0"/>
                <a:cs typeface="Arial Rounded MT Bold" panose="020F0704030504030204" charset="0"/>
                <a:sym typeface="+mn-ea"/>
              </a:rPr>
              <a:t> </a:t>
            </a:r>
            <a:r>
              <a:rPr sz="2400" dirty="0">
                <a:solidFill>
                  <a:schemeClr val="tx1"/>
                </a:solidFill>
                <a:latin typeface="Arial Rounded MT Bold" panose="020F0704030504030204" charset="0"/>
                <a:cs typeface="Arial Rounded MT Bold" panose="020F0704030504030204" charset="0"/>
                <a:sym typeface="+mn-ea"/>
              </a:rPr>
              <a:t>wireless</a:t>
            </a:r>
            <a:r>
              <a:rPr sz="2400" spc="-15"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powered</a:t>
            </a:r>
            <a:r>
              <a:rPr sz="2400" spc="3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drone</a:t>
            </a:r>
            <a:r>
              <a:rPr sz="2400" spc="-10" dirty="0">
                <a:solidFill>
                  <a:schemeClr val="tx1"/>
                </a:solidFill>
                <a:latin typeface="Arial Rounded MT Bold" panose="020F0704030504030204" charset="0"/>
                <a:cs typeface="Arial Rounded MT Bold" panose="020F0704030504030204" charset="0"/>
                <a:sym typeface="+mn-ea"/>
              </a:rPr>
              <a:t> </a:t>
            </a:r>
            <a:r>
              <a:rPr sz="2400" spc="-5" dirty="0">
                <a:solidFill>
                  <a:schemeClr val="tx1"/>
                </a:solidFill>
                <a:latin typeface="Arial Rounded MT Bold" panose="020F0704030504030204" charset="0"/>
                <a:cs typeface="Arial Rounded MT Bold" panose="020F0704030504030204" charset="0"/>
                <a:sym typeface="+mn-ea"/>
              </a:rPr>
              <a:t>aircraft</a:t>
            </a:r>
            <a:endParaRPr lang="en-US" sz="2400" spc="-5" dirty="0">
              <a:solidFill>
                <a:schemeClr val="tx1"/>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normAutofit/>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Advantages</a:t>
            </a:r>
            <a:r>
              <a:rPr lang="en-US" altLang="en-US" sz="4000" dirty="0"/>
              <a:t> </a:t>
            </a:r>
            <a:endParaRPr lang="en-US" altLang="en-US" sz="4000" dirty="0"/>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996315" y="1571625"/>
            <a:ext cx="10159365" cy="4794250"/>
          </a:xfrm>
        </p:spPr>
        <p:txBody>
          <a:bodyPr/>
          <a:lstStyle/>
          <a:p>
            <a:pPr lvl="0" algn="just">
              <a:lnSpc>
                <a:spcPct val="100000"/>
              </a:lnSpc>
              <a:buClr>
                <a:srgbClr val="A47EF2"/>
              </a:buClr>
              <a:buFont typeface="Wingdings" panose="05000000000000000000" charset="0"/>
              <a:buChar char="Ø"/>
            </a:pPr>
            <a:r>
              <a:rPr lang="en-US" altLang="en-IN" dirty="0">
                <a:solidFill>
                  <a:srgbClr val="00B0F0"/>
                </a:solidFill>
                <a:latin typeface="Times New Roman" panose="02020603050405020304" pitchFamily="18" charset="0"/>
                <a:cs typeface="Times New Roman" panose="02020603050405020304" pitchFamily="18" charset="0"/>
              </a:rPr>
              <a:t>  </a:t>
            </a:r>
            <a:r>
              <a:rPr lang="en-US" altLang="en-IN" dirty="0">
                <a:solidFill>
                  <a:schemeClr val="tx1"/>
                </a:solidFill>
                <a:latin typeface="Arial Rounded MT Bold" panose="020F0704030504030204" charset="0"/>
                <a:cs typeface="Arial Rounded MT Bold" panose="020F0704030504030204" charset="0"/>
              </a:rPr>
              <a:t>The plastic,packaging and electronic waste associated with charges is greatly reduced.Since  wireless  is economic</a:t>
            </a:r>
            <a:endParaRPr lang="en-US" altLang="en-IN" dirty="0">
              <a:solidFill>
                <a:schemeClr val="tx1"/>
              </a:solidFill>
              <a:latin typeface="Arial Rounded MT Bold" panose="020F0704030504030204" charset="0"/>
              <a:cs typeface="Arial Rounded MT Bold" panose="020F0704030504030204" charset="0"/>
            </a:endParaRPr>
          </a:p>
          <a:p>
            <a:pPr lvl="0" algn="just">
              <a:lnSpc>
                <a:spcPct val="100000"/>
              </a:lnSpc>
              <a:buClr>
                <a:srgbClr val="A47EF2"/>
              </a:buClr>
              <a:buFont typeface="Wingdings" panose="05000000000000000000" charset="0"/>
              <a:buChar char="Ø"/>
            </a:pPr>
            <a:r>
              <a:rPr lang="en-US" altLang="en-IN" dirty="0">
                <a:solidFill>
                  <a:schemeClr val="tx1"/>
                </a:solidFill>
                <a:latin typeface="Arial Rounded MT Bold" panose="020F0704030504030204" charset="0"/>
                <a:cs typeface="Arial Rounded MT Bold" panose="020F0704030504030204" charset="0"/>
              </a:rPr>
              <a:t>  The way the technology woks is simple</a:t>
            </a:r>
            <a:endParaRPr lang="en-IN" dirty="0">
              <a:solidFill>
                <a:schemeClr val="tx1"/>
              </a:solidFill>
              <a:latin typeface="Arial Rounded MT Bold" panose="020F0704030504030204" charset="0"/>
              <a:cs typeface="Arial Rounded MT Bold" panose="020F0704030504030204" charset="0"/>
              <a:sym typeface="+mn-ea"/>
            </a:endParaRPr>
          </a:p>
          <a:p>
            <a:pPr algn="just">
              <a:lnSpc>
                <a:spcPct val="100000"/>
              </a:lnSpc>
              <a:buClr>
                <a:srgbClr val="A47EF2"/>
              </a:buClr>
              <a:buFont typeface="Wingdings" panose="05000000000000000000" charset="0"/>
              <a:buChar char="Ø"/>
            </a:pP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It</a:t>
            </a:r>
            <a:r>
              <a:rPr spc="-1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is</a:t>
            </a:r>
            <a:r>
              <a:rPr spc="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of</a:t>
            </a:r>
            <a:r>
              <a:rPr spc="-10" dirty="0">
                <a:solidFill>
                  <a:schemeClr val="tx1"/>
                </a:solidFill>
                <a:latin typeface="Arial Rounded MT Bold" panose="020F0704030504030204" charset="0"/>
                <a:cs typeface="Arial Rounded MT Bold" panose="020F0704030504030204" charset="0"/>
                <a:sym typeface="+mn-ea"/>
              </a:rPr>
              <a:t> easy</a:t>
            </a:r>
            <a:r>
              <a:rPr dirty="0">
                <a:solidFill>
                  <a:schemeClr val="tx1"/>
                </a:solidFill>
                <a:latin typeface="Arial Rounded MT Bold" panose="020F0704030504030204" charset="0"/>
                <a:cs typeface="Arial Rounded MT Bold" panose="020F0704030504030204" charset="0"/>
                <a:sym typeface="+mn-ea"/>
              </a:rPr>
              <a:t> </a:t>
            </a:r>
            <a:r>
              <a:rPr spc="-5" dirty="0">
                <a:solidFill>
                  <a:schemeClr val="tx1"/>
                </a:solidFill>
                <a:latin typeface="Arial Rounded MT Bold" panose="020F0704030504030204" charset="0"/>
                <a:cs typeface="Arial Rounded MT Bold" panose="020F0704030504030204" charset="0"/>
                <a:sym typeface="+mn-ea"/>
              </a:rPr>
              <a:t>implementation</a:t>
            </a:r>
            <a:r>
              <a:rPr spc="-10" dirty="0">
                <a:solidFill>
                  <a:schemeClr val="tx1"/>
                </a:solidFill>
                <a:latin typeface="Arial Rounded MT Bold" panose="020F0704030504030204" charset="0"/>
                <a:cs typeface="Arial Rounded MT Bold" panose="020F0704030504030204" charset="0"/>
                <a:sym typeface="+mn-ea"/>
              </a:rPr>
              <a:t> </a:t>
            </a:r>
            <a:r>
              <a:rPr spc="-5" dirty="0">
                <a:solidFill>
                  <a:schemeClr val="tx1"/>
                </a:solidFill>
                <a:latin typeface="Arial Rounded MT Bold" panose="020F0704030504030204" charset="0"/>
                <a:cs typeface="Arial Rounded MT Bold" panose="020F0704030504030204" charset="0"/>
                <a:sym typeface="+mn-ea"/>
              </a:rPr>
              <a:t>and</a:t>
            </a:r>
            <a:r>
              <a:rPr spc="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operation.</a:t>
            </a:r>
            <a:endParaRPr dirty="0">
              <a:solidFill>
                <a:schemeClr val="tx1"/>
              </a:solidFill>
              <a:latin typeface="Arial Rounded MT Bold" panose="020F0704030504030204" charset="0"/>
              <a:cs typeface="Arial Rounded MT Bold" panose="020F0704030504030204" charset="0"/>
              <a:sym typeface="+mn-ea"/>
            </a:endParaRPr>
          </a:p>
          <a:p>
            <a:pPr algn="just">
              <a:lnSpc>
                <a:spcPct val="100000"/>
              </a:lnSpc>
              <a:buClr>
                <a:srgbClr val="A47EF2"/>
              </a:buClr>
              <a:buFont typeface="Wingdings" panose="05000000000000000000" charset="0"/>
              <a:buChar char="Ø"/>
            </a:pP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It</a:t>
            </a:r>
            <a:r>
              <a:rPr spc="-10"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requires</a:t>
            </a:r>
            <a:r>
              <a:rPr spc="-1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low</a:t>
            </a:r>
            <a:r>
              <a:rPr spc="-15" dirty="0">
                <a:solidFill>
                  <a:schemeClr val="tx1"/>
                </a:solidFill>
                <a:latin typeface="Arial Rounded MT Bold" panose="020F0704030504030204" charset="0"/>
                <a:cs typeface="Arial Rounded MT Bold" panose="020F0704030504030204" charset="0"/>
                <a:sym typeface="+mn-ea"/>
              </a:rPr>
              <a:t> </a:t>
            </a:r>
            <a:r>
              <a:rPr spc="-5" dirty="0">
                <a:solidFill>
                  <a:schemeClr val="tx1"/>
                </a:solidFill>
                <a:latin typeface="Arial Rounded MT Bold" panose="020F0704030504030204" charset="0"/>
                <a:cs typeface="Arial Rounded MT Bold" panose="020F0704030504030204" charset="0"/>
                <a:sym typeface="+mn-ea"/>
              </a:rPr>
              <a:t>budget for it’s</a:t>
            </a:r>
            <a:r>
              <a:rPr spc="5" dirty="0">
                <a:solidFill>
                  <a:schemeClr val="tx1"/>
                </a:solidFill>
                <a:latin typeface="Arial Rounded MT Bold" panose="020F0704030504030204" charset="0"/>
                <a:cs typeface="Arial Rounded MT Bold" panose="020F0704030504030204" charset="0"/>
                <a:sym typeface="+mn-ea"/>
              </a:rPr>
              <a:t> </a:t>
            </a:r>
            <a:r>
              <a:rPr spc="-5" dirty="0">
                <a:solidFill>
                  <a:schemeClr val="tx1"/>
                </a:solidFill>
                <a:latin typeface="Arial Rounded MT Bold" panose="020F0704030504030204" charset="0"/>
                <a:cs typeface="Arial Rounded MT Bold" panose="020F0704030504030204" charset="0"/>
                <a:sym typeface="+mn-ea"/>
              </a:rPr>
              <a:t>implementation.</a:t>
            </a:r>
            <a:endParaRPr spc="-5" dirty="0">
              <a:solidFill>
                <a:schemeClr val="tx1"/>
              </a:solidFill>
              <a:latin typeface="Arial Rounded MT Bold" panose="020F0704030504030204" charset="0"/>
              <a:cs typeface="Arial Rounded MT Bold" panose="020F0704030504030204" charset="0"/>
              <a:sym typeface="+mn-ea"/>
            </a:endParaRPr>
          </a:p>
          <a:p>
            <a:pPr algn="just">
              <a:lnSpc>
                <a:spcPct val="100000"/>
              </a:lnSpc>
              <a:buClr>
                <a:srgbClr val="A47EF2"/>
              </a:buClr>
              <a:buFont typeface="Wingdings" panose="05000000000000000000" charset="0"/>
              <a:buChar char="Ø"/>
            </a:pP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It</a:t>
            </a:r>
            <a:r>
              <a:rPr spc="-1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is of</a:t>
            </a:r>
            <a:r>
              <a:rPr spc="-15" dirty="0">
                <a:solidFill>
                  <a:schemeClr val="tx1"/>
                </a:solidFill>
                <a:latin typeface="Arial Rounded MT Bold" panose="020F0704030504030204" charset="0"/>
                <a:cs typeface="Arial Rounded MT Bold" panose="020F0704030504030204" charset="0"/>
                <a:sym typeface="+mn-ea"/>
              </a:rPr>
              <a:t> </a:t>
            </a:r>
            <a:r>
              <a:rPr spc="-5" dirty="0">
                <a:solidFill>
                  <a:schemeClr val="tx1"/>
                </a:solidFill>
                <a:latin typeface="Arial Rounded MT Bold" panose="020F0704030504030204" charset="0"/>
                <a:cs typeface="Arial Rounded MT Bold" panose="020F0704030504030204" charset="0"/>
                <a:sym typeface="+mn-ea"/>
              </a:rPr>
              <a:t>safer</a:t>
            </a:r>
            <a:r>
              <a:rPr spc="-30"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use</a:t>
            </a:r>
            <a:r>
              <a:rPr spc="25" dirty="0">
                <a:solidFill>
                  <a:schemeClr val="tx1"/>
                </a:solidFill>
                <a:latin typeface="Arial Rounded MT Bold" panose="020F0704030504030204" charset="0"/>
                <a:cs typeface="Arial Rounded MT Bold" panose="020F0704030504030204" charset="0"/>
                <a:sym typeface="+mn-ea"/>
              </a:rPr>
              <a:t> </a:t>
            </a:r>
            <a:r>
              <a:rPr spc="-10" dirty="0">
                <a:solidFill>
                  <a:schemeClr val="tx1"/>
                </a:solidFill>
                <a:latin typeface="Arial Rounded MT Bold" panose="020F0704030504030204" charset="0"/>
                <a:cs typeface="Arial Rounded MT Bold" panose="020F0704030504030204" charset="0"/>
                <a:sym typeface="+mn-ea"/>
              </a:rPr>
              <a:t>than</a:t>
            </a:r>
            <a:r>
              <a:rPr spc="-15"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wired</a:t>
            </a:r>
            <a:r>
              <a:rPr spc="-10"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charges.</a:t>
            </a:r>
            <a:endParaRPr dirty="0">
              <a:solidFill>
                <a:schemeClr val="tx1"/>
              </a:solidFill>
              <a:latin typeface="Arial Rounded MT Bold" panose="020F0704030504030204" charset="0"/>
              <a:cs typeface="Arial Rounded MT Bold" panose="020F0704030504030204" charset="0"/>
              <a:sym typeface="+mn-ea"/>
            </a:endParaRPr>
          </a:p>
          <a:p>
            <a:pPr algn="just">
              <a:lnSpc>
                <a:spcPct val="100000"/>
              </a:lnSpc>
              <a:buClr>
                <a:srgbClr val="A47EF2"/>
              </a:buClr>
              <a:buFont typeface="Wingdings" panose="05000000000000000000" charset="0"/>
              <a:buChar char="Ø"/>
            </a:pP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The need for separate chargers for mobile phones is eliminated and makes </a:t>
            </a:r>
            <a:r>
              <a:rPr lang="en-US" dirty="0">
                <a:solidFill>
                  <a:schemeClr val="tx1"/>
                </a:solidFill>
                <a:latin typeface="Arial Rounded MT Bold" panose="020F0704030504030204" charset="0"/>
                <a:cs typeface="Arial Rounded MT Bold" panose="020F0704030504030204" charset="0"/>
                <a:sym typeface="+mn-ea"/>
              </a:rPr>
              <a:t>   </a:t>
            </a:r>
            <a:r>
              <a:rPr dirty="0">
                <a:solidFill>
                  <a:schemeClr val="tx1"/>
                </a:solidFill>
                <a:latin typeface="Arial Rounded MT Bold" panose="020F0704030504030204" charset="0"/>
                <a:cs typeface="Arial Rounded MT Bold" panose="020F0704030504030204" charset="0"/>
                <a:sym typeface="+mn-ea"/>
              </a:rPr>
              <a:t>charging universal.</a:t>
            </a:r>
            <a:endParaRPr dirty="0">
              <a:solidFill>
                <a:schemeClr val="tx1"/>
              </a:solidFill>
              <a:latin typeface="Arial Rounded MT Bold" panose="020F0704030504030204" charset="0"/>
              <a:cs typeface="Arial Rounded MT Bold" panose="020F0704030504030204" charset="0"/>
              <a:sym typeface="+mn-ea"/>
            </a:endParaRPr>
          </a:p>
          <a:p>
            <a:pPr algn="just">
              <a:lnSpc>
                <a:spcPct val="100000"/>
              </a:lnSpc>
              <a:buClr>
                <a:srgbClr val="A47EF2"/>
              </a:buClr>
              <a:buFont typeface="Wingdings" panose="05000000000000000000" charset="0"/>
              <a:buChar char="Ø"/>
            </a:pPr>
            <a:endParaRPr dirty="0">
              <a:solidFill>
                <a:schemeClr val="tx1"/>
              </a:solidFill>
              <a:latin typeface="Arial Rounded MT Bold" panose="020F0704030504030204" charset="0"/>
              <a:cs typeface="Arial Rounded MT Bold" panose="020F0704030504030204" charset="0"/>
            </a:endParaRPr>
          </a:p>
          <a:p>
            <a:pPr algn="just">
              <a:lnSpc>
                <a:spcPct val="100000"/>
              </a:lnSpc>
              <a:spcBef>
                <a:spcPts val="55"/>
              </a:spcBef>
              <a:buClr>
                <a:srgbClr val="A47EF2"/>
              </a:buClr>
              <a:buFont typeface="Wingdings" panose="05000000000000000000" charset="0"/>
              <a:buChar char="Ø"/>
            </a:pPr>
            <a:endParaRPr dirty="0">
              <a:solidFill>
                <a:schemeClr val="tx1"/>
              </a:solidFill>
              <a:latin typeface="Calibri" panose="020F0502020204030204"/>
              <a:cs typeface="Calibri" panose="020F0502020204030204"/>
            </a:endParaRPr>
          </a:p>
          <a:p>
            <a:pPr>
              <a:buClr>
                <a:srgbClr val="A47EF2"/>
              </a:buClr>
              <a:buFont typeface="Wingdings" panose="05000000000000000000" charset="0"/>
              <a:buChar char="Ø"/>
            </a:pPr>
            <a:endParaRPr lang="en-US" dirty="0">
              <a:solidFill>
                <a:schemeClr val="tx1"/>
              </a:solidFill>
              <a:latin typeface="Calibri" panose="020F05020202040302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Disadvantage</a:t>
            </a:r>
            <a:r>
              <a:rPr lang="en-IN" altLang="en-US" sz="4000" dirty="0">
                <a:solidFill>
                  <a:srgbClr val="FF0000"/>
                </a:solidFill>
                <a:latin typeface="Times New Roman" panose="02020603050405020304" pitchFamily="18" charset="0"/>
                <a:cs typeface="Times New Roman" panose="02020603050405020304" pitchFamily="18" charset="0"/>
              </a:rPr>
              <a: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096963" y="1724286"/>
            <a:ext cx="10058400" cy="4793989"/>
          </a:xfrm>
        </p:spPr>
        <p:txBody>
          <a:bodyPr/>
          <a:lstStyle/>
          <a:p>
            <a:pPr>
              <a:buClr>
                <a:srgbClr val="A47EF2"/>
              </a:buClr>
              <a:buFont typeface="Wingdings" panose="05000000000000000000" charset="0"/>
              <a:buChar char="Ø"/>
            </a:pPr>
            <a:r>
              <a:rPr lang="en-US" altLang="en-IN" sz="2200" dirty="0">
                <a:solidFill>
                  <a:schemeClr val="tx1"/>
                </a:solidFill>
                <a:latin typeface="Arial Rounded MT Bold" panose="020F0704030504030204" charset="0"/>
                <a:cs typeface="Arial Rounded MT Bold" panose="020F0704030504030204" charset="0"/>
              </a:rPr>
              <a:t>  </a:t>
            </a:r>
            <a:r>
              <a:rPr lang="en-IN" altLang="en-US" sz="2200" dirty="0">
                <a:solidFill>
                  <a:schemeClr val="tx1"/>
                </a:solidFill>
                <a:latin typeface="Arial Rounded MT Bold" panose="020F0704030504030204" charset="0"/>
                <a:cs typeface="Arial Rounded MT Bold" panose="020F0704030504030204" charset="0"/>
              </a:rPr>
              <a:t>T</a:t>
            </a:r>
            <a:r>
              <a:rPr lang="en-US" sz="2200" dirty="0">
                <a:solidFill>
                  <a:schemeClr val="tx1"/>
                </a:solidFill>
                <a:latin typeface="Arial Rounded MT Bold" panose="020F0704030504030204" charset="0"/>
                <a:cs typeface="Arial Rounded MT Bold" panose="020F0704030504030204" charset="0"/>
              </a:rPr>
              <a:t>he phone</a:t>
            </a:r>
            <a:r>
              <a:rPr lang="en-IN" altLang="en-US" sz="2200" dirty="0">
                <a:solidFill>
                  <a:schemeClr val="tx1"/>
                </a:solidFill>
                <a:latin typeface="Arial Rounded MT Bold" panose="020F0704030504030204" charset="0"/>
                <a:cs typeface="Arial Rounded MT Bold" panose="020F0704030504030204" charset="0"/>
              </a:rPr>
              <a:t> cannot be charge</a:t>
            </a:r>
            <a:r>
              <a:rPr lang="en-US" sz="2200" dirty="0">
                <a:solidFill>
                  <a:schemeClr val="tx1"/>
                </a:solidFill>
                <a:latin typeface="Arial Rounded MT Bold" panose="020F0704030504030204" charset="0"/>
                <a:cs typeface="Arial Rounded MT Bold" panose="020F0704030504030204" charset="0"/>
              </a:rPr>
              <a:t> by putting it away from the host phones.</a:t>
            </a:r>
            <a:endParaRPr lang="en-US" sz="2200" dirty="0">
              <a:solidFill>
                <a:schemeClr val="tx1"/>
              </a:solidFill>
              <a:latin typeface="Arial Rounded MT Bold" panose="020F0704030504030204" charset="0"/>
              <a:cs typeface="Arial Rounded MT Bold" panose="020F0704030504030204" charset="0"/>
            </a:endParaRPr>
          </a:p>
          <a:p>
            <a:pPr>
              <a:buClr>
                <a:srgbClr val="A47EF2"/>
              </a:buClr>
              <a:buFont typeface="Wingdings" panose="05000000000000000000" charset="0"/>
              <a:buChar char="Ø"/>
            </a:pPr>
            <a:r>
              <a:rPr lang="en-US" sz="2200" dirty="0">
                <a:solidFill>
                  <a:schemeClr val="tx1"/>
                </a:solidFill>
                <a:latin typeface="Arial Rounded MT Bold" panose="020F0704030504030204" charset="0"/>
                <a:cs typeface="Arial Rounded MT Bold" panose="020F0704030504030204" charset="0"/>
              </a:rPr>
              <a:t>  The proposed system doesn’t work for long distances.</a:t>
            </a:r>
            <a:endParaRPr lang="en-US" sz="2200" dirty="0">
              <a:solidFill>
                <a:schemeClr val="tx1"/>
              </a:solidFill>
              <a:latin typeface="Arial Rounded MT Bold" panose="020F0704030504030204" charset="0"/>
              <a:cs typeface="Arial Rounded MT Bold" panose="020F07040305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normAutofit/>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Summary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096963" y="1526166"/>
            <a:ext cx="10058400" cy="4793989"/>
          </a:xfrm>
        </p:spPr>
        <p:txBody>
          <a:bodyPr/>
          <a:lstStyle/>
          <a:p>
            <a:pPr algn="just">
              <a:lnSpc>
                <a:spcPct val="100000"/>
              </a:lnSpc>
              <a:buClr>
                <a:srgbClr val="A47EF2"/>
              </a:buClr>
              <a:buFont typeface="Wingdings" panose="05000000000000000000" charset="0"/>
              <a:buChar char="Ø"/>
            </a:pPr>
            <a:r>
              <a:rPr lang="en-IN" altLang="en-US" sz="2100" dirty="0">
                <a:solidFill>
                  <a:srgbClr val="960AE6"/>
                </a:solidFill>
                <a:latin typeface="Arial Rounded MT Bold" panose="020F0704030504030204" charset="0"/>
                <a:cs typeface="Arial Rounded MT Bold" panose="020F0704030504030204" charset="0"/>
              </a:rPr>
              <a:t> </a:t>
            </a:r>
            <a:r>
              <a:rPr lang="en-IN" altLang="en-US" sz="2100" dirty="0">
                <a:solidFill>
                  <a:schemeClr val="tx1"/>
                </a:solidFill>
                <a:latin typeface="Arial Rounded MT Bold" panose="020F0704030504030204" charset="0"/>
                <a:cs typeface="Arial Rounded MT Bold" panose="020F0704030504030204" charset="0"/>
              </a:rPr>
              <a:t>F</a:t>
            </a:r>
            <a:r>
              <a:rPr lang="en-US" sz="2100" dirty="0">
                <a:solidFill>
                  <a:schemeClr val="tx1"/>
                </a:solidFill>
                <a:latin typeface="Arial Rounded MT Bold" panose="020F0704030504030204" charset="0"/>
                <a:cs typeface="Arial Rounded MT Bold" panose="020F0704030504030204" charset="0"/>
              </a:rPr>
              <a:t>rom the present Conference it can be conclude that the paper  reached the objectives initially proposed at lower cost. </a:t>
            </a:r>
            <a:endParaRPr lang="en-US" sz="2100" dirty="0">
              <a:solidFill>
                <a:schemeClr val="tx1"/>
              </a:solidFill>
              <a:latin typeface="Arial Rounded MT Bold" panose="020F0704030504030204" charset="0"/>
              <a:cs typeface="Arial Rounded MT Bold" panose="020F0704030504030204" charset="0"/>
            </a:endParaRPr>
          </a:p>
          <a:p>
            <a:pPr algn="just">
              <a:lnSpc>
                <a:spcPct val="100000"/>
              </a:lnSpc>
              <a:buClr>
                <a:srgbClr val="A47EF2"/>
              </a:buClr>
              <a:buFont typeface="Wingdings" panose="05000000000000000000" charset="0"/>
              <a:buChar char="Ø"/>
            </a:pPr>
            <a:r>
              <a:rPr lang="en-US" sz="2100" dirty="0">
                <a:solidFill>
                  <a:schemeClr val="tx1"/>
                </a:solidFill>
                <a:latin typeface="Arial Rounded MT Bold" panose="020F0704030504030204" charset="0"/>
                <a:cs typeface="Arial Rounded MT Bold" panose="020F0704030504030204" charset="0"/>
              </a:rPr>
              <a:t>The proposed system has a greater impact on its implementation, working and  applications.</a:t>
            </a:r>
            <a:endParaRPr lang="en-US" sz="2100" dirty="0">
              <a:solidFill>
                <a:schemeClr val="tx1"/>
              </a:solidFill>
              <a:latin typeface="Arial Rounded MT Bold" panose="020F0704030504030204" charset="0"/>
              <a:cs typeface="Arial Rounded MT Bold" panose="020F0704030504030204" charset="0"/>
            </a:endParaRPr>
          </a:p>
          <a:p>
            <a:pPr algn="just">
              <a:lnSpc>
                <a:spcPct val="100000"/>
              </a:lnSpc>
              <a:buClr>
                <a:srgbClr val="A47EF2"/>
              </a:buClr>
              <a:buFont typeface="Wingdings" panose="05000000000000000000" charset="0"/>
              <a:buChar char="Ø"/>
            </a:pPr>
            <a:r>
              <a:rPr lang="en-IN" altLang="en-US" sz="2100" dirty="0">
                <a:solidFill>
                  <a:schemeClr val="tx1"/>
                </a:solidFill>
                <a:latin typeface="Arial Rounded MT Bold" panose="020F0704030504030204" charset="0"/>
                <a:cs typeface="Arial Rounded MT Bold" panose="020F0704030504030204" charset="0"/>
              </a:rPr>
              <a:t>  </a:t>
            </a:r>
            <a:r>
              <a:rPr lang="en-US" sz="2100" dirty="0">
                <a:solidFill>
                  <a:schemeClr val="tx1"/>
                </a:solidFill>
                <a:latin typeface="Arial Rounded MT Bold" panose="020F0704030504030204" charset="0"/>
                <a:cs typeface="Arial Rounded MT Bold" panose="020F0704030504030204" charset="0"/>
              </a:rPr>
              <a:t>Wireless charging has yet to become standard, but it is constantly improving as more companies begin to integrate the technology into their devices. </a:t>
            </a:r>
            <a:endParaRPr lang="en-US" sz="2100" dirty="0">
              <a:solidFill>
                <a:schemeClr val="tx1"/>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3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normAutofit/>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Reference</a:t>
            </a:r>
            <a:r>
              <a:rPr lang="en-IN" altLang="en-US" sz="4000" dirty="0">
                <a:solidFill>
                  <a:srgbClr val="FF0000"/>
                </a:solidFill>
                <a:latin typeface="Times New Roman" panose="02020603050405020304" pitchFamily="18" charset="0"/>
                <a:cs typeface="Times New Roman" panose="02020603050405020304" pitchFamily="18" charset="0"/>
              </a:rPr>
              <a: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5" name="TextBox 4"/>
          <p:cNvSpPr txBox="1"/>
          <p:nvPr/>
        </p:nvSpPr>
        <p:spPr>
          <a:xfrm>
            <a:off x="1036637" y="4875462"/>
            <a:ext cx="9125404" cy="895611"/>
          </a:xfrm>
          <a:prstGeom prst="rect">
            <a:avLst/>
          </a:prstGeom>
          <a:noFill/>
        </p:spPr>
        <p:txBody>
          <a:bodyPr wrap="square" rtlCol="0">
            <a:spAutoFit/>
          </a:bodyPr>
          <a:lstStyle/>
          <a:p>
            <a:pPr algn="l"/>
            <a:endParaRPr lang="en-US" dirty="0"/>
          </a:p>
        </p:txBody>
      </p:sp>
      <p:sp>
        <p:nvSpPr>
          <p:cNvPr id="12" name="TextBox 11"/>
          <p:cNvSpPr txBox="1"/>
          <p:nvPr/>
        </p:nvSpPr>
        <p:spPr>
          <a:xfrm>
            <a:off x="1216025" y="1539687"/>
            <a:ext cx="9499311" cy="4799965"/>
          </a:xfrm>
          <a:prstGeom prst="rect">
            <a:avLst/>
          </a:prstGeom>
          <a:noFill/>
        </p:spPr>
        <p:txBody>
          <a:bodyPr wrap="square" rtlCol="0">
            <a:spAutoFit/>
          </a:bodyPr>
          <a:lstStyle/>
          <a:p>
            <a:pPr algn="l"/>
            <a:r>
              <a:rPr lang="en-GB" dirty="0">
                <a:effectLst/>
                <a:latin typeface="Arial Rounded MT Bold" panose="020F0704030504030204" charset="0"/>
              </a:rPr>
              <a:t>[1].Ignatius, Joe Louis Paul &amp; </a:t>
            </a:r>
            <a:r>
              <a:rPr lang="en-GB" dirty="0" err="1">
                <a:effectLst/>
                <a:latin typeface="Arial Rounded MT Bold" panose="020F0704030504030204" charset="0"/>
              </a:rPr>
              <a:t>Sooraj</a:t>
            </a:r>
            <a:r>
              <a:rPr lang="en-GB" dirty="0">
                <a:effectLst/>
                <a:latin typeface="Arial Rounded MT Bold" panose="020F0704030504030204" charset="0"/>
              </a:rPr>
              <a:t>, </a:t>
            </a:r>
            <a:r>
              <a:rPr lang="en-GB" dirty="0" err="1">
                <a:effectLst/>
                <a:latin typeface="Arial Rounded MT Bold" panose="020F0704030504030204" charset="0"/>
              </a:rPr>
              <a:t>Sasirekha</a:t>
            </a:r>
            <a:r>
              <a:rPr lang="en-GB" dirty="0">
                <a:effectLst/>
                <a:latin typeface="Arial Rounded MT Bold" panose="020F0704030504030204" charset="0"/>
              </a:rPr>
              <a:t>   &amp;</a:t>
            </a:r>
            <a:r>
              <a:rPr lang="en-GB" dirty="0" err="1">
                <a:effectLst/>
                <a:latin typeface="Arial Rounded MT Bold" panose="020F0704030504030204" charset="0"/>
              </a:rPr>
              <a:t>D.Revanth</a:t>
            </a:r>
            <a:r>
              <a:rPr lang="en-GB" dirty="0">
                <a:effectLst/>
                <a:latin typeface="Arial Rounded MT Bold" panose="020F0704030504030204" charset="0"/>
              </a:rPr>
              <a:t>, A Working Model for Mobile Charging using Wireless Power </a:t>
            </a:r>
            <a:r>
              <a:rPr lang="en-GB" dirty="0" err="1">
                <a:effectLst/>
                <a:latin typeface="Arial Rounded MT Bold" panose="020F0704030504030204" charset="0"/>
              </a:rPr>
              <a:t>Transmission.International</a:t>
            </a:r>
            <a:r>
              <a:rPr lang="en-GB" dirty="0">
                <a:effectLst/>
                <a:latin typeface="Arial Rounded MT Bold" panose="020F0704030504030204" charset="0"/>
              </a:rPr>
              <a:t> Journal  of  Engineering &amp; Technology. No 24 May 2020, pp.159-160.</a:t>
            </a:r>
            <a:br>
              <a:rPr lang="en-GB" dirty="0"/>
            </a:br>
            <a:r>
              <a:rPr lang="en-GB" dirty="0">
                <a:effectLst/>
                <a:latin typeface="Arial Rounded MT Bold" panose="020F0704030504030204" charset="0"/>
              </a:rPr>
              <a:t>[2].S.Y. Hui, "Planar Wireless Charging Technology for Portable Electronic Products   and Qi", Proceedings of the IEEE, Vol. 101, No. 6, June 2021, pp.1290-1301.</a:t>
            </a:r>
            <a:br>
              <a:rPr lang="en-GB" dirty="0"/>
            </a:br>
            <a:r>
              <a:rPr lang="en-GB" dirty="0">
                <a:effectLst/>
                <a:latin typeface="Arial Rounded MT Bold" panose="020F0704030504030204" charset="0"/>
              </a:rPr>
              <a:t>[3].</a:t>
            </a:r>
            <a:r>
              <a:rPr lang="en-GB" dirty="0" err="1">
                <a:effectLst/>
                <a:latin typeface="Arial Rounded MT Bold" panose="020F0704030504030204" charset="0"/>
              </a:rPr>
              <a:t>Eyuphan</a:t>
            </a:r>
            <a:r>
              <a:rPr lang="en-GB" dirty="0">
                <a:effectLst/>
                <a:latin typeface="Arial Rounded MT Bold" panose="020F0704030504030204" charset="0"/>
              </a:rPr>
              <a:t> </a:t>
            </a:r>
            <a:r>
              <a:rPr lang="en-GB" dirty="0" err="1">
                <a:effectLst/>
                <a:latin typeface="Arial Rounded MT Bold" panose="020F0704030504030204" charset="0"/>
              </a:rPr>
              <a:t>Bulut</a:t>
            </a:r>
            <a:r>
              <a:rPr lang="en-GB" dirty="0">
                <a:effectLst/>
                <a:latin typeface="Arial Rounded MT Bold" panose="020F0704030504030204" charset="0"/>
              </a:rPr>
              <a:t> and Boleslaw </a:t>
            </a:r>
            <a:r>
              <a:rPr lang="en-GB" dirty="0" err="1">
                <a:effectLst/>
                <a:latin typeface="Arial Rounded MT Bold" panose="020F0704030504030204" charset="0"/>
              </a:rPr>
              <a:t>K.Szymanski</a:t>
            </a:r>
            <a:r>
              <a:rPr lang="en-GB" dirty="0">
                <a:effectLst/>
                <a:latin typeface="Arial Rounded MT Bold" panose="020F0704030504030204" charset="0"/>
              </a:rPr>
              <a:t>, "Mobile Energy Sharing through </a:t>
            </a:r>
            <a:r>
              <a:rPr lang="en-GB" dirty="0" err="1">
                <a:effectLst/>
                <a:latin typeface="Arial Rounded MT Bold" panose="020F0704030504030204" charset="0"/>
              </a:rPr>
              <a:t>PowerBuddies</a:t>
            </a:r>
            <a:r>
              <a:rPr lang="en-GB" dirty="0">
                <a:effectLst/>
                <a:latin typeface="Arial Rounded MT Bold" panose="020F0704030504030204" charset="0"/>
              </a:rPr>
              <a:t>",</a:t>
            </a:r>
            <a:r>
              <a:rPr lang="en-GB" dirty="0" err="1">
                <a:effectLst/>
                <a:latin typeface="Arial Rounded MT Bold" panose="020F0704030504030204" charset="0"/>
              </a:rPr>
              <a:t>Proc.IEEE</a:t>
            </a:r>
            <a:r>
              <a:rPr lang="en-GB" dirty="0">
                <a:effectLst/>
                <a:latin typeface="Arial Rounded MT Bold" panose="020F0704030504030204" charset="0"/>
              </a:rPr>
              <a:t> Wireless Communications and Networking Conference(WCNC), San Francisco, CA, 19-22 March 2022, pp.1-6</a:t>
            </a:r>
            <a:r>
              <a:rPr lang="en-GB" dirty="0">
                <a:effectLst/>
              </a:rPr>
              <a:t>.</a:t>
            </a:r>
            <a:endParaRPr lang="en-US" dirty="0">
              <a:effectLst/>
            </a:endParaRPr>
          </a:p>
          <a:p>
            <a:pPr algn="l"/>
            <a:r>
              <a:rPr lang="en-US" dirty="0">
                <a:latin typeface="Arial Rounded MT Bold" panose="020F0704030504030204" charset="0"/>
              </a:rPr>
              <a:t>[4] .</a:t>
            </a:r>
            <a:r>
              <a:rPr lang="en-US">
                <a:latin typeface="Arial Rounded MT Bold" panose="020F0704030504030204" charset="0"/>
                <a:cs typeface="Arial Rounded MT Bold" panose="020F0704030504030204" charset="0"/>
                <a:sym typeface="+mn-ea"/>
              </a:rPr>
              <a:t>Hucheng Sun, Wen Geyi and Xiao Cai, “Wireless Power Transmission to a DeviceShielded by Unknown Electromagnetic Media,” 10th IEEE Global Symposium onMillimeter-Waves, 24-26 May 20</a:t>
            </a:r>
            <a:r>
              <a:rPr lang="en-IN" altLang="en-US">
                <a:latin typeface="Arial Rounded MT Bold" panose="020F0704030504030204" charset="0"/>
                <a:cs typeface="Arial Rounded MT Bold" panose="020F0704030504030204" charset="0"/>
                <a:sym typeface="+mn-ea"/>
              </a:rPr>
              <a:t>20</a:t>
            </a:r>
            <a:r>
              <a:rPr lang="en-US">
                <a:latin typeface="Arial Rounded MT Bold" panose="020F0704030504030204" charset="0"/>
                <a:cs typeface="Arial Rounded MT Bold" panose="020F0704030504030204" charset="0"/>
                <a:sym typeface="+mn-ea"/>
              </a:rPr>
              <a:t>, pp.159-160</a:t>
            </a:r>
            <a:endParaRPr lang="en-US" dirty="0">
              <a:latin typeface="Arial Rounded MT Bold" panose="020F0704030504030204" charset="0"/>
            </a:endParaRPr>
          </a:p>
          <a:p>
            <a:pPr algn="l"/>
            <a:r>
              <a:rPr lang="en-US" dirty="0">
                <a:latin typeface="Arial Rounded MT Bold" panose="020F0704030504030204" charset="0"/>
              </a:rPr>
              <a:t>[5] </a:t>
            </a:r>
            <a:r>
              <a:rPr lang="en-US" dirty="0">
                <a:latin typeface="Arial Rounded MT Bold" panose="020F0704030504030204" charset="0"/>
                <a:hlinkClick r:id="rId1"/>
              </a:rPr>
              <a:t>https://en.m.wikipedia.org/wiki/Electronic_component</a:t>
            </a:r>
            <a:r>
              <a:rPr lang="en-US" dirty="0">
                <a:latin typeface="Arial Rounded MT Bold" panose="020F0704030504030204" charset="0"/>
              </a:rPr>
              <a:t> accessed on 1st  May 2023.</a:t>
            </a:r>
            <a:endParaRPr lang="en-US" dirty="0">
              <a:latin typeface="Arial Rounded MT Bold" panose="020F0704030504030204" charset="0"/>
            </a:endParaRPr>
          </a:p>
          <a:p>
            <a:pPr algn="l"/>
            <a:r>
              <a:rPr lang="en-US" dirty="0">
                <a:latin typeface="Arial Rounded MT Bold" panose="020F0704030504030204" charset="0"/>
              </a:rPr>
              <a:t>[6] </a:t>
            </a:r>
            <a:r>
              <a:rPr lang="en-US" dirty="0">
                <a:latin typeface="Arial Rounded MT Bold" panose="020F0704030504030204" charset="0"/>
                <a:hlinkClick r:id="rId2"/>
              </a:rPr>
              <a:t>https://www.electronicsandyou.com/blog/electronic-components-parts-and-their-function.html</a:t>
            </a:r>
            <a:r>
              <a:rPr lang="en-US" dirty="0">
                <a:latin typeface="Arial Rounded MT Bold" panose="020F0704030504030204" charset="0"/>
              </a:rPr>
              <a:t> accessed on 1st May 2023.</a:t>
            </a:r>
            <a:endParaRPr lang="en-US" dirty="0">
              <a:latin typeface="Arial Rounded MT Bold" panose="020F0704030504030204" charset="0"/>
            </a:endParaRPr>
          </a:p>
          <a:p>
            <a:pPr algn="l"/>
            <a:r>
              <a:rPr lang="en-US" dirty="0">
                <a:latin typeface="Arial Rounded MT Bold" panose="020F0704030504030204" charset="0"/>
              </a:rPr>
              <a:t>[7] </a:t>
            </a:r>
            <a:r>
              <a:rPr lang="en-US" dirty="0">
                <a:latin typeface="Arial Rounded MT Bold" panose="020F0704030504030204" charset="0"/>
                <a:hlinkClick r:id="rId3"/>
              </a:rPr>
              <a:t>https://www.watelectronics.com/major-electrical-electronic-components/</a:t>
            </a:r>
            <a:r>
              <a:rPr lang="en-US" dirty="0">
                <a:latin typeface="Arial Rounded MT Bold" panose="020F0704030504030204" charset="0"/>
              </a:rPr>
              <a:t> accessed on 1</a:t>
            </a:r>
            <a:r>
              <a:rPr lang="en-US" baseline="30000" dirty="0">
                <a:latin typeface="Arial Rounded MT Bold" panose="020F0704030504030204" charset="0"/>
              </a:rPr>
              <a:t>st</a:t>
            </a:r>
            <a:r>
              <a:rPr lang="en-US" dirty="0">
                <a:latin typeface="Arial Rounded MT Bold" panose="020F0704030504030204" charset="0"/>
              </a:rPr>
              <a:t> May 2023.</a:t>
            </a:r>
            <a:endParaRPr lang="en-US" dirty="0">
              <a:latin typeface="Arial Rounded MT Bold" panose="020F070403050403020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ChangeArrowheads="1"/>
          </p:cNvSpPr>
          <p:nvPr/>
        </p:nvSpPr>
        <p:spPr bwMode="auto">
          <a:xfrm>
            <a:off x="3078163" y="382861"/>
            <a:ext cx="6096000" cy="646331"/>
          </a:xfrm>
          <a:prstGeom prst="rect">
            <a:avLst/>
          </a:prstGeom>
          <a:noFill/>
          <a:ln w="9525">
            <a:noFill/>
            <a:miter lim="800000"/>
          </a:ln>
        </p:spPr>
        <p:txBody>
          <a:bodyPr>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INDEX</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pPr>
              <a:defRPr/>
            </a:pPr>
            <a:fld id="{CF35D241-3753-420A-A510-B7E6A23588FB}" type="slidenum">
              <a:rPr lang="en-US" smtClean="0"/>
            </a:fld>
            <a:endParaRPr lang="en-US" dirty="0"/>
          </a:p>
        </p:txBody>
      </p:sp>
      <p:sp>
        <p:nvSpPr>
          <p:cNvPr id="6" name="Date Placeholder 5"/>
          <p:cNvSpPr txBox="1"/>
          <p:nvPr/>
        </p:nvSpPr>
        <p:spPr>
          <a:xfrm>
            <a:off x="1096963" y="6459538"/>
            <a:ext cx="2473325" cy="365125"/>
          </a:xfrm>
          <a:prstGeom prst="rect">
            <a:avLst/>
          </a:prstGeom>
        </p:spPr>
        <p:txBody>
          <a:bodyPr anchor="ctr"/>
          <a:lstStyle/>
          <a:p>
            <a:pPr fontAlgn="auto">
              <a:spcBef>
                <a:spcPts val="0"/>
              </a:spcBef>
              <a:spcAft>
                <a:spcPts val="0"/>
              </a:spcAft>
              <a:defRPr/>
            </a:pPr>
            <a:fld id="{64823572-5ED0-4D9D-B4CA-7C337424F6E7}" type="datetime1">
              <a:rPr lang="en-US" sz="1050">
                <a:solidFill>
                  <a:srgbClr val="FFFFFF"/>
                </a:solidFill>
                <a:latin typeface="+mn-lt"/>
                <a:cs typeface="+mn-cs"/>
              </a:rPr>
            </a:fld>
            <a:endParaRPr lang="en-US" sz="1050" dirty="0">
              <a:solidFill>
                <a:srgbClr val="FFFFFF"/>
              </a:solidFill>
              <a:latin typeface="+mn-lt"/>
              <a:cs typeface="+mn-cs"/>
            </a:endParaRPr>
          </a:p>
        </p:txBody>
      </p:sp>
      <p:sp>
        <p:nvSpPr>
          <p:cNvPr id="8" name="Text Box 7"/>
          <p:cNvSpPr txBox="1"/>
          <p:nvPr/>
        </p:nvSpPr>
        <p:spPr>
          <a:xfrm>
            <a:off x="1522730" y="1312545"/>
            <a:ext cx="6419215" cy="4561840"/>
          </a:xfrm>
          <a:prstGeom prst="rect">
            <a:avLst/>
          </a:prstGeom>
          <a:noFill/>
        </p:spPr>
        <p:txBody>
          <a:bodyPr wrap="square" rtlCol="0" anchor="t">
            <a:spAutoFit/>
          </a:bodyPr>
          <a:lstStyle/>
          <a:p>
            <a:pPr marL="298450" indent="-285750">
              <a:lnSpc>
                <a:spcPct val="100000"/>
              </a:lnSpc>
              <a:spcBef>
                <a:spcPts val="1625"/>
              </a:spcBef>
              <a:buFont typeface="Wingdings" panose="05000000000000000000" charset="0"/>
              <a:buChar char="v"/>
            </a:pPr>
            <a:r>
              <a:rPr b="1" spc="-5" dirty="0">
                <a:latin typeface="Times New Roman" panose="02020603050405020304"/>
                <a:cs typeface="Times New Roman" panose="02020603050405020304"/>
                <a:sym typeface="+mn-ea"/>
              </a:rPr>
              <a:t>ABSTRACT</a:t>
            </a:r>
            <a:endParaRPr dirty="0">
              <a:latin typeface="Times New Roman" panose="02020603050405020304"/>
              <a:cs typeface="Times New Roman" panose="02020603050405020304"/>
            </a:endParaRPr>
          </a:p>
          <a:p>
            <a:pPr marL="298450" marR="1757680" indent="-285750">
              <a:lnSpc>
                <a:spcPct val="151000"/>
              </a:lnSpc>
              <a:spcBef>
                <a:spcPts val="10"/>
              </a:spcBef>
              <a:buFont typeface="Wingdings" panose="05000000000000000000" charset="0"/>
              <a:buChar char="v"/>
            </a:pPr>
            <a:r>
              <a:rPr lang="en-US" b="1" spc="-5" dirty="0">
                <a:latin typeface="Times New Roman" panose="02020603050405020304"/>
                <a:cs typeface="Times New Roman" panose="02020603050405020304"/>
                <a:sym typeface="+mn-ea"/>
              </a:rPr>
              <a:t>INTRODUCTION </a:t>
            </a:r>
            <a:r>
              <a:rPr b="1" spc="-5"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 </a:t>
            </a:r>
            <a:endParaRPr lang="en-US" b="1" dirty="0">
              <a:latin typeface="Times New Roman" panose="02020603050405020304"/>
              <a:cs typeface="Times New Roman" panose="02020603050405020304"/>
            </a:endParaRPr>
          </a:p>
          <a:p>
            <a:pPr marL="298450" marR="1757680" indent="-285750">
              <a:lnSpc>
                <a:spcPct val="151000"/>
              </a:lnSpc>
              <a:spcBef>
                <a:spcPts val="10"/>
              </a:spcBef>
              <a:buFont typeface="Wingdings" panose="05000000000000000000" charset="0"/>
              <a:buChar char="v"/>
            </a:pPr>
            <a:r>
              <a:rPr lang="en-US" b="1" dirty="0">
                <a:latin typeface="Times New Roman" panose="02020603050405020304"/>
                <a:cs typeface="Times New Roman" panose="02020603050405020304"/>
                <a:sym typeface="+mn-ea"/>
              </a:rPr>
              <a:t>OBJECTIVES</a:t>
            </a:r>
            <a:endParaRPr lang="en-US"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IN" altLang="en-US" b="1" dirty="0">
                <a:latin typeface="Times New Roman" panose="02020603050405020304"/>
                <a:cs typeface="Times New Roman" panose="02020603050405020304"/>
                <a:sym typeface="+mn-ea"/>
              </a:rPr>
              <a:t>LITERATURE SURVEY</a:t>
            </a:r>
            <a:endParaRPr lang="en-US" b="1" dirty="0">
              <a:latin typeface="Times New Roman" panose="02020603050405020304"/>
              <a:cs typeface="Times New Roman" panose="02020603050405020304"/>
            </a:endParaRPr>
          </a:p>
          <a:p>
            <a:pPr marL="298450" marR="1757680" indent="-285750">
              <a:lnSpc>
                <a:spcPct val="151000"/>
              </a:lnSpc>
              <a:spcBef>
                <a:spcPts val="10"/>
              </a:spcBef>
              <a:buFont typeface="Wingdings" panose="05000000000000000000" charset="0"/>
              <a:buChar char="v"/>
            </a:pPr>
            <a:r>
              <a:rPr lang="en-US" b="1" dirty="0">
                <a:latin typeface="Times New Roman" panose="02020603050405020304"/>
                <a:cs typeface="Times New Roman" panose="02020603050405020304"/>
                <a:sym typeface="+mn-ea"/>
              </a:rPr>
              <a:t>METHODOLOGY </a:t>
            </a:r>
            <a:endParaRPr lang="en-US"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IN" altLang="en-US" b="1" dirty="0">
                <a:latin typeface="Times New Roman" panose="02020603050405020304"/>
                <a:cs typeface="Times New Roman" panose="02020603050405020304"/>
                <a:sym typeface="+mn-ea"/>
              </a:rPr>
              <a:t>BLOCK DIAGRAM</a:t>
            </a:r>
            <a:endParaRPr lang="en-US"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IN" altLang="en-US" b="1" dirty="0">
                <a:latin typeface="Times New Roman" panose="02020603050405020304"/>
                <a:cs typeface="Times New Roman" panose="02020603050405020304"/>
                <a:sym typeface="+mn-ea"/>
              </a:rPr>
              <a:t>HARDWARE REQUIREMENTS</a:t>
            </a:r>
            <a:endParaRPr lang="en-IN" altLang="en-US"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US" b="1" dirty="0">
                <a:latin typeface="Times New Roman" panose="02020603050405020304"/>
                <a:cs typeface="Times New Roman" panose="02020603050405020304"/>
                <a:sym typeface="+mn-ea"/>
              </a:rPr>
              <a:t>APPLICATIONS</a:t>
            </a:r>
            <a:r>
              <a:rPr b="1" dirty="0">
                <a:latin typeface="Times New Roman" panose="02020603050405020304"/>
                <a:cs typeface="Times New Roman" panose="02020603050405020304"/>
                <a:sym typeface="+mn-ea"/>
              </a:rPr>
              <a:t> </a:t>
            </a:r>
            <a:endParaRPr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IN" b="1" dirty="0">
                <a:latin typeface="Times New Roman" panose="02020603050405020304"/>
                <a:cs typeface="Times New Roman" panose="02020603050405020304"/>
                <a:sym typeface="+mn-ea"/>
              </a:rPr>
              <a:t>ADVANTAGES &amp; DISADVANTAGE</a:t>
            </a:r>
            <a:r>
              <a:rPr lang="en-US" altLang="en-IN" b="1" dirty="0">
                <a:latin typeface="Times New Roman" panose="02020603050405020304"/>
                <a:cs typeface="Times New Roman" panose="02020603050405020304"/>
                <a:sym typeface="+mn-ea"/>
              </a:rPr>
              <a:t>S</a:t>
            </a:r>
            <a:endParaRPr lang="en-IN"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lang="en-IN" b="1" dirty="0">
                <a:latin typeface="Times New Roman" panose="02020603050405020304"/>
                <a:cs typeface="Times New Roman" panose="02020603050405020304"/>
                <a:sym typeface="+mn-ea"/>
              </a:rPr>
              <a:t>SUMMARY</a:t>
            </a:r>
            <a:endParaRPr b="1" dirty="0">
              <a:latin typeface="Times New Roman" panose="02020603050405020304"/>
              <a:cs typeface="Times New Roman" panose="02020603050405020304"/>
              <a:sym typeface="+mn-ea"/>
            </a:endParaRPr>
          </a:p>
          <a:p>
            <a:pPr marL="298450" marR="1757680" indent="-285750">
              <a:lnSpc>
                <a:spcPct val="151000"/>
              </a:lnSpc>
              <a:spcBef>
                <a:spcPts val="10"/>
              </a:spcBef>
              <a:buFont typeface="Wingdings" panose="05000000000000000000" charset="0"/>
              <a:buChar char="v"/>
            </a:pPr>
            <a:r>
              <a:rPr b="1" spc="-335" dirty="0">
                <a:latin typeface="Times New Roman" panose="02020603050405020304"/>
                <a:cs typeface="Times New Roman" panose="02020603050405020304"/>
                <a:sym typeface="+mn-ea"/>
              </a:rPr>
              <a:t> </a:t>
            </a:r>
            <a:r>
              <a:rPr b="1" spc="-5" dirty="0">
                <a:latin typeface="Times New Roman" panose="02020603050405020304"/>
                <a:cs typeface="Times New Roman" panose="02020603050405020304"/>
                <a:sym typeface="+mn-ea"/>
              </a:rPr>
              <a:t>REFER</a:t>
            </a:r>
            <a:r>
              <a:rPr lang="en-US" b="1" spc="-5" dirty="0">
                <a:latin typeface="Times New Roman" panose="02020603050405020304"/>
                <a:cs typeface="Times New Roman" panose="02020603050405020304"/>
                <a:sym typeface="+mn-ea"/>
              </a:rPr>
              <a:t>E</a:t>
            </a:r>
            <a:r>
              <a:rPr b="1" spc="-5" dirty="0">
                <a:latin typeface="Times New Roman" panose="02020603050405020304"/>
                <a:cs typeface="Times New Roman" panose="02020603050405020304"/>
                <a:sym typeface="+mn-ea"/>
              </a:rPr>
              <a:t>NCES</a:t>
            </a:r>
            <a:endParaRPr lang="en-US" dirty="0"/>
          </a:p>
        </p:txBody>
      </p:sp>
    </p:spTree>
    <p:custDataLst>
      <p:tags r:id="rId1"/>
    </p:custDataLst>
  </p:cSld>
  <p:clrMapOvr>
    <a:masterClrMapping/>
  </p:clrMapOvr>
  <p:transition spd="slow" advClick="0" advTm="318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3" name="Rectangle 2"/>
          <p:cNvSpPr/>
          <p:nvPr/>
        </p:nvSpPr>
        <p:spPr>
          <a:xfrm>
            <a:off x="2793304" y="1826107"/>
            <a:ext cx="5574082" cy="3046988"/>
          </a:xfrm>
          <a:prstGeom prst="rect">
            <a:avLst/>
          </a:prstGeom>
        </p:spPr>
        <p:txBody>
          <a:bodyPr wrap="square">
            <a:spAutoFit/>
          </a:bodyPr>
          <a:lstStyle/>
          <a:p>
            <a:pPr algn="ctr"/>
            <a:r>
              <a:rPr lang="en-US" sz="9600" b="1" spc="50" dirty="0">
                <a:ln w="11430"/>
                <a:solidFill>
                  <a:schemeClr val="accent1"/>
                </a:solidFill>
                <a:latin typeface="Jokerman" panose="04090605060D06020702" pitchFamily="82" charset="0"/>
              </a:rPr>
              <a:t>Thank </a:t>
            </a:r>
            <a:endParaRPr lang="en-US" sz="9600" b="1" spc="50" dirty="0">
              <a:ln w="11430"/>
              <a:solidFill>
                <a:schemeClr val="accent1"/>
              </a:solidFill>
              <a:latin typeface="Jokerman" panose="04090605060D06020702" pitchFamily="82" charset="0"/>
            </a:endParaRPr>
          </a:p>
          <a:p>
            <a:pPr algn="ctr"/>
            <a:r>
              <a:rPr lang="en-US" sz="9600" b="1" spc="50" dirty="0">
                <a:ln w="11430"/>
                <a:solidFill>
                  <a:schemeClr val="accent1"/>
                </a:solidFill>
                <a:latin typeface="Jokerman" panose="04090605060D06020702" pitchFamily="82" charset="0"/>
              </a:rPr>
              <a:t>You</a:t>
            </a:r>
            <a:endParaRPr lang="en-US" sz="9600" b="1" dirty="0">
              <a:latin typeface="Jokerman" panose="04090605060D0602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553" y="326382"/>
            <a:ext cx="10058400" cy="864296"/>
          </a:xfrm>
        </p:spPr>
        <p:txBody>
          <a:bodyPr/>
          <a:lstStyle/>
          <a:p>
            <a:pPr>
              <a:defRPr/>
            </a:pPr>
            <a:r>
              <a:rPr lang="en-US" altLang="en-US" dirty="0">
                <a:solidFill>
                  <a:srgbClr val="FF0000"/>
                </a:solidFill>
                <a:latin typeface="Times New Roman" panose="02020603050405020304" pitchFamily="18" charset="0"/>
                <a:cs typeface="Times New Roman" panose="02020603050405020304" pitchFamily="18" charset="0"/>
              </a:rPr>
              <a:t>Abstract</a:t>
            </a:r>
            <a:endParaRPr lang="en-US" altLang="en-US"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D69895EE-CC41-4D6B-9242-3B44A4FE404E}"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67F99BF7-0977-4FED-8F38-13856149B0DB}"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3" name="Content Placeholder 2"/>
          <p:cNvSpPr>
            <a:spLocks noGrp="1"/>
          </p:cNvSpPr>
          <p:nvPr>
            <p:ph idx="1"/>
          </p:nvPr>
        </p:nvSpPr>
        <p:spPr>
          <a:xfrm>
            <a:off x="1096963" y="1467111"/>
            <a:ext cx="10058400" cy="4793989"/>
          </a:xfrm>
        </p:spPr>
        <p:txBody>
          <a:bodyPr/>
          <a:lstStyle/>
          <a:p>
            <a:pPr algn="just">
              <a:lnSpc>
                <a:spcPct val="150000"/>
              </a:lnSpc>
            </a:pPr>
            <a:r>
              <a:rPr lang="en-US" sz="2400" dirty="0">
                <a:solidFill>
                  <a:schemeClr val="tx1"/>
                </a:solidFill>
                <a:latin typeface="Arial Rounded MT Bold" panose="020F0704030504030204" charset="0"/>
                <a:cs typeface="Arial Rounded MT Bold" panose="020F0704030504030204" charset="0"/>
              </a:rPr>
              <a:t>The proposed system presents the conception and construction of a wireless mobile charger using  inductive coupling. This system demonstrates the concept of wireless mobile  charging system . The system allows user to wirelessly charge his mobile phone without plugging in the mobile adapter. The system is </a:t>
            </a:r>
            <a:r>
              <a:rPr lang="en-US" sz="2400" dirty="0">
                <a:solidFill>
                  <a:schemeClr val="tx1"/>
                </a:solidFill>
                <a:latin typeface="Arial Rounded MT Bold" panose="020F0704030504030204" charset="0"/>
                <a:cs typeface="Arial Rounded MT Bold" panose="020F0704030504030204" charset="0"/>
                <a:sym typeface="+mn-ea"/>
              </a:rPr>
              <a:t>demonstrated</a:t>
            </a:r>
            <a:r>
              <a:rPr lang="en-US" sz="2400" dirty="0">
                <a:solidFill>
                  <a:schemeClr val="tx1"/>
                </a:solidFill>
                <a:latin typeface="Arial Rounded MT Bold" panose="020F0704030504030204" charset="0"/>
                <a:cs typeface="Arial Rounded MT Bold" panose="020F0704030504030204" charset="0"/>
              </a:rPr>
              <a:t> using a charging pad where user just needs to place his adapter circuit to charge the  mobile phone. For this purpose we utilize the advanced power transfer concept.</a:t>
            </a:r>
            <a:endParaRPr lang="en-US" sz="2400" dirty="0">
              <a:solidFill>
                <a:schemeClr val="tx1"/>
              </a:solidFill>
              <a:latin typeface="Arial Rounded MT Bold" panose="020F0704030504030204" charset="0"/>
              <a:cs typeface="Arial Rounded MT Bold" panose="020F070403050403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fontAlgn="auto" hangingPunct="1">
              <a:spcAft>
                <a:spcPts val="0"/>
              </a:spcAft>
              <a:defRPr/>
            </a:pPr>
            <a:r>
              <a:rPr lang="en-US" altLang="en-US" sz="4000" dirty="0">
                <a:solidFill>
                  <a:srgbClr val="FF0000"/>
                </a:solidFill>
                <a:latin typeface="Times New Roman" panose="02020603050405020304" pitchFamily="18" charset="0"/>
                <a:cs typeface="Times New Roman" panose="02020603050405020304" pitchFamily="18" charset="0"/>
              </a:rPr>
              <a:t>Introduction</a:t>
            </a:r>
            <a:endParaRPr lang="en-US" altLang="en-US" sz="4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10" name="Content Placeholder 2"/>
          <p:cNvSpPr>
            <a:spLocks noGrp="1"/>
          </p:cNvSpPr>
          <p:nvPr>
            <p:ph idx="1"/>
          </p:nvPr>
        </p:nvSpPr>
        <p:spPr>
          <a:xfrm>
            <a:off x="1216025" y="1365885"/>
            <a:ext cx="9936480" cy="4393565"/>
          </a:xfrm>
        </p:spPr>
        <p:txBody>
          <a:bodyPr/>
          <a:lstStyle/>
          <a:p>
            <a:pPr algn="just">
              <a:lnSpc>
                <a:spcPct val="150000"/>
              </a:lnSpc>
              <a:spcBef>
                <a:spcPts val="0"/>
              </a:spcBef>
              <a:buClr>
                <a:srgbClr val="A47EF2"/>
              </a:buClr>
              <a:buFont typeface="Wingdings" panose="05000000000000000000" charset="0"/>
              <a:buChar char="q"/>
            </a:pPr>
            <a:r>
              <a:rPr lang="en-US" sz="1800" dirty="0">
                <a:solidFill>
                  <a:schemeClr val="tx1"/>
                </a:solidFill>
                <a:latin typeface="Arial Rounded MT Bold" panose="020F0704030504030204" charset="0"/>
                <a:cs typeface="Arial Rounded MT Bold" panose="020F0704030504030204" charset="0"/>
                <a:sym typeface="+mn-ea"/>
              </a:rPr>
              <a:t>Wireless charging technology enables wireless power transfer from a power source  such as charger to a load such as a mobile device conveniently across an air gap by eliminating the bunch of wire.</a:t>
            </a:r>
            <a:endParaRPr lang="en-US" sz="1800" dirty="0">
              <a:solidFill>
                <a:schemeClr val="tx1"/>
              </a:solidFill>
              <a:latin typeface="Arial Rounded MT Bold" panose="020F0704030504030204" charset="0"/>
              <a:cs typeface="Arial Rounded MT Bold" panose="020F0704030504030204" charset="0"/>
            </a:endParaRPr>
          </a:p>
          <a:p>
            <a:pPr algn="just">
              <a:lnSpc>
                <a:spcPct val="150000"/>
              </a:lnSpc>
              <a:spcBef>
                <a:spcPts val="0"/>
              </a:spcBef>
              <a:buClr>
                <a:srgbClr val="A47EF2"/>
              </a:buClr>
              <a:buFont typeface="Wingdings" panose="05000000000000000000" charset="0"/>
              <a:buChar char="q"/>
            </a:pPr>
            <a:r>
              <a:rPr lang="en-US" sz="1800" dirty="0">
                <a:solidFill>
                  <a:schemeClr val="tx1"/>
                </a:solidFill>
                <a:latin typeface="Arial Rounded MT Bold" panose="020F0704030504030204" charset="0"/>
                <a:cs typeface="Arial Rounded MT Bold" panose="020F0704030504030204" charset="0"/>
                <a:sym typeface="+mn-ea"/>
              </a:rPr>
              <a:t> Wireless power transmission involves the exchange of power without the need for physical connections. The development of this technology started in the late 19th and early 20th centuries, when a number of important innovations in electromagnetic research were made.</a:t>
            </a:r>
            <a:endParaRPr lang="en-US" sz="1800" dirty="0">
              <a:solidFill>
                <a:schemeClr val="tx1"/>
              </a:solidFill>
              <a:latin typeface="Arial Rounded MT Bold" panose="020F0704030504030204" charset="0"/>
              <a:cs typeface="Arial Rounded MT Bold" panose="020F0704030504030204" charset="0"/>
            </a:endParaRPr>
          </a:p>
          <a:p>
            <a:pPr algn="just">
              <a:lnSpc>
                <a:spcPct val="150000"/>
              </a:lnSpc>
              <a:spcBef>
                <a:spcPts val="0"/>
              </a:spcBef>
              <a:buClr>
                <a:srgbClr val="A47EF2"/>
              </a:buClr>
              <a:buFont typeface="Wingdings" panose="05000000000000000000" charset="0"/>
              <a:buChar char="q"/>
            </a:pPr>
            <a:r>
              <a:rPr lang="en-US" sz="1800" dirty="0">
                <a:solidFill>
                  <a:schemeClr val="tx1"/>
                </a:solidFill>
                <a:latin typeface="Arial Rounded MT Bold" panose="020F0704030504030204" charset="0"/>
                <a:cs typeface="Arial Rounded MT Bold" panose="020F0704030504030204" charset="0"/>
                <a:sym typeface="+mn-ea"/>
              </a:rPr>
              <a:t> These advancements established the basic principles that served as the foundation for modern electrical power transport.</a:t>
            </a:r>
            <a:endParaRPr lang="en-US" sz="1800" dirty="0">
              <a:solidFill>
                <a:schemeClr val="tx1"/>
              </a:solidFill>
              <a:latin typeface="Arial Rounded MT Bold" panose="020F0704030504030204" charset="0"/>
              <a:cs typeface="Arial Rounded MT Bold" panose="020F0704030504030204" charset="0"/>
            </a:endParaRPr>
          </a:p>
          <a:p>
            <a:pPr algn="just">
              <a:lnSpc>
                <a:spcPct val="150000"/>
              </a:lnSpc>
              <a:spcBef>
                <a:spcPts val="0"/>
              </a:spcBef>
              <a:buClr>
                <a:srgbClr val="A47EF2"/>
              </a:buClr>
              <a:buFont typeface="Wingdings" panose="05000000000000000000" charset="0"/>
              <a:buChar char="q"/>
            </a:pPr>
            <a:r>
              <a:rPr lang="en-US" sz="1800" dirty="0">
                <a:solidFill>
                  <a:schemeClr val="tx1"/>
                </a:solidFill>
                <a:latin typeface="Arial Rounded MT Bold" panose="020F0704030504030204" charset="0"/>
                <a:cs typeface="Arial Rounded MT Bold" panose="020F0704030504030204" charset="0"/>
                <a:sym typeface="+mn-ea"/>
              </a:rPr>
              <a:t> During the past 20 years, improvements in wireless technologies have led to a revival of related research. Public interest in wireless power has also increased with the application of Nikola Tesla ideas and inventions .</a:t>
            </a:r>
            <a:endParaRPr lang="en-IN" sz="1800" dirty="0">
              <a:solidFill>
                <a:schemeClr val="tx1"/>
              </a:solidFill>
              <a:latin typeface="Arial Rounded MT Bold" panose="020F0704030504030204" charset="0"/>
              <a:cs typeface="Arial Rounded MT Bold" panose="020F0704030504030204" charset="0"/>
            </a:endParaRPr>
          </a:p>
          <a:p>
            <a:pPr>
              <a:lnSpc>
                <a:spcPct val="150000"/>
              </a:lnSpc>
              <a:buClr>
                <a:srgbClr val="A47EF2"/>
              </a:buClr>
              <a:buFont typeface="Wingdings" panose="05000000000000000000" charset="0"/>
              <a:buChar char="q"/>
            </a:pPr>
            <a:endParaRPr lang="en-IN" sz="1800" dirty="0">
              <a:solidFill>
                <a:schemeClr val="tx1"/>
              </a:solidFill>
              <a:latin typeface="Arial Rounded MT Bold" panose="020F0704030504030204" charset="0"/>
              <a:cs typeface="Arial Rounded MT Bold" panose="020F070403050403020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Objective</a:t>
            </a:r>
            <a:r>
              <a:rPr lang="en-IN" altLang="en-US" sz="4000" dirty="0">
                <a:solidFill>
                  <a:srgbClr val="FF0000"/>
                </a:solidFill>
                <a:latin typeface="Times New Roman" panose="02020603050405020304" pitchFamily="18" charset="0"/>
                <a:cs typeface="Times New Roman" panose="02020603050405020304" pitchFamily="18" charset="0"/>
              </a:rPr>
              <a:t>s</a:t>
            </a:r>
            <a:endParaRPr lang="en-IN"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037590" y="1183005"/>
            <a:ext cx="10177780" cy="4794250"/>
          </a:xfrm>
        </p:spPr>
        <p:txBody>
          <a:bodyPr/>
          <a:lstStyle/>
          <a:p>
            <a:pPr marL="0" indent="0">
              <a:lnSpc>
                <a:spcPct val="100000"/>
              </a:lnSpc>
              <a:spcBef>
                <a:spcPts val="1085"/>
              </a:spcBef>
              <a:buNone/>
            </a:pPr>
            <a:endParaRPr dirty="0">
              <a:latin typeface="Calibri" panose="020F0502020204030204"/>
              <a:cs typeface="Calibri" panose="020F0502020204030204"/>
            </a:endParaRPr>
          </a:p>
          <a:p>
            <a:pPr algn="just">
              <a:buClr>
                <a:srgbClr val="A47EF2"/>
              </a:buClr>
              <a:buFont typeface="Wingdings" panose="05000000000000000000" charset="0"/>
              <a:buChar char="Ø"/>
            </a:pPr>
            <a:r>
              <a:rPr lang="en-US" sz="2400" dirty="0">
                <a:solidFill>
                  <a:srgbClr val="00B0F0"/>
                </a:solidFill>
                <a:latin typeface="Calibri" panose="020F0502020204030204"/>
                <a:cs typeface="Calibri" panose="020F0502020204030204"/>
              </a:rPr>
              <a:t> </a:t>
            </a:r>
            <a:r>
              <a:rPr lang="en-US" sz="2400" dirty="0">
                <a:solidFill>
                  <a:schemeClr val="tx1"/>
                </a:solidFill>
                <a:latin typeface="Arial Rounded MT Bold" panose="020F0704030504030204" charset="0"/>
                <a:cs typeface="Arial Rounded MT Bold" panose="020F0704030504030204" charset="0"/>
              </a:rPr>
              <a:t>To design a wireless charger to charge mobile phone by resonant     </a:t>
            </a:r>
            <a:endParaRPr lang="en-US" sz="2400" dirty="0">
              <a:solidFill>
                <a:schemeClr val="tx1"/>
              </a:solidFill>
              <a:latin typeface="Arial Rounded MT Bold" panose="020F0704030504030204" charset="0"/>
              <a:cs typeface="Arial Rounded MT Bold" panose="020F0704030504030204" charset="0"/>
            </a:endParaRPr>
          </a:p>
          <a:p>
            <a:pPr marL="0" indent="0" algn="just">
              <a:buClr>
                <a:srgbClr val="A47EF2"/>
              </a:buClr>
              <a:buFont typeface="Wingdings" panose="05000000000000000000" charset="0"/>
              <a:buNone/>
            </a:pPr>
            <a:r>
              <a:rPr lang="en-US" sz="2400" dirty="0">
                <a:solidFill>
                  <a:schemeClr val="tx1"/>
                </a:solidFill>
                <a:latin typeface="Arial Rounded MT Bold" panose="020F0704030504030204" charset="0"/>
                <a:cs typeface="Arial Rounded MT Bold" panose="020F0704030504030204" charset="0"/>
              </a:rPr>
              <a:t>     inductive </a:t>
            </a:r>
            <a:r>
              <a:rPr lang="en-IN" altLang="en-US" sz="2400" dirty="0">
                <a:solidFill>
                  <a:schemeClr val="tx1"/>
                </a:solidFill>
                <a:latin typeface="Arial Rounded MT Bold" panose="020F0704030504030204" charset="0"/>
                <a:cs typeface="Arial Rounded MT Bold" panose="020F0704030504030204" charset="0"/>
              </a:rPr>
              <a:t>  </a:t>
            </a:r>
            <a:r>
              <a:rPr lang="en-US" sz="2400" dirty="0">
                <a:solidFill>
                  <a:schemeClr val="tx1"/>
                </a:solidFill>
                <a:latin typeface="Arial Rounded MT Bold" panose="020F0704030504030204" charset="0"/>
                <a:cs typeface="Arial Rounded MT Bold" panose="020F0704030504030204" charset="0"/>
              </a:rPr>
              <a:t>coupling. </a:t>
            </a:r>
            <a:endParaRPr lang="en-US" sz="2400" dirty="0">
              <a:solidFill>
                <a:schemeClr val="tx1"/>
              </a:solidFill>
              <a:latin typeface="Arial Rounded MT Bold" panose="020F0704030504030204" charset="0"/>
              <a:cs typeface="Arial Rounded MT Bold" panose="020F0704030504030204" charset="0"/>
            </a:endParaRPr>
          </a:p>
          <a:p>
            <a:pPr algn="just">
              <a:buClr>
                <a:srgbClr val="A47EF2"/>
              </a:buClr>
              <a:buFont typeface="Wingdings" panose="05000000000000000000" charset="0"/>
              <a:buChar char="Ø"/>
            </a:pPr>
            <a:r>
              <a:rPr lang="en-US" sz="2400" dirty="0">
                <a:solidFill>
                  <a:schemeClr val="tx1"/>
                </a:solidFill>
                <a:latin typeface="Arial Rounded MT Bold" panose="020F0704030504030204" charset="0"/>
                <a:cs typeface="Arial Rounded MT Bold" panose="020F0704030504030204" charset="0"/>
              </a:rPr>
              <a:t> To test and verify the theoretical method of wireless charging. </a:t>
            </a:r>
            <a:endParaRPr lang="en-US" sz="2400" dirty="0">
              <a:solidFill>
                <a:schemeClr val="tx1"/>
              </a:solidFill>
              <a:latin typeface="Arial Rounded MT Bold" panose="020F0704030504030204" charset="0"/>
              <a:cs typeface="Arial Rounded MT Bold" panose="020F0704030504030204" charset="0"/>
            </a:endParaRPr>
          </a:p>
          <a:p>
            <a:pPr algn="just">
              <a:buClr>
                <a:srgbClr val="A47EF2"/>
              </a:buClr>
              <a:buFont typeface="Wingdings" panose="05000000000000000000" charset="0"/>
              <a:buChar char="Ø"/>
            </a:pPr>
            <a:r>
              <a:rPr lang="en-IN" altLang="en-US" sz="2400" dirty="0">
                <a:solidFill>
                  <a:schemeClr val="tx1"/>
                </a:solidFill>
                <a:latin typeface="Arial Rounded MT Bold" panose="020F0704030504030204" charset="0"/>
                <a:cs typeface="Arial Rounded MT Bold" panose="020F0704030504030204" charset="0"/>
              </a:rPr>
              <a:t> </a:t>
            </a:r>
            <a:r>
              <a:rPr lang="en-US" altLang="en-IN" sz="2400" dirty="0">
                <a:solidFill>
                  <a:schemeClr val="tx1"/>
                </a:solidFill>
                <a:latin typeface="Arial Rounded MT Bold" panose="020F0704030504030204" charset="0"/>
                <a:cs typeface="Arial Rounded MT Bold" panose="020F0704030504030204" charset="0"/>
              </a:rPr>
              <a:t>To a</a:t>
            </a:r>
            <a:r>
              <a:rPr lang="en-US" sz="2400" dirty="0">
                <a:solidFill>
                  <a:schemeClr val="tx1"/>
                </a:solidFill>
                <a:latin typeface="Arial Rounded MT Bold" panose="020F0704030504030204" charset="0"/>
                <a:cs typeface="Arial Rounded MT Bold" panose="020F0704030504030204" charset="0"/>
              </a:rPr>
              <a:t>cquire the acceptable efficiency of wireless power transfer.  </a:t>
            </a:r>
            <a:endParaRPr lang="en-US" sz="2400" dirty="0">
              <a:solidFill>
                <a:schemeClr val="tx1"/>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Literature Survey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097280" y="2340789"/>
            <a:ext cx="10057130" cy="3039566"/>
          </a:xfrm>
        </p:spPr>
        <p:txBody>
          <a:bodyPr/>
          <a:lstStyle/>
          <a:p>
            <a:pPr marL="0" indent="0">
              <a:buNone/>
            </a:pPr>
            <a:endParaRPr lang="en-US" sz="2800" dirty="0">
              <a:solidFill>
                <a:srgbClr val="FFC000"/>
              </a:solidFill>
            </a:endParaRPr>
          </a:p>
          <a:p>
            <a:pPr algn="just">
              <a:lnSpc>
                <a:spcPct val="150000"/>
              </a:lnSpc>
            </a:pPr>
            <a:r>
              <a:rPr lang="en-IN" altLang="en-US" dirty="0">
                <a:solidFill>
                  <a:schemeClr val="tx1"/>
                </a:solidFill>
                <a:latin typeface="Arial" panose="020B0604020202020204" pitchFamily="34" charset="0"/>
                <a:cs typeface="Arial" panose="020B0604020202020204" pitchFamily="34" charset="0"/>
              </a:rPr>
              <a:t>This paper</a:t>
            </a:r>
            <a:r>
              <a:rPr lang="en-US" altLang="en-IN" dirty="0">
                <a:solidFill>
                  <a:schemeClr val="tx1"/>
                </a:solidFill>
                <a:latin typeface="Arial" panose="020B0604020202020204" pitchFamily="34" charset="0"/>
                <a:cs typeface="Arial" panose="020B0604020202020204" pitchFamily="34" charset="0"/>
              </a:rPr>
              <a:t> [1]</a:t>
            </a:r>
            <a:r>
              <a:rPr lang="en-IN" altLang="en-US" dirty="0">
                <a:solidFill>
                  <a:schemeClr val="tx1"/>
                </a:solidFill>
                <a:latin typeface="Arial" panose="020B0604020202020204" pitchFamily="34" charset="0"/>
                <a:cs typeface="Arial" panose="020B0604020202020204" pitchFamily="34" charset="0"/>
              </a:rPr>
              <a:t> analyzes  on w</a:t>
            </a:r>
            <a:r>
              <a:rPr lang="en-US" dirty="0">
                <a:solidFill>
                  <a:schemeClr val="tx1"/>
                </a:solidFill>
                <a:latin typeface="Arial" panose="020B0604020202020204" pitchFamily="34" charset="0"/>
                <a:cs typeface="Arial" panose="020B0604020202020204" pitchFamily="34" charset="0"/>
              </a:rPr>
              <a:t>ireless charging is the transmission of energy from a power source to a consumingdevice   without   wires   or   cables.   This   means   that   all   wireless   charging   technologies   are comprised of both a transmitter (or charging station) that transmits that energy and a  receiver(integrated inside a device) that receives the energy to charges the battery of the device. In simpler terms, wireless charging is the transfer of power from a power outlet to your device,without the need for a connecting cable.</a:t>
            </a:r>
            <a:endParaRPr lang="en-US" dirty="0">
              <a:solidFill>
                <a:schemeClr val="tx1"/>
              </a:solidFill>
              <a:latin typeface="Arial" panose="020B0604020202020204" pitchFamily="34" charset="0"/>
              <a:cs typeface="Arial" panose="020B0604020202020204" pitchFamily="34" charset="0"/>
            </a:endParaRPr>
          </a:p>
        </p:txBody>
      </p:sp>
      <p:sp>
        <p:nvSpPr>
          <p:cNvPr id="3" name="Text Box 2"/>
          <p:cNvSpPr txBox="1"/>
          <p:nvPr/>
        </p:nvSpPr>
        <p:spPr>
          <a:xfrm>
            <a:off x="1097280" y="1528445"/>
            <a:ext cx="10146665" cy="1545590"/>
          </a:xfrm>
          <a:prstGeom prst="rect">
            <a:avLst/>
          </a:prstGeom>
          <a:noFill/>
        </p:spPr>
        <p:txBody>
          <a:bodyPr wrap="square" rtlCol="0" anchor="t">
            <a:spAutoFit/>
          </a:bodyPr>
          <a:lstStyle/>
          <a:p>
            <a:pPr algn="just">
              <a:lnSpc>
                <a:spcPct val="150000"/>
              </a:lnSpc>
            </a:pPr>
            <a:r>
              <a:rPr lang="en-US" sz="2100" b="1" dirty="0">
                <a:solidFill>
                  <a:schemeClr val="tx1"/>
                </a:solidFill>
                <a:latin typeface="Arial Rounded MT Bold" panose="020F0704030504030204" charset="0"/>
                <a:cs typeface="Arial Rounded MT Bold" panose="020F0704030504030204" charset="0"/>
              </a:rPr>
              <a:t>Ignatius,   Joe   Louis   Paul   &amp;   </a:t>
            </a:r>
            <a:r>
              <a:rPr lang="en-US" sz="2100" b="1" dirty="0" err="1">
                <a:solidFill>
                  <a:schemeClr val="tx1"/>
                </a:solidFill>
                <a:latin typeface="Arial Rounded MT Bold" panose="020F0704030504030204" charset="0"/>
                <a:cs typeface="Arial Rounded MT Bold" panose="020F0704030504030204" charset="0"/>
              </a:rPr>
              <a:t>Sooraj</a:t>
            </a:r>
            <a:r>
              <a:rPr lang="en-US" sz="2100" b="1" dirty="0">
                <a:solidFill>
                  <a:schemeClr val="tx1"/>
                </a:solidFill>
                <a:latin typeface="Arial Rounded MT Bold" panose="020F0704030504030204" charset="0"/>
                <a:cs typeface="Arial Rounded MT Bold" panose="020F0704030504030204" charset="0"/>
              </a:rPr>
              <a:t>,   </a:t>
            </a:r>
            <a:r>
              <a:rPr lang="en-US" sz="2100" b="1" dirty="0" err="1">
                <a:solidFill>
                  <a:schemeClr val="tx1"/>
                </a:solidFill>
                <a:latin typeface="Arial Rounded MT Bold" panose="020F0704030504030204" charset="0"/>
                <a:cs typeface="Arial Rounded MT Bold" panose="020F0704030504030204" charset="0"/>
              </a:rPr>
              <a:t>Sasirekha</a:t>
            </a:r>
            <a:r>
              <a:rPr lang="en-US" sz="2100" b="1" dirty="0">
                <a:solidFill>
                  <a:schemeClr val="tx1"/>
                </a:solidFill>
                <a:latin typeface="Arial Rounded MT Bold" panose="020F0704030504030204" charset="0"/>
                <a:cs typeface="Arial Rounded MT Bold" panose="020F0704030504030204" charset="0"/>
              </a:rPr>
              <a:t>   &amp;   D,   D   &amp;   </a:t>
            </a:r>
            <a:r>
              <a:rPr lang="en-US" sz="2100" b="1" dirty="0" err="1">
                <a:solidFill>
                  <a:schemeClr val="tx1"/>
                </a:solidFill>
                <a:latin typeface="Arial Rounded MT Bold" panose="020F0704030504030204" charset="0"/>
                <a:cs typeface="Arial Rounded MT Bold" panose="020F0704030504030204" charset="0"/>
              </a:rPr>
              <a:t>Revanth</a:t>
            </a:r>
            <a:r>
              <a:rPr lang="en-US" sz="2100" b="1" dirty="0">
                <a:solidFill>
                  <a:schemeClr val="tx1"/>
                </a:solidFill>
                <a:latin typeface="Arial Rounded MT Bold" panose="020F0704030504030204" charset="0"/>
                <a:cs typeface="Arial Rounded MT Bold" panose="020F0704030504030204" charset="0"/>
              </a:rPr>
              <a:t>,   P.   (20</a:t>
            </a:r>
            <a:r>
              <a:rPr lang="en-IN" altLang="en-US" sz="2100" b="1" dirty="0">
                <a:solidFill>
                  <a:schemeClr val="tx1"/>
                </a:solidFill>
                <a:latin typeface="Arial Rounded MT Bold" panose="020F0704030504030204" charset="0"/>
                <a:cs typeface="Arial Rounded MT Bold" panose="020F0704030504030204" charset="0"/>
              </a:rPr>
              <a:t>20</a:t>
            </a:r>
            <a:r>
              <a:rPr lang="en-US" sz="2100" b="1" dirty="0">
                <a:solidFill>
                  <a:schemeClr val="tx1"/>
                </a:solidFill>
                <a:latin typeface="Arial Rounded MT Bold" panose="020F0704030504030204" charset="0"/>
                <a:cs typeface="Arial Rounded MT Bold" panose="020F0704030504030204" charset="0"/>
              </a:rPr>
              <a:t>), A Working   Model   for   Mobile   Charging   using   Wireless   Power   Transmission , International   Journal   of   Engineering   &amp;   Technology.  </a:t>
            </a:r>
            <a:endParaRPr lang="en-US" b="1" dirty="0">
              <a:solidFill>
                <a:schemeClr val="tx1"/>
              </a:solidFill>
              <a:latin typeface="Arial Rounded MT Bold" panose="020F0704030504030204" charset="0"/>
              <a:cs typeface="Arial Rounded MT Bold" panose="020F070403050403020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Literature Survey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179195" y="1914525"/>
            <a:ext cx="9957435" cy="3216234"/>
          </a:xfrm>
        </p:spPr>
        <p:txBody>
          <a:bodyPr/>
          <a:lstStyle/>
          <a:p>
            <a:pPr marL="0" indent="0">
              <a:buNone/>
            </a:pPr>
            <a:endParaRPr lang="en-US" sz="2800" dirty="0">
              <a:solidFill>
                <a:srgbClr val="FFC000"/>
              </a:solidFill>
            </a:endParaRPr>
          </a:p>
          <a:p>
            <a:pPr marL="0" indent="0" algn="dist">
              <a:lnSpc>
                <a:spcPct val="150000"/>
              </a:lnSpc>
              <a:buNone/>
            </a:pPr>
            <a:r>
              <a:rPr lang="en-IN" altLang="en-US" dirty="0">
                <a:solidFill>
                  <a:schemeClr val="tx1"/>
                </a:solidFill>
                <a:latin typeface="Arial" panose="020B0604020202020204" pitchFamily="34" charset="0"/>
                <a:cs typeface="Arial" panose="020B0604020202020204" pitchFamily="34" charset="0"/>
                <a:sym typeface="+mn-ea"/>
              </a:rPr>
              <a:t>This paper </a:t>
            </a:r>
            <a:r>
              <a:rPr lang="en-US" altLang="en-IN" dirty="0">
                <a:solidFill>
                  <a:schemeClr val="tx1"/>
                </a:solidFill>
                <a:latin typeface="Arial" panose="020B0604020202020204" pitchFamily="34" charset="0"/>
                <a:cs typeface="Arial" panose="020B0604020202020204" pitchFamily="34" charset="0"/>
                <a:sym typeface="+mn-ea"/>
              </a:rPr>
              <a:t>[2] </a:t>
            </a:r>
            <a:r>
              <a:rPr lang="en-IN" altLang="en-US" dirty="0">
                <a:solidFill>
                  <a:schemeClr val="tx1"/>
                </a:solidFill>
                <a:latin typeface="Arial" panose="020B0604020202020204" pitchFamily="34" charset="0"/>
                <a:cs typeface="Arial" panose="020B0604020202020204" pitchFamily="34" charset="0"/>
                <a:sym typeface="+mn-ea"/>
              </a:rPr>
              <a:t>analyzes  on </a:t>
            </a:r>
            <a:r>
              <a:rPr lang="en-US" dirty="0">
                <a:solidFill>
                  <a:schemeClr val="tx1"/>
                </a:solidFill>
                <a:latin typeface="Arial" panose="020B0604020202020204" pitchFamily="34" charset="0"/>
                <a:cs typeface="Arial" panose="020B0604020202020204" pitchFamily="34" charset="0"/>
              </a:rPr>
              <a:t>Fulton Innovation revealed its bidirectional charging technology called e-Coupling. The</a:t>
            </a:r>
            <a:r>
              <a:rPr lang="en-IN" altLang="en-US"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technology would essentially allow someone to charge their mobile phone by simply putting it on the back of a tablet, as shown in Figure </a:t>
            </a:r>
            <a:r>
              <a:rPr lang="en-IN" altLang="en-US" dirty="0">
                <a:solidFill>
                  <a:schemeClr val="tx1"/>
                </a:solidFill>
                <a:latin typeface="Arial" panose="020B0604020202020204" pitchFamily="34" charset="0"/>
                <a:cs typeface="Arial" panose="020B0604020202020204" pitchFamily="34" charset="0"/>
              </a:rPr>
              <a:t>2</a:t>
            </a:r>
            <a:r>
              <a:rPr lang="en-US" dirty="0">
                <a:solidFill>
                  <a:schemeClr val="tx1"/>
                </a:solidFill>
                <a:latin typeface="Arial" panose="020B0604020202020204" pitchFamily="34" charset="0"/>
                <a:cs typeface="Arial" panose="020B0604020202020204" pitchFamily="34" charset="0"/>
              </a:rPr>
              <a:t>, or another device that has enabled Qi. FultonInnovation has modified Qi WPT technique that permits for the charging of mobile devices without plugging the mobile devices in, by simply placing them on a power station connected to an outlet.</a:t>
            </a:r>
            <a:endParaRPr lang="en-US" dirty="0">
              <a:solidFill>
                <a:schemeClr val="tx1"/>
              </a:solidFill>
              <a:latin typeface="Arial" panose="020B0604020202020204" pitchFamily="34" charset="0"/>
              <a:cs typeface="Arial" panose="020B0604020202020204" pitchFamily="34" charset="0"/>
            </a:endParaRPr>
          </a:p>
        </p:txBody>
      </p:sp>
      <p:sp>
        <p:nvSpPr>
          <p:cNvPr id="10" name="Text Box 9"/>
          <p:cNvSpPr txBox="1"/>
          <p:nvPr/>
        </p:nvSpPr>
        <p:spPr>
          <a:xfrm>
            <a:off x="1128395" y="1463040"/>
            <a:ext cx="9996805" cy="1060450"/>
          </a:xfrm>
          <a:prstGeom prst="rect">
            <a:avLst/>
          </a:prstGeom>
          <a:noFill/>
        </p:spPr>
        <p:txBody>
          <a:bodyPr wrap="square" rtlCol="0" anchor="t">
            <a:spAutoFit/>
          </a:bodyPr>
          <a:lstStyle/>
          <a:p>
            <a:pPr algn="just">
              <a:lnSpc>
                <a:spcPct val="150000"/>
              </a:lnSpc>
            </a:pPr>
            <a:r>
              <a:rPr lang="en-US" sz="2100" b="1" dirty="0">
                <a:solidFill>
                  <a:schemeClr val="tx1"/>
                </a:solidFill>
                <a:latin typeface="Arial Rounded MT Bold" panose="020F0704030504030204" charset="0"/>
                <a:cs typeface="Arial Black" panose="020B0A04020102020204" charset="0"/>
              </a:rPr>
              <a:t>S.Y. Hui, "Planar Wireless Charging Technology for Portable Electronic Products </a:t>
            </a:r>
            <a:r>
              <a:rPr lang="en-US" sz="2100" b="1" dirty="0" err="1">
                <a:solidFill>
                  <a:schemeClr val="tx1"/>
                </a:solidFill>
                <a:latin typeface="Arial Rounded MT Bold" panose="020F0704030504030204" charset="0"/>
                <a:cs typeface="Arial Black" panose="020B0A04020102020204" charset="0"/>
              </a:rPr>
              <a:t>andQi</a:t>
            </a:r>
            <a:r>
              <a:rPr lang="en-US" sz="2100" b="1" dirty="0">
                <a:solidFill>
                  <a:schemeClr val="tx1"/>
                </a:solidFill>
                <a:latin typeface="Arial Rounded MT Bold" panose="020F0704030504030204" charset="0"/>
                <a:cs typeface="Arial Black" panose="020B0A04020102020204" charset="0"/>
              </a:rPr>
              <a:t>", Proceedings of the IEEE, Vol. 101, No. 6, June 20</a:t>
            </a:r>
            <a:r>
              <a:rPr lang="en-IN" altLang="en-US" sz="2100" b="1" dirty="0">
                <a:solidFill>
                  <a:schemeClr val="tx1"/>
                </a:solidFill>
                <a:latin typeface="Arial Rounded MT Bold" panose="020F0704030504030204" charset="0"/>
                <a:cs typeface="Arial Black" panose="020B0A04020102020204" charset="0"/>
              </a:rPr>
              <a:t>21</a:t>
            </a:r>
            <a:endParaRPr lang="en-US" sz="2100" b="1" dirty="0">
              <a:solidFill>
                <a:schemeClr val="tx1"/>
              </a:solidFill>
              <a:latin typeface="Arial Rounded MT Bold" panose="020F070403050403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Literature Survey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215390" y="2173605"/>
            <a:ext cx="10008870" cy="4794250"/>
          </a:xfrm>
        </p:spPr>
        <p:txBody>
          <a:bodyPr/>
          <a:lstStyle/>
          <a:p>
            <a:pPr marL="0" indent="0">
              <a:buNone/>
            </a:pPr>
            <a:endParaRPr lang="en-US" sz="2800" dirty="0">
              <a:solidFill>
                <a:srgbClr val="FFC000"/>
              </a:solidFill>
            </a:endParaRPr>
          </a:p>
          <a:p>
            <a:pPr marL="0" indent="0" algn="just">
              <a:lnSpc>
                <a:spcPct val="150000"/>
              </a:lnSpc>
              <a:buNone/>
            </a:pPr>
            <a:r>
              <a:rPr sz="2300" dirty="0">
                <a:solidFill>
                  <a:srgbClr val="00B0F0"/>
                </a:solidFill>
              </a:rPr>
              <a:t> </a:t>
            </a:r>
            <a:r>
              <a:rPr lang="en-US" dirty="0">
                <a:solidFill>
                  <a:schemeClr val="tx1"/>
                </a:solidFill>
                <a:latin typeface="Arial" panose="020B0604020202020204" pitchFamily="34" charset="0"/>
                <a:cs typeface="Arial" panose="020B0604020202020204" pitchFamily="34" charset="0"/>
              </a:rPr>
              <a:t>T</a:t>
            </a:r>
            <a:r>
              <a:rPr lang="en-IN" dirty="0">
                <a:solidFill>
                  <a:schemeClr val="tx1"/>
                </a:solidFill>
                <a:latin typeface="Arial" panose="020B0604020202020204" pitchFamily="34" charset="0"/>
                <a:cs typeface="Arial" panose="020B0604020202020204" pitchFamily="34" charset="0"/>
              </a:rPr>
              <a:t>his paper</a:t>
            </a:r>
            <a:r>
              <a:rPr lang="en-US" dirty="0">
                <a:solidFill>
                  <a:schemeClr val="tx1"/>
                </a:solidFill>
                <a:latin typeface="Arial" panose="020B0604020202020204" pitchFamily="34" charset="0"/>
                <a:cs typeface="Arial" panose="020B0604020202020204" pitchFamily="34" charset="0"/>
              </a:rPr>
              <a:t>[3] </a:t>
            </a:r>
            <a:r>
              <a:rPr lang="en-US" altLang="en-IN" dirty="0">
                <a:solidFill>
                  <a:schemeClr val="tx1"/>
                </a:solidFill>
                <a:latin typeface="Arial" panose="020B0604020202020204" pitchFamily="34" charset="0"/>
                <a:cs typeface="Arial" panose="020B0604020202020204" pitchFamily="34" charset="0"/>
              </a:rPr>
              <a:t>explains t</a:t>
            </a:r>
            <a:r>
              <a:rPr dirty="0">
                <a:solidFill>
                  <a:schemeClr val="tx1"/>
                </a:solidFill>
                <a:latin typeface="Arial" panose="020B0604020202020204" pitchFamily="34" charset="0"/>
                <a:cs typeface="Arial" panose="020B0604020202020204" pitchFamily="34" charset="0"/>
              </a:rPr>
              <a:t>he</a:t>
            </a:r>
            <a:r>
              <a:rPr lang="en-IN" dirty="0">
                <a:solidFill>
                  <a:schemeClr val="tx1"/>
                </a:solidFill>
                <a:latin typeface="Arial" panose="020B0604020202020204" pitchFamily="34" charset="0"/>
                <a:cs typeface="Arial" panose="020B0604020202020204" pitchFamily="34" charset="0"/>
              </a:rPr>
              <a:t> </a:t>
            </a:r>
            <a:r>
              <a:rPr dirty="0">
                <a:solidFill>
                  <a:schemeClr val="tx1"/>
                </a:solidFill>
                <a:latin typeface="Arial" panose="020B0604020202020204" pitchFamily="34" charset="0"/>
                <a:cs typeface="Arial" panose="020B0604020202020204" pitchFamily="34" charset="0"/>
              </a:rPr>
              <a:t>working of </a:t>
            </a:r>
            <a:r>
              <a:rPr dirty="0" err="1">
                <a:solidFill>
                  <a:schemeClr val="tx1"/>
                </a:solidFill>
                <a:latin typeface="Arial" panose="020B0604020202020204" pitchFamily="34" charset="0"/>
                <a:cs typeface="Arial" panose="020B0604020202020204" pitchFamily="34" charset="0"/>
              </a:rPr>
              <a:t>chargebite</a:t>
            </a:r>
            <a:r>
              <a:rPr lang="en-US" dirty="0">
                <a:solidFill>
                  <a:schemeClr val="tx1"/>
                </a:solidFill>
                <a:latin typeface="Arial" panose="020B0604020202020204" pitchFamily="34" charset="0"/>
                <a:cs typeface="Arial" panose="020B0604020202020204" pitchFamily="34" charset="0"/>
              </a:rPr>
              <a:t> which </a:t>
            </a:r>
            <a:r>
              <a:rPr dirty="0">
                <a:solidFill>
                  <a:schemeClr val="tx1"/>
                </a:solidFill>
                <a:latin typeface="Arial" panose="020B0604020202020204" pitchFamily="34" charset="0"/>
                <a:cs typeface="Arial" panose="020B0604020202020204" pitchFamily="34" charset="0"/>
              </a:rPr>
              <a:t>is so much different from the other entire wireless charger available in the market. Basically, chargebite is a device with which we have to connect another two </a:t>
            </a:r>
            <a:r>
              <a:rPr lang="en-US" dirty="0">
                <a:solidFill>
                  <a:schemeClr val="tx1"/>
                </a:solidFill>
                <a:latin typeface="Arial" panose="020B0604020202020204" pitchFamily="34" charset="0"/>
                <a:cs typeface="Arial" panose="020B0604020202020204" pitchFamily="34" charset="0"/>
              </a:rPr>
              <a:t>i</a:t>
            </a:r>
            <a:r>
              <a:rPr dirty="0">
                <a:solidFill>
                  <a:schemeClr val="tx1"/>
                </a:solidFill>
                <a:latin typeface="Arial" panose="020B0604020202020204" pitchFamily="34" charset="0"/>
                <a:cs typeface="Arial" panose="020B0604020202020204" pitchFamily="34" charset="0"/>
              </a:rPr>
              <a:t>Phones and these two iPhones charge the third iPhone which is connected. It drains batteryfrom two iPhones and delivers the power to the third one.Chargebite is completely portable and can be attached to a keychain</a:t>
            </a:r>
            <a:r>
              <a:rPr lang="en-US" dirty="0">
                <a:solidFill>
                  <a:schemeClr val="tx1"/>
                </a:solidFill>
                <a:latin typeface="Arial" panose="020B0604020202020204" pitchFamily="34" charset="0"/>
                <a:cs typeface="Arial" panose="020B0604020202020204" pitchFamily="34" charset="0"/>
              </a:rPr>
              <a:t>.</a:t>
            </a:r>
            <a:endParaRPr dirty="0">
              <a:solidFill>
                <a:schemeClr val="tx1"/>
              </a:solidFill>
              <a:latin typeface="Arial" panose="020B0604020202020204" pitchFamily="34" charset="0"/>
              <a:cs typeface="Arial" panose="020B0604020202020204" pitchFamily="34" charset="0"/>
            </a:endParaRPr>
          </a:p>
        </p:txBody>
      </p:sp>
      <p:sp>
        <p:nvSpPr>
          <p:cNvPr id="10" name="Text Box 9"/>
          <p:cNvSpPr txBox="1"/>
          <p:nvPr/>
        </p:nvSpPr>
        <p:spPr>
          <a:xfrm>
            <a:off x="1140460" y="1520825"/>
            <a:ext cx="10072370" cy="1476375"/>
          </a:xfrm>
          <a:prstGeom prst="rect">
            <a:avLst/>
          </a:prstGeom>
          <a:noFill/>
        </p:spPr>
        <p:txBody>
          <a:bodyPr wrap="square" rtlCol="0" anchor="t">
            <a:spAutoFit/>
          </a:bodyPr>
          <a:lstStyle/>
          <a:p>
            <a:pPr algn="just">
              <a:lnSpc>
                <a:spcPct val="150000"/>
              </a:lnSpc>
            </a:pPr>
            <a:r>
              <a:rPr sz="2000" b="1" dirty="0" err="1">
                <a:solidFill>
                  <a:schemeClr val="tx1"/>
                </a:solidFill>
                <a:latin typeface="Arial Rounded MT Bold" panose="020F0704030504030204" charset="0"/>
                <a:cs typeface="Arial Black" panose="020B0A04020102020204" charset="0"/>
              </a:rPr>
              <a:t>Eyuphan</a:t>
            </a:r>
            <a:r>
              <a:rPr sz="2000" b="1" dirty="0">
                <a:solidFill>
                  <a:schemeClr val="tx1"/>
                </a:solidFill>
                <a:latin typeface="Arial Rounded MT Bold" panose="020F0704030504030204" charset="0"/>
                <a:cs typeface="Arial Black" panose="020B0A04020102020204" charset="0"/>
              </a:rPr>
              <a:t> </a:t>
            </a:r>
            <a:r>
              <a:rPr sz="2000" b="1" dirty="0" err="1">
                <a:solidFill>
                  <a:schemeClr val="tx1"/>
                </a:solidFill>
                <a:latin typeface="Arial Rounded MT Bold" panose="020F0704030504030204" charset="0"/>
                <a:cs typeface="Arial Black" panose="020B0A04020102020204" charset="0"/>
              </a:rPr>
              <a:t>Bulut</a:t>
            </a:r>
            <a:r>
              <a:rPr sz="2000" b="1" dirty="0">
                <a:solidFill>
                  <a:schemeClr val="tx1"/>
                </a:solidFill>
                <a:latin typeface="Arial Rounded MT Bold" panose="020F0704030504030204" charset="0"/>
                <a:cs typeface="Arial Black" panose="020B0A04020102020204" charset="0"/>
              </a:rPr>
              <a:t> and Boleslaw K. Szymanski, "Mobile Energy Sharing through </a:t>
            </a:r>
            <a:r>
              <a:rPr sz="2000" b="1" dirty="0" err="1">
                <a:solidFill>
                  <a:schemeClr val="tx1"/>
                </a:solidFill>
                <a:latin typeface="Arial Rounded MT Bold" panose="020F0704030504030204" charset="0"/>
                <a:cs typeface="Arial Black" panose="020B0A04020102020204" charset="0"/>
              </a:rPr>
              <a:t>PowerBuddies</a:t>
            </a:r>
            <a:r>
              <a:rPr sz="2000" b="1" dirty="0">
                <a:solidFill>
                  <a:schemeClr val="tx1"/>
                </a:solidFill>
                <a:latin typeface="Arial Rounded MT Bold" panose="020F0704030504030204" charset="0"/>
                <a:cs typeface="Arial Black" panose="020B0A04020102020204" charset="0"/>
              </a:rPr>
              <a:t>",   Proc.   IEEE   Wireless   Communications   and   Networking   Conference(WCNC), San Francisco, CA, 19-22 March 20</a:t>
            </a:r>
            <a:r>
              <a:rPr lang="en-IN" sz="2000" b="1" dirty="0">
                <a:solidFill>
                  <a:schemeClr val="tx1"/>
                </a:solidFill>
                <a:latin typeface="Arial Rounded MT Bold" panose="020F0704030504030204" charset="0"/>
                <a:cs typeface="Arial Black" panose="020B0A04020102020204" charset="0"/>
              </a:rPr>
              <a:t>22</a:t>
            </a:r>
            <a:r>
              <a:rPr lang="en-US" sz="2000" b="1" dirty="0">
                <a:latin typeface="Arial Rounded MT Bold" panose="020F0704030504030204" charset="0"/>
                <a:cs typeface="Arial Black" panose="020B0A04020102020204" charset="0"/>
              </a:rPr>
              <a:t>.</a:t>
            </a:r>
            <a:endParaRPr sz="2000" b="1" dirty="0">
              <a:solidFill>
                <a:schemeClr val="tx1"/>
              </a:solidFill>
              <a:latin typeface="Arial Rounded MT Bold" panose="020F070403050403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5" y="384306"/>
            <a:ext cx="10058400" cy="798513"/>
          </a:xfrm>
        </p:spPr>
        <p:txBody>
          <a:bodyPr/>
          <a:lstStyle/>
          <a:p>
            <a:pPr eaLnBrk="1" hangingPunct="1"/>
            <a:r>
              <a:rPr lang="en-US" altLang="en-US" sz="4000" dirty="0">
                <a:solidFill>
                  <a:srgbClr val="FF0000"/>
                </a:solidFill>
                <a:latin typeface="Times New Roman" panose="02020603050405020304" pitchFamily="18" charset="0"/>
                <a:cs typeface="Times New Roman" panose="02020603050405020304" pitchFamily="18" charset="0"/>
              </a:rPr>
              <a:t>Methodology</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quarter" idx="10"/>
          </p:nvPr>
        </p:nvSpPr>
        <p:spPr>
          <a:xfrm>
            <a:off x="1096963" y="6459538"/>
            <a:ext cx="2473325" cy="365125"/>
          </a:xfrm>
        </p:spPr>
        <p:txBody>
          <a:bodyPr/>
          <a:lstStyle/>
          <a:p>
            <a:pPr>
              <a:defRPr/>
            </a:pPr>
            <a:fld id="{E0C39602-DF25-48C0-957D-F7FDA37EC0ED}" type="datetime1">
              <a:rPr lang="en-US" smtClean="0"/>
            </a:fld>
            <a:endParaRPr lang="en-US" dirty="0"/>
          </a:p>
        </p:txBody>
      </p:sp>
      <p:sp>
        <p:nvSpPr>
          <p:cNvPr id="9" name="Slide Number Placeholder 8"/>
          <p:cNvSpPr>
            <a:spLocks noGrp="1"/>
          </p:cNvSpPr>
          <p:nvPr>
            <p:ph type="sldNum" sz="quarter" idx="12"/>
          </p:nvPr>
        </p:nvSpPr>
        <p:spPr>
          <a:xfrm>
            <a:off x="9901238" y="6459538"/>
            <a:ext cx="1311275" cy="365125"/>
          </a:xfrm>
        </p:spPr>
        <p:txBody>
          <a:bodyPr/>
          <a:lstStyle/>
          <a:p>
            <a:pPr>
              <a:defRPr/>
            </a:pPr>
            <a:fld id="{590CC47C-6161-4FE7-A39F-F935D8B34F8D}" type="slidenum">
              <a:rPr lang="en-US" smtClean="0"/>
            </a:fld>
            <a:endParaRPr lang="en-US" dirty="0"/>
          </a:p>
        </p:txBody>
      </p:sp>
      <p:sp>
        <p:nvSpPr>
          <p:cNvPr id="4" name="Footer Placeholder 3"/>
          <p:cNvSpPr>
            <a:spLocks noGrp="1"/>
          </p:cNvSpPr>
          <p:nvPr>
            <p:ph type="ftr" sz="quarter" idx="11"/>
          </p:nvPr>
        </p:nvSpPr>
        <p:spPr>
          <a:xfrm>
            <a:off x="4195763" y="6492875"/>
            <a:ext cx="3860800" cy="365125"/>
          </a:xfrm>
        </p:spPr>
        <p:txBody>
          <a:bodyPr/>
          <a:lstStyle/>
          <a:p>
            <a:pPr>
              <a:defRPr/>
            </a:pPr>
            <a:r>
              <a:rPr lang="en-US"/>
              <a:t>SJC Institute of Technology, Chickballapur</a:t>
            </a:r>
            <a:endParaRPr lang="en-US" dirty="0"/>
          </a:p>
        </p:txBody>
      </p:sp>
      <p:sp>
        <p:nvSpPr>
          <p:cNvPr id="6" name="Content Placeholder 2"/>
          <p:cNvSpPr>
            <a:spLocks noGrp="1"/>
          </p:cNvSpPr>
          <p:nvPr>
            <p:ph idx="1"/>
          </p:nvPr>
        </p:nvSpPr>
        <p:spPr>
          <a:xfrm>
            <a:off x="1097280" y="1755775"/>
            <a:ext cx="5607685" cy="4794250"/>
          </a:xfrm>
        </p:spPr>
        <p:txBody>
          <a:bodyPr/>
          <a:lstStyle/>
          <a:p>
            <a:pPr algn="just">
              <a:buClr>
                <a:srgbClr val="A47EF2"/>
              </a:buClr>
              <a:buFont typeface="Wingdings" panose="05000000000000000000" charset="0"/>
              <a:buChar char="q"/>
            </a:pPr>
            <a:r>
              <a:rPr sz="2100" dirty="0">
                <a:solidFill>
                  <a:schemeClr val="tx1"/>
                </a:solidFill>
                <a:latin typeface="Arial Rounded MT Bold" panose="020F0704030504030204" charset="0"/>
                <a:cs typeface="Arial Rounded MT Bold" panose="020F0704030504030204" charset="0"/>
                <a:sym typeface="+mn-ea"/>
              </a:rPr>
              <a:t>The project mainly consists of a transmitter circuit </a:t>
            </a:r>
            <a:r>
              <a:rPr lang="en-IN" sz="2100" dirty="0">
                <a:solidFill>
                  <a:schemeClr val="tx1"/>
                </a:solidFill>
                <a:latin typeface="Arial Rounded MT Bold" panose="020F0704030504030204" charset="0"/>
                <a:cs typeface="Arial Rounded MT Bold" panose="020F0704030504030204" charset="0"/>
                <a:sym typeface="+mn-ea"/>
              </a:rPr>
              <a:t>as shown in figure </a:t>
            </a:r>
            <a:r>
              <a:rPr lang="en-US" altLang="en-IN" sz="2100" dirty="0">
                <a:solidFill>
                  <a:schemeClr val="tx1"/>
                </a:solidFill>
                <a:latin typeface="Arial Rounded MT Bold" panose="020F0704030504030204" charset="0"/>
                <a:cs typeface="Arial Rounded MT Bold" panose="020F0704030504030204" charset="0"/>
                <a:sym typeface="+mn-ea"/>
              </a:rPr>
              <a:t>1</a:t>
            </a:r>
            <a:r>
              <a:rPr lang="en-IN" sz="2100" dirty="0">
                <a:solidFill>
                  <a:schemeClr val="tx1"/>
                </a:solidFill>
                <a:latin typeface="Arial Rounded MT Bold" panose="020F0704030504030204" charset="0"/>
                <a:cs typeface="Arial Rounded MT Bold" panose="020F0704030504030204" charset="0"/>
                <a:sym typeface="+mn-ea"/>
              </a:rPr>
              <a:t> </a:t>
            </a:r>
            <a:r>
              <a:rPr sz="2100" dirty="0">
                <a:solidFill>
                  <a:schemeClr val="tx1"/>
                </a:solidFill>
                <a:latin typeface="Arial Rounded MT Bold" panose="020F0704030504030204" charset="0"/>
                <a:cs typeface="Arial Rounded MT Bold" panose="020F0704030504030204" charset="0"/>
                <a:sym typeface="+mn-ea"/>
              </a:rPr>
              <a:t>and a receiver circuit</a:t>
            </a:r>
            <a:r>
              <a:rPr lang="en-IN" sz="2100" dirty="0">
                <a:solidFill>
                  <a:schemeClr val="tx1"/>
                </a:solidFill>
                <a:latin typeface="Arial Rounded MT Bold" panose="020F0704030504030204" charset="0"/>
                <a:cs typeface="Arial Rounded MT Bold" panose="020F0704030504030204" charset="0"/>
                <a:sym typeface="+mn-ea"/>
              </a:rPr>
              <a:t> as shown in figure </a:t>
            </a:r>
            <a:r>
              <a:rPr lang="en-US" altLang="en-IN" sz="2100" dirty="0">
                <a:solidFill>
                  <a:schemeClr val="tx1"/>
                </a:solidFill>
                <a:latin typeface="Arial Rounded MT Bold" panose="020F0704030504030204" charset="0"/>
                <a:cs typeface="Arial Rounded MT Bold" panose="020F0704030504030204" charset="0"/>
                <a:sym typeface="+mn-ea"/>
              </a:rPr>
              <a:t>2</a:t>
            </a:r>
            <a:r>
              <a:rPr sz="2100" dirty="0">
                <a:solidFill>
                  <a:schemeClr val="tx1"/>
                </a:solidFill>
                <a:latin typeface="Arial Rounded MT Bold" panose="020F0704030504030204" charset="0"/>
                <a:cs typeface="Arial Rounded MT Bold" panose="020F0704030504030204" charset="0"/>
                <a:sym typeface="+mn-ea"/>
              </a:rPr>
              <a:t>.</a:t>
            </a:r>
            <a:endParaRPr sz="2100"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lang="en-US" sz="2100" dirty="0">
                <a:solidFill>
                  <a:schemeClr val="tx1"/>
                </a:solidFill>
                <a:latin typeface="Arial Rounded MT Bold" panose="020F0704030504030204" charset="0"/>
                <a:cs typeface="Arial Rounded MT Bold" panose="020F0704030504030204" charset="0"/>
                <a:sym typeface="+mn-ea"/>
              </a:rPr>
              <a:t>T</a:t>
            </a:r>
            <a:r>
              <a:rPr sz="2100" dirty="0">
                <a:solidFill>
                  <a:schemeClr val="tx1"/>
                </a:solidFill>
                <a:latin typeface="Arial Rounded MT Bold" panose="020F0704030504030204" charset="0"/>
                <a:cs typeface="Arial Rounded MT Bold" panose="020F0704030504030204" charset="0"/>
                <a:sym typeface="+mn-ea"/>
              </a:rPr>
              <a:t>he transmitter</a:t>
            </a:r>
            <a:r>
              <a:rPr lang="en-US" sz="2100" dirty="0">
                <a:solidFill>
                  <a:schemeClr val="tx1"/>
                </a:solidFill>
                <a:latin typeface="Arial Rounded MT Bold" panose="020F0704030504030204" charset="0"/>
                <a:cs typeface="Arial Rounded MT Bold" panose="020F0704030504030204" charset="0"/>
                <a:sym typeface="+mn-ea"/>
              </a:rPr>
              <a:t> </a:t>
            </a:r>
            <a:r>
              <a:rPr sz="2100" dirty="0">
                <a:solidFill>
                  <a:schemeClr val="tx1"/>
                </a:solidFill>
                <a:latin typeface="Arial Rounded MT Bold" panose="020F0704030504030204" charset="0"/>
                <a:cs typeface="Arial Rounded MT Bold" panose="020F0704030504030204" charset="0"/>
                <a:sym typeface="+mn-ea"/>
              </a:rPr>
              <a:t>will be connected to the power source. </a:t>
            </a:r>
            <a:endParaRPr sz="2100"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sz="2100" dirty="0">
                <a:solidFill>
                  <a:schemeClr val="tx1"/>
                </a:solidFill>
                <a:latin typeface="Arial Rounded MT Bold" panose="020F0704030504030204" charset="0"/>
                <a:cs typeface="Arial Rounded MT Bold" panose="020F0704030504030204" charset="0"/>
                <a:sym typeface="+mn-ea"/>
              </a:rPr>
              <a:t>When the power source is on, electric current willflow through the coil </a:t>
            </a:r>
            <a:endParaRPr sz="2100" dirty="0">
              <a:solidFill>
                <a:schemeClr val="tx1"/>
              </a:solidFill>
              <a:latin typeface="Arial Rounded MT Bold" panose="020F0704030504030204" charset="0"/>
              <a:cs typeface="Arial Rounded MT Bold" panose="020F0704030504030204" charset="0"/>
              <a:sym typeface="+mn-ea"/>
            </a:endParaRPr>
          </a:p>
          <a:p>
            <a:pPr algn="just">
              <a:buClr>
                <a:srgbClr val="A47EF2"/>
              </a:buClr>
              <a:buFont typeface="Wingdings" panose="05000000000000000000" charset="0"/>
              <a:buChar char="q"/>
            </a:pPr>
            <a:r>
              <a:rPr sz="2100" dirty="0">
                <a:solidFill>
                  <a:schemeClr val="tx1"/>
                </a:solidFill>
                <a:latin typeface="Arial Rounded MT Bold" panose="020F0704030504030204" charset="0"/>
                <a:cs typeface="Arial Rounded MT Bold" panose="020F0704030504030204" charset="0"/>
                <a:sym typeface="+mn-ea"/>
              </a:rPr>
              <a:t> The strength of the magnetic field depends on the number of coil available</a:t>
            </a:r>
            <a:r>
              <a:rPr lang="en-US" sz="2100" dirty="0">
                <a:solidFill>
                  <a:schemeClr val="tx1"/>
                </a:solidFill>
                <a:latin typeface="Arial Rounded MT Bold" panose="020F0704030504030204" charset="0"/>
                <a:cs typeface="Arial Rounded MT Bold" panose="020F0704030504030204" charset="0"/>
                <a:sym typeface="+mn-ea"/>
              </a:rPr>
              <a:t> </a:t>
            </a:r>
            <a:r>
              <a:rPr sz="2100" dirty="0">
                <a:solidFill>
                  <a:schemeClr val="tx1"/>
                </a:solidFill>
                <a:latin typeface="Arial Rounded MT Bold" panose="020F0704030504030204" charset="0"/>
                <a:cs typeface="Arial Rounded MT Bold" panose="020F0704030504030204" charset="0"/>
                <a:sym typeface="+mn-ea"/>
              </a:rPr>
              <a:t>on the transmitter</a:t>
            </a:r>
            <a:endParaRPr sz="2100" dirty="0">
              <a:solidFill>
                <a:schemeClr val="tx1"/>
              </a:solidFill>
              <a:latin typeface="Arial Rounded MT Bold" panose="020F0704030504030204" charset="0"/>
              <a:cs typeface="Arial Rounded MT Bold" panose="020F0704030504030204" charset="0"/>
              <a:sym typeface="+mn-ea"/>
            </a:endParaRPr>
          </a:p>
        </p:txBody>
      </p:sp>
      <p:pic>
        <p:nvPicPr>
          <p:cNvPr id="5" name="Picture 4" descr="Screenshot 2023-05-09 204807"/>
          <p:cNvPicPr>
            <a:picLocks noChangeAspect="1"/>
          </p:cNvPicPr>
          <p:nvPr/>
        </p:nvPicPr>
        <p:blipFill>
          <a:blip r:embed="rId1"/>
          <a:stretch>
            <a:fillRect/>
          </a:stretch>
        </p:blipFill>
        <p:spPr>
          <a:xfrm>
            <a:off x="6856095" y="1669415"/>
            <a:ext cx="4718685" cy="3386455"/>
          </a:xfrm>
          <a:prstGeom prst="rect">
            <a:avLst/>
          </a:prstGeom>
        </p:spPr>
      </p:pic>
      <p:sp>
        <p:nvSpPr>
          <p:cNvPr id="7" name="Text Box 6"/>
          <p:cNvSpPr txBox="1"/>
          <p:nvPr/>
        </p:nvSpPr>
        <p:spPr>
          <a:xfrm>
            <a:off x="7040880" y="5240020"/>
            <a:ext cx="4104005" cy="368300"/>
          </a:xfrm>
          <a:prstGeom prst="rect">
            <a:avLst/>
          </a:prstGeom>
          <a:noFill/>
        </p:spPr>
        <p:txBody>
          <a:bodyPr wrap="square" rtlCol="0" anchor="t">
            <a:spAutoFit/>
          </a:bodyPr>
          <a:lstStyle/>
          <a:p>
            <a:r>
              <a:rPr lang="en-US" b="1" dirty="0">
                <a:latin typeface="Arial Rounded MT Bold" panose="020F0704030504030204" charset="0"/>
                <a:cs typeface="Arial Rounded MT Bold" panose="020F0704030504030204" charset="0"/>
              </a:rPr>
              <a:t>Figure 1: Transmitter's circuit</a:t>
            </a:r>
            <a:endParaRPr lang="en-US" b="1" dirty="0">
              <a:latin typeface="Arial Rounded MT Bold" panose="020F0704030504030204" charset="0"/>
              <a:cs typeface="Arial Rounded MT Bold" panose="020F0704030504030204" charset="0"/>
            </a:endParaRPr>
          </a:p>
        </p:txBody>
      </p:sp>
    </p:spTree>
  </p:cSld>
  <p:clrMapOvr>
    <a:masterClrMapping/>
  </p:clrMapOvr>
  <p:transition spd="slow"/>
</p:sld>
</file>

<file path=ppt/tags/tag1.xml><?xml version="1.0" encoding="utf-8"?>
<p:tagLst xmlns:p="http://schemas.openxmlformats.org/presentationml/2006/main">
  <p:tag name="TIMING" val="|1.405"/>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8874</Words>
  <Application>WPS Presentation</Application>
  <PresentationFormat>Widescreen</PresentationFormat>
  <Paragraphs>281</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20</vt:i4>
      </vt:variant>
    </vt:vector>
  </HeadingPairs>
  <TitlesOfParts>
    <vt:vector size="42" baseType="lpstr">
      <vt:lpstr>Arial</vt:lpstr>
      <vt:lpstr>SimSun</vt:lpstr>
      <vt:lpstr>Wingdings</vt:lpstr>
      <vt:lpstr>Calibri Light</vt:lpstr>
      <vt:lpstr>Calibri</vt:lpstr>
      <vt:lpstr>Calibri</vt:lpstr>
      <vt:lpstr>Arial</vt:lpstr>
      <vt:lpstr>Raleway</vt:lpstr>
      <vt:lpstr>Segoe Print</vt:lpstr>
      <vt:lpstr>Lato</vt:lpstr>
      <vt:lpstr>Raleway SemiBold</vt:lpstr>
      <vt:lpstr>Times New Roman</vt:lpstr>
      <vt:lpstr>Wingdings</vt:lpstr>
      <vt:lpstr>Times New Roman</vt:lpstr>
      <vt:lpstr>Arial Rounded MT Bold</vt:lpstr>
      <vt:lpstr>Arial Black</vt:lpstr>
      <vt:lpstr>Microsoft YaHei</vt:lpstr>
      <vt:lpstr>Arial Unicode MS</vt:lpstr>
      <vt:lpstr>Jokerman</vt:lpstr>
      <vt:lpstr>Retrospect</vt:lpstr>
      <vt:lpstr>1_Retrospect</vt:lpstr>
      <vt:lpstr>Office Theme</vt:lpstr>
      <vt:lpstr>PowerPoint 演示文稿</vt:lpstr>
      <vt:lpstr>PowerPoint 演示文稿</vt:lpstr>
      <vt:lpstr>Abstract</vt:lpstr>
      <vt:lpstr>Introduction</vt:lpstr>
      <vt:lpstr>Objectives</vt:lpstr>
      <vt:lpstr>Literature Survey</vt:lpstr>
      <vt:lpstr>Literature Survey</vt:lpstr>
      <vt:lpstr>Literature Survey</vt:lpstr>
      <vt:lpstr>Methodology</vt:lpstr>
      <vt:lpstr>Methodology</vt:lpstr>
      <vt:lpstr>Block Diagram</vt:lpstr>
      <vt:lpstr> Hardware Components</vt:lpstr>
      <vt:lpstr> Hardware Components</vt:lpstr>
      <vt:lpstr> Hardware Components</vt:lpstr>
      <vt:lpstr>Applications</vt:lpstr>
      <vt:lpstr>Advantages </vt:lpstr>
      <vt:lpstr>Disadvantages</vt:lpstr>
      <vt:lpstr>Summary</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by  compiler phase ordering  and  tuning communication  on multi-core clusters</dc:title>
  <dc:creator>Admin</dc:creator>
  <cp:lastModifiedBy>Sudarshan G</cp:lastModifiedBy>
  <cp:revision>1179</cp:revision>
  <cp:lastPrinted>2016-01-11T04:38:00Z</cp:lastPrinted>
  <dcterms:created xsi:type="dcterms:W3CDTF">2015-02-12T20:05:00Z</dcterms:created>
  <dcterms:modified xsi:type="dcterms:W3CDTF">2025-08-03T09:21:43Z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1E23BB0205F44689BB57FA2C0B406997_13</vt:lpwstr>
  </property>
  <property fmtid="{D5CDD505-2E9C-101B-9397-08002B2CF9AE}" pid="3" name="KSOProductBuildVer">
    <vt:lpwstr>1033-12.2.0.21931</vt:lpwstr>
  </property>
</Properties>
</file>