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1" r:id="rId4"/>
    <p:sldMasterId id="2147483652" r:id="rId5"/>
    <p:sldMasterId id="2147483654" r:id="rId6"/>
    <p:sldMasterId id="2147483655" r:id="rId7"/>
    <p:sldMasterId id="2147483656" r:id="rId8"/>
    <p:sldMasterId id="2147483657" r:id="rId9"/>
    <p:sldMasterId id="2147483658" r:id="rId10"/>
    <p:sldMasterId id="2147483660" r:id="rId11"/>
    <p:sldMasterId id="2147483661" r:id="rId12"/>
    <p:sldMasterId id="2147483662" r:id="rId13"/>
    <p:sldMasterId id="2147483664" r:id="rId14"/>
    <p:sldMasterId id="2147483665" r:id="rId15"/>
    <p:sldMasterId id="2147483666" r:id="rId16"/>
    <p:sldMasterId id="2147483667" r:id="rId17"/>
    <p:sldMasterId id="2147483668" r:id="rId18"/>
    <p:sldMasterId id="2147483669" r:id="rId19"/>
    <p:sldMasterId id="2147483670" r:id="rId20"/>
    <p:sldMasterId id="2147483671" r:id="rId21"/>
    <p:sldMasterId id="2147483672" r:id="rId22"/>
    <p:sldMasterId id="2147483673" r:id="rId23"/>
    <p:sldMasterId id="2147483675" r:id="rId24"/>
    <p:sldMasterId id="2147483676" r:id="rId25"/>
    <p:sldMasterId id="2147483677" r:id="rId26"/>
    <p:sldMasterId id="2147483678" r:id="rId27"/>
    <p:sldMasterId id="2147483679" r:id="rId28"/>
    <p:sldMasterId id="2147483681" r:id="rId29"/>
    <p:sldMasterId id="2147483682" r:id="rId30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slide" Target="slides/slide13.xml"/><Relationship Id="rId44" Type="http://schemas.openxmlformats.org/officeDocument/2006/relationships/slide" Target="slides/slide14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69840" y="2079360"/>
            <a:ext cx="7204320" cy="8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297A24-3D3D-46DD-8984-2257B086CB7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7F5506E-4B70-4B6E-88E6-0BA20973653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E8950CB-8BA7-4F7F-9D32-EA76665B1D3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D538D17-3D2F-4BD5-9635-0051AADAB67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B8E8059E-AFAC-4FD0-803F-93AEC6B7630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81F5306-E925-4FE8-B23A-C6E425BCE8A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5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6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2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84;p19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Google Shape;185;p19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6" name="Google Shape;186;p19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Google Shape;187;p19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78" name="Google Shape;188;p19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9" name="PlaceHolder 1"/>
          <p:cNvSpPr>
            <a:spLocks noGrp="1"/>
          </p:cNvSpPr>
          <p:nvPr>
            <p:ph type="sldNum" idx="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3421DFE-3214-4653-A406-9FBFDA92F823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80" name="Google Shape;190;p19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99;p20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200;p20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85" name="Google Shape;201;p20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Google Shape;202;p20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87" name="Google Shape;203;p20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88" name="PlaceHolder 1"/>
          <p:cNvSpPr>
            <a:spLocks noGrp="1"/>
          </p:cNvSpPr>
          <p:nvPr>
            <p:ph type="sldNum" idx="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CC7F195-BC46-49E1-B918-D2DB6FF2BF29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89" name="Google Shape;205;p20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4;p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579840" y="1854360"/>
            <a:ext cx="36043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959120" y="1854360"/>
            <a:ext cx="118944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Google Shape;18;p3"/>
          <p:cNvCxnSpPr/>
          <p:nvPr/>
        </p:nvCxnSpPr>
        <p:spPr>
          <a:xfrm flipV="1">
            <a:off x="876132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cxnSp>
        <p:nvCxnSpPr>
          <p:cNvPr id="96" name="Google Shape;19;p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97" name="Google Shape;20;p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8" name="Google Shape;21;p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99" name="Google Shape;22;p3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E055C3A-850A-4C5C-9B50-F189BB1D1E07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01" name="Google Shape;24;p3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02" name="Google Shape;25;p3"/>
          <p:cNvCxnSpPr/>
          <p:nvPr/>
        </p:nvCxnSpPr>
        <p:spPr>
          <a:xfrm flipV="1">
            <a:off x="39420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216;p21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5" name="Google Shape;217;p21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6" name="Google Shape;218;p21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Google Shape;219;p21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08" name="Google Shape;220;p21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9" name="PlaceHolder 1"/>
          <p:cNvSpPr>
            <a:spLocks noGrp="1"/>
          </p:cNvSpPr>
          <p:nvPr>
            <p:ph type="sldNum" idx="1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F9A5773-34AE-432E-B3E9-A5A4C278FA56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10" name="Google Shape;222;p21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37;p22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Google Shape;238;p22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15" name="Google Shape;239;p22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6" name="Google Shape;240;p22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17" name="Google Shape;241;p22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18" name="PlaceHolder 1"/>
          <p:cNvSpPr>
            <a:spLocks noGrp="1"/>
          </p:cNvSpPr>
          <p:nvPr>
            <p:ph type="sldNum" idx="1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4F8233A-1F04-4820-B9B9-24E22A91A43B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19" name="Google Shape;243;p22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2223720" y="55224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dk1"/>
                </a:solidFill>
                <a:latin typeface="Quicksand"/>
                <a:ea typeface="Quicksand"/>
              </a:rPr>
              <a:t>xx%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2223720" y="190440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title"/>
          </p:nvPr>
        </p:nvSpPr>
        <p:spPr>
          <a:xfrm>
            <a:off x="2223720" y="325656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dk1"/>
                </a:solidFill>
                <a:latin typeface="Quicksand"/>
                <a:ea typeface="Quicksand"/>
              </a:rPr>
              <a:t>xx%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251;p2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47920" y="54000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254;p23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CREDITS: This presentation template was created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2"/>
              </a:rPr>
              <a:t>Slidesgo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,</a:t>
            </a: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and includes icons by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3"/>
              </a:rPr>
              <a:t>Flaticon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,</a:t>
            </a: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and infographics &amp; images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4"/>
              </a:rPr>
              <a:t>Freepik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7" name="Google Shape;255;p2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28" name="Google Shape;256;p2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257;p2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30" name="Google Shape;258;p23"/>
          <p:cNvCxnSpPr/>
          <p:nvPr/>
        </p:nvCxnSpPr>
        <p:spPr>
          <a:xfrm flipV="1">
            <a:off x="347400" y="4749840"/>
            <a:ext cx="8449200" cy="331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260;p2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sldNum" idx="1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1"/>
                </a:solidFill>
                <a:latin typeface="Mulish"/>
                <a:ea typeface="Mulish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4E2805-53F0-4BA8-975C-C3F737C2EE65}" type="slidenum">
              <a:rPr b="0" lang="en" sz="1300" spc="-1" strike="noStrike">
                <a:solidFill>
                  <a:schemeClr val="dk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34" name="Google Shape;262;p2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35" name="Google Shape;263;p2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6" name="Google Shape;264;p2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37" name="Google Shape;265;p2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38" name="PlaceHolder 2"/>
          <p:cNvSpPr>
            <a:spLocks noGrp="1"/>
          </p:cNvSpPr>
          <p:nvPr>
            <p:ph type="sldNum" idx="1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A6CC946-788F-49B2-A589-46EB04F4F186}" type="slidenum">
              <a:rPr b="0" lang="en" sz="1300" spc="-1" strike="noStrike">
                <a:solidFill>
                  <a:schemeClr val="lt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39" name="Google Shape;267;p2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1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1"/>
                </a:solidFill>
                <a:latin typeface="Mulish"/>
                <a:ea typeface="Mulish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A6B649-0BF3-4045-8B88-F1A48E21C5F3}" type="slidenum">
              <a:rPr b="0" lang="en" sz="1300" spc="-1" strike="noStrike">
                <a:solidFill>
                  <a:schemeClr val="dk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Google Shape;270;p25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Google Shape;271;p25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43" name="Google Shape;272;p25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4" name="Google Shape;273;p25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45" name="Google Shape;274;p25"/>
          <p:cNvCxnSpPr/>
          <p:nvPr/>
        </p:nvCxnSpPr>
        <p:spPr>
          <a:xfrm flipV="1">
            <a:off x="347400" y="4749840"/>
            <a:ext cx="8449200" cy="331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27;p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7" name="Google Shape;28;p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48" name="Google Shape;29;p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Google Shape;30;p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50" name="Google Shape;31;p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51" name="PlaceHolder 1"/>
          <p:cNvSpPr>
            <a:spLocks noGrp="1"/>
          </p:cNvSpPr>
          <p:nvPr>
            <p:ph type="sldNum" idx="1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D0F9E8E-21D4-4F86-BD64-14C357AD6BC8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2" name="Google Shape;33;p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2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37;p5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Google Shape;38;p5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57" name="Google Shape;39;p5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8" name="Google Shape;40;p5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59" name="Google Shape;41;p5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60" name="PlaceHolder 1"/>
          <p:cNvSpPr>
            <a:spLocks noGrp="1"/>
          </p:cNvSpPr>
          <p:nvPr>
            <p:ph type="sldNum" idx="1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63B1DD6-8DFD-4FDD-B1EF-ADC8289A195B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61" name="Google Shape;43;p5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1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" name="Google Shape;86;p11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" name="Google Shape;87;p11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Google Shape;88;p11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9" name="Google Shape;89;p11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" name="PlaceHolder 1"/>
          <p:cNvSpPr>
            <a:spLocks noGrp="1"/>
          </p:cNvSpPr>
          <p:nvPr>
            <p:ph type="sldNum" idx="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6D738EF-C86C-4B20-B6FD-18C41CA150A8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1" name="Google Shape;91;p11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1284120" y="1429560"/>
            <a:ext cx="6575760" cy="140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50;p6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51;p6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66" name="Google Shape;52;p6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7" name="Google Shape;53;p6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68" name="Google Shape;54;p6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69" name="PlaceHolder 1"/>
          <p:cNvSpPr>
            <a:spLocks noGrp="1"/>
          </p:cNvSpPr>
          <p:nvPr>
            <p:ph type="sldNum" idx="1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465886E-C46E-4F09-858E-C6D2503415CD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70" name="Google Shape;56;p6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59;p7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Google Shape;60;p7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75" name="Google Shape;61;p7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Google Shape;62;p7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77" name="Google Shape;63;p7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78" name="PlaceHolder 1"/>
          <p:cNvSpPr>
            <a:spLocks noGrp="1"/>
          </p:cNvSpPr>
          <p:nvPr>
            <p:ph type="sldNum" idx="1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59D5A9F-9BF6-4127-9028-80523C2E4C0A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79" name="Google Shape;65;p7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626616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69;p8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69840" y="2079360"/>
            <a:ext cx="7204320" cy="8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Google Shape;71;p8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85" name="Google Shape;72;p8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Google Shape;73;p8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87" name="Google Shape;74;p8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88" name="PlaceHolder 2"/>
          <p:cNvSpPr>
            <a:spLocks noGrp="1"/>
          </p:cNvSpPr>
          <p:nvPr>
            <p:ph type="sldNum" idx="2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1881D5E-F5DB-4ABE-BAF7-519CDDAA2167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89" name="Google Shape;76;p8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0000" y="1413360"/>
            <a:ext cx="4294440" cy="20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2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1"/>
                </a:solidFill>
                <a:latin typeface="Mulish"/>
                <a:ea typeface="Mulish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C36F66-5827-48F8-82F6-A545EDE6183F}" type="slidenum">
              <a:rPr b="0" lang="en" sz="1300" spc="-1" strike="noStrike">
                <a:solidFill>
                  <a:schemeClr val="dk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713160" y="4163040"/>
            <a:ext cx="791712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69;p18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Google Shape;170;p18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01" name="Google Shape;171;p18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Google Shape;172;p18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03" name="Google Shape;173;p18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04" name="PlaceHolder 1"/>
          <p:cNvSpPr>
            <a:spLocks noGrp="1"/>
          </p:cNvSpPr>
          <p:nvPr>
            <p:ph type="sldNum" idx="2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ADCCC0B9-10C2-4A0E-A7F0-12F9A43F2883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05" name="Google Shape;175;p18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4;p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579840" y="1854360"/>
            <a:ext cx="36043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1959120" y="1854360"/>
            <a:ext cx="118944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1" name="Google Shape;18;p3"/>
          <p:cNvCxnSpPr/>
          <p:nvPr/>
        </p:nvCxnSpPr>
        <p:spPr>
          <a:xfrm flipV="1">
            <a:off x="876132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cxnSp>
        <p:nvCxnSpPr>
          <p:cNvPr id="212" name="Google Shape;19;p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13" name="Google Shape;20;p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Google Shape;21;p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15" name="Google Shape;22;p3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16" name="PlaceHolder 3"/>
          <p:cNvSpPr>
            <a:spLocks noGrp="1"/>
          </p:cNvSpPr>
          <p:nvPr>
            <p:ph type="sldNum" idx="2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B396B3C-3A10-4EAB-B11C-55732C68258E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17" name="Google Shape;24;p3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18" name="Google Shape;25;p3"/>
          <p:cNvCxnSpPr/>
          <p:nvPr/>
        </p:nvCxnSpPr>
        <p:spPr>
          <a:xfrm flipV="1">
            <a:off x="39420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3;p1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Google Shape;124;p1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22" name="Google Shape;125;p1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3" name="Google Shape;126;p1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24" name="Google Shape;127;p1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25" name="PlaceHolder 1"/>
          <p:cNvSpPr>
            <a:spLocks noGrp="1"/>
          </p:cNvSpPr>
          <p:nvPr>
            <p:ph type="sldNum" idx="2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E06DE84-BF94-40A5-900E-BF209740B042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26" name="Google Shape;129;p1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227" name="PlaceHolder 2"/>
          <p:cNvSpPr>
            <a:spLocks noGrp="1"/>
          </p:cNvSpPr>
          <p:nvPr>
            <p:ph type="title"/>
          </p:nvPr>
        </p:nvSpPr>
        <p:spPr>
          <a:xfrm>
            <a:off x="969840" y="3387600"/>
            <a:ext cx="720396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6;p1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713160" y="114120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title"/>
          </p:nvPr>
        </p:nvSpPr>
        <p:spPr>
          <a:xfrm>
            <a:off x="3359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title"/>
          </p:nvPr>
        </p:nvSpPr>
        <p:spPr>
          <a:xfrm>
            <a:off x="713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title"/>
          </p:nvPr>
        </p:nvSpPr>
        <p:spPr>
          <a:xfrm>
            <a:off x="3359160" y="114192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title"/>
          </p:nvPr>
        </p:nvSpPr>
        <p:spPr>
          <a:xfrm>
            <a:off x="599760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7"/>
          <p:cNvSpPr>
            <a:spLocks noGrp="1"/>
          </p:cNvSpPr>
          <p:nvPr>
            <p:ph type="title"/>
          </p:nvPr>
        </p:nvSpPr>
        <p:spPr>
          <a:xfrm>
            <a:off x="5997600" y="114192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" name="Google Shape;116;p1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3" name="Google Shape;117;p1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" name="Google Shape;118;p1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5" name="Google Shape;119;p13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6" name="PlaceHolder 8"/>
          <p:cNvSpPr>
            <a:spLocks noGrp="1"/>
          </p:cNvSpPr>
          <p:nvPr>
            <p:ph type="sldNum" idx="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AC72C73-5CFC-4369-9ECB-916A941FDEC7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7" name="Google Shape;121;p13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2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23;p1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" name="Google Shape;124;p1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31" name="Google Shape;125;p1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" name="Google Shape;126;p1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33" name="Google Shape;127;p1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34" name="PlaceHolder 1"/>
          <p:cNvSpPr>
            <a:spLocks noGrp="1"/>
          </p:cNvSpPr>
          <p:nvPr>
            <p:ph type="sldNum" idx="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3B4C6D2-B529-47FA-9481-FD4DFDC7CDB3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5" name="Google Shape;129;p1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969840" y="3387600"/>
            <a:ext cx="720396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33;p15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" name="Google Shape;134;p15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40" name="Google Shape;135;p15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" name="Google Shape;136;p15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42" name="Google Shape;137;p15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43" name="PlaceHolder 1"/>
          <p:cNvSpPr>
            <a:spLocks noGrp="1"/>
          </p:cNvSpPr>
          <p:nvPr>
            <p:ph type="sldNum" idx="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21AAF67-2A5A-4960-AC65-7A09B36D797B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4" name="Google Shape;139;p15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720000" y="1148400"/>
            <a:ext cx="3944520" cy="16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9800" y="691200"/>
            <a:ext cx="3070440" cy="376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56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44;p16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" name="Google Shape;145;p16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49" name="Google Shape;146;p16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" name="Google Shape;147;p16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51" name="Google Shape;148;p16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52" name="PlaceHolder 1"/>
          <p:cNvSpPr>
            <a:spLocks noGrp="1"/>
          </p:cNvSpPr>
          <p:nvPr>
            <p:ph type="sldNum" idx="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1DB1178-AE46-4E79-B715-04F36ABA8DD5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3" name="Google Shape;150;p16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720000" y="1568520"/>
            <a:ext cx="289116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54;p17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" name="Google Shape;155;p17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58" name="Google Shape;156;p17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Google Shape;157;p17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60" name="Google Shape;158;p17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61" name="PlaceHolder 1"/>
          <p:cNvSpPr>
            <a:spLocks noGrp="1"/>
          </p:cNvSpPr>
          <p:nvPr>
            <p:ph type="sldNum" idx="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062810F-A053-49B3-81FD-32447F6B3BF3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2" name="Google Shape;160;p17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69;p18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Google Shape;170;p18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67" name="Google Shape;171;p18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Google Shape;172;p18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69" name="Google Shape;173;p18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0" name="PlaceHolder 1"/>
          <p:cNvSpPr>
            <a:spLocks noGrp="1"/>
          </p:cNvSpPr>
          <p:nvPr>
            <p:ph type="sldNum" idx="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1F70BD9-3336-4ABD-8CE3-0086D62AEB82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1" name="Google Shape;175;p18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1029960" cy="1029960"/>
          </a:xfrm>
          <a:prstGeom prst="rect">
            <a:avLst/>
          </a:prstGeom>
          <a:ln w="0">
            <a:noFill/>
          </a:ln>
        </p:spPr>
      </p:pic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000000"/>
                </a:solidFill>
                <a:latin typeface="IBM Plex Sans"/>
                <a:ea typeface="Quicksand"/>
              </a:rPr>
              <a:t>3 Days Workshop on</a:t>
            </a:r>
            <a:br>
              <a:rPr sz="4800"/>
            </a:br>
            <a:r>
              <a:rPr b="1" lang="en" sz="4800" spc="-1" strike="noStrike">
                <a:solidFill>
                  <a:srgbClr val="000000"/>
                </a:solidFill>
                <a:latin typeface="IBM Plex Sans"/>
                <a:ea typeface="Quicksand"/>
              </a:rPr>
              <a:t>AI, NLP and LLMs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7772400" y="3886200"/>
            <a:ext cx="914400" cy="91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Vector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Num" idx="3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8FE82EF-A247-444A-85A1-B0B64AC13426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Google Shape;342;p 5"/>
          <p:cNvSpPr txBox="1"/>
          <p:nvPr/>
        </p:nvSpPr>
        <p:spPr>
          <a:xfrm>
            <a:off x="720360" y="11574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Stores and indexes embeddings for fast semantic search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Popular tools: FAISS, Chroma, Pinecone, Weaviate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Supports storing metadata (page, filename, etc.)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Enables top-k similarity search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Forms the memory base for your chatbot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Retrieval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Num" idx="3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ABFA292-59BC-4E8A-99AF-7A05E9912176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Google Shape;342;p 6"/>
          <p:cNvSpPr txBox="1"/>
          <p:nvPr/>
        </p:nvSpPr>
        <p:spPr>
          <a:xfrm>
            <a:off x="720360" y="11574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At runtime, user query is embedded into a vector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Vector DB finds top-k similar chunks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Filtering based on score threshold improves relevance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Retrieved chunks are passed as context to the LLM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Ensures answers are grounded in real data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LLM – Final Generation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Num" idx="3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CF329B1-102C-441D-98F4-9C299824BC1B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Google Shape;342;p 7"/>
          <p:cNvSpPr txBox="1"/>
          <p:nvPr/>
        </p:nvSpPr>
        <p:spPr>
          <a:xfrm>
            <a:off x="720360" y="11574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LLM gets: [retrieved context] + [user query] + [additional prompt]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Generates an answer based only on relevant info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No training or fine-tuning needed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Works with almost any LLM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Produces accurate, contextual, and customized responses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ubTitle"/>
          </p:nvPr>
        </p:nvSpPr>
        <p:spPr>
          <a:xfrm>
            <a:off x="970200" y="1832760"/>
            <a:ext cx="72039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Mulish"/>
                <a:ea typeface="Mulish"/>
              </a:rPr>
              <a:t>“</a:t>
            </a:r>
            <a:r>
              <a:rPr b="0" lang="en" sz="3000" spc="-1" strike="noStrike">
                <a:solidFill>
                  <a:schemeClr val="dk1"/>
                </a:solidFill>
                <a:latin typeface="Mulish"/>
                <a:ea typeface="Mulish"/>
              </a:rPr>
              <a:t>Continue From Jupyter Notebook...”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Num" idx="3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1DBDC41-A97B-4E2F-9BCE-7C3B0633657A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969840" y="2079360"/>
            <a:ext cx="7204320" cy="87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0000"/>
                </a:solidFill>
                <a:latin typeface="Quicksand"/>
                <a:ea typeface="Quicksand"/>
              </a:rPr>
              <a:t>Thank You 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ldNum" idx="3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724980B-E091-4839-B7E4-68F325BEC2F7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48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Quicksand"/>
                <a:ea typeface="Quicksand"/>
              </a:rPr>
              <a:t>Day 3: RAG and beyond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ubTitle"/>
          </p:nvPr>
        </p:nvSpPr>
        <p:spPr>
          <a:xfrm>
            <a:off x="4907160" y="387072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What to explore after the workshop, resources to follow, and potential project ideas.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ubTitle"/>
          </p:nvPr>
        </p:nvSpPr>
        <p:spPr>
          <a:xfrm>
            <a:off x="713160" y="201816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Basic introduction RAG and it’s components.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subTitle"/>
          </p:nvPr>
        </p:nvSpPr>
        <p:spPr>
          <a:xfrm>
            <a:off x="713160" y="387072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Agentic AI, the next wave of intelligent systems.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subTitle"/>
          </p:nvPr>
        </p:nvSpPr>
        <p:spPr>
          <a:xfrm>
            <a:off x="4907160" y="201816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A simple study support mini project to help prepare for exams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title"/>
          </p:nvPr>
        </p:nvSpPr>
        <p:spPr>
          <a:xfrm>
            <a:off x="713160" y="114120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title"/>
          </p:nvPr>
        </p:nvSpPr>
        <p:spPr>
          <a:xfrm>
            <a:off x="4907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8"/>
          <p:cNvSpPr>
            <a:spLocks noGrp="1"/>
          </p:cNvSpPr>
          <p:nvPr>
            <p:ph type="title"/>
          </p:nvPr>
        </p:nvSpPr>
        <p:spPr>
          <a:xfrm>
            <a:off x="713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9"/>
          <p:cNvSpPr>
            <a:spLocks noGrp="1"/>
          </p:cNvSpPr>
          <p:nvPr>
            <p:ph type="title"/>
          </p:nvPr>
        </p:nvSpPr>
        <p:spPr>
          <a:xfrm>
            <a:off x="4907160" y="114192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10"/>
          <p:cNvSpPr>
            <a:spLocks noGrp="1"/>
          </p:cNvSpPr>
          <p:nvPr>
            <p:ph type="subTitle"/>
          </p:nvPr>
        </p:nvSpPr>
        <p:spPr>
          <a:xfrm>
            <a:off x="713160" y="1594440"/>
            <a:ext cx="3630240" cy="4384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Introduction to RAG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11"/>
          <p:cNvSpPr>
            <a:spLocks noGrp="1"/>
          </p:cNvSpPr>
          <p:nvPr>
            <p:ph type="subTitle"/>
          </p:nvPr>
        </p:nvSpPr>
        <p:spPr>
          <a:xfrm>
            <a:off x="713160" y="3447000"/>
            <a:ext cx="3630240" cy="42804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Agentic AI and beyond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12"/>
          <p:cNvSpPr>
            <a:spLocks noGrp="1"/>
          </p:cNvSpPr>
          <p:nvPr>
            <p:ph type="subTitle"/>
          </p:nvPr>
        </p:nvSpPr>
        <p:spPr>
          <a:xfrm>
            <a:off x="4907160" y="3447000"/>
            <a:ext cx="3630240" cy="42804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AI/ML Roadmap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13"/>
          <p:cNvSpPr>
            <a:spLocks noGrp="1"/>
          </p:cNvSpPr>
          <p:nvPr>
            <p:ph type="subTitle"/>
          </p:nvPr>
        </p:nvSpPr>
        <p:spPr>
          <a:xfrm>
            <a:off x="4907160" y="1594440"/>
            <a:ext cx="3630240" cy="4384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RAG mini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14"/>
          <p:cNvSpPr>
            <a:spLocks noGrp="1"/>
          </p:cNvSpPr>
          <p:nvPr>
            <p:ph type="sldNum" idx="2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2AE3FA8-B8F4-4FC5-92F7-F0BAA5482BAE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314720" y="1935360"/>
            <a:ext cx="65149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latin typeface="Quicksand"/>
                <a:ea typeface="Quicksand"/>
              </a:rPr>
              <a:t>01. Itroduction to RAG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1959480" y="2687040"/>
            <a:ext cx="522504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Basic introduction RAG and it’s components.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D254653-398E-4F57-A8A3-5FBB8EF3DD9C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LLMs can’t access your private, recent, or external data.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They often make up facts or hallucinate confidently.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Updating their knowledge requires costly retraining or fine-tuning.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They struggle with long documents or large context windows.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Answers are not grounded — you don’t know where the info came from.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Problems with LLM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2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F5FBE9D-E2D4-416A-AEA7-4A35E6B152F4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RAG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2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CB67D53-89B8-4B78-8465-3225B384E9AF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Google Shape;342;p 1"/>
          <p:cNvSpPr txBox="1"/>
          <p:nvPr/>
        </p:nvSpPr>
        <p:spPr>
          <a:xfrm>
            <a:off x="720360" y="12654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RAG is a method that combines LLMs with external data sources.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It retrieves relevant info from documents before generating an answer.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Uses embeddings to semantically match your question with stored chunks.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The LLM then uses both the prompt and retrieved data to respond.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Great for building “Chat with your data” apps using PDFs, wikis, etc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Components of RAG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sldNum" idx="2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96054EB-EE3F-472D-9E4B-500B9D55B890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1460880" y="1054440"/>
            <a:ext cx="6540120" cy="374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Parsing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3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529F97E-4043-466E-BEAA-4868BE6DE1D1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Google Shape;342;p 3"/>
          <p:cNvSpPr txBox="1"/>
          <p:nvPr/>
        </p:nvSpPr>
        <p:spPr>
          <a:xfrm>
            <a:off x="720360" y="11574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Extracts text, metadata, and structure from PDFs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Use libraries like PyMuPDF, pdfplumber, PyPDF2, pdfminer.six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For scanned/image PDFs, use OCR like pytesseract or easyocr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Use docling or unstructured to preserve layout, headers, and tables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Paid option: LlamaParse (LlamaIndex) offers high-quality, structure-aware parsing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Some LLMs can parse PDFs directly, but offer less control.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Chunking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3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FA2D8DA-FC04-44AE-AFDE-892C184B60AE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Google Shape;342;p 2"/>
          <p:cNvSpPr txBox="1"/>
          <p:nvPr/>
        </p:nvSpPr>
        <p:spPr>
          <a:xfrm>
            <a:off x="720360" y="11574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LLMs have token limits → split large text into smaller parts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Common methods: fixed-size, sliding window, header-based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Overlapping chunks help preserve context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Too large = context cutoff; too small = lacks meaning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Good chunking boosts retrieval accuracy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Embedding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Num" idx="3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8679EA0-C0D4-48EB-A66F-8ED2A450933D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Google Shape;342;p 4"/>
          <p:cNvSpPr txBox="1"/>
          <p:nvPr/>
        </p:nvSpPr>
        <p:spPr>
          <a:xfrm>
            <a:off x="720360" y="11574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Converts text chunks into numeric vectors that capture meaning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Similar meanings = closer vectors in space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Use sentence-transformers or OpenAI embeddings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These vectors are used to compare queries with documents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2025-07-01T08:09:14Z</dcterms:modified>
  <cp:revision>69</cp:revision>
  <dc:subject/>
  <dc:title/>
</cp:coreProperties>
</file>