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1" r:id="rId4"/>
    <p:sldMasterId id="2147483652" r:id="rId5"/>
    <p:sldMasterId id="2147483654" r:id="rId6"/>
    <p:sldMasterId id="2147483656" r:id="rId7"/>
    <p:sldMasterId id="2147483657" r:id="rId8"/>
    <p:sldMasterId id="2147483658" r:id="rId9"/>
    <p:sldMasterId id="2147483659" r:id="rId10"/>
    <p:sldMasterId id="2147483661" r:id="rId11"/>
    <p:sldMasterId id="2147483662" r:id="rId12"/>
    <p:sldMasterId id="2147483663" r:id="rId13"/>
    <p:sldMasterId id="2147483665" r:id="rId14"/>
    <p:sldMasterId id="2147483666" r:id="rId15"/>
    <p:sldMasterId id="2147483667" r:id="rId16"/>
    <p:sldMasterId id="2147483668" r:id="rId17"/>
    <p:sldMasterId id="2147483669" r:id="rId18"/>
    <p:sldMasterId id="2147483670" r:id="rId19"/>
    <p:sldMasterId id="2147483671" r:id="rId20"/>
    <p:sldMasterId id="2147483672" r:id="rId21"/>
    <p:sldMasterId id="2147483673" r:id="rId22"/>
    <p:sldMasterId id="2147483674" r:id="rId23"/>
    <p:sldMasterId id="2147483676" r:id="rId24"/>
    <p:sldMasterId id="2147483677" r:id="rId25"/>
    <p:sldMasterId id="2147483678" r:id="rId26"/>
    <p:sldMasterId id="2147483679" r:id="rId27"/>
    <p:sldMasterId id="2147483680" r:id="rId28"/>
    <p:sldMasterId id="2147483682" r:id="rId29"/>
    <p:sldMasterId id="2147483684" r:id="rId30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slide" Target="slides/slide15.xml"/><Relationship Id="rId46" Type="http://schemas.openxmlformats.org/officeDocument/2006/relationships/slide" Target="slides/slide16.xml"/><Relationship Id="rId47" Type="http://schemas.openxmlformats.org/officeDocument/2006/relationships/slide" Target="slides/slide17.xml"/><Relationship Id="rId48" Type="http://schemas.openxmlformats.org/officeDocument/2006/relationships/slide" Target="slides/slide18.xml"/><Relationship Id="rId49" Type="http://schemas.openxmlformats.org/officeDocument/2006/relationships/slide" Target="slides/slide19.xml"/><Relationship Id="rId50" Type="http://schemas.openxmlformats.org/officeDocument/2006/relationships/slide" Target="slides/slide20.xml"/><Relationship Id="rId51" Type="http://schemas.openxmlformats.org/officeDocument/2006/relationships/slide" Target="slides/slide21.xml"/><Relationship Id="rId52" Type="http://schemas.openxmlformats.org/officeDocument/2006/relationships/slide" Target="slides/slide22.xml"/><Relationship Id="rId53" Type="http://schemas.openxmlformats.org/officeDocument/2006/relationships/slide" Target="slides/slide23.xml"/><Relationship Id="rId54" Type="http://schemas.openxmlformats.org/officeDocument/2006/relationships/slide" Target="slides/slide24.xml"/><Relationship Id="rId55" Type="http://schemas.openxmlformats.org/officeDocument/2006/relationships/slide" Target="slides/slide25.xml"/><Relationship Id="rId56" Type="http://schemas.openxmlformats.org/officeDocument/2006/relationships/slide" Target="slides/slide26.xml"/><Relationship Id="rId57" Type="http://schemas.openxmlformats.org/officeDocument/2006/relationships/slide" Target="slides/slide27.xml"/><Relationship Id="rId58" Type="http://schemas.openxmlformats.org/officeDocument/2006/relationships/slide" Target="slides/slide28.xml"/><Relationship Id="rId5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36BDFC-EDEB-4D18-A980-781438637F1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4F492B-1CAB-4F6F-9C33-5832D60DED2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3C2C105-F343-4651-8EC0-F9DD4853E5D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CB88892-D5F1-424C-A804-6D3B54A9914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38FD8B1-D511-43B3-93E1-FC0F1EBF4DB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ACF88EB-E855-469D-AA9D-5D6BA3B1BFA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ACD1300-6367-4415-8CD4-FD964C72202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C437FA2-D944-444A-B28E-CFA92ACF136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6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2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3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84;p19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Google Shape;185;p19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6" name="Google Shape;186;p19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Google Shape;187;p19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78" name="Google Shape;188;p19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9" name="PlaceHolder 1"/>
          <p:cNvSpPr>
            <a:spLocks noGrp="1"/>
          </p:cNvSpPr>
          <p:nvPr>
            <p:ph type="sldNum" idx="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86E4CB0-11FD-472D-98BE-0E4122235798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0" name="Google Shape;190;p19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99;p20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200;p20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85" name="Google Shape;201;p20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Google Shape;202;p20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87" name="Google Shape;203;p20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88" name="PlaceHolder 1"/>
          <p:cNvSpPr>
            <a:spLocks noGrp="1"/>
          </p:cNvSpPr>
          <p:nvPr>
            <p:ph type="sldNum" idx="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4F7E551-9723-4F44-80FB-E2530D41A0F0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9" name="Google Shape;205;p20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4;p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579840" y="1854360"/>
            <a:ext cx="36043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959120" y="1854360"/>
            <a:ext cx="118944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Google Shape;18;p3"/>
          <p:cNvCxnSpPr/>
          <p:nvPr/>
        </p:nvCxnSpPr>
        <p:spPr>
          <a:xfrm flipV="1">
            <a:off x="876132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cxnSp>
        <p:nvCxnSpPr>
          <p:cNvPr id="96" name="Google Shape;19;p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97" name="Google Shape;20;p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Google Shape;21;p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99" name="Google Shape;22;p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54193EC-0F48-48F4-B21A-CF04E1DA5B2A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01" name="Google Shape;24;p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02" name="Google Shape;25;p3"/>
          <p:cNvCxnSpPr/>
          <p:nvPr/>
        </p:nvCxnSpPr>
        <p:spPr>
          <a:xfrm flipV="1">
            <a:off x="39420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216;p21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5" name="Google Shape;217;p21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6" name="Google Shape;218;p21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Google Shape;219;p21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08" name="Google Shape;220;p21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9" name="PlaceHolder 1"/>
          <p:cNvSpPr>
            <a:spLocks noGrp="1"/>
          </p:cNvSpPr>
          <p:nvPr>
            <p:ph type="sldNum" idx="1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AB16D6F-2B31-4932-9F62-695F3EC1CB18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10" name="Google Shape;222;p21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37;p22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Google Shape;238;p22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15" name="Google Shape;239;p22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6" name="Google Shape;240;p22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17" name="Google Shape;241;p22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18" name="PlaceHolder 1"/>
          <p:cNvSpPr>
            <a:spLocks noGrp="1"/>
          </p:cNvSpPr>
          <p:nvPr>
            <p:ph type="sldNum" idx="1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4BBAEF8-3177-4356-B15A-A3628BD0BFE1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19" name="Google Shape;243;p22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2223720" y="55224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dk1"/>
                </a:solidFill>
                <a:latin typeface="Quicksand"/>
                <a:ea typeface="Quicksand"/>
              </a:rPr>
              <a:t>xx%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2223720" y="190440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title"/>
          </p:nvPr>
        </p:nvSpPr>
        <p:spPr>
          <a:xfrm>
            <a:off x="2223720" y="325656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dk1"/>
                </a:solidFill>
                <a:latin typeface="Quicksand"/>
                <a:ea typeface="Quicksand"/>
              </a:rPr>
              <a:t>xx%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51;p2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47920" y="54000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54;p23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CREDITS: This presentation template was created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2"/>
              </a:rPr>
              <a:t>Slidesgo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and includes icons by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3"/>
              </a:rPr>
              <a:t>Flaticon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and infographics &amp; images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7" name="Google Shape;255;p2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28" name="Google Shape;256;p2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257;p2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30" name="Google Shape;258;p23"/>
          <p:cNvCxnSpPr/>
          <p:nvPr/>
        </p:nvCxnSpPr>
        <p:spPr>
          <a:xfrm flipV="1">
            <a:off x="347400" y="4749840"/>
            <a:ext cx="8449200" cy="331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260;p2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sldNum" idx="1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1"/>
                </a:solidFill>
                <a:latin typeface="Mulish"/>
                <a:ea typeface="Mulish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BAC13D-AB30-4D4C-B2EA-BC9C42138F83}" type="slidenum">
              <a:rPr b="0" lang="en" sz="1300" spc="-1" strike="noStrike">
                <a:solidFill>
                  <a:schemeClr val="dk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34" name="Google Shape;262;p2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35" name="Google Shape;263;p2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6" name="Google Shape;264;p2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37" name="Google Shape;265;p2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38" name="PlaceHolder 2"/>
          <p:cNvSpPr>
            <a:spLocks noGrp="1"/>
          </p:cNvSpPr>
          <p:nvPr>
            <p:ph type="sldNum" idx="1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A3ACB01-136F-49D8-9C9E-9C9C73E5F45C}" type="slidenum">
              <a:rPr b="0" lang="en" sz="1300" spc="-1" strike="noStrike">
                <a:solidFill>
                  <a:schemeClr val="lt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39" name="Google Shape;267;p2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1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1"/>
                </a:solidFill>
                <a:latin typeface="Mulish"/>
                <a:ea typeface="Mulish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B2BC38-4EE9-4AAB-A3EC-627E688D05C8}" type="slidenum">
              <a:rPr b="0" lang="en" sz="1300" spc="-1" strike="noStrike">
                <a:solidFill>
                  <a:schemeClr val="dk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Google Shape;270;p2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Google Shape;271;p2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43" name="Google Shape;272;p2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4" name="Google Shape;273;p2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45" name="Google Shape;274;p25"/>
          <p:cNvCxnSpPr/>
          <p:nvPr/>
        </p:nvCxnSpPr>
        <p:spPr>
          <a:xfrm flipV="1">
            <a:off x="347400" y="4749840"/>
            <a:ext cx="8449200" cy="331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27;p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Google Shape;28;p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48" name="Google Shape;29;p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Google Shape;30;p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50" name="Google Shape;31;p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51" name="PlaceHolder 1"/>
          <p:cNvSpPr>
            <a:spLocks noGrp="1"/>
          </p:cNvSpPr>
          <p:nvPr>
            <p:ph type="sldNum" idx="1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BC14E21-E9D4-4CD3-B942-DC6D5244256B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2" name="Google Shape;33;p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2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37;p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Google Shape;38;p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57" name="Google Shape;39;p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8" name="Google Shape;40;p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59" name="Google Shape;41;p5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60" name="PlaceHolder 1"/>
          <p:cNvSpPr>
            <a:spLocks noGrp="1"/>
          </p:cNvSpPr>
          <p:nvPr>
            <p:ph type="sldNum" idx="1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DF6E3AA-10F5-41D6-A68C-0BA07E0E0CD9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1" name="Google Shape;43;p5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1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" name="Google Shape;86;p11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" name="Google Shape;87;p11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Google Shape;88;p11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9" name="Google Shape;89;p11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" name="PlaceHolder 1"/>
          <p:cNvSpPr>
            <a:spLocks noGrp="1"/>
          </p:cNvSpPr>
          <p:nvPr>
            <p:ph type="sldNum" idx="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5F75F0A-22A8-4CA1-BF2D-B90067D95066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1" name="Google Shape;91;p11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1284120" y="1429560"/>
            <a:ext cx="6575760" cy="140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50;p6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51;p6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66" name="Google Shape;52;p6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7" name="Google Shape;53;p6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68" name="Google Shape;54;p6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69" name="PlaceHolder 1"/>
          <p:cNvSpPr>
            <a:spLocks noGrp="1"/>
          </p:cNvSpPr>
          <p:nvPr>
            <p:ph type="sldNum" idx="1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1B3A2A8-A19C-4A67-AE71-8BA56D34E930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0" name="Google Shape;56;p6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9;p7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Google Shape;60;p7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75" name="Google Shape;61;p7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Google Shape;62;p7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77" name="Google Shape;63;p7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78" name="PlaceHolder 1"/>
          <p:cNvSpPr>
            <a:spLocks noGrp="1"/>
          </p:cNvSpPr>
          <p:nvPr>
            <p:ph type="sldNum" idx="1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20CECF9-C02F-4C3E-B8F6-9B92B4F93F6F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9" name="Google Shape;65;p7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626616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69;p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Google Shape;71;p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85" name="Google Shape;72;p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Google Shape;73;p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87" name="Google Shape;74;p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88" name="PlaceHolder 2"/>
          <p:cNvSpPr>
            <a:spLocks noGrp="1"/>
          </p:cNvSpPr>
          <p:nvPr>
            <p:ph type="sldNum" idx="2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4B5EC40-D296-4801-8E73-65D6A5814F66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89" name="Google Shape;76;p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1413360"/>
            <a:ext cx="4294440" cy="20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2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1"/>
                </a:solidFill>
                <a:latin typeface="Mulish"/>
                <a:ea typeface="Mulish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B7F986-6ACE-4F3C-AAA3-2A9999213C97}" type="slidenum">
              <a:rPr b="0" lang="en" sz="1300" spc="-1" strike="noStrike">
                <a:solidFill>
                  <a:schemeClr val="dk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713160" y="4163040"/>
            <a:ext cx="791712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69;p1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Google Shape;170;p1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01" name="Google Shape;171;p1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Google Shape;172;p1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03" name="Google Shape;173;p1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04" name="PlaceHolder 1"/>
          <p:cNvSpPr>
            <a:spLocks noGrp="1"/>
          </p:cNvSpPr>
          <p:nvPr>
            <p:ph type="sldNum" idx="2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E0962AB-FF2C-42F4-B27E-0B1A26021700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05" name="Google Shape;175;p1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4;p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579840" y="1854360"/>
            <a:ext cx="36043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1959120" y="1854360"/>
            <a:ext cx="118944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1" name="Google Shape;18;p3"/>
          <p:cNvCxnSpPr/>
          <p:nvPr/>
        </p:nvCxnSpPr>
        <p:spPr>
          <a:xfrm flipV="1">
            <a:off x="876132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cxnSp>
        <p:nvCxnSpPr>
          <p:cNvPr id="212" name="Google Shape;19;p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13" name="Google Shape;20;p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Google Shape;21;p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15" name="Google Shape;22;p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16" name="PlaceHolder 3"/>
          <p:cNvSpPr>
            <a:spLocks noGrp="1"/>
          </p:cNvSpPr>
          <p:nvPr>
            <p:ph type="sldNum" idx="2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5EA7B26-34CE-4E50-A43C-C0196A4D8B87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7" name="Google Shape;24;p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18" name="Google Shape;25;p3"/>
          <p:cNvCxnSpPr/>
          <p:nvPr/>
        </p:nvCxnSpPr>
        <p:spPr>
          <a:xfrm flipV="1">
            <a:off x="39420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3;p1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24;p1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22" name="Google Shape;125;p1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3" name="Google Shape;126;p1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24" name="Google Shape;127;p1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25" name="PlaceHolder 1"/>
          <p:cNvSpPr>
            <a:spLocks noGrp="1"/>
          </p:cNvSpPr>
          <p:nvPr>
            <p:ph type="sldNum" idx="2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77F150E-3029-4A24-8F90-E281923BAC1E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26" name="Google Shape;129;p1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969840" y="3387600"/>
            <a:ext cx="720396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6;p1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713160" y="114120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title"/>
          </p:nvPr>
        </p:nvSpPr>
        <p:spPr>
          <a:xfrm>
            <a:off x="3359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713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title"/>
          </p:nvPr>
        </p:nvSpPr>
        <p:spPr>
          <a:xfrm>
            <a:off x="335916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title"/>
          </p:nvPr>
        </p:nvSpPr>
        <p:spPr>
          <a:xfrm>
            <a:off x="599760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7"/>
          <p:cNvSpPr>
            <a:spLocks noGrp="1"/>
          </p:cNvSpPr>
          <p:nvPr>
            <p:ph type="title"/>
          </p:nvPr>
        </p:nvSpPr>
        <p:spPr>
          <a:xfrm>
            <a:off x="599760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" name="Google Shape;116;p1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3" name="Google Shape;117;p1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" name="Google Shape;118;p1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5" name="Google Shape;119;p1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6" name="PlaceHolder 8"/>
          <p:cNvSpPr>
            <a:spLocks noGrp="1"/>
          </p:cNvSpPr>
          <p:nvPr>
            <p:ph type="sldNum" idx="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B2A09B6-B591-4FDC-8E73-BEC39F467119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7" name="Google Shape;121;p1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2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23;p1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" name="Google Shape;124;p1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31" name="Google Shape;125;p1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" name="Google Shape;126;p1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33" name="Google Shape;127;p1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34" name="PlaceHolder 1"/>
          <p:cNvSpPr>
            <a:spLocks noGrp="1"/>
          </p:cNvSpPr>
          <p:nvPr>
            <p:ph type="sldNum" idx="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9DB6188-B74C-4475-AA5E-A18106204635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5" name="Google Shape;129;p1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969840" y="3387600"/>
            <a:ext cx="720396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33;p1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" name="Google Shape;134;p1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40" name="Google Shape;135;p1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" name="Google Shape;136;p1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42" name="Google Shape;137;p15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43" name="PlaceHolder 1"/>
          <p:cNvSpPr>
            <a:spLocks noGrp="1"/>
          </p:cNvSpPr>
          <p:nvPr>
            <p:ph type="sldNum" idx="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87C8045-730E-44F6-8DE5-D5697231563F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4" name="Google Shape;139;p15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720000" y="1148400"/>
            <a:ext cx="3944520" cy="16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9800" y="691200"/>
            <a:ext cx="3070440" cy="376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56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44;p16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Google Shape;145;p16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49" name="Google Shape;146;p16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" name="Google Shape;147;p16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51" name="Google Shape;148;p16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52" name="PlaceHolder 1"/>
          <p:cNvSpPr>
            <a:spLocks noGrp="1"/>
          </p:cNvSpPr>
          <p:nvPr>
            <p:ph type="sldNum" idx="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65D7DE0-A4DD-4927-A99F-0775DB9C95E9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3" name="Google Shape;150;p16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720000" y="1568520"/>
            <a:ext cx="289116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54;p17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" name="Google Shape;155;p17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58" name="Google Shape;156;p17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Google Shape;157;p17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60" name="Google Shape;158;p17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61" name="PlaceHolder 1"/>
          <p:cNvSpPr>
            <a:spLocks noGrp="1"/>
          </p:cNvSpPr>
          <p:nvPr>
            <p:ph type="sldNum" idx="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9CBDF0F-8F5D-4D31-A83A-330CFC78D75D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2" name="Google Shape;160;p17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69;p1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Google Shape;170;p1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67" name="Google Shape;171;p1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Google Shape;172;p1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69" name="Google Shape;173;p1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0" name="PlaceHolder 1"/>
          <p:cNvSpPr>
            <a:spLocks noGrp="1"/>
          </p:cNvSpPr>
          <p:nvPr>
            <p:ph type="sldNum" idx="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99AEC62-48BF-481B-B070-3F7CC176FF09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1" name="Google Shape;175;p1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promptingguide.ai/" TargetMode="External"/><Relationship Id="rId2" Type="http://schemas.openxmlformats.org/officeDocument/2006/relationships/slideLayout" Target="../slideLayouts/slideLayout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1029960" cy="1029960"/>
          </a:xfrm>
          <a:prstGeom prst="rect">
            <a:avLst/>
          </a:prstGeom>
          <a:ln w="0"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000000"/>
                </a:solidFill>
                <a:latin typeface="IBM Plex Sans"/>
                <a:ea typeface="Quicksand"/>
              </a:rPr>
              <a:t>3 Days Workshop on</a:t>
            </a:r>
            <a:br>
              <a:rPr sz="4800"/>
            </a:br>
            <a:r>
              <a:rPr b="1" lang="en" sz="4800" spc="-1" strike="noStrike">
                <a:solidFill>
                  <a:srgbClr val="000000"/>
                </a:solidFill>
                <a:latin typeface="IBM Plex Sans"/>
                <a:ea typeface="Quicksand"/>
              </a:rPr>
              <a:t>AI, NLP and LLMs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7772400" y="3886200"/>
            <a:ext cx="914400" cy="9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657440" y="1935360"/>
            <a:ext cx="5829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Quicksand"/>
                <a:ea typeface="Quicksand"/>
              </a:rPr>
              <a:t>02. Text Embeddings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1959480" y="2687040"/>
            <a:ext cx="522504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Representing text into numbers in better way and finalizing recommandation project.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3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8D4A824-8F27-4B1A-A9C7-8E54CE111ACE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5096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Traditional vectors don’t capture meaning, context or word order.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We want numbers that represent semantic meaning, not just position.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Embeddings turn text into dense vectors while capturing meaning behind word.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Word with similar meaning have similar embeddings.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What are embeddings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3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BADDF08-A28E-4158-A0F6-89CEF05050A8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4453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It is the first context based word embedding.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Word2Vec learns word meaning from surrounding words.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GloVe Combines word co-occurrence with neural embeddings and improves quality by looking at entire corpus statistics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BUT 1 vector per word, Apple has same vector for both fruit and company.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Word2Vec and GloVe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3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27E4D5B-E05C-4BAD-8757-C3E874FE998D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rcRect l="13651" t="-3883" r="8616" b="0"/>
          <a:stretch/>
        </p:blipFill>
        <p:spPr>
          <a:xfrm>
            <a:off x="5173200" y="954000"/>
            <a:ext cx="3657600" cy="36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First contexutal embedding.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Uses deep bi directional LSTM (Improved version of RNN)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Bank gets different embedding in “river bank” and “money bank”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Slow and not great for sentence level task.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ELMo – Embeddings Of Language Models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3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7FDDEE0-2C31-4327-AD47-8FAAD62F9D31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Uses Transformers to get deep, bidirectional context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Outputs embeddings for each words.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Pretrained on massive corpora (e.g., Wikipedia)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Great for downstream tasks (search, Q&amp;A, etc.)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But it’s a bit heavy to run and isn’t designed to return a single vector for a sentence, which we often need.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BERT – Deep Transformer Embeddings</a:t>
            </a: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	</a:t>
            </a: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3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1A9EA0E-4F63-40BA-B1FB-29D5F8CE431D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Built on top of BERT.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Returns a single vector for a full sentence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Trained for similarity/search directly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Perfect for semantic search, clustering, recommendations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Sentence Transformers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3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221DDCC-7EEA-41FF-A5A2-AC715A523B82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Trained on huge datasets with powerful transformer models.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Capture deep semantic relationships.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Work across languages, topics, tasks.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Used in ChatGPT, semantic search, LLM agents.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Are extremely rich, general-purpose.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BUT  usually paid APIs, not open-source.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E.g. OpenAI, Cohere, or Google Embeddings.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Morden Embeddings &amp; Beyond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3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E8DC29E-22EA-444D-A813-0B6E5348AE10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970200" y="1832760"/>
            <a:ext cx="72039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“</a:t>
            </a: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Continue From Jupyter Notebook...”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Num" idx="4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B82D7A0-396E-4BCB-A847-9513B3AC5133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171800" y="1935360"/>
            <a:ext cx="680076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Quicksand"/>
                <a:ea typeface="Quicksand"/>
              </a:rPr>
              <a:t>03. Introduction to LLM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371600" y="2687040"/>
            <a:ext cx="640080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What is LLM, How do they work, How are they trained, How to use them 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4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E773E92-90A7-472A-81CC-B78862ECD5C6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Deep learning models trained on massive text datasets.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Learn to predict the next word in a sentence.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Can generate, summarize, translate, and answer questions.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Examples: GPT, LLaMA, Claude, Gemini.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What are LLMs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4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D491D38-AEBA-47CB-B076-DE03471A806D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48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Quicksand"/>
                <a:ea typeface="Quicksand"/>
              </a:rPr>
              <a:t>Day 2: NLP with DL &amp; LLMs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4907160" y="387072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What is RAG ? What is vector databse ? How to use them (Hands on)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ubTitle"/>
          </p:nvPr>
        </p:nvSpPr>
        <p:spPr>
          <a:xfrm>
            <a:off x="713160" y="201816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Basic introduction to DL and how it made NLP powerful.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subTitle"/>
          </p:nvPr>
        </p:nvSpPr>
        <p:spPr>
          <a:xfrm>
            <a:off x="713160" y="387072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What is LLM, How do they work, How are they trained, How to use them 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ubTitle"/>
          </p:nvPr>
        </p:nvSpPr>
        <p:spPr>
          <a:xfrm>
            <a:off x="4907160" y="201816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Representing text into numbers in better way and finalizing recommandation project.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title"/>
          </p:nvPr>
        </p:nvSpPr>
        <p:spPr>
          <a:xfrm>
            <a:off x="713160" y="114120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title"/>
          </p:nvPr>
        </p:nvSpPr>
        <p:spPr>
          <a:xfrm>
            <a:off x="4907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8"/>
          <p:cNvSpPr>
            <a:spLocks noGrp="1"/>
          </p:cNvSpPr>
          <p:nvPr>
            <p:ph type="title"/>
          </p:nvPr>
        </p:nvSpPr>
        <p:spPr>
          <a:xfrm>
            <a:off x="713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9"/>
          <p:cNvSpPr>
            <a:spLocks noGrp="1"/>
          </p:cNvSpPr>
          <p:nvPr>
            <p:ph type="title"/>
          </p:nvPr>
        </p:nvSpPr>
        <p:spPr>
          <a:xfrm>
            <a:off x="490716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10"/>
          <p:cNvSpPr>
            <a:spLocks noGrp="1"/>
          </p:cNvSpPr>
          <p:nvPr>
            <p:ph type="subTitle"/>
          </p:nvPr>
        </p:nvSpPr>
        <p:spPr>
          <a:xfrm>
            <a:off x="713160" y="1594440"/>
            <a:ext cx="3630240" cy="4384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NLP with Deep Learning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11"/>
          <p:cNvSpPr>
            <a:spLocks noGrp="1"/>
          </p:cNvSpPr>
          <p:nvPr>
            <p:ph type="subTitle"/>
          </p:nvPr>
        </p:nvSpPr>
        <p:spPr>
          <a:xfrm>
            <a:off x="713160" y="3447000"/>
            <a:ext cx="3630240" cy="42804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Introduction to LLM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12"/>
          <p:cNvSpPr>
            <a:spLocks noGrp="1"/>
          </p:cNvSpPr>
          <p:nvPr>
            <p:ph type="subTitle"/>
          </p:nvPr>
        </p:nvSpPr>
        <p:spPr>
          <a:xfrm>
            <a:off x="4907160" y="3447000"/>
            <a:ext cx="3630240" cy="42804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RAG &amp; Vector Database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13"/>
          <p:cNvSpPr>
            <a:spLocks noGrp="1"/>
          </p:cNvSpPr>
          <p:nvPr>
            <p:ph type="subTitle"/>
          </p:nvPr>
        </p:nvSpPr>
        <p:spPr>
          <a:xfrm>
            <a:off x="4907160" y="1594440"/>
            <a:ext cx="3630240" cy="4384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Text Embeddings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14"/>
          <p:cNvSpPr>
            <a:spLocks noGrp="1"/>
          </p:cNvSpPr>
          <p:nvPr>
            <p:ph type="sldNum" idx="2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E3A9CB4-6ADA-4955-BC68-0932119F9A7C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720000" y="1071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Given: “The cat sat on the…” → model predicts: “mat”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Do this billions of times across internet-scale data. Eventually they learn grammer, logic, factual knowledge, style and tone.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It’s not memorizing, it’s learning patterns.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Given text is converted into tokens, each token is converted into vectors, LLM uses attention to process all token at once and predics the next token one at a time.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Predicting next word is powerful, because it requires understanding the topic, maintains tone and structure and handles logic reasoning and even some math.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So bacically Super AutoComplete.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How LLMs work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4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30D619B-5107-46B4-847F-F9DDB3554FE3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720000" y="1071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Prompt is just text input to guide the AI's response.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Clear, specific prompts give better and more accurate results.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Adding context like role, goal, or examples helps AI understand intent.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Breaking tasks into steps improves reasoning and output quality.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Good prompting is trial and error — refine until it works well.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Explore more at </a:t>
            </a:r>
            <a:r>
              <a:rPr b="0" lang="en" sz="1600" spc="-1" strike="noStrike">
                <a:solidFill>
                  <a:srgbClr val="ffffff"/>
                </a:solidFill>
                <a:highlight>
                  <a:srgbClr val="2a6099"/>
                </a:highlight>
                <a:latin typeface="Mulish"/>
                <a:ea typeface="Mulish"/>
                <a:hlinkClick r:id="rId1"/>
              </a:rPr>
              <a:t>promptingguide.ai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Prompt Engineering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4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3C3BBD5-564A-46B7-8E8D-FDCD3D592A12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970200" y="1832760"/>
            <a:ext cx="72039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“</a:t>
            </a: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Continue From Jupyter Notebook...”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4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17A0E09-6BF5-4458-B611-E9C55FFAB60C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171800" y="1935360"/>
            <a:ext cx="680076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Quicksand"/>
                <a:ea typeface="Quicksand"/>
              </a:rPr>
              <a:t>04. RAG and Vector DB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1371600" y="2687040"/>
            <a:ext cx="640080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What is LLM, How do they work, How are they trained, How to use them 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4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5474957-83EE-4A9E-AA39-3548E6334015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720000" y="1071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LLMs can’t access your private, recent, or external data.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They often make up facts or hallucinate confidently.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Updating their knowledge requires costly retraining or fine-tuning.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They struggle with long documents or large context windows.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Answers are not grounded — you don’t know where the info came from.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Problems with LLMs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4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CD6D350-B6BC-42AC-A2B5-0823A1D8F366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720000" y="1071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RAG is a method that combines LLMs with external data sources.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It retrieves relevant info from documents before generating an answer.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Uses embeddings to semantically match your question with stored chunks.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 LLM then uses both the prompt and retrieved data to respond.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Great for building “Chat with your data” apps using PDFs, wikis, etc.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RAG: Retrieval-Augmented Generation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4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A581F4C-5A3C-4E8F-9CA9-C88B8A30C107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ubTitle"/>
          </p:nvPr>
        </p:nvSpPr>
        <p:spPr>
          <a:xfrm>
            <a:off x="720000" y="1071000"/>
            <a:ext cx="77382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 vector DB stores your document chunks as embeddings (vectors).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It enables fast similarity search based on meaning, not exact text.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Embeddings are generated using models like OpenAI, BERT, or SentenceTransformers.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Popular vector DBs: FAISS, Chroma, Pinecone etc.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It’s the key component that helps RAG find the right info efficiently.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Vector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4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4992C27-E7FA-433E-8729-C1AD2880116C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970200" y="1832760"/>
            <a:ext cx="72039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“</a:t>
            </a: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Continue From Jupyter Notebook...”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ldNum" idx="5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7B66EDF-2966-4699-81AD-267B0748E904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0000"/>
                </a:solidFill>
                <a:latin typeface="Quicksand"/>
                <a:ea typeface="Quicksand"/>
              </a:rPr>
              <a:t>Thank You 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5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F3B348D-51AD-4607-8C9A-A670D66E74E2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943280" y="1935360"/>
            <a:ext cx="525780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Quicksand"/>
                <a:ea typeface="Quicksand"/>
              </a:rPr>
              <a:t>01. NLP with DL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1959480" y="2687040"/>
            <a:ext cx="522504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What is deep learning? How DL made NLP powerful?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A0D36D4-3070-4BCF-B8F6-D28774DC86AE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 neural network is a model that learns patterns from 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It has layers of "neurons" connected by adjustable weights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Learns by adjusting these weights from examples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What is Neural Network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2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F28F406-5D62-4ECD-AE74-E6D934A1A6AA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600200" y="2189160"/>
            <a:ext cx="5257800" cy="261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Limitation of basic NN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D5435ED-DB40-48E2-9BFE-15F4399F1A27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Google Shape;342;p 1"/>
          <p:cNvSpPr txBox="1"/>
          <p:nvPr/>
        </p:nvSpPr>
        <p:spPr>
          <a:xfrm>
            <a:off x="720360" y="12654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They expect fixed-size input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They don’t understand order or context in sentences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Designed to handle sequential data like text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Remembers previous words while processing the next one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Good for short sequences like simple sentences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What is RNN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EDA7D72-EEF1-4204-BA68-C318CE17C82D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2057400" y="2350080"/>
            <a:ext cx="4572000" cy="199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Limitation of RNN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Num" idx="3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132A386-7CAF-4168-A6BA-F7D7421BA402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Google Shape;342;p 6"/>
          <p:cNvSpPr txBox="1"/>
          <p:nvPr/>
        </p:nvSpPr>
        <p:spPr>
          <a:xfrm>
            <a:off x="720360" y="12654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Hard to remember long-term context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Slow training and prone to forgetting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Struggles with long or complex sentences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52236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Looks at the entire sentence at once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Uses attention to focus on important words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Fast, scalable, and works well with long texts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What is Transformer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3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5D09880-E945-487B-80F4-D69386326615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5715000" y="1143000"/>
            <a:ext cx="2494440" cy="35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50960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Understands meaning in context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Learns relationships between all words, not just neighbors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Powers models like BERT and GPT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Why Transformers Made NLP So Powerful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3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7C084FC-A192-4CAE-89E4-0229F53B767A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2025-06-30T15:04:56Z</dcterms:modified>
  <cp:revision>61</cp:revision>
  <dc:subject/>
  <dc:title/>
</cp:coreProperties>
</file>