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9"/>
  </p:notesMasterIdLst>
  <p:sldIdLst>
    <p:sldId id="256" r:id="rId3"/>
    <p:sldId id="258" r:id="rId4"/>
    <p:sldId id="257" r:id="rId5"/>
    <p:sldId id="259" r:id="rId6"/>
    <p:sldId id="260" r:id="rId7"/>
    <p:sldId id="261" r:id="rId8"/>
    <p:sldId id="262" r:id="rId9"/>
    <p:sldId id="263" r:id="rId10"/>
    <p:sldId id="264" r:id="rId11"/>
    <p:sldId id="265" r:id="rId12"/>
    <p:sldId id="266" r:id="rId13"/>
    <p:sldId id="280" r:id="rId14"/>
    <p:sldId id="268" r:id="rId15"/>
    <p:sldId id="284" r:id="rId16"/>
    <p:sldId id="285" r:id="rId17"/>
    <p:sldId id="286" r:id="rId18"/>
    <p:sldId id="287" r:id="rId19"/>
    <p:sldId id="288" r:id="rId20"/>
    <p:sldId id="289" r:id="rId21"/>
    <p:sldId id="290" r:id="rId22"/>
    <p:sldId id="291" r:id="rId23"/>
    <p:sldId id="292" r:id="rId24"/>
    <p:sldId id="293" r:id="rId25"/>
    <p:sldId id="294" r:id="rId26"/>
    <p:sldId id="267" r:id="rId27"/>
    <p:sldId id="269" r:id="rId28"/>
    <p:sldId id="278" r:id="rId29"/>
    <p:sldId id="270" r:id="rId30"/>
    <p:sldId id="272" r:id="rId31"/>
    <p:sldId id="273" r:id="rId32"/>
    <p:sldId id="279" r:id="rId33"/>
    <p:sldId id="274" r:id="rId34"/>
    <p:sldId id="275" r:id="rId35"/>
    <p:sldId id="276" r:id="rId36"/>
    <p:sldId id="281"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3961C9-0122-4414-8C9A-86C6D4D4D3E3}">
          <p14:sldIdLst>
            <p14:sldId id="256"/>
            <p14:sldId id="258"/>
            <p14:sldId id="257"/>
            <p14:sldId id="259"/>
            <p14:sldId id="260"/>
            <p14:sldId id="261"/>
            <p14:sldId id="262"/>
            <p14:sldId id="263"/>
            <p14:sldId id="264"/>
            <p14:sldId id="265"/>
            <p14:sldId id="266"/>
            <p14:sldId id="280"/>
            <p14:sldId id="268"/>
            <p14:sldId id="284"/>
            <p14:sldId id="285"/>
            <p14:sldId id="286"/>
            <p14:sldId id="287"/>
            <p14:sldId id="288"/>
            <p14:sldId id="289"/>
            <p14:sldId id="290"/>
            <p14:sldId id="291"/>
            <p14:sldId id="292"/>
            <p14:sldId id="293"/>
            <p14:sldId id="294"/>
            <p14:sldId id="267"/>
            <p14:sldId id="269"/>
            <p14:sldId id="278"/>
            <p14:sldId id="270"/>
            <p14:sldId id="272"/>
            <p14:sldId id="273"/>
            <p14:sldId id="279"/>
            <p14:sldId id="274"/>
            <p14:sldId id="275"/>
            <p14:sldId id="276"/>
            <p14:sldId id="281"/>
            <p14:sldId id="277"/>
          </p14:sldIdLst>
        </p14:section>
        <p14:section name="Default Section" id="{A85CEC16-BB51-4258-912D-E176D567BC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colorful1#1" csCatId="colorful" phldr="1"/>
      <dgm:spPr/>
      <dgm:t>
        <a:bodyPr/>
        <a:lstStyle/>
        <a:p>
          <a:endParaRPr lang="en-US"/>
        </a:p>
      </dgm:t>
    </dgm:pt>
    <dgm:pt modelId="{D423FB80-F2BD-4DDE-80B1-76F84FE09A02}">
      <dgm:prSet phldrT="[Text]"/>
      <dgm:spPr/>
      <dgm:t>
        <a:bodyPr/>
        <a:lstStyle/>
        <a:p>
          <a:pPr>
            <a:defRPr b="1"/>
          </a:pPr>
          <a:r>
            <a:rPr lang="en-US" b="0" dirty="0"/>
            <a:t>Phase 1</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pPr algn="ctr"/>
          <a:r>
            <a:rPr lang="en-US" dirty="0"/>
            <a:t>Introduction, Literature, Problem Definition, Block Diagram, Advantages, Drawbacks, Applications, Cost and References</a:t>
          </a:r>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A9FB790A-3E33-4887-962E-7206A01AD84F}">
      <dgm:prSet phldrT="[Text]"/>
      <dgm:spPr/>
      <dgm:t>
        <a:bodyPr/>
        <a:lstStyle/>
        <a:p>
          <a:pPr algn="ctr"/>
          <a:r>
            <a:rPr lang="en-US" dirty="0"/>
            <a:t>Software, Hardware, Circuit Diagram, Simulation Results</a:t>
          </a:r>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dgm:spPr/>
      <dgm:t>
        <a:bodyPr/>
        <a:lstStyle/>
        <a:p>
          <a:pPr>
            <a:defRPr b="1"/>
          </a:pPr>
          <a:r>
            <a:rPr lang="en-US" b="0" dirty="0"/>
            <a:t>Phase 3</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dgm:spPr/>
      <dgm:t>
        <a:bodyPr/>
        <a:lstStyle/>
        <a:p>
          <a:pPr algn="ctr"/>
          <a:r>
            <a:rPr lang="en-US" dirty="0"/>
            <a:t>Demonstration</a:t>
          </a:r>
          <a:r>
            <a:rPr lang="en-US" baseline="0" dirty="0"/>
            <a:t> of Implemented </a:t>
          </a:r>
          <a:r>
            <a:rPr lang="en-US" baseline="0" dirty="0" err="1"/>
            <a:t>MiniProject</a:t>
          </a:r>
          <a:r>
            <a:rPr lang="en-US" baseline="0" dirty="0"/>
            <a:t> with Effective Presentations by Combining Phase 1 and Phase 2 Presentation</a:t>
          </a:r>
          <a:endParaRPr lang="en-US"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2DC4903D-31E8-4ED6-875F-63877788B702}">
      <dgm:prSet phldrT="[Text]"/>
      <dgm:spPr/>
      <dgm:t>
        <a:bodyPr/>
        <a:lstStyle/>
        <a:p>
          <a:pPr>
            <a:defRPr b="1"/>
          </a:pPr>
          <a:r>
            <a:rPr lang="en-US" b="0" u="none" dirty="0"/>
            <a:t>Phase 2</a:t>
          </a:r>
        </a:p>
      </dgm:t>
    </dgm:pt>
    <dgm:pt modelId="{EBFDEA83-93E5-4D72-A672-078838B258F5}" type="sibTrans" cxnId="{A319CB69-6926-431D-A805-EACBFA83FA66}">
      <dgm:prSet/>
      <dgm:spPr/>
      <dgm:t>
        <a:bodyPr/>
        <a:lstStyle/>
        <a:p>
          <a:endParaRPr lang="en-US"/>
        </a:p>
      </dgm:t>
    </dgm:pt>
    <dgm:pt modelId="{A18F8C20-9A13-44DB-9E45-C2DE49ACE5D9}" type="parTrans" cxnId="{A319CB69-6926-431D-A805-EACBFA83FA66}">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3" custLinFactNeighborX="-4029" custLinFactNeighborY="0">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3" custLinFactNeighborX="-4221" custLinFactNeighborY="-2250"/>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3"/>
      <dgm:spPr/>
    </dgm:pt>
    <dgm:pt modelId="{6D7F9BE3-3008-4E5E-96F3-C71D72649902}" type="pres">
      <dgm:prSet presAssocID="{D423FB80-F2BD-4DDE-80B1-76F84FE09A02}" presName="ConnectorPoint" presStyleLbl="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3">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3"/>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3"/>
      <dgm:spPr/>
    </dgm:pt>
    <dgm:pt modelId="{8E0947F0-E28B-4B2E-B1D6-BFEED1AF012B}" type="pres">
      <dgm:prSet presAssocID="{2DC4903D-31E8-4ED6-875F-63877788B702}" presName="ConnectorPoint" presStyleLbl="node1" presStyleIdx="1" presStyleCnt="3"/>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3">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3"/>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3"/>
      <dgm:spPr/>
    </dgm:pt>
    <dgm:pt modelId="{53B98CC0-1029-46A6-8053-0933F88F7705}" type="pres">
      <dgm:prSet presAssocID="{8A93A940-284B-49B0-9D89-5FA2B3B3C7E5}" presName="ConnectorPoint" presStyleLbl="node1" presStyleIdx="2" presStyleCnt="3"/>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Lst>
  <dgm:cxnLst>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129051" y="1348914"/>
          <a:ext cx="4626864" cy="5221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b="0" kern="1200" dirty="0"/>
            <a:t>Phase 1</a:t>
          </a:r>
        </a:p>
      </dsp:txBody>
      <dsp:txXfrm>
        <a:off x="129051" y="1348914"/>
        <a:ext cx="4626864" cy="522160"/>
      </dsp:txXfrm>
    </dsp:sp>
    <dsp:sp modelId="{255B3FC7-BD87-4810-87ED-7952D0F23157}">
      <dsp:nvSpPr>
        <dsp:cNvPr id="0" name=""/>
        <dsp:cNvSpPr/>
      </dsp:nvSpPr>
      <dsp:spPr>
        <a:xfrm>
          <a:off x="120168" y="289897"/>
          <a:ext cx="4626864" cy="10357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ctr" defTabSz="755650">
            <a:lnSpc>
              <a:spcPct val="90000"/>
            </a:lnSpc>
            <a:spcBef>
              <a:spcPct val="0"/>
            </a:spcBef>
            <a:spcAft>
              <a:spcPct val="35000"/>
            </a:spcAft>
            <a:buNone/>
          </a:pPr>
          <a:r>
            <a:rPr lang="en-US" sz="1700" kern="1200" dirty="0"/>
            <a:t>Introduction, Literature, Problem Definition, Block Diagram, Advantages, Drawbacks, Applications, Cost and References</a:t>
          </a:r>
        </a:p>
      </dsp:txBody>
      <dsp:txXfrm>
        <a:off x="120168" y="289897"/>
        <a:ext cx="4626864" cy="1035713"/>
      </dsp:txXfrm>
    </dsp:sp>
    <dsp:sp modelId="{DF478A7F-4668-4E0A-86F7-C1205CF5AA73}">
      <dsp:nvSpPr>
        <dsp:cNvPr id="0" name=""/>
        <dsp:cNvSpPr/>
      </dsp:nvSpPr>
      <dsp:spPr>
        <a:xfrm>
          <a:off x="2442483" y="1871075"/>
          <a:ext cx="0" cy="304593"/>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2944368" y="2480262"/>
          <a:ext cx="4626864" cy="5221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b="0" u="none" kern="1200" dirty="0"/>
            <a:t>Phase 2</a:t>
          </a:r>
        </a:p>
      </dsp:txBody>
      <dsp:txXfrm>
        <a:off x="2944368" y="2480262"/>
        <a:ext cx="4626864" cy="522160"/>
      </dsp:txXfrm>
    </dsp:sp>
    <dsp:sp modelId="{1D60394B-1800-4790-9694-08B1C1D1B34D}">
      <dsp:nvSpPr>
        <dsp:cNvPr id="0" name=""/>
        <dsp:cNvSpPr/>
      </dsp:nvSpPr>
      <dsp:spPr>
        <a:xfrm>
          <a:off x="2944368" y="3002423"/>
          <a:ext cx="4626864" cy="80555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ctr" defTabSz="755650">
            <a:lnSpc>
              <a:spcPct val="90000"/>
            </a:lnSpc>
            <a:spcBef>
              <a:spcPct val="0"/>
            </a:spcBef>
            <a:spcAft>
              <a:spcPct val="35000"/>
            </a:spcAft>
            <a:buNone/>
          </a:pPr>
          <a:r>
            <a:rPr lang="en-US" sz="1700" kern="1200" dirty="0"/>
            <a:t>Software, Hardware, Circuit Diagram, Simulation Results</a:t>
          </a:r>
        </a:p>
      </dsp:txBody>
      <dsp:txXfrm>
        <a:off x="2944368" y="3002423"/>
        <a:ext cx="4626864" cy="805555"/>
      </dsp:txXfrm>
    </dsp:sp>
    <dsp:sp modelId="{59F1EF41-14EA-48EE-A559-118169DBDB24}">
      <dsp:nvSpPr>
        <dsp:cNvPr id="0" name=""/>
        <dsp:cNvSpPr/>
      </dsp:nvSpPr>
      <dsp:spPr>
        <a:xfrm>
          <a:off x="5257799" y="2175668"/>
          <a:ext cx="0" cy="304593"/>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2408638" y="2141823"/>
          <a:ext cx="67690" cy="67690"/>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5223954" y="2141823"/>
          <a:ext cx="67690" cy="67690"/>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5573268" y="1348914"/>
          <a:ext cx="4626864" cy="5221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US" sz="2000" b="0" kern="1200" dirty="0"/>
            <a:t>Phase 3</a:t>
          </a:r>
        </a:p>
      </dsp:txBody>
      <dsp:txXfrm>
        <a:off x="5573268" y="1348914"/>
        <a:ext cx="4626864" cy="522160"/>
      </dsp:txXfrm>
    </dsp:sp>
    <dsp:sp modelId="{725F2AEF-0925-4411-A89A-5976D96BC3B1}">
      <dsp:nvSpPr>
        <dsp:cNvPr id="0" name=""/>
        <dsp:cNvSpPr/>
      </dsp:nvSpPr>
      <dsp:spPr>
        <a:xfrm>
          <a:off x="5573268" y="313201"/>
          <a:ext cx="4626864" cy="103571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ctr" defTabSz="755650">
            <a:lnSpc>
              <a:spcPct val="90000"/>
            </a:lnSpc>
            <a:spcBef>
              <a:spcPct val="0"/>
            </a:spcBef>
            <a:spcAft>
              <a:spcPct val="35000"/>
            </a:spcAft>
            <a:buNone/>
          </a:pPr>
          <a:r>
            <a:rPr lang="en-US" sz="1700" kern="1200" dirty="0"/>
            <a:t>Demonstration</a:t>
          </a:r>
          <a:r>
            <a:rPr lang="en-US" sz="1700" kern="1200" baseline="0" dirty="0"/>
            <a:t> of Implemented </a:t>
          </a:r>
          <a:r>
            <a:rPr lang="en-US" sz="1700" kern="1200" baseline="0" dirty="0" err="1"/>
            <a:t>MiniProject</a:t>
          </a:r>
          <a:r>
            <a:rPr lang="en-US" sz="1700" kern="1200" baseline="0" dirty="0"/>
            <a:t> with Effective Presentations by Combining Phase 1 and Phase 2 Presentation</a:t>
          </a:r>
          <a:endParaRPr lang="en-US" sz="1700" kern="1200" dirty="0"/>
        </a:p>
      </dsp:txBody>
      <dsp:txXfrm>
        <a:off x="5573268" y="313201"/>
        <a:ext cx="4626864" cy="1035713"/>
      </dsp:txXfrm>
    </dsp:sp>
    <dsp:sp modelId="{3F1F843F-8CAA-4ECF-B5A2-211D6C43D3C6}">
      <dsp:nvSpPr>
        <dsp:cNvPr id="0" name=""/>
        <dsp:cNvSpPr/>
      </dsp:nvSpPr>
      <dsp:spPr>
        <a:xfrm>
          <a:off x="7886700" y="1871075"/>
          <a:ext cx="0" cy="304593"/>
        </a:xfrm>
        <a:prstGeom prst="line">
          <a:avLst/>
        </a:pr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7852854" y="2141823"/>
          <a:ext cx="67690" cy="67690"/>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3CFE8-26B0-43A5-BDB0-5BBFC16D4FF9}"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0D9CA-D0FD-4EA6-84A6-C2CD2B800878}" type="slidenum">
              <a:rPr lang="en-US" smtClean="0"/>
              <a:t>‹#›</a:t>
            </a:fld>
            <a:endParaRPr lang="en-US"/>
          </a:p>
        </p:txBody>
      </p:sp>
    </p:spTree>
    <p:extLst>
      <p:ext uri="{BB962C8B-B14F-4D97-AF65-F5344CB8AC3E}">
        <p14:creationId xmlns:p14="http://schemas.microsoft.com/office/powerpoint/2010/main" val="200954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BCFC50-B95B-4A5C-B496-5FF378892C5A}" type="slidenum">
              <a:rPr lang="en-US" smtClean="0"/>
              <a:pPr/>
              <a:t>2</a:t>
            </a:fld>
            <a:endParaRPr lang="en-US"/>
          </a:p>
        </p:txBody>
      </p:sp>
    </p:spTree>
    <p:extLst>
      <p:ext uri="{BB962C8B-B14F-4D97-AF65-F5344CB8AC3E}">
        <p14:creationId xmlns:p14="http://schemas.microsoft.com/office/powerpoint/2010/main" val="306578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BCFC50-B95B-4A5C-B496-5FF378892C5A}" type="slidenum">
              <a:rPr lang="en-US" smtClean="0"/>
              <a:pPr/>
              <a:t>4</a:t>
            </a:fld>
            <a:endParaRPr lang="en-US"/>
          </a:p>
        </p:txBody>
      </p:sp>
    </p:spTree>
    <p:extLst>
      <p:ext uri="{BB962C8B-B14F-4D97-AF65-F5344CB8AC3E}">
        <p14:creationId xmlns:p14="http://schemas.microsoft.com/office/powerpoint/2010/main" val="305850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6291C8-0412-C645-B778-6F316880E0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86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46D0C-1A5D-44F2-A0FE-8B369764AE08}" type="slidenum">
              <a:rPr lang="en-US" smtClean="0"/>
              <a:t>14</a:t>
            </a:fld>
            <a:endParaRPr lang="en-US"/>
          </a:p>
        </p:txBody>
      </p:sp>
    </p:spTree>
    <p:extLst>
      <p:ext uri="{BB962C8B-B14F-4D97-AF65-F5344CB8AC3E}">
        <p14:creationId xmlns:p14="http://schemas.microsoft.com/office/powerpoint/2010/main" val="276502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46D0C-1A5D-44F2-A0FE-8B369764AE08}" type="slidenum">
              <a:rPr lang="en-US" smtClean="0"/>
              <a:t>34</a:t>
            </a:fld>
            <a:endParaRPr lang="en-US"/>
          </a:p>
        </p:txBody>
      </p:sp>
    </p:spTree>
    <p:extLst>
      <p:ext uri="{BB962C8B-B14F-4D97-AF65-F5344CB8AC3E}">
        <p14:creationId xmlns:p14="http://schemas.microsoft.com/office/powerpoint/2010/main" val="288294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ADA7-B043-4522-B25F-0CE9A2224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037BA-132A-48A6-8F64-41F3471BA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C8501-1CBF-4A6F-8053-65B61641C4F8}"/>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374F7C26-3D5F-46EE-9144-B6AB094C3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3FD91-5D7C-4322-B2C7-C6D3E56E619C}"/>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401319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BD27-2049-4A31-9805-C0A33B72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F202-5BD2-4457-8F24-5FD108905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AD328-0DB8-456B-A149-40F1A103134E}"/>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9A3F5E35-BB8C-49F6-86CF-65F167715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08CE2-7FE4-40A0-8E5E-C0C11B1B62BA}"/>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15814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F6684-AC86-4008-A95F-02C9795D22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7ABF3-E599-41AB-8D9E-0863B069B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CDBC9-9641-4597-9E3B-806C6B4FA1A0}"/>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E28DE4C6-3097-4E7B-8EC6-1D1F48983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D27D-FBAB-4EC6-9447-FC090C1D804F}"/>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2593993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54770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67859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2154223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1103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0C7253-CC45-4FD9-B9EA-61884DA2D0B0}"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912637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0C7253-CC45-4FD9-B9EA-61884DA2D0B0}"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729941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C7253-CC45-4FD9-B9EA-61884DA2D0B0}"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2409008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15152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0197-65BA-4231-ACAE-51ED65979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21D95-CC68-455D-9908-8BA819A47B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3795-BB33-40A7-A1D0-F6DFC00D36DD}"/>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C2107772-AD2A-4093-832D-B8270392D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AA1E3-5629-465F-B3FE-D0A17331953F}"/>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019929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161978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493329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DBD392-C104-4088-A1BB-9077EA6FCC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1563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230846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DBD392-C104-4088-A1BB-9077EA6FCC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2459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589530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033239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29736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FC17-3B8D-4315-B6C6-C1B0905B2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6AD0D-80AD-4EF0-B198-770A5D1C3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E7B0-CE3E-469F-B2F7-D5B0292D2BB2}"/>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49A30662-DF16-4CB1-A16B-0CCEC85EB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7DA75-3ADC-4DC6-A003-86D7C449F7F6}"/>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89380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5FB0-3537-4A65-849A-6F60B384C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CACD8-3994-48F2-91A7-806B46CB5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B8BF9-7422-4CEE-92FE-DA39214A2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CF8901-C99C-4362-89D0-8B1706DBC1B6}"/>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a:extLst>
              <a:ext uri="{FF2B5EF4-FFF2-40B4-BE49-F238E27FC236}">
                <a16:creationId xmlns:a16="http://schemas.microsoft.com/office/drawing/2014/main" id="{53743AE8-8BC4-4774-AB6A-2817B6FD7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4A41C-C1A0-46DE-BC0F-3BB4ED492857}"/>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96363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786A-B72A-42BA-890C-CCE7A642D1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593FC-007F-4718-BE06-87EDB6167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473F3-E4F4-4713-9F04-2F1A99D929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A960A3-9C5C-444E-9AB2-09A84E5C1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75F3E-BAEC-4D7E-8ACE-7B29A89E1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0019DC-014B-44CA-A95B-D2091441EB2C}"/>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8" name="Footer Placeholder 7">
            <a:extLst>
              <a:ext uri="{FF2B5EF4-FFF2-40B4-BE49-F238E27FC236}">
                <a16:creationId xmlns:a16="http://schemas.microsoft.com/office/drawing/2014/main" id="{5D67B8F2-0940-41D8-9A1F-656AED0B7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441D06-1E3E-4535-ADF2-CE5E54DED0F6}"/>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222398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373E-F101-4598-AD9F-2751AD262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130615-205D-4F97-B386-E0E95C31AF16}"/>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4" name="Footer Placeholder 3">
            <a:extLst>
              <a:ext uri="{FF2B5EF4-FFF2-40B4-BE49-F238E27FC236}">
                <a16:creationId xmlns:a16="http://schemas.microsoft.com/office/drawing/2014/main" id="{A62F575B-8373-453E-AF24-F4709ADBB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B6FDE-D84B-4276-8816-FEB26751C414}"/>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87179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1794C-F6B6-4B69-B6A9-73213C529849}"/>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3" name="Footer Placeholder 2">
            <a:extLst>
              <a:ext uri="{FF2B5EF4-FFF2-40B4-BE49-F238E27FC236}">
                <a16:creationId xmlns:a16="http://schemas.microsoft.com/office/drawing/2014/main" id="{4153F62B-3533-40ED-8877-0ECF7BD563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02DD85-154E-4852-9A4B-1962DBDD1CB2}"/>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227205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417F-7804-4DF3-8E70-EBA837DD2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0D285-DA4D-4F55-BEBD-A9E048AB7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C3F57-5E6D-40F0-A2B1-4FF2A16B8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69056-040F-4524-9DB8-242AC461C7C0}"/>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a:extLst>
              <a:ext uri="{FF2B5EF4-FFF2-40B4-BE49-F238E27FC236}">
                <a16:creationId xmlns:a16="http://schemas.microsoft.com/office/drawing/2014/main" id="{7400A3C0-5450-4D87-B956-7CCB93760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F36BC-530D-444D-90FF-F180E6FA01C0}"/>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385920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E585-644C-42D2-AF4F-8AAC74DED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C81307-CC77-4B4A-84C4-A5F8E650E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3E49C-FEA7-4CCD-9E05-6DF0A33F2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E841D-68B9-4158-A831-98A47A1ECD37}"/>
              </a:ext>
            </a:extLst>
          </p:cNvPr>
          <p:cNvSpPr>
            <a:spLocks noGrp="1"/>
          </p:cNvSpPr>
          <p:nvPr>
            <p:ph type="dt" sz="half" idx="10"/>
          </p:nvPr>
        </p:nvSpPr>
        <p:spPr/>
        <p:txBody>
          <a:bodyPr/>
          <a:lstStyle/>
          <a:p>
            <a:fld id="{DB0C7253-CC45-4FD9-B9EA-61884DA2D0B0}" type="datetimeFigureOut">
              <a:rPr lang="en-US" smtClean="0"/>
              <a:t>7/28/2021</a:t>
            </a:fld>
            <a:endParaRPr lang="en-US"/>
          </a:p>
        </p:txBody>
      </p:sp>
      <p:sp>
        <p:nvSpPr>
          <p:cNvPr id="6" name="Footer Placeholder 5">
            <a:extLst>
              <a:ext uri="{FF2B5EF4-FFF2-40B4-BE49-F238E27FC236}">
                <a16:creationId xmlns:a16="http://schemas.microsoft.com/office/drawing/2014/main" id="{3A57F9E4-8C12-408A-B853-341A3D861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B0DE-BB48-44A4-B9B3-17D4081F4AA5}"/>
              </a:ext>
            </a:extLst>
          </p:cNvPr>
          <p:cNvSpPr>
            <a:spLocks noGrp="1"/>
          </p:cNvSpPr>
          <p:nvPr>
            <p:ph type="sldNum" sz="quarter" idx="12"/>
          </p:nvPr>
        </p:nvSpPr>
        <p:spPr/>
        <p:txBody>
          <a:bodyPr/>
          <a:lstStyle/>
          <a:p>
            <a:fld id="{E5DBD392-C104-4088-A1BB-9077EA6FCC48}" type="slidenum">
              <a:rPr lang="en-US" smtClean="0"/>
              <a:t>‹#›</a:t>
            </a:fld>
            <a:endParaRPr lang="en-US"/>
          </a:p>
        </p:txBody>
      </p:sp>
    </p:spTree>
    <p:extLst>
      <p:ext uri="{BB962C8B-B14F-4D97-AF65-F5344CB8AC3E}">
        <p14:creationId xmlns:p14="http://schemas.microsoft.com/office/powerpoint/2010/main" val="180176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FC1F6-2288-4FAE-A97F-438ED5BF8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BDC3AF-A61A-42F2-A71B-B78AD8E48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53E45-585F-4139-9A1B-D6D4C1009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C7253-CC45-4FD9-B9EA-61884DA2D0B0}" type="datetimeFigureOut">
              <a:rPr lang="en-US" smtClean="0"/>
              <a:t>7/28/2021</a:t>
            </a:fld>
            <a:endParaRPr lang="en-US"/>
          </a:p>
        </p:txBody>
      </p:sp>
      <p:sp>
        <p:nvSpPr>
          <p:cNvPr id="5" name="Footer Placeholder 4">
            <a:extLst>
              <a:ext uri="{FF2B5EF4-FFF2-40B4-BE49-F238E27FC236}">
                <a16:creationId xmlns:a16="http://schemas.microsoft.com/office/drawing/2014/main" id="{F83C0B29-40D1-45CF-9C42-12AFD6D41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E4A09-46A2-4AC7-83EA-CDE5A759F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BD392-C104-4088-A1BB-9077EA6FCC48}" type="slidenum">
              <a:rPr lang="en-US" smtClean="0"/>
              <a:t>‹#›</a:t>
            </a:fld>
            <a:endParaRPr lang="en-US"/>
          </a:p>
        </p:txBody>
      </p:sp>
    </p:spTree>
    <p:extLst>
      <p:ext uri="{BB962C8B-B14F-4D97-AF65-F5344CB8AC3E}">
        <p14:creationId xmlns:p14="http://schemas.microsoft.com/office/powerpoint/2010/main" val="301411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0C7253-CC45-4FD9-B9EA-61884DA2D0B0}" type="datetimeFigureOut">
              <a:rPr lang="en-US" smtClean="0"/>
              <a:t>7/28/2021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DBD392-C104-4088-A1BB-9077EA6FCC48}" type="slidenum">
              <a:rPr lang="en-US" smtClean="0"/>
              <a:t>‹#›</a:t>
            </a:fld>
            <a:endParaRPr lang="en-US"/>
          </a:p>
        </p:txBody>
      </p:sp>
    </p:spTree>
    <p:extLst>
      <p:ext uri="{BB962C8B-B14F-4D97-AF65-F5344CB8AC3E}">
        <p14:creationId xmlns:p14="http://schemas.microsoft.com/office/powerpoint/2010/main" val="4156765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Frequency_spectrum" TargetMode="External"/><Relationship Id="rId13" Type="http://schemas.openxmlformats.org/officeDocument/2006/relationships/hyperlink" Target="https://en.wikipedia.org/wiki/Energy" TargetMode="External"/><Relationship Id="rId18" Type="http://schemas.openxmlformats.org/officeDocument/2006/relationships/image" Target="../media/image5.jpg"/><Relationship Id="rId3" Type="http://schemas.openxmlformats.org/officeDocument/2006/relationships/hyperlink" Target="https://en.wikipedia.org/wiki/Wavelength" TargetMode="External"/><Relationship Id="rId7" Type="http://schemas.openxmlformats.org/officeDocument/2006/relationships/hyperlink" Target="https://en.wikipedia.org/wiki/Nanometer" TargetMode="External"/><Relationship Id="rId12" Type="http://schemas.openxmlformats.org/officeDocument/2006/relationships/hyperlink" Target="https://en.wikipedia.org/wiki/Terahertz_radiation" TargetMode="External"/><Relationship Id="rId17" Type="http://schemas.openxmlformats.org/officeDocument/2006/relationships/hyperlink" Target="https://en.wikipedia.org/wiki/Photon" TargetMode="External"/><Relationship Id="rId2" Type="http://schemas.openxmlformats.org/officeDocument/2006/relationships/hyperlink" Target="https://en.wikipedia.org/wiki/Electromagnetic_radiation" TargetMode="External"/><Relationship Id="rId16" Type="http://schemas.openxmlformats.org/officeDocument/2006/relationships/hyperlink" Target="https://en.wikipedia.org/wiki/Wave" TargetMode="External"/><Relationship Id="rId1" Type="http://schemas.openxmlformats.org/officeDocument/2006/relationships/slideLayout" Target="../slideLayouts/slideLayout2.xml"/><Relationship Id="rId6" Type="http://schemas.openxmlformats.org/officeDocument/2006/relationships/hyperlink" Target="https://en.wikipedia.org/wiki/Visible_spectrum" TargetMode="External"/><Relationship Id="rId11" Type="http://schemas.openxmlformats.org/officeDocument/2006/relationships/hyperlink" Target="https://en.wikipedia.org/wiki/GHz" TargetMode="External"/><Relationship Id="rId5" Type="http://schemas.openxmlformats.org/officeDocument/2006/relationships/hyperlink" Target="https://en.wikipedia.org/wiki/Red" TargetMode="External"/><Relationship Id="rId15" Type="http://schemas.openxmlformats.org/officeDocument/2006/relationships/hyperlink" Target="https://en.wikipedia.org/wiki/Wave%E2%80%93particle_duality" TargetMode="External"/><Relationship Id="rId10" Type="http://schemas.openxmlformats.org/officeDocument/2006/relationships/hyperlink" Target="https://en.wikipedia.org/wiki/Millimeter" TargetMode="External"/><Relationship Id="rId4" Type="http://schemas.openxmlformats.org/officeDocument/2006/relationships/hyperlink" Target="https://en.wikipedia.org/wiki/Light" TargetMode="External"/><Relationship Id="rId9" Type="http://schemas.openxmlformats.org/officeDocument/2006/relationships/hyperlink" Target="https://en.wikipedia.org/wiki/Terahertz_(unit)" TargetMode="External"/><Relationship Id="rId14" Type="http://schemas.openxmlformats.org/officeDocument/2006/relationships/hyperlink" Target="https://en.wikipedia.org/wiki/Momentu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ronavirus_disease_201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lectricalreview.co.uk/2020/09/25/how-contactless-lighting-control-can-help-with-covid-19/" TargetMode="External"/><Relationship Id="rId2" Type="http://schemas.openxmlformats.org/officeDocument/2006/relationships/hyperlink" Target="https://create.arduino.cc/projecthub/munir03125344286/touch-less-switch-5c7169"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30142544_Towards_Contactless_Hand_Gestures-Based_Control_of_Devices" TargetMode="External"/><Relationship Id="rId5" Type="http://schemas.openxmlformats.org/officeDocument/2006/relationships/hyperlink" Target="https://www.electronicsforu.com/electronics-projects/automatic-contactless-switch-for-smart-home" TargetMode="External"/><Relationship Id="rId4" Type="http://schemas.openxmlformats.org/officeDocument/2006/relationships/hyperlink" Target="https://www.toyamaworld.com/post/covid-19-and-the-importance-of-home-automation-and-contactless-solu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30142544_Towards_Contactless_Hand_Gestures-Based_Control_of_Devic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dc.gov/coronavirus/2019-ncov/prevent-getting-sick/cleaning-disinfect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EIT Logo">
            <a:extLst>
              <a:ext uri="{FF2B5EF4-FFF2-40B4-BE49-F238E27FC236}">
                <a16:creationId xmlns:a16="http://schemas.microsoft.com/office/drawing/2014/main" id="{27F9BC29-B046-4A7D-99A3-45CA410D1E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4432" y="121298"/>
            <a:ext cx="1363134" cy="17873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7285733-3E8D-43C3-B8EC-48E3DFF8E74D}"/>
              </a:ext>
            </a:extLst>
          </p:cNvPr>
          <p:cNvSpPr>
            <a:spLocks noGrp="1"/>
          </p:cNvSpPr>
          <p:nvPr>
            <p:ph type="ctrTitle"/>
          </p:nvPr>
        </p:nvSpPr>
        <p:spPr>
          <a:xfrm>
            <a:off x="0" y="471715"/>
            <a:ext cx="12191999" cy="7174841"/>
          </a:xfrm>
          <a:noFill/>
        </p:spPr>
        <p:txBody>
          <a:bodyPr anchor="ctr">
            <a:normAutofit/>
          </a:bodyPr>
          <a:lstStyle/>
          <a:p>
            <a:pPr algn="ctr"/>
            <a:r>
              <a:rPr lang="en-IN" sz="3600" b="1" dirty="0">
                <a:solidFill>
                  <a:srgbClr val="080808"/>
                </a:solidFill>
                <a:latin typeface="Times New Roman" panose="02020603050405020304" pitchFamily="18" charset="0"/>
                <a:cs typeface="Times New Roman" panose="02020603050405020304" pitchFamily="18" charset="0"/>
              </a:rPr>
              <a:t>NIE INSTITUTE OF TECHNOLOGY</a:t>
            </a:r>
            <a:br>
              <a:rPr lang="en-IN" sz="3600" b="1" dirty="0">
                <a:solidFill>
                  <a:srgbClr val="080808"/>
                </a:solidFill>
                <a:latin typeface="Times New Roman" panose="02020603050405020304" pitchFamily="18" charset="0"/>
                <a:cs typeface="Times New Roman" panose="02020603050405020304" pitchFamily="18" charset="0"/>
              </a:rPr>
            </a:br>
            <a:r>
              <a:rPr lang="en-IN" sz="3600" b="1" dirty="0">
                <a:solidFill>
                  <a:srgbClr val="080808"/>
                </a:solidFill>
                <a:latin typeface="Times New Roman" panose="02020603050405020304" pitchFamily="18" charset="0"/>
                <a:cs typeface="Times New Roman" panose="02020603050405020304" pitchFamily="18" charset="0"/>
              </a:rPr>
              <a:t> </a:t>
            </a:r>
            <a:r>
              <a:rPr lang="en-IN" sz="3000" b="1" dirty="0">
                <a:solidFill>
                  <a:srgbClr val="080808"/>
                </a:solidFill>
                <a:latin typeface="Times New Roman" panose="02020603050405020304" pitchFamily="18" charset="0"/>
                <a:cs typeface="Times New Roman" panose="02020603050405020304" pitchFamily="18" charset="0"/>
              </a:rPr>
              <a:t>Department of Electronics and Communication </a:t>
            </a:r>
            <a:br>
              <a:rPr lang="en-IN" sz="3000" b="1" dirty="0">
                <a:solidFill>
                  <a:srgbClr val="080808"/>
                </a:solidFill>
                <a:latin typeface="Times New Roman" panose="02020603050405020304" pitchFamily="18" charset="0"/>
                <a:cs typeface="Times New Roman" panose="02020603050405020304" pitchFamily="18" charset="0"/>
              </a:rPr>
            </a:br>
            <a:br>
              <a:rPr lang="en-IN" sz="3000" b="1" dirty="0">
                <a:solidFill>
                  <a:srgbClr val="080808"/>
                </a:solidFill>
                <a:latin typeface="Times New Roman" panose="02020603050405020304" pitchFamily="18" charset="0"/>
                <a:cs typeface="Times New Roman" panose="02020603050405020304" pitchFamily="18" charset="0"/>
              </a:rPr>
            </a:br>
            <a:r>
              <a:rPr lang="en-IN" sz="2200" b="1" dirty="0">
                <a:solidFill>
                  <a:srgbClr val="080808"/>
                </a:solidFill>
                <a:latin typeface="Times New Roman" panose="02020603050405020304" pitchFamily="18" charset="0"/>
                <a:cs typeface="Times New Roman" panose="02020603050405020304" pitchFamily="18" charset="0"/>
              </a:rPr>
              <a:t>Mini Project</a:t>
            </a:r>
            <a:br>
              <a:rPr lang="en-IN" sz="3000" b="1" dirty="0">
                <a:solidFill>
                  <a:srgbClr val="080808"/>
                </a:solidFill>
                <a:latin typeface="Times New Roman" panose="02020603050405020304" pitchFamily="18" charset="0"/>
                <a:cs typeface="Times New Roman" panose="02020603050405020304" pitchFamily="18" charset="0"/>
              </a:rPr>
            </a:br>
            <a:r>
              <a:rPr lang="en-IN" sz="2200" b="1" dirty="0">
                <a:solidFill>
                  <a:srgbClr val="080808"/>
                </a:solidFill>
                <a:latin typeface="Times New Roman" panose="02020603050405020304" pitchFamily="18" charset="0"/>
                <a:cs typeface="Times New Roman" panose="02020603050405020304" pitchFamily="18" charset="0"/>
              </a:rPr>
              <a:t>Phase 3 – Presentation of </a:t>
            </a:r>
            <a:br>
              <a:rPr lang="en-IN" sz="2200" b="1" dirty="0">
                <a:solidFill>
                  <a:srgbClr val="080808"/>
                </a:solidFill>
                <a:latin typeface="Times New Roman" panose="02020603050405020304" pitchFamily="18" charset="0"/>
                <a:cs typeface="Times New Roman" panose="02020603050405020304" pitchFamily="18" charset="0"/>
              </a:rPr>
            </a:br>
            <a:r>
              <a:rPr lang="en-IN" sz="2200" b="1" dirty="0">
                <a:solidFill>
                  <a:srgbClr val="080808"/>
                </a:solidFill>
                <a:latin typeface="Times New Roman" panose="02020603050405020304" pitchFamily="18" charset="0"/>
                <a:cs typeface="Times New Roman" panose="02020603050405020304" pitchFamily="18" charset="0"/>
              </a:rPr>
              <a:t>Contactless Switch For Home Automation</a:t>
            </a:r>
            <a:br>
              <a:rPr lang="en-IN" sz="3000" b="1" dirty="0">
                <a:solidFill>
                  <a:srgbClr val="080808"/>
                </a:solidFill>
                <a:latin typeface="Times New Roman" panose="02020603050405020304" pitchFamily="18" charset="0"/>
                <a:cs typeface="Times New Roman" panose="02020603050405020304" pitchFamily="18" charset="0"/>
              </a:rPr>
            </a:br>
            <a:br>
              <a:rPr lang="en-IN" sz="3000" b="1" dirty="0">
                <a:solidFill>
                  <a:srgbClr val="080808"/>
                </a:solidFill>
                <a:latin typeface="Times New Roman" panose="02020603050405020304" pitchFamily="18" charset="0"/>
                <a:cs typeface="Times New Roman" panose="02020603050405020304" pitchFamily="18" charset="0"/>
              </a:rPr>
            </a:br>
            <a:r>
              <a:rPr lang="en-IN" sz="2200" b="1" dirty="0">
                <a:solidFill>
                  <a:srgbClr val="080808"/>
                </a:solidFill>
                <a:latin typeface="Times New Roman" panose="02020603050405020304" pitchFamily="18" charset="0"/>
                <a:cs typeface="Times New Roman" panose="02020603050405020304" pitchFamily="18" charset="0"/>
              </a:rPr>
              <a:t>Under Guidance of </a:t>
            </a:r>
            <a:br>
              <a:rPr lang="en-IN" sz="2200" b="1" dirty="0">
                <a:solidFill>
                  <a:srgbClr val="080808"/>
                </a:solidFill>
                <a:latin typeface="Times New Roman" panose="02020603050405020304" pitchFamily="18" charset="0"/>
                <a:cs typeface="Times New Roman" panose="02020603050405020304" pitchFamily="18" charset="0"/>
              </a:rPr>
            </a:br>
            <a:r>
              <a:rPr lang="en-IN" sz="2200" b="1" dirty="0">
                <a:solidFill>
                  <a:srgbClr val="080808"/>
                </a:solidFill>
                <a:latin typeface="Times New Roman" panose="02020603050405020304" pitchFamily="18" charset="0"/>
                <a:cs typeface="Times New Roman" panose="02020603050405020304" pitchFamily="18" charset="0"/>
              </a:rPr>
              <a:t>Mr. S.N. Prasad</a:t>
            </a:r>
          </a:p>
        </p:txBody>
      </p:sp>
      <p:sp>
        <p:nvSpPr>
          <p:cNvPr id="2" name="Rectangle: Rounded Corners 1">
            <a:extLst>
              <a:ext uri="{FF2B5EF4-FFF2-40B4-BE49-F238E27FC236}">
                <a16:creationId xmlns:a16="http://schemas.microsoft.com/office/drawing/2014/main" id="{CBFC74BB-92FD-49CF-9DB6-F6FEBA2C4929}"/>
              </a:ext>
            </a:extLst>
          </p:cNvPr>
          <p:cNvSpPr/>
          <p:nvPr/>
        </p:nvSpPr>
        <p:spPr>
          <a:xfrm>
            <a:off x="8490858" y="5253135"/>
            <a:ext cx="3701142" cy="1604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C727C30-315A-4AD4-8790-08E873A5BE2F}"/>
              </a:ext>
            </a:extLst>
          </p:cNvPr>
          <p:cNvSpPr txBox="1"/>
          <p:nvPr/>
        </p:nvSpPr>
        <p:spPr>
          <a:xfrm>
            <a:off x="8490858" y="5253135"/>
            <a:ext cx="4665306"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bg1"/>
                </a:solidFill>
              </a:rPr>
              <a:t>Sudarshana Chakravarthy(4NN18EC045)</a:t>
            </a:r>
          </a:p>
          <a:p>
            <a:pPr marL="285750" indent="-285750">
              <a:buFont typeface="Wingdings" panose="05000000000000000000" pitchFamily="2" charset="2"/>
              <a:buChar char="v"/>
            </a:pPr>
            <a:r>
              <a:rPr lang="en-US" b="1" dirty="0">
                <a:solidFill>
                  <a:schemeClr val="bg1"/>
                </a:solidFill>
              </a:rPr>
              <a:t>Divakar U(4NN18EC009)</a:t>
            </a:r>
          </a:p>
          <a:p>
            <a:pPr marL="285750" indent="-285750">
              <a:buFont typeface="Wingdings" panose="05000000000000000000" pitchFamily="2" charset="2"/>
              <a:buChar char="v"/>
            </a:pPr>
            <a:r>
              <a:rPr lang="en-US" b="1" dirty="0">
                <a:solidFill>
                  <a:schemeClr val="bg1"/>
                </a:solidFill>
              </a:rPr>
              <a:t>Suraj Sharma S(4NN18EC046)</a:t>
            </a:r>
          </a:p>
          <a:p>
            <a:pPr marL="285750" indent="-285750">
              <a:buFont typeface="Wingdings" panose="05000000000000000000" pitchFamily="2" charset="2"/>
              <a:buChar char="v"/>
            </a:pPr>
            <a:r>
              <a:rPr lang="en-US" b="1" dirty="0">
                <a:solidFill>
                  <a:schemeClr val="bg1"/>
                </a:solidFill>
              </a:rPr>
              <a:t>Ningaraju A.M(4NN18EC024)</a:t>
            </a:r>
          </a:p>
        </p:txBody>
      </p:sp>
    </p:spTree>
    <p:extLst>
      <p:ext uri="{BB962C8B-B14F-4D97-AF65-F5344CB8AC3E}">
        <p14:creationId xmlns:p14="http://schemas.microsoft.com/office/powerpoint/2010/main" val="4136838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12D0D3-E76D-4140-A215-C930BDCC7CDF}"/>
              </a:ext>
            </a:extLst>
          </p:cNvPr>
          <p:cNvSpPr>
            <a:spLocks noGrp="1"/>
          </p:cNvSpPr>
          <p:nvPr>
            <p:ph type="ftr" sz="quarter" idx="11"/>
          </p:nvPr>
        </p:nvSpPr>
        <p:spPr>
          <a:xfrm>
            <a:off x="-1"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E9635187-B5DC-4931-9038-CE895B68F742}"/>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10</a:t>
            </a:fld>
            <a:endParaRPr lang="en-US" sz="1400" b="1" dirty="0">
              <a:solidFill>
                <a:schemeClr val="tx1"/>
              </a:solidFill>
            </a:endParaRPr>
          </a:p>
        </p:txBody>
      </p:sp>
      <p:sp>
        <p:nvSpPr>
          <p:cNvPr id="9" name="Rectangle 8">
            <a:extLst>
              <a:ext uri="{FF2B5EF4-FFF2-40B4-BE49-F238E27FC236}">
                <a16:creationId xmlns:a16="http://schemas.microsoft.com/office/drawing/2014/main" id="{AA1F68FB-0CF2-4C0E-A2CA-433926E43497}"/>
              </a:ext>
            </a:extLst>
          </p:cNvPr>
          <p:cNvSpPr/>
          <p:nvPr/>
        </p:nvSpPr>
        <p:spPr>
          <a:xfrm>
            <a:off x="253951" y="513910"/>
            <a:ext cx="11506200" cy="587057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itle 1">
            <a:extLst>
              <a:ext uri="{FF2B5EF4-FFF2-40B4-BE49-F238E27FC236}">
                <a16:creationId xmlns:a16="http://schemas.microsoft.com/office/drawing/2014/main" id="{8233F28F-788A-4511-9D49-79A71AAD88CD}"/>
              </a:ext>
            </a:extLst>
          </p:cNvPr>
          <p:cNvSpPr>
            <a:spLocks noGrp="1"/>
          </p:cNvSpPr>
          <p:nvPr>
            <p:ph type="title"/>
          </p:nvPr>
        </p:nvSpPr>
        <p:spPr>
          <a:xfrm>
            <a:off x="352425" y="392469"/>
            <a:ext cx="11487150" cy="1325563"/>
          </a:xfrm>
        </p:spPr>
        <p:txBody>
          <a:bodyPr>
            <a:normAutofit/>
          </a:bodyPr>
          <a:lstStyle/>
          <a:p>
            <a:r>
              <a:rPr lang="en-IN" sz="3200" b="1" dirty="0">
                <a:latin typeface="+mn-lt"/>
              </a:rPr>
              <a:t>Disadvantages </a:t>
            </a:r>
            <a:r>
              <a:rPr lang="en-IN" sz="3200" b="1" dirty="0"/>
              <a:t>:</a:t>
            </a:r>
          </a:p>
        </p:txBody>
      </p:sp>
      <p:sp>
        <p:nvSpPr>
          <p:cNvPr id="2" name="TextBox 1">
            <a:extLst>
              <a:ext uri="{FF2B5EF4-FFF2-40B4-BE49-F238E27FC236}">
                <a16:creationId xmlns:a16="http://schemas.microsoft.com/office/drawing/2014/main" id="{2E33E947-2FFA-4BDB-ACE4-7857D1ECE95C}"/>
              </a:ext>
            </a:extLst>
          </p:cNvPr>
          <p:cNvSpPr txBox="1"/>
          <p:nvPr/>
        </p:nvSpPr>
        <p:spPr>
          <a:xfrm>
            <a:off x="352425" y="1856792"/>
            <a:ext cx="11487150"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Costlier compared to normal switch control system</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It is difficult to control things when it is outside Line of sight</a:t>
            </a:r>
          </a:p>
          <a:p>
            <a:endParaRPr lang="en-US" sz="2400" b="1" dirty="0"/>
          </a:p>
          <a:p>
            <a:pPr marL="285750" indent="-285750">
              <a:buFont typeface="Arial" panose="020B0604020202020204" pitchFamily="34" charset="0"/>
              <a:buChar char="•"/>
            </a:pPr>
            <a:r>
              <a:rPr lang="en-US" sz="2400" b="1" i="0" dirty="0">
                <a:effectLst/>
              </a:rPr>
              <a:t>Setup and Configuration</a:t>
            </a:r>
          </a:p>
          <a:p>
            <a:endParaRPr lang="en-US" sz="2400" b="1" i="0" dirty="0">
              <a:effectLst/>
            </a:endParaRPr>
          </a:p>
          <a:p>
            <a:pPr marL="285750" indent="-285750">
              <a:buFont typeface="Arial" panose="020B0604020202020204" pitchFamily="34" charset="0"/>
              <a:buChar char="•"/>
            </a:pPr>
            <a:r>
              <a:rPr lang="en-US" sz="2400" b="1" dirty="0"/>
              <a:t>Additional Devices required</a:t>
            </a:r>
          </a:p>
        </p:txBody>
      </p:sp>
    </p:spTree>
    <p:extLst>
      <p:ext uri="{BB962C8B-B14F-4D97-AF65-F5344CB8AC3E}">
        <p14:creationId xmlns:p14="http://schemas.microsoft.com/office/powerpoint/2010/main" val="92550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BEDCB1-F4A3-4AF6-B9BA-56D6254CB3B1}"/>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331BBFCA-0CF2-48A1-B8BA-9CCF69FD1490}"/>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11</a:t>
            </a:fld>
            <a:endParaRPr lang="en-US" sz="1400" b="1" dirty="0">
              <a:solidFill>
                <a:schemeClr val="tx1"/>
              </a:solidFill>
            </a:endParaRPr>
          </a:p>
        </p:txBody>
      </p:sp>
      <p:sp>
        <p:nvSpPr>
          <p:cNvPr id="6" name="Rectangle 5">
            <a:extLst>
              <a:ext uri="{FF2B5EF4-FFF2-40B4-BE49-F238E27FC236}">
                <a16:creationId xmlns:a16="http://schemas.microsoft.com/office/drawing/2014/main" id="{B4F23B03-EBA1-42E2-97D9-4DEA0F475287}"/>
              </a:ext>
            </a:extLst>
          </p:cNvPr>
          <p:cNvSpPr/>
          <p:nvPr/>
        </p:nvSpPr>
        <p:spPr>
          <a:xfrm>
            <a:off x="285750" y="476250"/>
            <a:ext cx="11525250" cy="588010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BFA03CB7-77CA-42F4-917F-DC455AE0ACC1}"/>
              </a:ext>
            </a:extLst>
          </p:cNvPr>
          <p:cNvSpPr>
            <a:spLocks noGrp="1"/>
          </p:cNvSpPr>
          <p:nvPr>
            <p:ph type="title"/>
          </p:nvPr>
        </p:nvSpPr>
        <p:spPr>
          <a:xfrm>
            <a:off x="285750" y="365125"/>
            <a:ext cx="11525250" cy="1325563"/>
          </a:xfrm>
        </p:spPr>
        <p:txBody>
          <a:bodyPr>
            <a:normAutofit/>
          </a:bodyPr>
          <a:lstStyle/>
          <a:p>
            <a:r>
              <a:rPr lang="en-IN" sz="3200" b="1" dirty="0">
                <a:latin typeface="Calibri (Body)"/>
              </a:rPr>
              <a:t>Applications</a:t>
            </a:r>
            <a:r>
              <a:rPr lang="en-IN" sz="3200" b="1" dirty="0"/>
              <a:t> :</a:t>
            </a:r>
          </a:p>
        </p:txBody>
      </p:sp>
      <p:sp>
        <p:nvSpPr>
          <p:cNvPr id="2" name="TextBox 1">
            <a:extLst>
              <a:ext uri="{FF2B5EF4-FFF2-40B4-BE49-F238E27FC236}">
                <a16:creationId xmlns:a16="http://schemas.microsoft.com/office/drawing/2014/main" id="{83E3C69E-E490-4D12-9817-D61DEF3CAA98}"/>
              </a:ext>
            </a:extLst>
          </p:cNvPr>
          <p:cNvSpPr txBox="1"/>
          <p:nvPr/>
        </p:nvSpPr>
        <p:spPr>
          <a:xfrm>
            <a:off x="285750" y="1690688"/>
            <a:ext cx="1152525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Hospitals</a:t>
            </a:r>
          </a:p>
          <a:p>
            <a:endParaRPr lang="en-US" sz="2400" b="1" dirty="0"/>
          </a:p>
          <a:p>
            <a:pPr marL="285750" indent="-285750">
              <a:buFont typeface="Arial" panose="020B0604020202020204" pitchFamily="34" charset="0"/>
              <a:buChar char="•"/>
            </a:pPr>
            <a:r>
              <a:rPr lang="en-US" sz="2400" b="1" dirty="0"/>
              <a:t>Factories</a:t>
            </a:r>
          </a:p>
          <a:p>
            <a:endParaRPr lang="en-US" sz="2400" b="1" dirty="0"/>
          </a:p>
          <a:p>
            <a:pPr marL="285750" indent="-285750">
              <a:buFont typeface="Arial" panose="020B0604020202020204" pitchFamily="34" charset="0"/>
              <a:buChar char="•"/>
            </a:pPr>
            <a:r>
              <a:rPr lang="en-US" sz="2400" b="1" dirty="0"/>
              <a:t>Elevators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Hotels and Restaurant</a:t>
            </a:r>
          </a:p>
          <a:p>
            <a:endParaRPr lang="en-US" sz="2400" b="1" dirty="0"/>
          </a:p>
          <a:p>
            <a:endParaRPr lang="en-US" sz="2400" b="1" dirty="0"/>
          </a:p>
        </p:txBody>
      </p:sp>
    </p:spTree>
    <p:extLst>
      <p:ext uri="{BB962C8B-B14F-4D97-AF65-F5344CB8AC3E}">
        <p14:creationId xmlns:p14="http://schemas.microsoft.com/office/powerpoint/2010/main" val="213720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19CA-3B43-46C2-99D7-CA9D4D26AB09}"/>
              </a:ext>
            </a:extLst>
          </p:cNvPr>
          <p:cNvSpPr>
            <a:spLocks noGrp="1"/>
          </p:cNvSpPr>
          <p:nvPr>
            <p:ph type="title"/>
          </p:nvPr>
        </p:nvSpPr>
        <p:spPr/>
        <p:txBody>
          <a:bodyPr/>
          <a:lstStyle/>
          <a:p>
            <a:r>
              <a:rPr lang="en-US" dirty="0"/>
              <a:t>Timeline</a:t>
            </a:r>
          </a:p>
        </p:txBody>
      </p:sp>
      <p:graphicFrame>
        <p:nvGraphicFramePr>
          <p:cNvPr id="4" name="Content Placeholder 3" descr="roadmap smartart">
            <a:extLst>
              <a:ext uri="{FF2B5EF4-FFF2-40B4-BE49-F238E27FC236}">
                <a16:creationId xmlns:a16="http://schemas.microsoft.com/office/drawing/2014/main" id="{25E2C3D9-EE8E-49CE-B718-E726AA8A9A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aphic 23" descr="GPS icon">
            <a:extLst>
              <a:ext uri="{FF2B5EF4-FFF2-40B4-BE49-F238E27FC236}">
                <a16:creationId xmlns:a16="http://schemas.microsoft.com/office/drawing/2014/main" id="{17B3EB7D-3142-43A4-8B03-2BB68FD6A29C}"/>
              </a:ext>
            </a:extLst>
          </p:cNvPr>
          <p:cNvGrpSpPr/>
          <p:nvPr/>
        </p:nvGrpSpPr>
        <p:grpSpPr>
          <a:xfrm>
            <a:off x="351651" y="3749393"/>
            <a:ext cx="503802" cy="503802"/>
            <a:chOff x="5791200" y="3124200"/>
            <a:chExt cx="609600" cy="609600"/>
          </a:xfrm>
          <a:gradFill>
            <a:gsLst>
              <a:gs pos="0">
                <a:schemeClr val="accent3"/>
              </a:gs>
              <a:gs pos="100000">
                <a:schemeClr val="accent2"/>
              </a:gs>
            </a:gsLst>
            <a:lin ang="0" scaled="0"/>
          </a:gradFill>
        </p:grpSpPr>
        <p:sp>
          <p:nvSpPr>
            <p:cNvPr id="6" name="Freeform 25">
              <a:extLst>
                <a:ext uri="{FF2B5EF4-FFF2-40B4-BE49-F238E27FC236}">
                  <a16:creationId xmlns:a16="http://schemas.microsoft.com/office/drawing/2014/main" id="{162DD73A-14AE-4CAD-AAF9-A8EAB97688B4}"/>
                </a:ext>
              </a:extLst>
            </p:cNvPr>
            <p:cNvSpPr/>
            <p:nvPr/>
          </p:nvSpPr>
          <p:spPr>
            <a:xfrm>
              <a:off x="5791200" y="3124200"/>
              <a:ext cx="609600" cy="609600"/>
            </a:xfrm>
            <a:custGeom>
              <a:avLst/>
              <a:gdLst>
                <a:gd name="connsiteX0" fmla="*/ 304800 w 609600"/>
                <a:gd name="connsiteY0" fmla="*/ 0 h 609600"/>
                <a:gd name="connsiteX1" fmla="*/ 0 w 609600"/>
                <a:gd name="connsiteY1" fmla="*/ 304800 h 609600"/>
                <a:gd name="connsiteX2" fmla="*/ 304800 w 609600"/>
                <a:gd name="connsiteY2" fmla="*/ 609600 h 609600"/>
                <a:gd name="connsiteX3" fmla="*/ 609600 w 609600"/>
                <a:gd name="connsiteY3" fmla="*/ 304800 h 609600"/>
                <a:gd name="connsiteX4" fmla="*/ 304800 w 609600"/>
                <a:gd name="connsiteY4" fmla="*/ 0 h 609600"/>
                <a:gd name="connsiteX5" fmla="*/ 403649 w 609600"/>
                <a:gd name="connsiteY5" fmla="*/ 496543 h 609600"/>
                <a:gd name="connsiteX6" fmla="*/ 205960 w 609600"/>
                <a:gd name="connsiteY6" fmla="*/ 496543 h 609600"/>
                <a:gd name="connsiteX7" fmla="*/ 196816 w 609600"/>
                <a:gd name="connsiteY7" fmla="*/ 487389 h 609600"/>
                <a:gd name="connsiteX8" fmla="*/ 205960 w 609600"/>
                <a:gd name="connsiteY8" fmla="*/ 478245 h 609600"/>
                <a:gd name="connsiteX9" fmla="*/ 403649 w 609600"/>
                <a:gd name="connsiteY9" fmla="*/ 478245 h 609600"/>
                <a:gd name="connsiteX10" fmla="*/ 412793 w 609600"/>
                <a:gd name="connsiteY10" fmla="*/ 487389 h 609600"/>
                <a:gd name="connsiteX11" fmla="*/ 403649 w 609600"/>
                <a:gd name="connsiteY11" fmla="*/ 496543 h 609600"/>
                <a:gd name="connsiteX12" fmla="*/ 311900 w 609600"/>
                <a:gd name="connsiteY12" fmla="*/ 467394 h 609600"/>
                <a:gd name="connsiteX13" fmla="*/ 304800 w 609600"/>
                <a:gd name="connsiteY13" fmla="*/ 470780 h 609600"/>
                <a:gd name="connsiteX14" fmla="*/ 297691 w 609600"/>
                <a:gd name="connsiteY14" fmla="*/ 467394 h 609600"/>
                <a:gd name="connsiteX15" fmla="*/ 188620 w 609600"/>
                <a:gd name="connsiteY15" fmla="*/ 228281 h 609600"/>
                <a:gd name="connsiteX16" fmla="*/ 304809 w 609600"/>
                <a:gd name="connsiteY16" fmla="*/ 113057 h 609600"/>
                <a:gd name="connsiteX17" fmla="*/ 421009 w 609600"/>
                <a:gd name="connsiteY17" fmla="*/ 228281 h 609600"/>
                <a:gd name="connsiteX18" fmla="*/ 311900 w 609600"/>
                <a:gd name="connsiteY18" fmla="*/ 46739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9600" h="609600">
                  <a:moveTo>
                    <a:pt x="304800" y="0"/>
                  </a:moveTo>
                  <a:cubicBezTo>
                    <a:pt x="136466" y="0"/>
                    <a:pt x="0" y="136457"/>
                    <a:pt x="0" y="304800"/>
                  </a:cubicBezTo>
                  <a:cubicBezTo>
                    <a:pt x="0" y="473134"/>
                    <a:pt x="136466" y="609600"/>
                    <a:pt x="304800" y="609600"/>
                  </a:cubicBezTo>
                  <a:cubicBezTo>
                    <a:pt x="473134" y="609600"/>
                    <a:pt x="609600" y="473134"/>
                    <a:pt x="609600" y="304800"/>
                  </a:cubicBezTo>
                  <a:cubicBezTo>
                    <a:pt x="609600" y="136457"/>
                    <a:pt x="473134" y="0"/>
                    <a:pt x="304800" y="0"/>
                  </a:cubicBezTo>
                  <a:close/>
                  <a:moveTo>
                    <a:pt x="403649" y="496543"/>
                  </a:moveTo>
                  <a:lnTo>
                    <a:pt x="205960" y="496543"/>
                  </a:lnTo>
                  <a:cubicBezTo>
                    <a:pt x="200905" y="496543"/>
                    <a:pt x="196816" y="492444"/>
                    <a:pt x="196816" y="487389"/>
                  </a:cubicBezTo>
                  <a:cubicBezTo>
                    <a:pt x="196816" y="482344"/>
                    <a:pt x="200905" y="478245"/>
                    <a:pt x="205960" y="478245"/>
                  </a:cubicBezTo>
                  <a:lnTo>
                    <a:pt x="403649" y="478245"/>
                  </a:lnTo>
                  <a:cubicBezTo>
                    <a:pt x="408695" y="478245"/>
                    <a:pt x="412793" y="482344"/>
                    <a:pt x="412793" y="487389"/>
                  </a:cubicBezTo>
                  <a:cubicBezTo>
                    <a:pt x="412793" y="492454"/>
                    <a:pt x="408695" y="496543"/>
                    <a:pt x="403649" y="496543"/>
                  </a:cubicBezTo>
                  <a:close/>
                  <a:moveTo>
                    <a:pt x="311900" y="467394"/>
                  </a:moveTo>
                  <a:cubicBezTo>
                    <a:pt x="310155" y="469542"/>
                    <a:pt x="307557" y="470780"/>
                    <a:pt x="304800" y="470780"/>
                  </a:cubicBezTo>
                  <a:cubicBezTo>
                    <a:pt x="302043" y="470780"/>
                    <a:pt x="299426" y="469533"/>
                    <a:pt x="297691" y="467394"/>
                  </a:cubicBezTo>
                  <a:cubicBezTo>
                    <a:pt x="293246" y="461889"/>
                    <a:pt x="188620" y="331604"/>
                    <a:pt x="188620" y="228281"/>
                  </a:cubicBezTo>
                  <a:cubicBezTo>
                    <a:pt x="188620" y="164751"/>
                    <a:pt x="240745" y="113057"/>
                    <a:pt x="304809" y="113057"/>
                  </a:cubicBezTo>
                  <a:cubicBezTo>
                    <a:pt x="368883" y="113057"/>
                    <a:pt x="421009" y="164751"/>
                    <a:pt x="421009" y="228281"/>
                  </a:cubicBezTo>
                  <a:cubicBezTo>
                    <a:pt x="420999" y="331613"/>
                    <a:pt x="316345" y="461908"/>
                    <a:pt x="311900" y="467394"/>
                  </a:cubicBezTo>
                  <a:close/>
                </a:path>
              </a:pathLst>
            </a:custGeom>
            <a:grpFill/>
            <a:ln w="9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Rockwell" panose="02060603020205020403"/>
                <a:ea typeface="+mn-ea"/>
                <a:cs typeface="+mn-cs"/>
              </a:endParaRPr>
            </a:p>
          </p:txBody>
        </p:sp>
        <p:sp>
          <p:nvSpPr>
            <p:cNvPr id="7" name="Freeform 26">
              <a:extLst>
                <a:ext uri="{FF2B5EF4-FFF2-40B4-BE49-F238E27FC236}">
                  <a16:creationId xmlns:a16="http://schemas.microsoft.com/office/drawing/2014/main" id="{793E54FF-F681-477E-8438-E535EEED017B}"/>
                </a:ext>
              </a:extLst>
            </p:cNvPr>
            <p:cNvSpPr/>
            <p:nvPr/>
          </p:nvSpPr>
          <p:spPr>
            <a:xfrm>
              <a:off x="6047354" y="3305617"/>
              <a:ext cx="93785" cy="93785"/>
            </a:xfrm>
            <a:custGeom>
              <a:avLst/>
              <a:gdLst>
                <a:gd name="connsiteX0" fmla="*/ 48646 w 93784"/>
                <a:gd name="connsiteY0" fmla="*/ 0 h 93784"/>
                <a:gd name="connsiteX1" fmla="*/ 0 w 93784"/>
                <a:gd name="connsiteY1" fmla="*/ 48140 h 93784"/>
                <a:gd name="connsiteX2" fmla="*/ 48646 w 93784"/>
                <a:gd name="connsiteY2" fmla="*/ 96270 h 93784"/>
                <a:gd name="connsiteX3" fmla="*/ 97311 w 93784"/>
                <a:gd name="connsiteY3" fmla="*/ 48140 h 93784"/>
                <a:gd name="connsiteX4" fmla="*/ 48646 w 93784"/>
                <a:gd name="connsiteY4" fmla="*/ 0 h 93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84" h="93784">
                  <a:moveTo>
                    <a:pt x="48646" y="0"/>
                  </a:moveTo>
                  <a:cubicBezTo>
                    <a:pt x="21814" y="0"/>
                    <a:pt x="-9" y="21589"/>
                    <a:pt x="0" y="48140"/>
                  </a:cubicBezTo>
                  <a:cubicBezTo>
                    <a:pt x="0" y="74681"/>
                    <a:pt x="21824" y="96270"/>
                    <a:pt x="48646" y="96270"/>
                  </a:cubicBezTo>
                  <a:cubicBezTo>
                    <a:pt x="75478" y="96270"/>
                    <a:pt x="97311" y="74681"/>
                    <a:pt x="97311" y="48140"/>
                  </a:cubicBezTo>
                  <a:cubicBezTo>
                    <a:pt x="97302" y="21589"/>
                    <a:pt x="75468" y="0"/>
                    <a:pt x="48646" y="0"/>
                  </a:cubicBezTo>
                  <a:close/>
                </a:path>
              </a:pathLst>
            </a:custGeom>
            <a:grpFill/>
            <a:ln w="937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Rockwell" panose="02060603020205020403"/>
                <a:ea typeface="+mn-ea"/>
                <a:cs typeface="+mn-cs"/>
              </a:endParaRPr>
            </a:p>
          </p:txBody>
        </p:sp>
      </p:grpSp>
      <p:sp>
        <p:nvSpPr>
          <p:cNvPr id="8" name="Graphic 20" descr="checkmark icon">
            <a:extLst>
              <a:ext uri="{FF2B5EF4-FFF2-40B4-BE49-F238E27FC236}">
                <a16:creationId xmlns:a16="http://schemas.microsoft.com/office/drawing/2014/main" id="{F90A80BA-850A-45D1-B9A8-1A8971D942D0}"/>
              </a:ext>
            </a:extLst>
          </p:cNvPr>
          <p:cNvSpPr/>
          <p:nvPr/>
        </p:nvSpPr>
        <p:spPr>
          <a:xfrm>
            <a:off x="11383209" y="3762311"/>
            <a:ext cx="490884" cy="490884"/>
          </a:xfrm>
          <a:custGeom>
            <a:avLst/>
            <a:gdLst>
              <a:gd name="connsiteX0" fmla="*/ 184404 w 368808"/>
              <a:gd name="connsiteY0" fmla="*/ 0 h 368808"/>
              <a:gd name="connsiteX1" fmla="*/ 0 w 368808"/>
              <a:gd name="connsiteY1" fmla="*/ 184404 h 368808"/>
              <a:gd name="connsiteX2" fmla="*/ 184404 w 368808"/>
              <a:gd name="connsiteY2" fmla="*/ 368808 h 368808"/>
              <a:gd name="connsiteX3" fmla="*/ 368808 w 368808"/>
              <a:gd name="connsiteY3" fmla="*/ 184404 h 368808"/>
              <a:gd name="connsiteX4" fmla="*/ 184404 w 368808"/>
              <a:gd name="connsiteY4" fmla="*/ 0 h 368808"/>
              <a:gd name="connsiteX5" fmla="*/ 263997 w 368808"/>
              <a:gd name="connsiteY5" fmla="*/ 102644 h 368808"/>
              <a:gd name="connsiteX6" fmla="*/ 289215 w 368808"/>
              <a:gd name="connsiteY6" fmla="*/ 125694 h 368808"/>
              <a:gd name="connsiteX7" fmla="*/ 150912 w 368808"/>
              <a:gd name="connsiteY7" fmla="*/ 278761 h 368808"/>
              <a:gd name="connsiteX8" fmla="*/ 79593 w 368808"/>
              <a:gd name="connsiteY8" fmla="*/ 207443 h 368808"/>
              <a:gd name="connsiteX9" fmla="*/ 103727 w 368808"/>
              <a:gd name="connsiteY9" fmla="*/ 183309 h 368808"/>
              <a:gd name="connsiteX10" fmla="*/ 148745 w 368808"/>
              <a:gd name="connsiteY10" fmla="*/ 228327 h 368808"/>
              <a:gd name="connsiteX11" fmla="*/ 263997 w 368808"/>
              <a:gd name="connsiteY11" fmla="*/ 102632 h 36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8808" h="368808">
                <a:moveTo>
                  <a:pt x="184404" y="0"/>
                </a:moveTo>
                <a:cubicBezTo>
                  <a:pt x="82555" y="0"/>
                  <a:pt x="0" y="82555"/>
                  <a:pt x="0" y="184404"/>
                </a:cubicBezTo>
                <a:cubicBezTo>
                  <a:pt x="0" y="286253"/>
                  <a:pt x="82555" y="368808"/>
                  <a:pt x="184404" y="368808"/>
                </a:cubicBezTo>
                <a:cubicBezTo>
                  <a:pt x="286253" y="368808"/>
                  <a:pt x="368808" y="286253"/>
                  <a:pt x="368808" y="184404"/>
                </a:cubicBezTo>
                <a:cubicBezTo>
                  <a:pt x="368808" y="82555"/>
                  <a:pt x="286253" y="0"/>
                  <a:pt x="184404" y="0"/>
                </a:cubicBezTo>
                <a:close/>
                <a:moveTo>
                  <a:pt x="263997" y="102644"/>
                </a:moveTo>
                <a:lnTo>
                  <a:pt x="289215" y="125694"/>
                </a:lnTo>
                <a:lnTo>
                  <a:pt x="150912" y="278761"/>
                </a:lnTo>
                <a:lnTo>
                  <a:pt x="79593" y="207443"/>
                </a:lnTo>
                <a:lnTo>
                  <a:pt x="103727" y="183309"/>
                </a:lnTo>
                <a:lnTo>
                  <a:pt x="148745" y="228327"/>
                </a:lnTo>
                <a:lnTo>
                  <a:pt x="263997" y="102632"/>
                </a:lnTo>
                <a:close/>
              </a:path>
            </a:pathLst>
          </a:custGeom>
          <a:gradFill>
            <a:gsLst>
              <a:gs pos="0">
                <a:schemeClr val="accent3"/>
              </a:gs>
              <a:gs pos="100000">
                <a:schemeClr val="accent2"/>
              </a:gs>
            </a:gsLst>
            <a:lin ang="0" scaled="0"/>
          </a:gradFill>
          <a:ln w="113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Rockwell" panose="02060603020205020403"/>
              <a:ea typeface="+mn-ea"/>
              <a:cs typeface="+mn-cs"/>
            </a:endParaRPr>
          </a:p>
        </p:txBody>
      </p:sp>
      <p:sp>
        <p:nvSpPr>
          <p:cNvPr id="9" name="OTLSHAPE_M_91db5627cb2145a49d81ed580781d5a8_Shape">
            <a:extLst>
              <a:ext uri="{FF2B5EF4-FFF2-40B4-BE49-F238E27FC236}">
                <a16:creationId xmlns:a16="http://schemas.microsoft.com/office/drawing/2014/main" id="{9740E758-6FE7-4465-9EA7-043306F6CEAB}"/>
              </a:ext>
            </a:extLst>
          </p:cNvPr>
          <p:cNvSpPr/>
          <p:nvPr/>
        </p:nvSpPr>
        <p:spPr>
          <a:xfrm>
            <a:off x="3182275" y="4058727"/>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ckwell" panose="02060603020205020403"/>
              <a:ea typeface="+mn-ea"/>
              <a:cs typeface="+mn-cs"/>
            </a:endParaRPr>
          </a:p>
        </p:txBody>
      </p:sp>
      <p:cxnSp>
        <p:nvCxnSpPr>
          <p:cNvPr id="10" name="Straight Connector 9">
            <a:extLst>
              <a:ext uri="{FF2B5EF4-FFF2-40B4-BE49-F238E27FC236}">
                <a16:creationId xmlns:a16="http://schemas.microsoft.com/office/drawing/2014/main" id="{8DA5CA14-AFC4-4610-84E4-354433E1C044}"/>
              </a:ext>
            </a:extLst>
          </p:cNvPr>
          <p:cNvCxnSpPr>
            <a:cxnSpLocks/>
          </p:cNvCxnSpPr>
          <p:nvPr/>
        </p:nvCxnSpPr>
        <p:spPr>
          <a:xfrm>
            <a:off x="3287697" y="4312727"/>
            <a:ext cx="0" cy="110620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TLSHAPE_M_7fbafc6fa86a407589cc1cd7680c9c9b_Title">
            <a:extLst>
              <a:ext uri="{FF2B5EF4-FFF2-40B4-BE49-F238E27FC236}">
                <a16:creationId xmlns:a16="http://schemas.microsoft.com/office/drawing/2014/main" id="{DE38F19B-BED3-4809-8AB7-136884AA4375}"/>
              </a:ext>
            </a:extLst>
          </p:cNvPr>
          <p:cNvSpPr txBox="1"/>
          <p:nvPr/>
        </p:nvSpPr>
        <p:spPr>
          <a:xfrm>
            <a:off x="2511980" y="5457038"/>
            <a:ext cx="1551434" cy="246221"/>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6" normalizeH="0" baseline="0" noProof="0" dirty="0">
                <a:ln>
                  <a:noFill/>
                </a:ln>
                <a:solidFill>
                  <a:srgbClr val="000000"/>
                </a:solidFill>
                <a:effectLst/>
                <a:uLnTx/>
                <a:uFillTx/>
                <a:latin typeface="Tahoma" panose="020B0604030504040204" pitchFamily="34" charset="0"/>
                <a:ea typeface="+mn-ea"/>
                <a:cs typeface="+mn-cs"/>
              </a:rPr>
              <a:t>MAY </a:t>
            </a:r>
          </a:p>
        </p:txBody>
      </p:sp>
      <p:sp>
        <p:nvSpPr>
          <p:cNvPr id="17" name="OTLSHAPE_M_91db5627cb2145a49d81ed580781d5a8_Shape">
            <a:extLst>
              <a:ext uri="{FF2B5EF4-FFF2-40B4-BE49-F238E27FC236}">
                <a16:creationId xmlns:a16="http://schemas.microsoft.com/office/drawing/2014/main" id="{27CF5CFC-473F-4B0B-B2F8-FB37C8E063EC}"/>
              </a:ext>
            </a:extLst>
          </p:cNvPr>
          <p:cNvSpPr/>
          <p:nvPr/>
        </p:nvSpPr>
        <p:spPr>
          <a:xfrm rot="10800000">
            <a:off x="5981700" y="3635311"/>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ckwell" panose="02060603020205020403"/>
              <a:ea typeface="+mn-ea"/>
              <a:cs typeface="+mn-cs"/>
            </a:endParaRPr>
          </a:p>
        </p:txBody>
      </p:sp>
      <p:cxnSp>
        <p:nvCxnSpPr>
          <p:cNvPr id="18" name="Straight Connector 17">
            <a:extLst>
              <a:ext uri="{FF2B5EF4-FFF2-40B4-BE49-F238E27FC236}">
                <a16:creationId xmlns:a16="http://schemas.microsoft.com/office/drawing/2014/main" id="{E6BDBB81-7F60-4F90-86B7-27454C61E239}"/>
              </a:ext>
            </a:extLst>
          </p:cNvPr>
          <p:cNvCxnSpPr>
            <a:cxnSpLocks/>
          </p:cNvCxnSpPr>
          <p:nvPr/>
        </p:nvCxnSpPr>
        <p:spPr>
          <a:xfrm>
            <a:off x="6095999" y="2529106"/>
            <a:ext cx="0" cy="110620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OTLSHAPE_M_7fbafc6fa86a407589cc1cd7680c9c9b_Title">
            <a:extLst>
              <a:ext uri="{FF2B5EF4-FFF2-40B4-BE49-F238E27FC236}">
                <a16:creationId xmlns:a16="http://schemas.microsoft.com/office/drawing/2014/main" id="{A1BAD083-D50A-4B51-A81C-F3A0EE1F2174}"/>
              </a:ext>
            </a:extLst>
          </p:cNvPr>
          <p:cNvSpPr txBox="1"/>
          <p:nvPr/>
        </p:nvSpPr>
        <p:spPr>
          <a:xfrm>
            <a:off x="5316213" y="2215416"/>
            <a:ext cx="1551434" cy="246221"/>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6" normalizeH="0" baseline="0" noProof="0" dirty="0">
                <a:ln>
                  <a:noFill/>
                </a:ln>
                <a:solidFill>
                  <a:srgbClr val="000000"/>
                </a:solidFill>
                <a:effectLst/>
                <a:uLnTx/>
                <a:uFillTx/>
                <a:latin typeface="Tahoma" panose="020B0604030504040204" pitchFamily="34" charset="0"/>
                <a:ea typeface="+mn-ea"/>
                <a:cs typeface="+mn-cs"/>
              </a:rPr>
              <a:t>JUNE</a:t>
            </a:r>
          </a:p>
        </p:txBody>
      </p:sp>
      <p:sp>
        <p:nvSpPr>
          <p:cNvPr id="20" name="OTLSHAPE_M_91db5627cb2145a49d81ed580781d5a8_Shape">
            <a:extLst>
              <a:ext uri="{FF2B5EF4-FFF2-40B4-BE49-F238E27FC236}">
                <a16:creationId xmlns:a16="http://schemas.microsoft.com/office/drawing/2014/main" id="{CFBC3DA5-972E-424A-B1F3-06A1CFBC0548}"/>
              </a:ext>
            </a:extLst>
          </p:cNvPr>
          <p:cNvSpPr/>
          <p:nvPr/>
        </p:nvSpPr>
        <p:spPr>
          <a:xfrm>
            <a:off x="8608011" y="4033060"/>
            <a:ext cx="228600" cy="254000"/>
          </a:xfrm>
          <a:prstGeom prst="triangl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ckwell" panose="02060603020205020403"/>
              <a:ea typeface="+mn-ea"/>
              <a:cs typeface="+mn-cs"/>
            </a:endParaRPr>
          </a:p>
        </p:txBody>
      </p:sp>
      <p:cxnSp>
        <p:nvCxnSpPr>
          <p:cNvPr id="21" name="Straight Connector 20">
            <a:extLst>
              <a:ext uri="{FF2B5EF4-FFF2-40B4-BE49-F238E27FC236}">
                <a16:creationId xmlns:a16="http://schemas.microsoft.com/office/drawing/2014/main" id="{DC2024DE-860F-4F65-AD79-B97EC586ACC3}"/>
              </a:ext>
            </a:extLst>
          </p:cNvPr>
          <p:cNvCxnSpPr>
            <a:cxnSpLocks/>
          </p:cNvCxnSpPr>
          <p:nvPr/>
        </p:nvCxnSpPr>
        <p:spPr>
          <a:xfrm>
            <a:off x="8713433" y="4287060"/>
            <a:ext cx="0" cy="110620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TLSHAPE_M_7fbafc6fa86a407589cc1cd7680c9c9b_Title">
            <a:extLst>
              <a:ext uri="{FF2B5EF4-FFF2-40B4-BE49-F238E27FC236}">
                <a16:creationId xmlns:a16="http://schemas.microsoft.com/office/drawing/2014/main" id="{C40E521F-C6AB-4277-946F-5D615A683B43}"/>
              </a:ext>
            </a:extLst>
          </p:cNvPr>
          <p:cNvSpPr txBox="1"/>
          <p:nvPr/>
        </p:nvSpPr>
        <p:spPr>
          <a:xfrm>
            <a:off x="7937716" y="5457038"/>
            <a:ext cx="1551434" cy="246221"/>
          </a:xfrm>
          <a:prstGeom prst="rect">
            <a:avLst/>
          </a:prstGeom>
          <a:noFill/>
        </p:spPr>
        <p:txBody>
          <a:bodyPr vert="horz"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6" normalizeH="0" baseline="0" noProof="0" dirty="0">
                <a:ln>
                  <a:noFill/>
                </a:ln>
                <a:solidFill>
                  <a:srgbClr val="000000"/>
                </a:solidFill>
                <a:effectLst/>
                <a:uLnTx/>
                <a:uFillTx/>
                <a:latin typeface="Tahoma" panose="020B0604030504040204" pitchFamily="34" charset="0"/>
                <a:ea typeface="+mn-ea"/>
                <a:cs typeface="+mn-cs"/>
              </a:rPr>
              <a:t>JULY</a:t>
            </a:r>
          </a:p>
        </p:txBody>
      </p:sp>
      <p:sp>
        <p:nvSpPr>
          <p:cNvPr id="23" name="Footer Placeholder 3">
            <a:extLst>
              <a:ext uri="{FF2B5EF4-FFF2-40B4-BE49-F238E27FC236}">
                <a16:creationId xmlns:a16="http://schemas.microsoft.com/office/drawing/2014/main" id="{9133C980-3CF0-4597-B639-E62E807AFEDA}"/>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24" name="Slide Number Placeholder 4">
            <a:extLst>
              <a:ext uri="{FF2B5EF4-FFF2-40B4-BE49-F238E27FC236}">
                <a16:creationId xmlns:a16="http://schemas.microsoft.com/office/drawing/2014/main" id="{6EA3D405-C564-440F-8051-6DF5BB6F4680}"/>
              </a:ext>
            </a:extLst>
          </p:cNvPr>
          <p:cNvSpPr>
            <a:spLocks noGrp="1"/>
          </p:cNvSpPr>
          <p:nvPr>
            <p:ph type="sldNum" sz="quarter" idx="12"/>
          </p:nvPr>
        </p:nvSpPr>
        <p:spPr>
          <a:xfrm>
            <a:off x="8610600" y="6356350"/>
            <a:ext cx="2743200" cy="365125"/>
          </a:xfrm>
        </p:spPr>
        <p:txBody>
          <a:bodyPr/>
          <a:lstStyle/>
          <a:p>
            <a:fld id="{F1BF650E-8881-44B8-83BF-8EDD64D587C6}" type="slidenum">
              <a:rPr lang="en-US" sz="1400" b="1" smtClean="0">
                <a:solidFill>
                  <a:schemeClr val="tx1"/>
                </a:solidFill>
                <a:effectLst>
                  <a:outerShdw blurRad="38100" dist="38100" dir="2700000" algn="tl">
                    <a:srgbClr val="000000">
                      <a:alpha val="43137"/>
                    </a:srgbClr>
                  </a:outerShdw>
                </a:effectLst>
              </a:rPr>
              <a:pPr/>
              <a:t>12</a:t>
            </a:fld>
            <a:endParaRPr lang="en-US" sz="1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251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748A7D-5E58-41D7-BE06-FF0F2A409BE9}"/>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AFB0CB17-4D08-4A46-930C-6DCEE2BD76AD}"/>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13</a:t>
            </a:fld>
            <a:endParaRPr lang="en-US" sz="1400" b="1" dirty="0">
              <a:solidFill>
                <a:schemeClr val="tx1"/>
              </a:solidFill>
            </a:endParaRPr>
          </a:p>
        </p:txBody>
      </p:sp>
      <p:sp>
        <p:nvSpPr>
          <p:cNvPr id="6" name="Rectangle 5">
            <a:extLst>
              <a:ext uri="{FF2B5EF4-FFF2-40B4-BE49-F238E27FC236}">
                <a16:creationId xmlns:a16="http://schemas.microsoft.com/office/drawing/2014/main" id="{5C9CEABE-B9A6-419A-B80D-99E0677D9D1D}"/>
              </a:ext>
            </a:extLst>
          </p:cNvPr>
          <p:cNvSpPr/>
          <p:nvPr/>
        </p:nvSpPr>
        <p:spPr>
          <a:xfrm>
            <a:off x="361950" y="361950"/>
            <a:ext cx="11430000" cy="599440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solidFill>
                <a:schemeClr val="tx1"/>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id="{EA4EBCE5-B1AB-4648-8B65-99753D93207D}"/>
              </a:ext>
            </a:extLst>
          </p:cNvPr>
          <p:cNvSpPr>
            <a:spLocks noGrp="1"/>
          </p:cNvSpPr>
          <p:nvPr>
            <p:ph type="title"/>
          </p:nvPr>
        </p:nvSpPr>
        <p:spPr>
          <a:xfrm>
            <a:off x="361950" y="365125"/>
            <a:ext cx="11353800" cy="1082675"/>
          </a:xfrm>
        </p:spPr>
        <p:txBody>
          <a:bodyPr>
            <a:normAutofit/>
          </a:bodyPr>
          <a:lstStyle/>
          <a:p>
            <a:r>
              <a:rPr lang="en-IN" sz="3200" b="1" dirty="0"/>
              <a:t>Cost of the material :</a:t>
            </a:r>
          </a:p>
        </p:txBody>
      </p:sp>
      <p:graphicFrame>
        <p:nvGraphicFramePr>
          <p:cNvPr id="8" name="Table 8">
            <a:extLst>
              <a:ext uri="{FF2B5EF4-FFF2-40B4-BE49-F238E27FC236}">
                <a16:creationId xmlns:a16="http://schemas.microsoft.com/office/drawing/2014/main" id="{DE07B6F6-A5EA-4284-86C5-F459D71564B3}"/>
              </a:ext>
            </a:extLst>
          </p:cNvPr>
          <p:cNvGraphicFramePr>
            <a:graphicFrameLocks noGrp="1"/>
          </p:cNvGraphicFramePr>
          <p:nvPr/>
        </p:nvGraphicFramePr>
        <p:xfrm>
          <a:off x="1152525" y="1529291"/>
          <a:ext cx="9677400" cy="3749605"/>
        </p:xfrm>
        <a:graphic>
          <a:graphicData uri="http://schemas.openxmlformats.org/drawingml/2006/table">
            <a:tbl>
              <a:tblPr firstRow="1" bandRow="1">
                <a:tableStyleId>{5C22544A-7EE6-4342-B048-85BDC9FD1C3A}</a:tableStyleId>
              </a:tblPr>
              <a:tblGrid>
                <a:gridCol w="4857750">
                  <a:extLst>
                    <a:ext uri="{9D8B030D-6E8A-4147-A177-3AD203B41FA5}">
                      <a16:colId xmlns:a16="http://schemas.microsoft.com/office/drawing/2014/main" val="2477239567"/>
                    </a:ext>
                  </a:extLst>
                </a:gridCol>
                <a:gridCol w="4819650">
                  <a:extLst>
                    <a:ext uri="{9D8B030D-6E8A-4147-A177-3AD203B41FA5}">
                      <a16:colId xmlns:a16="http://schemas.microsoft.com/office/drawing/2014/main" val="558922157"/>
                    </a:ext>
                  </a:extLst>
                </a:gridCol>
              </a:tblGrid>
              <a:tr h="607836">
                <a:tc>
                  <a:txBody>
                    <a:bodyPr/>
                    <a:lstStyle/>
                    <a:p>
                      <a:pPr marL="0" indent="0" algn="l">
                        <a:buFont typeface="+mj-lt"/>
                        <a:buNone/>
                      </a:pPr>
                      <a:r>
                        <a:rPr lang="en-US" dirty="0">
                          <a:solidFill>
                            <a:schemeClr val="tx1"/>
                          </a:solidFill>
                        </a:rPr>
                        <a:t>Components</a:t>
                      </a:r>
                    </a:p>
                  </a:txBody>
                  <a:tcPr/>
                </a:tc>
                <a:tc>
                  <a:txBody>
                    <a:bodyPr/>
                    <a:lstStyle/>
                    <a:p>
                      <a:pPr marL="0" indent="0" algn="l">
                        <a:buFont typeface="+mj-lt"/>
                        <a:buNone/>
                      </a:pPr>
                      <a:r>
                        <a:rPr lang="en-US" dirty="0">
                          <a:solidFill>
                            <a:schemeClr val="tx1"/>
                          </a:solidFill>
                        </a:rPr>
                        <a:t>Cost(Rupees)</a:t>
                      </a:r>
                    </a:p>
                  </a:txBody>
                  <a:tcPr/>
                </a:tc>
                <a:extLst>
                  <a:ext uri="{0D108BD9-81ED-4DB2-BD59-A6C34878D82A}">
                    <a16:rowId xmlns:a16="http://schemas.microsoft.com/office/drawing/2014/main" val="2639312922"/>
                  </a:ext>
                </a:extLst>
              </a:tr>
              <a:tr h="396523">
                <a:tc>
                  <a:txBody>
                    <a:bodyPr/>
                    <a:lstStyle/>
                    <a:p>
                      <a:pPr marL="342900" indent="-342900" algn="l">
                        <a:buFont typeface="+mj-lt"/>
                        <a:buAutoNum type="arabicPeriod"/>
                      </a:pPr>
                      <a:r>
                        <a:rPr lang="en-IN" sz="2000" b="1" dirty="0">
                          <a:solidFill>
                            <a:schemeClr val="tx1"/>
                          </a:solidFill>
                        </a:rPr>
                        <a:t>Arduino UNO</a:t>
                      </a:r>
                      <a:endParaRPr lang="en-US" sz="2000" b="1" dirty="0">
                        <a:solidFill>
                          <a:schemeClr val="tx1"/>
                        </a:solidFill>
                      </a:endParaRP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520</a:t>
                      </a:r>
                    </a:p>
                  </a:txBody>
                  <a:tcPr/>
                </a:tc>
                <a:extLst>
                  <a:ext uri="{0D108BD9-81ED-4DB2-BD59-A6C34878D82A}">
                    <a16:rowId xmlns:a16="http://schemas.microsoft.com/office/drawing/2014/main" val="1414379334"/>
                  </a:ext>
                </a:extLst>
              </a:tr>
              <a:tr h="535446">
                <a:tc>
                  <a:txBody>
                    <a:bodyPr/>
                    <a:lstStyle/>
                    <a:p>
                      <a:pPr marL="342900" indent="-342900" algn="l">
                        <a:buFont typeface="+mj-lt"/>
                        <a:buAutoNum type="arabicPeriod" startAt="2"/>
                      </a:pPr>
                      <a:r>
                        <a:rPr lang="fr-FR" sz="2000" b="1" i="0" kern="1200" dirty="0">
                          <a:solidFill>
                            <a:schemeClr val="dk1"/>
                          </a:solidFill>
                          <a:effectLst/>
                          <a:latin typeface="+mn-lt"/>
                          <a:ea typeface="+mn-ea"/>
                          <a:cs typeface="+mn-cs"/>
                        </a:rPr>
                        <a:t>Infrared</a:t>
                      </a:r>
                      <a:r>
                        <a:rPr lang="fr-FR" sz="2000" b="1" i="0" kern="1200" dirty="0">
                          <a:solidFill>
                            <a:schemeClr val="dk1"/>
                          </a:solidFill>
                          <a:effectLst>
                            <a:outerShdw blurRad="38100" dist="38100" dir="2700000" algn="tl">
                              <a:srgbClr val="000000">
                                <a:alpha val="43137"/>
                              </a:srgbClr>
                            </a:outerShdw>
                          </a:effectLst>
                          <a:latin typeface="+mn-lt"/>
                          <a:ea typeface="+mn-ea"/>
                          <a:cs typeface="+mn-cs"/>
                        </a:rPr>
                        <a:t> </a:t>
                      </a:r>
                      <a:r>
                        <a:rPr lang="fr-FR" sz="2000" b="1" i="0" kern="1200" dirty="0">
                          <a:solidFill>
                            <a:schemeClr val="dk1"/>
                          </a:solidFill>
                          <a:effectLst/>
                          <a:latin typeface="+mn-lt"/>
                          <a:ea typeface="+mn-ea"/>
                          <a:cs typeface="+mn-cs"/>
                        </a:rPr>
                        <a:t>Obstacle</a:t>
                      </a:r>
                      <a:r>
                        <a:rPr lang="fr-FR" sz="2000" b="1" i="0" kern="1200" dirty="0">
                          <a:solidFill>
                            <a:schemeClr val="dk1"/>
                          </a:solidFill>
                          <a:effectLst>
                            <a:outerShdw blurRad="38100" dist="38100" dir="2700000" algn="tl">
                              <a:srgbClr val="000000">
                                <a:alpha val="43137"/>
                              </a:srgbClr>
                            </a:outerShdw>
                          </a:effectLst>
                          <a:latin typeface="+mn-lt"/>
                          <a:ea typeface="+mn-ea"/>
                          <a:cs typeface="+mn-cs"/>
                        </a:rPr>
                        <a:t>  </a:t>
                      </a:r>
                      <a:r>
                        <a:rPr lang="fr-FR" sz="2000" b="1" i="0" kern="1200" dirty="0">
                          <a:solidFill>
                            <a:schemeClr val="dk1"/>
                          </a:solidFill>
                          <a:effectLst/>
                          <a:latin typeface="+mn-lt"/>
                          <a:ea typeface="+mn-ea"/>
                          <a:cs typeface="+mn-cs"/>
                        </a:rPr>
                        <a:t>IR</a:t>
                      </a:r>
                      <a:r>
                        <a:rPr lang="fr-FR" sz="2000" b="1" i="0" kern="1200" dirty="0">
                          <a:solidFill>
                            <a:schemeClr val="dk1"/>
                          </a:solidFill>
                          <a:effectLst>
                            <a:outerShdw blurRad="38100" dist="38100" dir="2700000" algn="tl">
                              <a:srgbClr val="000000">
                                <a:alpha val="43137"/>
                              </a:srgbClr>
                            </a:outerShdw>
                          </a:effectLst>
                          <a:latin typeface="+mn-lt"/>
                          <a:ea typeface="+mn-ea"/>
                          <a:cs typeface="+mn-cs"/>
                        </a:rPr>
                        <a:t> </a:t>
                      </a:r>
                      <a:r>
                        <a:rPr lang="fr-FR" sz="2000" b="1" i="0" kern="1200" dirty="0">
                          <a:solidFill>
                            <a:schemeClr val="dk1"/>
                          </a:solidFill>
                          <a:effectLst/>
                          <a:latin typeface="+mn-lt"/>
                          <a:ea typeface="+mn-ea"/>
                          <a:cs typeface="+mn-cs"/>
                        </a:rPr>
                        <a:t>Sensor</a:t>
                      </a:r>
                      <a:r>
                        <a:rPr lang="fr-FR" sz="2000" b="1" i="0" kern="1200" dirty="0">
                          <a:solidFill>
                            <a:schemeClr val="dk1"/>
                          </a:solidFill>
                          <a:effectLst>
                            <a:outerShdw blurRad="38100" dist="38100" dir="2700000" algn="tl">
                              <a:srgbClr val="000000">
                                <a:alpha val="43137"/>
                              </a:srgbClr>
                            </a:outerShdw>
                          </a:effectLst>
                          <a:latin typeface="+mn-lt"/>
                          <a:ea typeface="+mn-ea"/>
                          <a:cs typeface="+mn-cs"/>
                        </a:rPr>
                        <a:t> </a:t>
                      </a:r>
                      <a:r>
                        <a:rPr lang="fr-FR" sz="2000" b="1" i="0" kern="1200" dirty="0">
                          <a:solidFill>
                            <a:schemeClr val="dk1"/>
                          </a:solidFill>
                          <a:effectLst/>
                          <a:latin typeface="+mn-lt"/>
                          <a:ea typeface="+mn-ea"/>
                          <a:cs typeface="+mn-cs"/>
                        </a:rPr>
                        <a:t>Module</a:t>
                      </a:r>
                      <a:r>
                        <a:rPr lang="fr-FR" sz="2000" b="1" i="0" kern="1200" dirty="0">
                          <a:solidFill>
                            <a:schemeClr val="dk1"/>
                          </a:solidFill>
                          <a:effectLst>
                            <a:outerShdw blurRad="38100" dist="38100" dir="2700000" algn="tl">
                              <a:srgbClr val="000000">
                                <a:alpha val="43137"/>
                              </a:srgbClr>
                            </a:outerShdw>
                          </a:effectLst>
                          <a:latin typeface="+mn-lt"/>
                          <a:ea typeface="+mn-ea"/>
                          <a:cs typeface="+mn-cs"/>
                        </a:rPr>
                        <a:t> </a:t>
                      </a:r>
                      <a:endParaRPr lang="en-US" sz="2000" dirty="0">
                        <a:solidFill>
                          <a:schemeClr val="tx1"/>
                        </a:solidFill>
                      </a:endParaRP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30</a:t>
                      </a:r>
                    </a:p>
                  </a:txBody>
                  <a:tcPr/>
                </a:tc>
                <a:extLst>
                  <a:ext uri="{0D108BD9-81ED-4DB2-BD59-A6C34878D82A}">
                    <a16:rowId xmlns:a16="http://schemas.microsoft.com/office/drawing/2014/main" val="3683857887"/>
                  </a:ext>
                </a:extLst>
              </a:tr>
              <a:tr h="441960">
                <a:tc>
                  <a:txBody>
                    <a:bodyPr/>
                    <a:lstStyle/>
                    <a:p>
                      <a:pPr marL="342900" indent="-342900" algn="l">
                        <a:buFont typeface="+mj-lt"/>
                        <a:buAutoNum type="arabicPeriod" startAt="3"/>
                      </a:pPr>
                      <a:r>
                        <a:rPr lang="en-US" sz="2000" b="1" dirty="0">
                          <a:solidFill>
                            <a:schemeClr val="tx1"/>
                          </a:solidFill>
                        </a:rPr>
                        <a:t>Relay</a:t>
                      </a: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59</a:t>
                      </a:r>
                    </a:p>
                  </a:txBody>
                  <a:tcPr/>
                </a:tc>
                <a:extLst>
                  <a:ext uri="{0D108BD9-81ED-4DB2-BD59-A6C34878D82A}">
                    <a16:rowId xmlns:a16="http://schemas.microsoft.com/office/drawing/2014/main" val="3038945365"/>
                  </a:ext>
                </a:extLst>
              </a:tr>
              <a:tr h="441960">
                <a:tc>
                  <a:txBody>
                    <a:bodyPr/>
                    <a:lstStyle/>
                    <a:p>
                      <a:pPr marL="457200" indent="-457200" algn="l">
                        <a:buFont typeface="+mj-lt"/>
                        <a:buAutoNum type="arabicPeriod" startAt="4"/>
                      </a:pPr>
                      <a:r>
                        <a:rPr lang="en-US" sz="2000" b="1" dirty="0">
                          <a:solidFill>
                            <a:schemeClr val="tx1"/>
                          </a:solidFill>
                        </a:rPr>
                        <a:t>Bulb</a:t>
                      </a: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90</a:t>
                      </a:r>
                    </a:p>
                  </a:txBody>
                  <a:tcPr/>
                </a:tc>
                <a:extLst>
                  <a:ext uri="{0D108BD9-81ED-4DB2-BD59-A6C34878D82A}">
                    <a16:rowId xmlns:a16="http://schemas.microsoft.com/office/drawing/2014/main" val="415979924"/>
                  </a:ext>
                </a:extLst>
              </a:tr>
              <a:tr h="441960">
                <a:tc>
                  <a:txBody>
                    <a:bodyPr/>
                    <a:lstStyle/>
                    <a:p>
                      <a:pPr marL="457200" indent="-457200" algn="l">
                        <a:buFont typeface="+mj-lt"/>
                        <a:buAutoNum type="arabicPeriod" startAt="5"/>
                      </a:pPr>
                      <a:r>
                        <a:rPr lang="en-US" sz="2000" b="1" dirty="0">
                          <a:solidFill>
                            <a:schemeClr val="tx1"/>
                          </a:solidFill>
                        </a:rPr>
                        <a:t>Bulb Holder</a:t>
                      </a:r>
                    </a:p>
                  </a:txBody>
                  <a:tcPr/>
                </a:tc>
                <a:tc>
                  <a:txBody>
                    <a:bodyPr/>
                    <a:lstStyle/>
                    <a:p>
                      <a:pPr marL="0" indent="0" algn="ctr">
                        <a:buFont typeface="+mj-lt"/>
                        <a:buNone/>
                      </a:pPr>
                      <a:r>
                        <a:rPr lang="en-US" sz="2000" b="1" u="none" dirty="0">
                          <a:solidFill>
                            <a:schemeClr val="tx1"/>
                          </a:solidFill>
                          <a:effectLst>
                            <a:outerShdw blurRad="38100" dist="38100" dir="2700000" algn="tl">
                              <a:srgbClr val="000000">
                                <a:alpha val="43137"/>
                              </a:srgbClr>
                            </a:outerShdw>
                          </a:effectLst>
                        </a:rPr>
                        <a:t>120</a:t>
                      </a:r>
                    </a:p>
                  </a:txBody>
                  <a:tcPr/>
                </a:tc>
                <a:extLst>
                  <a:ext uri="{0D108BD9-81ED-4DB2-BD59-A6C34878D82A}">
                    <a16:rowId xmlns:a16="http://schemas.microsoft.com/office/drawing/2014/main" val="1220125449"/>
                  </a:ext>
                </a:extLst>
              </a:tr>
              <a:tr h="441960">
                <a:tc>
                  <a:txBody>
                    <a:bodyPr/>
                    <a:lstStyle/>
                    <a:p>
                      <a:pPr marL="457200" indent="-457200" algn="l">
                        <a:buFont typeface="+mj-lt"/>
                        <a:buAutoNum type="arabicPeriod" startAt="6"/>
                      </a:pPr>
                      <a:r>
                        <a:rPr lang="en-US" sz="2000" b="1" dirty="0">
                          <a:solidFill>
                            <a:schemeClr val="tx1"/>
                          </a:solidFill>
                        </a:rPr>
                        <a:t>Jumper Wires</a:t>
                      </a: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70</a:t>
                      </a:r>
                    </a:p>
                  </a:txBody>
                  <a:tcPr/>
                </a:tc>
                <a:extLst>
                  <a:ext uri="{0D108BD9-81ED-4DB2-BD59-A6C34878D82A}">
                    <a16:rowId xmlns:a16="http://schemas.microsoft.com/office/drawing/2014/main" val="17908061"/>
                  </a:ext>
                </a:extLst>
              </a:tr>
              <a:tr h="441960">
                <a:tc>
                  <a:txBody>
                    <a:bodyPr/>
                    <a:lstStyle/>
                    <a:p>
                      <a:pPr marL="0" indent="0" algn="r">
                        <a:buFont typeface="+mj-lt"/>
                        <a:buNone/>
                      </a:pPr>
                      <a:r>
                        <a:rPr lang="en-US" sz="2000" b="1" dirty="0">
                          <a:solidFill>
                            <a:schemeClr val="tx1"/>
                          </a:solidFill>
                        </a:rPr>
                        <a:t>TOTAL(Approximate)</a:t>
                      </a:r>
                    </a:p>
                  </a:txBody>
                  <a:tcPr/>
                </a:tc>
                <a:tc>
                  <a:txBody>
                    <a:bodyPr/>
                    <a:lstStyle/>
                    <a:p>
                      <a:pPr marL="0" indent="0" algn="ctr">
                        <a:buFont typeface="+mj-lt"/>
                        <a:buNone/>
                      </a:pPr>
                      <a:r>
                        <a:rPr lang="en-US" sz="2000" b="1" dirty="0">
                          <a:solidFill>
                            <a:schemeClr val="tx1"/>
                          </a:solidFill>
                          <a:effectLst>
                            <a:outerShdw blurRad="38100" dist="38100" dir="2700000" algn="tl">
                              <a:srgbClr val="000000">
                                <a:alpha val="43137"/>
                              </a:srgbClr>
                            </a:outerShdw>
                          </a:effectLst>
                        </a:rPr>
                        <a:t>900</a:t>
                      </a:r>
                    </a:p>
                  </a:txBody>
                  <a:tcPr/>
                </a:tc>
                <a:extLst>
                  <a:ext uri="{0D108BD9-81ED-4DB2-BD59-A6C34878D82A}">
                    <a16:rowId xmlns:a16="http://schemas.microsoft.com/office/drawing/2014/main" val="222908549"/>
                  </a:ext>
                </a:extLst>
              </a:tr>
            </a:tbl>
          </a:graphicData>
        </a:graphic>
      </p:graphicFrame>
    </p:spTree>
    <p:extLst>
      <p:ext uri="{BB962C8B-B14F-4D97-AF65-F5344CB8AC3E}">
        <p14:creationId xmlns:p14="http://schemas.microsoft.com/office/powerpoint/2010/main" val="63292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1FD69D2-3CF6-4868-9184-127AD38B46B5}"/>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AFAD04A8-F96E-40AD-B97A-3E576B97BA30}"/>
              </a:ext>
            </a:extLst>
          </p:cNvPr>
          <p:cNvSpPr>
            <a:spLocks noGrp="1"/>
          </p:cNvSpPr>
          <p:nvPr>
            <p:ph type="sldNum" sz="quarter" idx="12"/>
          </p:nvPr>
        </p:nvSpPr>
        <p:spPr/>
        <p:txBody>
          <a:bodyPr/>
          <a:lstStyle/>
          <a:p>
            <a:fld id="{91E9C703-7A4F-44F8-A6B7-410F8F747F08}" type="slidenum">
              <a:rPr lang="en-US" sz="1400" b="1" smtClean="0">
                <a:solidFill>
                  <a:schemeClr val="tx1"/>
                </a:solidFill>
              </a:rPr>
              <a:t>14</a:t>
            </a:fld>
            <a:endParaRPr lang="en-US" sz="1400" b="1" dirty="0">
              <a:solidFill>
                <a:schemeClr val="tx1"/>
              </a:solidFill>
            </a:endParaRPr>
          </a:p>
        </p:txBody>
      </p:sp>
      <p:sp>
        <p:nvSpPr>
          <p:cNvPr id="6" name="Rectangle 5">
            <a:extLst>
              <a:ext uri="{FF2B5EF4-FFF2-40B4-BE49-F238E27FC236}">
                <a16:creationId xmlns:a16="http://schemas.microsoft.com/office/drawing/2014/main" id="{E88A5E21-DC08-4D94-8D83-5E4189CAEEAE}"/>
              </a:ext>
            </a:extLst>
          </p:cNvPr>
          <p:cNvSpPr/>
          <p:nvPr/>
        </p:nvSpPr>
        <p:spPr>
          <a:xfrm>
            <a:off x="429208" y="513184"/>
            <a:ext cx="11392678" cy="584316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4D139235-A727-4FD3-977F-40E3D6F1B3B3}"/>
              </a:ext>
            </a:extLst>
          </p:cNvPr>
          <p:cNvSpPr>
            <a:spLocks noGrp="1"/>
          </p:cNvSpPr>
          <p:nvPr>
            <p:ph type="title"/>
          </p:nvPr>
        </p:nvSpPr>
        <p:spPr>
          <a:xfrm>
            <a:off x="429208" y="358266"/>
            <a:ext cx="10515600" cy="1325563"/>
          </a:xfrm>
        </p:spPr>
        <p:txBody>
          <a:bodyPr>
            <a:normAutofit/>
          </a:bodyPr>
          <a:lstStyle/>
          <a:p>
            <a:r>
              <a:rPr lang="en-IN" sz="3200" b="1" dirty="0">
                <a:effectLst>
                  <a:outerShdw blurRad="38100" dist="38100" dir="2700000" algn="tl">
                    <a:srgbClr val="000000">
                      <a:alpha val="43137"/>
                    </a:srgbClr>
                  </a:outerShdw>
                </a:effectLst>
                <a:latin typeface="Calibri (Body)"/>
              </a:rPr>
              <a:t>Software Requirement</a:t>
            </a:r>
            <a:r>
              <a:rPr lang="en-IN" sz="3200" b="1" dirty="0">
                <a:effectLst>
                  <a:outerShdw blurRad="38100" dist="38100" dir="2700000" algn="tl">
                    <a:srgbClr val="000000">
                      <a:alpha val="43137"/>
                    </a:srgbClr>
                  </a:outerShdw>
                </a:effectLst>
              </a:rPr>
              <a:t>:</a:t>
            </a:r>
          </a:p>
        </p:txBody>
      </p:sp>
      <p:sp>
        <p:nvSpPr>
          <p:cNvPr id="2" name="TextBox 1">
            <a:extLst>
              <a:ext uri="{FF2B5EF4-FFF2-40B4-BE49-F238E27FC236}">
                <a16:creationId xmlns:a16="http://schemas.microsoft.com/office/drawing/2014/main" id="{F2D1E47E-3930-417B-BB3F-4D2F0FD32B9E}"/>
              </a:ext>
            </a:extLst>
          </p:cNvPr>
          <p:cNvSpPr txBox="1"/>
          <p:nvPr/>
        </p:nvSpPr>
        <p:spPr>
          <a:xfrm>
            <a:off x="429207" y="1492898"/>
            <a:ext cx="11392678" cy="3847207"/>
          </a:xfrm>
          <a:prstGeom prst="rect">
            <a:avLst/>
          </a:prstGeom>
          <a:noFill/>
        </p:spPr>
        <p:txBody>
          <a:bodyPr wrap="square" rtlCol="0">
            <a:spAutoFit/>
          </a:bodyPr>
          <a:lstStyle/>
          <a:p>
            <a:r>
              <a:rPr lang="en-US" sz="2800" b="1" i="0" dirty="0">
                <a:latin typeface="Calibri (Body)"/>
              </a:rPr>
              <a:t>Arduino IDE :</a:t>
            </a:r>
          </a:p>
          <a:p>
            <a:pPr marL="285750" indent="-285750">
              <a:buFont typeface="Arial" panose="020B0604020202020204" pitchFamily="34" charset="0"/>
              <a:buChar char="•"/>
            </a:pPr>
            <a:r>
              <a:rPr lang="en-US" sz="2200" b="0" i="0" dirty="0">
                <a:effectLst/>
                <a:latin typeface="Calibri (Body)"/>
              </a:rPr>
              <a:t>The </a:t>
            </a:r>
            <a:r>
              <a:rPr lang="en-US" sz="2200" b="1" i="0" dirty="0">
                <a:effectLst/>
                <a:latin typeface="Calibri (Body)"/>
              </a:rPr>
              <a:t>Arduino Integrated Development Environment (</a:t>
            </a:r>
            <a:r>
              <a:rPr lang="en-US" sz="2200" b="1" i="0" u="none" strike="noStrike" dirty="0">
                <a:effectLst/>
                <a:latin typeface="Calibri (Body)"/>
              </a:rPr>
              <a:t>IDE</a:t>
            </a:r>
            <a:r>
              <a:rPr lang="en-US" sz="2200" b="1" i="0" dirty="0">
                <a:effectLst/>
                <a:latin typeface="Calibri (Body)"/>
              </a:rPr>
              <a:t>)</a:t>
            </a:r>
            <a:r>
              <a:rPr lang="en-US" sz="2200" b="0" i="0" dirty="0">
                <a:effectLst/>
                <a:latin typeface="Calibri (Body)"/>
              </a:rPr>
              <a:t> is a </a:t>
            </a:r>
            <a:r>
              <a:rPr lang="en-US" sz="2200" b="0" i="0" u="none" strike="noStrike" dirty="0">
                <a:effectLst/>
                <a:latin typeface="Calibri (Body)"/>
              </a:rPr>
              <a:t>cross-platform</a:t>
            </a:r>
            <a:r>
              <a:rPr lang="en-US" sz="2200" b="0" i="0" dirty="0">
                <a:effectLst/>
                <a:latin typeface="Calibri (Body)"/>
              </a:rPr>
              <a:t> application (for </a:t>
            </a:r>
            <a:r>
              <a:rPr lang="en-US" sz="2200" b="0" i="0" u="none" strike="noStrike" dirty="0">
                <a:effectLst/>
                <a:latin typeface="Calibri (Body)"/>
              </a:rPr>
              <a:t>Windows</a:t>
            </a:r>
            <a:r>
              <a:rPr lang="en-US" sz="2200" b="0" i="0" dirty="0">
                <a:effectLst/>
                <a:latin typeface="Calibri (Body)"/>
              </a:rPr>
              <a:t>, </a:t>
            </a:r>
            <a:r>
              <a:rPr lang="en-US" sz="2200" b="0" i="0" u="none" strike="noStrike" dirty="0">
                <a:effectLst/>
                <a:latin typeface="Calibri (Body)"/>
              </a:rPr>
              <a:t>macOS</a:t>
            </a:r>
            <a:r>
              <a:rPr lang="en-US" sz="2200" b="0" i="0" dirty="0">
                <a:effectLst/>
                <a:latin typeface="Calibri (Body)"/>
              </a:rPr>
              <a:t>, </a:t>
            </a:r>
            <a:r>
              <a:rPr lang="en-US" sz="2200" b="0" i="0" u="none" strike="noStrike" dirty="0">
                <a:effectLst/>
                <a:latin typeface="Calibri (Body)"/>
              </a:rPr>
              <a:t>Linux</a:t>
            </a:r>
            <a:r>
              <a:rPr lang="en-US" sz="2200" b="0" i="0" dirty="0">
                <a:effectLst/>
                <a:latin typeface="Calibri (Body)"/>
              </a:rPr>
              <a:t>) that is written in functions from </a:t>
            </a:r>
            <a:r>
              <a:rPr lang="en-US" sz="2200" b="0" i="0" u="none" strike="noStrike" dirty="0">
                <a:effectLst/>
                <a:latin typeface="Calibri (Body)"/>
              </a:rPr>
              <a:t>C</a:t>
            </a:r>
            <a:r>
              <a:rPr lang="en-US" sz="2200" b="0" i="0" dirty="0">
                <a:effectLst/>
                <a:latin typeface="Calibri (Body)"/>
              </a:rPr>
              <a:t> and </a:t>
            </a:r>
            <a:r>
              <a:rPr lang="en-US" sz="2200" b="0" i="0" u="none" strike="noStrike" dirty="0">
                <a:effectLst/>
                <a:latin typeface="Calibri (Body)"/>
              </a:rPr>
              <a:t>C++</a:t>
            </a:r>
            <a:r>
              <a:rPr lang="en-US" sz="2200" b="0" i="0" dirty="0">
                <a:effectLst/>
                <a:latin typeface="Calibri (Body)"/>
              </a:rPr>
              <a:t>. It is used to write and upload programs to </a:t>
            </a:r>
            <a:r>
              <a:rPr lang="en-US" sz="2200" b="0" i="0" u="none" strike="noStrike" dirty="0">
                <a:effectLst/>
                <a:latin typeface="Calibri (Body)"/>
              </a:rPr>
              <a:t>Arduino</a:t>
            </a:r>
            <a:r>
              <a:rPr lang="en-US" sz="2200" b="0" i="0" dirty="0">
                <a:effectLst/>
                <a:latin typeface="Calibri (Body)"/>
              </a:rPr>
              <a:t> compatible boards, but also, with the help of third-party cores, other vendor development boards.</a:t>
            </a:r>
          </a:p>
          <a:p>
            <a:pPr marL="285750" indent="-285750">
              <a:buFont typeface="Arial" panose="020B0604020202020204" pitchFamily="34" charset="0"/>
              <a:buChar char="•"/>
            </a:pPr>
            <a:endParaRPr lang="en-US" sz="2000" dirty="0">
              <a:latin typeface="Calibri (Body)"/>
            </a:endParaRPr>
          </a:p>
          <a:p>
            <a:pPr marL="285750" indent="-285750">
              <a:buFont typeface="Arial" panose="020B0604020202020204" pitchFamily="34" charset="0"/>
              <a:buChar char="•"/>
            </a:pPr>
            <a:endParaRPr lang="en-US" sz="2000" b="0" i="0" dirty="0">
              <a:effectLst/>
              <a:latin typeface="Calibri (Body)"/>
            </a:endParaRPr>
          </a:p>
          <a:p>
            <a:pPr marL="285750" indent="-285750">
              <a:buFont typeface="Arial" panose="020B0604020202020204" pitchFamily="34" charset="0"/>
              <a:buChar char="•"/>
            </a:pPr>
            <a:r>
              <a:rPr lang="en-US" sz="2200" b="0" i="0" dirty="0">
                <a:effectLst/>
                <a:latin typeface="Calibri (Body)"/>
              </a:rPr>
              <a:t>The source code for the IDE is released under the </a:t>
            </a:r>
            <a:r>
              <a:rPr lang="en-US" sz="2200" b="0" i="0" u="none" strike="noStrike" dirty="0">
                <a:effectLst/>
                <a:latin typeface="Calibri (Body)"/>
              </a:rPr>
              <a:t>GNU General Public License</a:t>
            </a:r>
            <a:r>
              <a:rPr lang="en-US" sz="2200" b="0" i="0" dirty="0">
                <a:effectLst/>
                <a:latin typeface="Calibri (Body)"/>
              </a:rPr>
              <a:t>, version 2. The Arduino IDE supports the languages </a:t>
            </a:r>
            <a:r>
              <a:rPr lang="en-US" sz="2200" b="0" i="0" u="none" strike="noStrike" dirty="0">
                <a:effectLst/>
                <a:latin typeface="Calibri (Body)"/>
              </a:rPr>
              <a:t>C</a:t>
            </a:r>
            <a:r>
              <a:rPr lang="en-US" sz="2200" b="0" i="0" dirty="0">
                <a:effectLst/>
                <a:latin typeface="Calibri (Body)"/>
              </a:rPr>
              <a:t> and </a:t>
            </a:r>
            <a:r>
              <a:rPr lang="en-US" sz="2200" b="0" i="0" u="none" strike="noStrike" dirty="0">
                <a:effectLst/>
                <a:latin typeface="Calibri (Body)"/>
              </a:rPr>
              <a:t>C++</a:t>
            </a:r>
            <a:r>
              <a:rPr lang="en-US" sz="2200" b="0" i="0" dirty="0">
                <a:effectLst/>
                <a:latin typeface="Calibri (Body)"/>
              </a:rPr>
              <a:t> using special rules of code structuring. The Arduino IDE supplies a </a:t>
            </a:r>
            <a:r>
              <a:rPr lang="en-US" sz="2200" b="0" i="0" u="none" strike="noStrike" dirty="0">
                <a:effectLst/>
                <a:latin typeface="Calibri (Body)"/>
              </a:rPr>
              <a:t>software library</a:t>
            </a:r>
            <a:r>
              <a:rPr lang="en-US" sz="2200" b="0" i="0" dirty="0">
                <a:effectLst/>
                <a:latin typeface="Calibri (Body)"/>
              </a:rPr>
              <a:t> from the </a:t>
            </a:r>
            <a:r>
              <a:rPr lang="en-US" sz="2200" b="0" i="0" u="none" strike="noStrike" dirty="0">
                <a:effectLst/>
                <a:latin typeface="Calibri (Body)"/>
              </a:rPr>
              <a:t>Wiring</a:t>
            </a:r>
            <a:r>
              <a:rPr lang="en-US" sz="2200" b="0" i="0" dirty="0">
                <a:effectLst/>
                <a:latin typeface="Calibri (Body)"/>
              </a:rPr>
              <a:t> project, which provides many common input and output procedures. </a:t>
            </a:r>
            <a:endParaRPr lang="en-US" sz="2200" dirty="0">
              <a:latin typeface="Calibri (Body)"/>
            </a:endParaRPr>
          </a:p>
        </p:txBody>
      </p:sp>
    </p:spTree>
    <p:extLst>
      <p:ext uri="{BB962C8B-B14F-4D97-AF65-F5344CB8AC3E}">
        <p14:creationId xmlns:p14="http://schemas.microsoft.com/office/powerpoint/2010/main" val="156523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0DF6D8-8F98-4B4F-8738-BF1B1F59C906}"/>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C78D7DF8-BF5C-43C1-9F73-FDC3BAEDB187}"/>
              </a:ext>
            </a:extLst>
          </p:cNvPr>
          <p:cNvSpPr>
            <a:spLocks noGrp="1"/>
          </p:cNvSpPr>
          <p:nvPr>
            <p:ph type="sldNum" sz="quarter" idx="12"/>
          </p:nvPr>
        </p:nvSpPr>
        <p:spPr/>
        <p:txBody>
          <a:bodyPr/>
          <a:lstStyle/>
          <a:p>
            <a:fld id="{91E9C703-7A4F-44F8-A6B7-410F8F747F08}" type="slidenum">
              <a:rPr lang="en-US" sz="1400" b="1" smtClean="0">
                <a:solidFill>
                  <a:schemeClr val="tx1"/>
                </a:solidFill>
              </a:rPr>
              <a:t>15</a:t>
            </a:fld>
            <a:endParaRPr lang="en-US" sz="1400" b="1" dirty="0">
              <a:solidFill>
                <a:schemeClr val="tx1"/>
              </a:solidFill>
            </a:endParaRPr>
          </a:p>
        </p:txBody>
      </p:sp>
      <p:sp>
        <p:nvSpPr>
          <p:cNvPr id="6" name="Rectangle 5">
            <a:extLst>
              <a:ext uri="{FF2B5EF4-FFF2-40B4-BE49-F238E27FC236}">
                <a16:creationId xmlns:a16="http://schemas.microsoft.com/office/drawing/2014/main" id="{0EF9EFC1-1C0E-442D-AF6D-AB5EE8819344}"/>
              </a:ext>
            </a:extLst>
          </p:cNvPr>
          <p:cNvSpPr/>
          <p:nvPr/>
        </p:nvSpPr>
        <p:spPr>
          <a:xfrm>
            <a:off x="354563" y="513184"/>
            <a:ext cx="11439331" cy="584316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F04456AF-F043-484D-9A42-C92CE1A86F6D}"/>
              </a:ext>
            </a:extLst>
          </p:cNvPr>
          <p:cNvPicPr/>
          <p:nvPr/>
        </p:nvPicPr>
        <p:blipFill>
          <a:blip r:embed="rId2"/>
          <a:srcRect/>
          <a:stretch>
            <a:fillRect/>
          </a:stretch>
        </p:blipFill>
        <p:spPr bwMode="auto">
          <a:xfrm>
            <a:off x="1726164" y="1075968"/>
            <a:ext cx="8546840" cy="4223820"/>
          </a:xfrm>
          <a:prstGeom prst="rect">
            <a:avLst/>
          </a:prstGeom>
          <a:noFill/>
          <a:ln w="9525">
            <a:noFill/>
            <a:miter lim="800000"/>
            <a:headEnd/>
            <a:tailEnd/>
          </a:ln>
        </p:spPr>
      </p:pic>
    </p:spTree>
    <p:extLst>
      <p:ext uri="{BB962C8B-B14F-4D97-AF65-F5344CB8AC3E}">
        <p14:creationId xmlns:p14="http://schemas.microsoft.com/office/powerpoint/2010/main" val="81358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0DF6D8-8F98-4B4F-8738-BF1B1F59C906}"/>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C78D7DF8-BF5C-43C1-9F73-FDC3BAEDB187}"/>
              </a:ext>
            </a:extLst>
          </p:cNvPr>
          <p:cNvSpPr>
            <a:spLocks noGrp="1"/>
          </p:cNvSpPr>
          <p:nvPr>
            <p:ph type="sldNum" sz="quarter" idx="12"/>
          </p:nvPr>
        </p:nvSpPr>
        <p:spPr/>
        <p:txBody>
          <a:bodyPr/>
          <a:lstStyle/>
          <a:p>
            <a:fld id="{91E9C703-7A4F-44F8-A6B7-410F8F747F08}" type="slidenum">
              <a:rPr lang="en-US" sz="1400" b="1" smtClean="0">
                <a:solidFill>
                  <a:schemeClr val="tx1"/>
                </a:solidFill>
              </a:rPr>
              <a:t>16</a:t>
            </a:fld>
            <a:endParaRPr lang="en-US" sz="1400" b="1" dirty="0">
              <a:solidFill>
                <a:schemeClr val="tx1"/>
              </a:solidFill>
            </a:endParaRPr>
          </a:p>
        </p:txBody>
      </p:sp>
      <p:sp>
        <p:nvSpPr>
          <p:cNvPr id="6" name="Rectangle 5">
            <a:extLst>
              <a:ext uri="{FF2B5EF4-FFF2-40B4-BE49-F238E27FC236}">
                <a16:creationId xmlns:a16="http://schemas.microsoft.com/office/drawing/2014/main" id="{0EF9EFC1-1C0E-442D-AF6D-AB5EE8819344}"/>
              </a:ext>
            </a:extLst>
          </p:cNvPr>
          <p:cNvSpPr/>
          <p:nvPr/>
        </p:nvSpPr>
        <p:spPr>
          <a:xfrm>
            <a:off x="354563" y="513184"/>
            <a:ext cx="11439331" cy="584316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itle 1">
            <a:extLst>
              <a:ext uri="{FF2B5EF4-FFF2-40B4-BE49-F238E27FC236}">
                <a16:creationId xmlns:a16="http://schemas.microsoft.com/office/drawing/2014/main" id="{75331572-E0D7-4A9E-958D-ED22713FE66A}"/>
              </a:ext>
            </a:extLst>
          </p:cNvPr>
          <p:cNvSpPr>
            <a:spLocks noGrp="1"/>
          </p:cNvSpPr>
          <p:nvPr>
            <p:ph type="title"/>
          </p:nvPr>
        </p:nvSpPr>
        <p:spPr>
          <a:xfrm>
            <a:off x="429208" y="358266"/>
            <a:ext cx="10515600" cy="1325563"/>
          </a:xfrm>
        </p:spPr>
        <p:txBody>
          <a:bodyPr>
            <a:normAutofit/>
          </a:bodyPr>
          <a:lstStyle/>
          <a:p>
            <a:r>
              <a:rPr lang="en-IN" sz="3200" b="1" dirty="0">
                <a:effectLst>
                  <a:outerShdw blurRad="38100" dist="38100" dir="2700000" algn="tl">
                    <a:srgbClr val="000000">
                      <a:alpha val="43137"/>
                    </a:srgbClr>
                  </a:outerShdw>
                </a:effectLst>
              </a:rPr>
              <a:t>Tinkercad</a:t>
            </a:r>
          </a:p>
        </p:txBody>
      </p:sp>
      <p:sp>
        <p:nvSpPr>
          <p:cNvPr id="2" name="TextBox 1">
            <a:extLst>
              <a:ext uri="{FF2B5EF4-FFF2-40B4-BE49-F238E27FC236}">
                <a16:creationId xmlns:a16="http://schemas.microsoft.com/office/drawing/2014/main" id="{9B82CB85-27B5-49F4-8E3C-25014A33FE9C}"/>
              </a:ext>
            </a:extLst>
          </p:cNvPr>
          <p:cNvSpPr txBox="1"/>
          <p:nvPr/>
        </p:nvSpPr>
        <p:spPr>
          <a:xfrm>
            <a:off x="429208" y="1683829"/>
            <a:ext cx="11333584"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Arial" panose="020B0604020202020204" pitchFamily="34" charset="0"/>
              </a:rPr>
              <a:t>Tinkercad</a:t>
            </a:r>
            <a:r>
              <a:rPr lang="en-US" b="0" i="0" dirty="0">
                <a:effectLst/>
                <a:latin typeface="Arial" panose="020B0604020202020204" pitchFamily="34" charset="0"/>
              </a:rPr>
              <a:t> is a free-of-charge, online </a:t>
            </a:r>
            <a:r>
              <a:rPr lang="en-US" b="0" i="0" u="none" strike="noStrike" dirty="0">
                <a:effectLst/>
                <a:latin typeface="Arial" panose="020B0604020202020204" pitchFamily="34" charset="0"/>
              </a:rPr>
              <a:t>3D modeling</a:t>
            </a:r>
            <a:r>
              <a:rPr lang="en-US" b="0" i="0" dirty="0">
                <a:effectLst/>
                <a:latin typeface="Arial" panose="020B0604020202020204" pitchFamily="34" charset="0"/>
              </a:rPr>
              <a:t> program that runs in a web browser, known for its simplicity and ease of use. Since it became available in 2011 it has become a popular platform for creating models for </a:t>
            </a:r>
            <a:r>
              <a:rPr lang="en-US" b="0" i="0" u="none" strike="noStrike" dirty="0">
                <a:effectLst/>
                <a:latin typeface="Arial" panose="020B0604020202020204" pitchFamily="34" charset="0"/>
              </a:rPr>
              <a:t>3D printing</a:t>
            </a:r>
            <a:r>
              <a:rPr lang="en-US" b="0" i="0" dirty="0">
                <a:effectLst/>
                <a:latin typeface="Arial" panose="020B0604020202020204" pitchFamily="34" charset="0"/>
              </a:rPr>
              <a:t> </a:t>
            </a:r>
            <a:endParaRPr lang="en-US" dirty="0"/>
          </a:p>
        </p:txBody>
      </p:sp>
      <p:pic>
        <p:nvPicPr>
          <p:cNvPr id="1026" name="Picture 2" descr="TinkerCAD Circuits: Simulate Electronics - TryEngineering.org Powered by  IEEE">
            <a:extLst>
              <a:ext uri="{FF2B5EF4-FFF2-40B4-BE49-F238E27FC236}">
                <a16:creationId xmlns:a16="http://schemas.microsoft.com/office/drawing/2014/main" id="{2635693A-2C37-46CC-8BBE-5ACFFC1CD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236" y="2622090"/>
            <a:ext cx="9199984" cy="336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03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CABEF3-BDD2-4EB7-A929-BBF8AAADE270}"/>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DC1EF4F5-AECE-452E-A4FB-B1180E0A7454}"/>
              </a:ext>
            </a:extLst>
          </p:cNvPr>
          <p:cNvSpPr>
            <a:spLocks noGrp="1"/>
          </p:cNvSpPr>
          <p:nvPr>
            <p:ph type="sldNum" sz="quarter" idx="12"/>
          </p:nvPr>
        </p:nvSpPr>
        <p:spPr/>
        <p:txBody>
          <a:bodyPr/>
          <a:lstStyle/>
          <a:p>
            <a:fld id="{91E9C703-7A4F-44F8-A6B7-410F8F747F08}" type="slidenum">
              <a:rPr lang="en-US" sz="1400" b="1" smtClean="0">
                <a:solidFill>
                  <a:schemeClr val="tx1"/>
                </a:solidFill>
              </a:rPr>
              <a:t>17</a:t>
            </a:fld>
            <a:endParaRPr lang="en-US" sz="1400" b="1" dirty="0">
              <a:solidFill>
                <a:schemeClr val="tx1"/>
              </a:solidFill>
            </a:endParaRPr>
          </a:p>
        </p:txBody>
      </p:sp>
      <p:sp>
        <p:nvSpPr>
          <p:cNvPr id="6" name="Rectangle 5">
            <a:extLst>
              <a:ext uri="{FF2B5EF4-FFF2-40B4-BE49-F238E27FC236}">
                <a16:creationId xmlns:a16="http://schemas.microsoft.com/office/drawing/2014/main" id="{F80FB59D-FE2A-47DC-B5C5-F760693FA451}"/>
              </a:ext>
            </a:extLst>
          </p:cNvPr>
          <p:cNvSpPr/>
          <p:nvPr/>
        </p:nvSpPr>
        <p:spPr>
          <a:xfrm>
            <a:off x="410547" y="522514"/>
            <a:ext cx="11336694" cy="583383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578C9866-E852-40A0-939D-07515F0A14D9}"/>
              </a:ext>
            </a:extLst>
          </p:cNvPr>
          <p:cNvSpPr>
            <a:spLocks noGrp="1"/>
          </p:cNvSpPr>
          <p:nvPr>
            <p:ph type="title"/>
          </p:nvPr>
        </p:nvSpPr>
        <p:spPr>
          <a:xfrm>
            <a:off x="429208" y="358266"/>
            <a:ext cx="10515600" cy="1325563"/>
          </a:xfrm>
        </p:spPr>
        <p:txBody>
          <a:bodyPr>
            <a:normAutofit/>
          </a:bodyPr>
          <a:lstStyle/>
          <a:p>
            <a:r>
              <a:rPr lang="en-IN" sz="3200" b="1" dirty="0">
                <a:effectLst>
                  <a:outerShdw blurRad="38100" dist="38100" dir="2700000" algn="tl">
                    <a:srgbClr val="000000">
                      <a:alpha val="43137"/>
                    </a:srgbClr>
                  </a:outerShdw>
                </a:effectLst>
                <a:latin typeface="Calibri (Body)"/>
              </a:rPr>
              <a:t>Hardware Requirement</a:t>
            </a:r>
            <a:r>
              <a:rPr lang="en-IN" sz="3200" b="1" dirty="0">
                <a:effectLst>
                  <a:outerShdw blurRad="38100" dist="38100" dir="2700000" algn="tl">
                    <a:srgbClr val="000000">
                      <a:alpha val="43137"/>
                    </a:srgbClr>
                  </a:outerShdw>
                </a:effectLst>
              </a:rPr>
              <a:t>:</a:t>
            </a:r>
          </a:p>
        </p:txBody>
      </p:sp>
      <p:sp>
        <p:nvSpPr>
          <p:cNvPr id="2" name="TextBox 1">
            <a:extLst>
              <a:ext uri="{FF2B5EF4-FFF2-40B4-BE49-F238E27FC236}">
                <a16:creationId xmlns:a16="http://schemas.microsoft.com/office/drawing/2014/main" id="{C90F1C07-65A7-4F30-A318-0962EB8A6DA6}"/>
              </a:ext>
            </a:extLst>
          </p:cNvPr>
          <p:cNvSpPr txBox="1"/>
          <p:nvPr/>
        </p:nvSpPr>
        <p:spPr>
          <a:xfrm>
            <a:off x="429208" y="1604865"/>
            <a:ext cx="11333584" cy="3139321"/>
          </a:xfrm>
          <a:prstGeom prst="rect">
            <a:avLst/>
          </a:prstGeom>
          <a:noFill/>
        </p:spPr>
        <p:txBody>
          <a:bodyPr wrap="square" rtlCol="0">
            <a:spAutoFit/>
          </a:bodyPr>
          <a:lstStyle/>
          <a:p>
            <a:pPr marL="285750" indent="-285750">
              <a:buFont typeface="Arial" panose="020B0604020202020204" pitchFamily="34" charset="0"/>
              <a:buChar char="•"/>
            </a:pPr>
            <a:r>
              <a:rPr lang="fr-FR" sz="2200" b="1" i="0" dirty="0">
                <a:latin typeface="Calibri (Body)"/>
              </a:rPr>
              <a:t>Infrared Obstacle Avoidance IR Sensor Module</a:t>
            </a:r>
          </a:p>
          <a:p>
            <a:pPr marL="285750" indent="-285750">
              <a:buFont typeface="Arial" panose="020B0604020202020204" pitchFamily="34" charset="0"/>
              <a:buChar char="•"/>
            </a:pPr>
            <a:endParaRPr lang="fr-FR" sz="2200" b="1" dirty="0">
              <a:latin typeface="+mj-lt"/>
            </a:endParaRPr>
          </a:p>
          <a:p>
            <a:pPr marL="285750" indent="-285750">
              <a:buFont typeface="Arial" panose="020B0604020202020204" pitchFamily="34" charset="0"/>
              <a:buChar char="•"/>
            </a:pPr>
            <a:r>
              <a:rPr lang="en-US" sz="2200" b="1" i="0" dirty="0">
                <a:latin typeface="Calibri (Body)"/>
              </a:rPr>
              <a:t>Arduino</a:t>
            </a:r>
            <a:r>
              <a:rPr lang="en-US" sz="2200" b="1" i="0" dirty="0">
                <a:effectLst>
                  <a:outerShdw blurRad="38100" dist="38100" dir="2700000" algn="tl">
                    <a:srgbClr val="000000">
                      <a:alpha val="43137"/>
                    </a:srgbClr>
                  </a:outerShdw>
                </a:effectLst>
                <a:latin typeface="Calibri (Body)"/>
              </a:rPr>
              <a:t> </a:t>
            </a:r>
            <a:r>
              <a:rPr lang="en-US" sz="2200" b="1" i="0" dirty="0">
                <a:latin typeface="Calibri (Body)"/>
              </a:rPr>
              <a:t>Uno</a:t>
            </a:r>
          </a:p>
          <a:p>
            <a:pPr marL="285750" indent="-285750">
              <a:buFont typeface="Arial" panose="020B0604020202020204" pitchFamily="34" charset="0"/>
              <a:buChar char="•"/>
            </a:pPr>
            <a:endParaRPr lang="en-US" sz="2200" b="1" dirty="0">
              <a:effectLst>
                <a:outerShdw blurRad="38100" dist="38100" dir="2700000" algn="tl">
                  <a:srgbClr val="000000">
                    <a:alpha val="43137"/>
                  </a:srgbClr>
                </a:outerShdw>
              </a:effectLst>
              <a:latin typeface="Calibri (Body)"/>
            </a:endParaRPr>
          </a:p>
          <a:p>
            <a:pPr marL="285750" indent="-285750">
              <a:buFont typeface="Arial" panose="020B0604020202020204" pitchFamily="34" charset="0"/>
              <a:buChar char="•"/>
            </a:pPr>
            <a:r>
              <a:rPr lang="en-US" sz="2200" b="1" dirty="0">
                <a:latin typeface="Calibri (Body)"/>
              </a:rPr>
              <a:t>Relay</a:t>
            </a:r>
          </a:p>
          <a:p>
            <a:pPr marL="285750" indent="-285750">
              <a:buFont typeface="Arial" panose="020B0604020202020204" pitchFamily="34" charset="0"/>
              <a:buChar char="•"/>
            </a:pPr>
            <a:endParaRPr lang="en-US" sz="2200" b="1" dirty="0">
              <a:latin typeface="Calibri (Body)"/>
            </a:endParaRPr>
          </a:p>
          <a:p>
            <a:pPr marL="285750" indent="-285750">
              <a:buFont typeface="Arial" panose="020B0604020202020204" pitchFamily="34" charset="0"/>
              <a:buChar char="•"/>
            </a:pPr>
            <a:r>
              <a:rPr lang="en-US" sz="2200" b="1" i="0" dirty="0">
                <a:latin typeface="Calibri (Body)"/>
              </a:rPr>
              <a:t>Jumper Wires</a:t>
            </a:r>
          </a:p>
          <a:p>
            <a:pPr marL="285750" indent="-285750">
              <a:buFont typeface="Arial" panose="020B0604020202020204" pitchFamily="34" charset="0"/>
              <a:buChar char="•"/>
            </a:pPr>
            <a:endParaRPr lang="en-US" sz="2200" b="1" dirty="0">
              <a:latin typeface="Calibri (Body)"/>
            </a:endParaRPr>
          </a:p>
          <a:p>
            <a:pPr marL="285750" indent="-285750">
              <a:buFont typeface="Arial" panose="020B0604020202020204" pitchFamily="34" charset="0"/>
              <a:buChar char="•"/>
            </a:pPr>
            <a:r>
              <a:rPr lang="en-US" sz="2200" b="1" dirty="0">
                <a:latin typeface="Calibri (Body)"/>
              </a:rPr>
              <a:t>Light Bulb</a:t>
            </a:r>
          </a:p>
        </p:txBody>
      </p:sp>
    </p:spTree>
    <p:extLst>
      <p:ext uri="{BB962C8B-B14F-4D97-AF65-F5344CB8AC3E}">
        <p14:creationId xmlns:p14="http://schemas.microsoft.com/office/powerpoint/2010/main" val="225927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6AFDF-A0FA-43A5-B60C-57F2A437D99B}"/>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6098EDB-74D9-48F9-A03F-48FC396143E0}"/>
              </a:ext>
            </a:extLst>
          </p:cNvPr>
          <p:cNvSpPr>
            <a:spLocks noGrp="1"/>
          </p:cNvSpPr>
          <p:nvPr>
            <p:ph type="sldNum" sz="quarter" idx="12"/>
          </p:nvPr>
        </p:nvSpPr>
        <p:spPr/>
        <p:txBody>
          <a:bodyPr/>
          <a:lstStyle/>
          <a:p>
            <a:fld id="{91E9C703-7A4F-44F8-A6B7-410F8F747F08}" type="slidenum">
              <a:rPr lang="en-US" sz="1400" b="1" smtClean="0">
                <a:solidFill>
                  <a:schemeClr val="tx1"/>
                </a:solidFill>
              </a:rPr>
              <a:t>18</a:t>
            </a:fld>
            <a:endParaRPr lang="en-US" sz="1400" b="1" dirty="0">
              <a:solidFill>
                <a:schemeClr val="tx1"/>
              </a:solidFill>
            </a:endParaRPr>
          </a:p>
        </p:txBody>
      </p:sp>
      <p:sp>
        <p:nvSpPr>
          <p:cNvPr id="2" name="Rectangle 1">
            <a:extLst>
              <a:ext uri="{FF2B5EF4-FFF2-40B4-BE49-F238E27FC236}">
                <a16:creationId xmlns:a16="http://schemas.microsoft.com/office/drawing/2014/main" id="{197C5634-2AC0-473A-A826-C3971F0ACB21}"/>
              </a:ext>
            </a:extLst>
          </p:cNvPr>
          <p:cNvSpPr/>
          <p:nvPr/>
        </p:nvSpPr>
        <p:spPr>
          <a:xfrm>
            <a:off x="419878" y="531845"/>
            <a:ext cx="11411338" cy="582450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D466E9C4-C379-4977-B501-EC20CC9DA7F1}"/>
              </a:ext>
            </a:extLst>
          </p:cNvPr>
          <p:cNvSpPr>
            <a:spLocks noGrp="1"/>
          </p:cNvSpPr>
          <p:nvPr>
            <p:ph type="title"/>
          </p:nvPr>
        </p:nvSpPr>
        <p:spPr>
          <a:xfrm>
            <a:off x="429208" y="358266"/>
            <a:ext cx="10515600" cy="1325563"/>
          </a:xfrm>
        </p:spPr>
        <p:txBody>
          <a:bodyPr>
            <a:normAutofit/>
          </a:bodyPr>
          <a:lstStyle/>
          <a:p>
            <a:r>
              <a:rPr lang="en-IN" sz="3200" b="1" dirty="0">
                <a:effectLst>
                  <a:outerShdw blurRad="38100" dist="38100" dir="2700000" algn="tl">
                    <a:srgbClr val="000000">
                      <a:alpha val="43137"/>
                    </a:srgbClr>
                  </a:outerShdw>
                </a:effectLst>
                <a:latin typeface="Calibri (Body)"/>
              </a:rPr>
              <a:t>Infrared Rays</a:t>
            </a:r>
            <a:r>
              <a:rPr lang="en-IN" sz="3200" b="1" dirty="0">
                <a:effectLst>
                  <a:outerShdw blurRad="38100" dist="38100" dir="2700000" algn="tl">
                    <a:srgbClr val="000000">
                      <a:alpha val="43137"/>
                    </a:srgbClr>
                  </a:outerShdw>
                </a:effectLst>
              </a:rPr>
              <a:t>:</a:t>
            </a:r>
          </a:p>
        </p:txBody>
      </p:sp>
      <p:sp>
        <p:nvSpPr>
          <p:cNvPr id="3" name="TextBox 2">
            <a:extLst>
              <a:ext uri="{FF2B5EF4-FFF2-40B4-BE49-F238E27FC236}">
                <a16:creationId xmlns:a16="http://schemas.microsoft.com/office/drawing/2014/main" id="{4B9BA399-0041-4929-9A8F-E522948CAA34}"/>
              </a:ext>
            </a:extLst>
          </p:cNvPr>
          <p:cNvSpPr txBox="1"/>
          <p:nvPr/>
        </p:nvSpPr>
        <p:spPr>
          <a:xfrm>
            <a:off x="429208" y="1296954"/>
            <a:ext cx="11411338" cy="2031325"/>
          </a:xfrm>
          <a:prstGeom prst="rect">
            <a:avLst/>
          </a:prstGeom>
          <a:noFill/>
        </p:spPr>
        <p:txBody>
          <a:bodyPr wrap="square" rtlCol="0">
            <a:spAutoFit/>
          </a:bodyPr>
          <a:lstStyle/>
          <a:p>
            <a:r>
              <a:rPr lang="en-US" b="1" i="0" dirty="0">
                <a:effectLst/>
                <a:latin typeface="Arial" panose="020B0604020202020204" pitchFamily="34" charset="0"/>
              </a:rPr>
              <a:t>Infrared</a:t>
            </a:r>
            <a:r>
              <a:rPr lang="en-US" b="0" i="0" dirty="0">
                <a:effectLst/>
                <a:latin typeface="Arial" panose="020B0604020202020204" pitchFamily="34" charset="0"/>
              </a:rPr>
              <a:t> (</a:t>
            </a:r>
            <a:r>
              <a:rPr lang="en-US" b="1" i="0" dirty="0">
                <a:effectLst/>
                <a:latin typeface="Arial" panose="020B0604020202020204" pitchFamily="34" charset="0"/>
              </a:rPr>
              <a:t>IR</a:t>
            </a:r>
            <a:r>
              <a:rPr lang="en-US" b="0" i="0" dirty="0">
                <a:effectLst/>
                <a:latin typeface="Arial" panose="020B0604020202020204" pitchFamily="34" charset="0"/>
              </a:rPr>
              <a:t>), sometimes called </a:t>
            </a:r>
            <a:r>
              <a:rPr lang="en-US" b="1" i="0" dirty="0">
                <a:effectLst/>
                <a:latin typeface="Arial" panose="020B0604020202020204" pitchFamily="34" charset="0"/>
              </a:rPr>
              <a:t>infrared light</a:t>
            </a:r>
            <a:r>
              <a:rPr lang="en-US" b="0" i="0" dirty="0">
                <a:effectLst/>
                <a:latin typeface="Arial" panose="020B0604020202020204" pitchFamily="34" charset="0"/>
              </a:rPr>
              <a:t>, is </a:t>
            </a:r>
            <a:r>
              <a:rPr lang="en-US" b="0" i="0" u="none" strike="noStrike" dirty="0">
                <a:effectLst/>
                <a:latin typeface="Arial" panose="020B0604020202020204" pitchFamily="34" charset="0"/>
                <a:hlinkClick r:id="rId2" tooltip="Electromagnetic radiation">
                  <a:extLst>
                    <a:ext uri="{A12FA001-AC4F-418D-AE19-62706E023703}">
                      <ahyp:hlinkClr xmlns:ahyp="http://schemas.microsoft.com/office/drawing/2018/hyperlinkcolor" val="tx"/>
                    </a:ext>
                  </a:extLst>
                </a:hlinkClick>
              </a:rPr>
              <a:t>electromagnetic radiation</a:t>
            </a:r>
            <a:r>
              <a:rPr lang="en-US" b="0" i="0" dirty="0">
                <a:effectLst/>
                <a:latin typeface="Arial" panose="020B0604020202020204" pitchFamily="34" charset="0"/>
              </a:rPr>
              <a:t> (EMR) with </a:t>
            </a:r>
            <a:r>
              <a:rPr lang="en-US" b="0" i="0" u="none" strike="noStrike" dirty="0">
                <a:effectLst/>
                <a:latin typeface="Arial" panose="020B0604020202020204" pitchFamily="34" charset="0"/>
                <a:hlinkClick r:id="rId3" tooltip="Wavelength">
                  <a:extLst>
                    <a:ext uri="{A12FA001-AC4F-418D-AE19-62706E023703}">
                      <ahyp:hlinkClr xmlns:ahyp="http://schemas.microsoft.com/office/drawing/2018/hyperlinkcolor" val="tx"/>
                    </a:ext>
                  </a:extLst>
                </a:hlinkClick>
              </a:rPr>
              <a:t>wavelengths</a:t>
            </a:r>
            <a:r>
              <a:rPr lang="en-US" b="0" i="0" dirty="0">
                <a:effectLst/>
                <a:latin typeface="Arial" panose="020B0604020202020204" pitchFamily="34" charset="0"/>
              </a:rPr>
              <a:t> longer than those of </a:t>
            </a:r>
            <a:r>
              <a:rPr lang="en-US" b="0" i="0" u="none" strike="noStrike" dirty="0">
                <a:effectLst/>
                <a:latin typeface="Arial" panose="020B0604020202020204" pitchFamily="34" charset="0"/>
                <a:hlinkClick r:id="rId4" tooltip="Light">
                  <a:extLst>
                    <a:ext uri="{A12FA001-AC4F-418D-AE19-62706E023703}">
                      <ahyp:hlinkClr xmlns:ahyp="http://schemas.microsoft.com/office/drawing/2018/hyperlinkcolor" val="tx"/>
                    </a:ext>
                  </a:extLst>
                </a:hlinkClick>
              </a:rPr>
              <a:t>visible light</a:t>
            </a:r>
            <a:r>
              <a:rPr lang="en-US" b="0" i="0" dirty="0">
                <a:effectLst/>
                <a:latin typeface="Arial" panose="020B0604020202020204" pitchFamily="34" charset="0"/>
              </a:rPr>
              <a:t>. It is therefore invisible to the human eye. IR is generally understood to encompass wavelengths from the nominal </a:t>
            </a:r>
            <a:r>
              <a:rPr lang="en-US" b="0" i="0" u="none" strike="noStrike" dirty="0">
                <a:effectLst/>
                <a:latin typeface="Arial" panose="020B0604020202020204" pitchFamily="34" charset="0"/>
                <a:hlinkClick r:id="rId5" tooltip="Red">
                  <a:extLst>
                    <a:ext uri="{A12FA001-AC4F-418D-AE19-62706E023703}">
                      <ahyp:hlinkClr xmlns:ahyp="http://schemas.microsoft.com/office/drawing/2018/hyperlinkcolor" val="tx"/>
                    </a:ext>
                  </a:extLst>
                </a:hlinkClick>
              </a:rPr>
              <a:t>red</a:t>
            </a:r>
            <a:r>
              <a:rPr lang="en-US" b="0" i="0" dirty="0">
                <a:effectLst/>
                <a:latin typeface="Arial" panose="020B0604020202020204" pitchFamily="34" charset="0"/>
              </a:rPr>
              <a:t> edge of the </a:t>
            </a:r>
            <a:r>
              <a:rPr lang="en-US" b="0" i="0" u="none" strike="noStrike" dirty="0">
                <a:effectLst/>
                <a:latin typeface="Arial" panose="020B0604020202020204" pitchFamily="34" charset="0"/>
                <a:hlinkClick r:id="rId6" tooltip="Visible spectrum">
                  <a:extLst>
                    <a:ext uri="{A12FA001-AC4F-418D-AE19-62706E023703}">
                      <ahyp:hlinkClr xmlns:ahyp="http://schemas.microsoft.com/office/drawing/2018/hyperlinkcolor" val="tx"/>
                    </a:ext>
                  </a:extLst>
                </a:hlinkClick>
              </a:rPr>
              <a:t>visible spectrum</a:t>
            </a:r>
            <a:r>
              <a:rPr lang="en-US" b="0" i="0" dirty="0">
                <a:effectLst/>
                <a:latin typeface="Arial" panose="020B0604020202020204" pitchFamily="34" charset="0"/>
              </a:rPr>
              <a:t> around 700 </a:t>
            </a:r>
            <a:r>
              <a:rPr lang="en-US" b="0" i="0" u="none" strike="noStrike" dirty="0">
                <a:effectLst/>
                <a:latin typeface="Arial" panose="020B0604020202020204" pitchFamily="34" charset="0"/>
                <a:hlinkClick r:id="rId7" tooltip="Nanometer">
                  <a:extLst>
                    <a:ext uri="{A12FA001-AC4F-418D-AE19-62706E023703}">
                      <ahyp:hlinkClr xmlns:ahyp="http://schemas.microsoft.com/office/drawing/2018/hyperlinkcolor" val="tx"/>
                    </a:ext>
                  </a:extLst>
                </a:hlinkClick>
              </a:rPr>
              <a:t>nanometers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8" tooltip="Frequency spectrum">
                  <a:extLst>
                    <a:ext uri="{A12FA001-AC4F-418D-AE19-62706E023703}">
                      <ahyp:hlinkClr xmlns:ahyp="http://schemas.microsoft.com/office/drawing/2018/hyperlinkcolor" val="tx"/>
                    </a:ext>
                  </a:extLst>
                </a:hlinkClick>
              </a:rPr>
              <a:t>frequency</a:t>
            </a:r>
            <a:r>
              <a:rPr lang="en-US" b="0" i="0" dirty="0">
                <a:effectLst/>
                <a:latin typeface="Arial" panose="020B0604020202020204" pitchFamily="34" charset="0"/>
              </a:rPr>
              <a:t> 430 </a:t>
            </a:r>
            <a:r>
              <a:rPr lang="en-US" b="0" i="0" u="none" strike="noStrike" dirty="0">
                <a:effectLst/>
                <a:latin typeface="Arial" panose="020B0604020202020204" pitchFamily="34" charset="0"/>
                <a:hlinkClick r:id="rId9" tooltip="Terahertz (unit)">
                  <a:extLst>
                    <a:ext uri="{A12FA001-AC4F-418D-AE19-62706E023703}">
                      <ahyp:hlinkClr xmlns:ahyp="http://schemas.microsoft.com/office/drawing/2018/hyperlinkcolor" val="tx"/>
                    </a:ext>
                  </a:extLst>
                </a:hlinkClick>
              </a:rPr>
              <a:t>THz</a:t>
            </a:r>
            <a:r>
              <a:rPr lang="en-US" b="0" i="0" dirty="0">
                <a:effectLst/>
                <a:latin typeface="Arial" panose="020B0604020202020204" pitchFamily="34" charset="0"/>
              </a:rPr>
              <a:t>), to 1 </a:t>
            </a:r>
            <a:r>
              <a:rPr lang="en-US" b="0" i="0" u="none" strike="noStrike" dirty="0">
                <a:effectLst/>
                <a:latin typeface="Arial" panose="020B0604020202020204" pitchFamily="34" charset="0"/>
                <a:hlinkClick r:id="rId10" tooltip="Millimeter">
                  <a:extLst>
                    <a:ext uri="{A12FA001-AC4F-418D-AE19-62706E023703}">
                      <ahyp:hlinkClr xmlns:ahyp="http://schemas.microsoft.com/office/drawing/2018/hyperlinkcolor" val="tx"/>
                    </a:ext>
                  </a:extLst>
                </a:hlinkClick>
              </a:rPr>
              <a:t>millimeter</a:t>
            </a:r>
            <a:r>
              <a:rPr lang="en-US" b="0" i="0" dirty="0">
                <a:effectLst/>
                <a:latin typeface="Arial" panose="020B0604020202020204" pitchFamily="34" charset="0"/>
              </a:rPr>
              <a:t> (300 </a:t>
            </a:r>
            <a:r>
              <a:rPr lang="en-US" b="0" i="0" u="none" strike="noStrike" dirty="0">
                <a:effectLst/>
                <a:latin typeface="Arial" panose="020B0604020202020204" pitchFamily="34" charset="0"/>
                <a:hlinkClick r:id="rId11" tooltip="GHz">
                  <a:extLst>
                    <a:ext uri="{A12FA001-AC4F-418D-AE19-62706E023703}">
                      <ahyp:hlinkClr xmlns:ahyp="http://schemas.microsoft.com/office/drawing/2018/hyperlinkcolor" val="tx"/>
                    </a:ext>
                  </a:extLst>
                </a:hlinkClick>
              </a:rPr>
              <a:t>GHz</a:t>
            </a:r>
            <a:r>
              <a:rPr lang="en-US" b="0" i="0" dirty="0">
                <a:effectLst/>
                <a:latin typeface="Arial" panose="020B0604020202020204" pitchFamily="34" charset="0"/>
              </a:rPr>
              <a:t>)(although the longer IR wavelengths are often designated rather as </a:t>
            </a:r>
            <a:r>
              <a:rPr lang="en-US" b="0" i="0" u="none" strike="noStrike" dirty="0">
                <a:effectLst/>
                <a:latin typeface="Arial" panose="020B0604020202020204" pitchFamily="34" charset="0"/>
                <a:hlinkClick r:id="rId12" tooltip="Terahertz radiation">
                  <a:extLst>
                    <a:ext uri="{A12FA001-AC4F-418D-AE19-62706E023703}">
                      <ahyp:hlinkClr xmlns:ahyp="http://schemas.microsoft.com/office/drawing/2018/hyperlinkcolor" val="tx"/>
                    </a:ext>
                  </a:extLst>
                </a:hlinkClick>
              </a:rPr>
              <a:t>terahertz radiation</a:t>
            </a:r>
            <a:r>
              <a:rPr lang="en-US" b="0" i="0" dirty="0">
                <a:effectLst/>
                <a:latin typeface="Arial" panose="020B0604020202020204" pitchFamily="34" charset="0"/>
              </a:rPr>
              <a:t>). </a:t>
            </a:r>
            <a:r>
              <a:rPr lang="en-US" b="0" i="0" u="none" strike="noStrike" dirty="0">
                <a:effectLst/>
                <a:latin typeface="Arial" panose="020B0604020202020204" pitchFamily="34" charset="0"/>
              </a:rPr>
              <a:t>Black-body radiation</a:t>
            </a:r>
            <a:r>
              <a:rPr lang="en-US" b="0" i="0" dirty="0">
                <a:effectLst/>
                <a:latin typeface="Arial" panose="020B0604020202020204" pitchFamily="34" charset="0"/>
              </a:rPr>
              <a:t> from objects near room temperature is almost all at infrared wavelengths. As a form of electromagnetic radiation, IR propagates </a:t>
            </a:r>
            <a:r>
              <a:rPr lang="en-US" b="0" i="0" u="none" strike="noStrike" dirty="0">
                <a:effectLst/>
                <a:latin typeface="Arial" panose="020B0604020202020204" pitchFamily="34" charset="0"/>
                <a:hlinkClick r:id="rId13" tooltip="Energy">
                  <a:extLst>
                    <a:ext uri="{A12FA001-AC4F-418D-AE19-62706E023703}">
                      <ahyp:hlinkClr xmlns:ahyp="http://schemas.microsoft.com/office/drawing/2018/hyperlinkcolor" val="tx"/>
                    </a:ext>
                  </a:extLst>
                </a:hlinkClick>
              </a:rPr>
              <a:t>energy</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14" tooltip="Momentum">
                  <a:extLst>
                    <a:ext uri="{A12FA001-AC4F-418D-AE19-62706E023703}">
                      <ahyp:hlinkClr xmlns:ahyp="http://schemas.microsoft.com/office/drawing/2018/hyperlinkcolor" val="tx"/>
                    </a:ext>
                  </a:extLst>
                </a:hlinkClick>
              </a:rPr>
              <a:t>momentum</a:t>
            </a:r>
            <a:r>
              <a:rPr lang="en-US" b="0" i="0" dirty="0">
                <a:effectLst/>
                <a:latin typeface="Arial" panose="020B0604020202020204" pitchFamily="34" charset="0"/>
              </a:rPr>
              <a:t>, with properties corresponding to </a:t>
            </a:r>
            <a:r>
              <a:rPr lang="en-US" b="0" i="0" u="none" strike="noStrike" dirty="0">
                <a:effectLst/>
                <a:latin typeface="Arial" panose="020B0604020202020204" pitchFamily="34" charset="0"/>
                <a:hlinkClick r:id="rId15" tooltip="Wave–particle duality">
                  <a:extLst>
                    <a:ext uri="{A12FA001-AC4F-418D-AE19-62706E023703}">
                      <ahyp:hlinkClr xmlns:ahyp="http://schemas.microsoft.com/office/drawing/2018/hyperlinkcolor" val="tx"/>
                    </a:ext>
                  </a:extLst>
                </a:hlinkClick>
              </a:rPr>
              <a:t>both</a:t>
            </a:r>
            <a:r>
              <a:rPr lang="en-US" b="0" i="0" dirty="0">
                <a:effectLst/>
                <a:latin typeface="Arial" panose="020B0604020202020204" pitchFamily="34" charset="0"/>
              </a:rPr>
              <a:t> those of a </a:t>
            </a:r>
            <a:r>
              <a:rPr lang="en-US" b="0" i="0" u="none" strike="noStrike" dirty="0">
                <a:effectLst/>
                <a:latin typeface="Arial" panose="020B0604020202020204" pitchFamily="34" charset="0"/>
                <a:hlinkClick r:id="rId16" tooltip="Wave">
                  <a:extLst>
                    <a:ext uri="{A12FA001-AC4F-418D-AE19-62706E023703}">
                      <ahyp:hlinkClr xmlns:ahyp="http://schemas.microsoft.com/office/drawing/2018/hyperlinkcolor" val="tx"/>
                    </a:ext>
                  </a:extLst>
                </a:hlinkClick>
              </a:rPr>
              <a:t>wave</a:t>
            </a:r>
            <a:r>
              <a:rPr lang="en-US" b="0" i="0" dirty="0">
                <a:effectLst/>
                <a:latin typeface="Arial" panose="020B0604020202020204" pitchFamily="34" charset="0"/>
              </a:rPr>
              <a:t> and of a particle, the </a:t>
            </a:r>
            <a:r>
              <a:rPr lang="en-US" b="0" i="0" u="none" strike="noStrike" dirty="0">
                <a:effectLst/>
                <a:latin typeface="Arial" panose="020B0604020202020204" pitchFamily="34" charset="0"/>
                <a:hlinkClick r:id="rId17">
                  <a:extLst>
                    <a:ext uri="{A12FA001-AC4F-418D-AE19-62706E023703}">
                      <ahyp:hlinkClr xmlns:ahyp="http://schemas.microsoft.com/office/drawing/2018/hyperlinkcolor" val="tx"/>
                    </a:ext>
                  </a:extLst>
                </a:hlinkClick>
              </a:rPr>
              <a:t>photon</a:t>
            </a:r>
            <a:r>
              <a:rPr lang="en-US" b="0" i="0" dirty="0">
                <a:effectLst/>
                <a:latin typeface="Arial" panose="020B0604020202020204" pitchFamily="34" charset="0"/>
              </a:rPr>
              <a:t>.</a:t>
            </a:r>
            <a:endParaRPr lang="en-US" dirty="0"/>
          </a:p>
        </p:txBody>
      </p:sp>
      <p:pic>
        <p:nvPicPr>
          <p:cNvPr id="8" name="Picture 7">
            <a:extLst>
              <a:ext uri="{FF2B5EF4-FFF2-40B4-BE49-F238E27FC236}">
                <a16:creationId xmlns:a16="http://schemas.microsoft.com/office/drawing/2014/main" id="{EF701B4A-4FB8-4B92-AF84-21C3CA4F87B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1175" y="3501858"/>
            <a:ext cx="11230947" cy="2668587"/>
          </a:xfrm>
          <a:prstGeom prst="rect">
            <a:avLst/>
          </a:prstGeom>
        </p:spPr>
      </p:pic>
    </p:spTree>
    <p:extLst>
      <p:ext uri="{BB962C8B-B14F-4D97-AF65-F5344CB8AC3E}">
        <p14:creationId xmlns:p14="http://schemas.microsoft.com/office/powerpoint/2010/main" val="52459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C51AFE-461C-4573-9AC1-42D616D16464}"/>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0A6B79BD-2CEF-43D7-BA54-E99103BFB266}"/>
              </a:ext>
            </a:extLst>
          </p:cNvPr>
          <p:cNvSpPr>
            <a:spLocks noGrp="1"/>
          </p:cNvSpPr>
          <p:nvPr>
            <p:ph type="sldNum" sz="quarter" idx="12"/>
          </p:nvPr>
        </p:nvSpPr>
        <p:spPr/>
        <p:txBody>
          <a:bodyPr/>
          <a:lstStyle/>
          <a:p>
            <a:fld id="{91E9C703-7A4F-44F8-A6B7-410F8F747F08}" type="slidenum">
              <a:rPr lang="en-US" sz="1400" b="1" smtClean="0">
                <a:solidFill>
                  <a:schemeClr val="tx1"/>
                </a:solidFill>
              </a:rPr>
              <a:t>19</a:t>
            </a:fld>
            <a:endParaRPr lang="en-US" sz="1400" b="1" dirty="0">
              <a:solidFill>
                <a:schemeClr val="tx1"/>
              </a:solidFill>
            </a:endParaRPr>
          </a:p>
        </p:txBody>
      </p:sp>
      <p:sp>
        <p:nvSpPr>
          <p:cNvPr id="6" name="Rectangle 5">
            <a:extLst>
              <a:ext uri="{FF2B5EF4-FFF2-40B4-BE49-F238E27FC236}">
                <a16:creationId xmlns:a16="http://schemas.microsoft.com/office/drawing/2014/main" id="{D32A3F2B-F741-4C36-83E6-65C2B272609E}"/>
              </a:ext>
            </a:extLst>
          </p:cNvPr>
          <p:cNvSpPr/>
          <p:nvPr/>
        </p:nvSpPr>
        <p:spPr>
          <a:xfrm>
            <a:off x="429208" y="447869"/>
            <a:ext cx="11299372" cy="590848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AA985E0A-6732-4A9B-8218-1951A54538CC}"/>
              </a:ext>
            </a:extLst>
          </p:cNvPr>
          <p:cNvSpPr>
            <a:spLocks noGrp="1"/>
          </p:cNvSpPr>
          <p:nvPr>
            <p:ph type="title"/>
          </p:nvPr>
        </p:nvSpPr>
        <p:spPr>
          <a:xfrm>
            <a:off x="429208" y="358266"/>
            <a:ext cx="10515600" cy="1325563"/>
          </a:xfrm>
        </p:spPr>
        <p:txBody>
          <a:bodyPr>
            <a:normAutofit/>
          </a:bodyPr>
          <a:lstStyle/>
          <a:p>
            <a:r>
              <a:rPr lang="fr-FR" sz="3200" b="1" i="0" dirty="0">
                <a:effectLst>
                  <a:outerShdw blurRad="38100" dist="38100" dir="2700000" algn="tl">
                    <a:srgbClr val="000000">
                      <a:alpha val="43137"/>
                    </a:srgbClr>
                  </a:outerShdw>
                </a:effectLst>
                <a:latin typeface="Calibri (Body)"/>
              </a:rPr>
              <a:t>Infrared Obstacle Avoidance IR Sensor Module</a:t>
            </a:r>
            <a:br>
              <a:rPr lang="fr-FR" sz="3200" b="1" i="0" dirty="0">
                <a:effectLst>
                  <a:outerShdw blurRad="38100" dist="38100" dir="2700000" algn="tl">
                    <a:srgbClr val="000000">
                      <a:alpha val="43137"/>
                    </a:srgbClr>
                  </a:outerShdw>
                </a:effectLst>
                <a:latin typeface="Calibri (Body)"/>
              </a:rPr>
            </a:br>
            <a:endParaRPr lang="en-IN" sz="32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1D531410-517A-4FD9-85D6-7F9CE2BA1BAD}"/>
              </a:ext>
            </a:extLst>
          </p:cNvPr>
          <p:cNvSpPr txBox="1"/>
          <p:nvPr/>
        </p:nvSpPr>
        <p:spPr>
          <a:xfrm>
            <a:off x="429208" y="1352939"/>
            <a:ext cx="11262049" cy="3385542"/>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effectLst/>
                <a:latin typeface="Calibri (Body)"/>
              </a:rPr>
              <a:t>IR Infrared Obstacle Avoidance Sensor Module has a pair of infrared transmitting and receiving tubes. When the transmitted light waves are reflected back, the reflected IR waves will be received by the receiver tube. The onboard comparator circuitry does the processing and the green indicator LED comes to life.</a:t>
            </a:r>
            <a:endParaRPr lang="en-US" sz="2200" b="1" dirty="0">
              <a:latin typeface="Calibri (Body)"/>
            </a:endParaRPr>
          </a:p>
          <a:p>
            <a:pPr marL="285750" indent="-285750">
              <a:buFont typeface="Arial" panose="020B0604020202020204" pitchFamily="34" charset="0"/>
              <a:buChar char="•"/>
            </a:pPr>
            <a:r>
              <a:rPr lang="en-US" sz="2400" b="1" i="0" dirty="0">
                <a:effectLst/>
                <a:latin typeface="Calibri (Body)"/>
              </a:rPr>
              <a:t>The module features a 3 wire interface with Vcc, GND and an OUTPUT pin on its tail. It works fine with 3v3 to 5V levels. Upon hindrance/reflectance, the output pin gives out a digital signal (a low level signal). The onboard preset helps to fine tune the range of operation, effective distance range is 2cm to 80cm.</a:t>
            </a:r>
          </a:p>
          <a:p>
            <a:pPr marL="285750" indent="-285750">
              <a:buFont typeface="Arial" panose="020B0604020202020204" pitchFamily="34" charset="0"/>
              <a:buChar char="•"/>
            </a:pPr>
            <a:endParaRPr lang="en-US" sz="2200" b="1" dirty="0">
              <a:latin typeface="Calibri (Body)"/>
            </a:endParaRPr>
          </a:p>
        </p:txBody>
      </p:sp>
      <p:pic>
        <p:nvPicPr>
          <p:cNvPr id="8" name="Picture 7">
            <a:extLst>
              <a:ext uri="{FF2B5EF4-FFF2-40B4-BE49-F238E27FC236}">
                <a16:creationId xmlns:a16="http://schemas.microsoft.com/office/drawing/2014/main" id="{A5DFC55B-019E-459D-98FE-47FCF150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890" y="4292082"/>
            <a:ext cx="3862873" cy="2019466"/>
          </a:xfrm>
          <a:prstGeom prst="rect">
            <a:avLst/>
          </a:prstGeom>
        </p:spPr>
      </p:pic>
    </p:spTree>
    <p:extLst>
      <p:ext uri="{BB962C8B-B14F-4D97-AF65-F5344CB8AC3E}">
        <p14:creationId xmlns:p14="http://schemas.microsoft.com/office/powerpoint/2010/main" val="115381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3A13E3-88F6-4510-800D-6B32CA1A64F8}"/>
              </a:ext>
            </a:extLst>
          </p:cNvPr>
          <p:cNvSpPr>
            <a:spLocks noGrp="1"/>
          </p:cNvSpPr>
          <p:nvPr>
            <p:ph type="sldNum" sz="quarter" idx="12"/>
          </p:nvPr>
        </p:nvSpPr>
        <p:spPr>
          <a:xfrm>
            <a:off x="8853196" y="6492876"/>
            <a:ext cx="2743200" cy="365125"/>
          </a:xfrm>
        </p:spPr>
        <p:txBody>
          <a:bodyPr/>
          <a:lstStyle/>
          <a:p>
            <a:fld id="{F1BF650E-8881-44B8-83BF-8EDD64D587C6}" type="slidenum">
              <a:rPr lang="en-US" sz="1400" b="1" smtClean="0">
                <a:solidFill>
                  <a:schemeClr val="tx1"/>
                </a:solidFill>
              </a:rPr>
              <a:pPr/>
              <a:t>2</a:t>
            </a:fld>
            <a:endParaRPr lang="en-US" sz="1400" b="1" dirty="0">
              <a:solidFill>
                <a:schemeClr val="tx1"/>
              </a:solidFill>
            </a:endParaRPr>
          </a:p>
        </p:txBody>
      </p:sp>
      <p:sp>
        <p:nvSpPr>
          <p:cNvPr id="10" name="Rectangle 9">
            <a:extLst>
              <a:ext uri="{FF2B5EF4-FFF2-40B4-BE49-F238E27FC236}">
                <a16:creationId xmlns:a16="http://schemas.microsoft.com/office/drawing/2014/main" id="{F18D3C7C-9FD0-4D0A-9493-DD4305341C69}"/>
              </a:ext>
            </a:extLst>
          </p:cNvPr>
          <p:cNvSpPr/>
          <p:nvPr/>
        </p:nvSpPr>
        <p:spPr>
          <a:xfrm>
            <a:off x="410547" y="298580"/>
            <a:ext cx="11448661" cy="613021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5119D4F4-42FF-4944-9B30-43856851F06B}"/>
              </a:ext>
            </a:extLst>
          </p:cNvPr>
          <p:cNvSpPr>
            <a:spLocks noGrp="1"/>
          </p:cNvSpPr>
          <p:nvPr>
            <p:ph type="title"/>
          </p:nvPr>
        </p:nvSpPr>
        <p:spPr>
          <a:xfrm>
            <a:off x="679580" y="66545"/>
            <a:ext cx="10515600" cy="1325563"/>
          </a:xfrm>
        </p:spPr>
        <p:txBody>
          <a:bodyPr>
            <a:normAutofit/>
          </a:bodyPr>
          <a:lstStyle/>
          <a:p>
            <a:r>
              <a:rPr lang="en-IN" sz="3600" dirty="0">
                <a:latin typeface="Calibri (Body)"/>
              </a:rPr>
              <a:t> </a:t>
            </a:r>
            <a:r>
              <a:rPr lang="en-IN" sz="3200" b="1" dirty="0">
                <a:latin typeface="Calibri (Body)"/>
              </a:rPr>
              <a:t>Outline :</a:t>
            </a:r>
          </a:p>
        </p:txBody>
      </p:sp>
      <p:sp>
        <p:nvSpPr>
          <p:cNvPr id="12" name="Content Placeholder 2">
            <a:extLst>
              <a:ext uri="{FF2B5EF4-FFF2-40B4-BE49-F238E27FC236}">
                <a16:creationId xmlns:a16="http://schemas.microsoft.com/office/drawing/2014/main" id="{27B816DB-35A1-4A29-A850-131AAB715F55}"/>
              </a:ext>
            </a:extLst>
          </p:cNvPr>
          <p:cNvSpPr>
            <a:spLocks noGrp="1"/>
          </p:cNvSpPr>
          <p:nvPr>
            <p:ph idx="1"/>
          </p:nvPr>
        </p:nvSpPr>
        <p:spPr>
          <a:xfrm>
            <a:off x="679580" y="1601690"/>
            <a:ext cx="10515600" cy="4351338"/>
          </a:xfrm>
        </p:spPr>
        <p:txBody>
          <a:bodyPr>
            <a:normAutofit/>
          </a:bodyPr>
          <a:lstStyle/>
          <a:p>
            <a:pPr marL="0" indent="0">
              <a:buNone/>
            </a:pPr>
            <a:r>
              <a:rPr lang="en-US" sz="2400" b="1" dirty="0">
                <a:latin typeface="+mj-lt"/>
              </a:rPr>
              <a:t>• Introduction </a:t>
            </a:r>
          </a:p>
          <a:p>
            <a:pPr marL="0" indent="0">
              <a:buNone/>
            </a:pPr>
            <a:r>
              <a:rPr lang="en-US" sz="2400" b="1" dirty="0">
                <a:latin typeface="+mj-lt"/>
              </a:rPr>
              <a:t>• Literature survey </a:t>
            </a:r>
          </a:p>
          <a:p>
            <a:pPr marL="0" indent="0">
              <a:buNone/>
            </a:pPr>
            <a:r>
              <a:rPr lang="en-US" sz="2400" b="1" dirty="0">
                <a:latin typeface="+mj-lt"/>
              </a:rPr>
              <a:t>• Problem definition</a:t>
            </a:r>
          </a:p>
          <a:p>
            <a:pPr marL="0" indent="0">
              <a:buNone/>
            </a:pPr>
            <a:r>
              <a:rPr lang="en-US" sz="2400" b="1" dirty="0">
                <a:latin typeface="+mj-lt"/>
              </a:rPr>
              <a:t>• Block diagram representation </a:t>
            </a:r>
          </a:p>
          <a:p>
            <a:pPr marL="0" indent="0">
              <a:buNone/>
            </a:pPr>
            <a:r>
              <a:rPr lang="en-US" sz="2400" b="1" dirty="0">
                <a:latin typeface="+mj-lt"/>
              </a:rPr>
              <a:t>• Advantages and drawbacks </a:t>
            </a:r>
          </a:p>
          <a:p>
            <a:pPr marL="0" indent="0">
              <a:buNone/>
            </a:pPr>
            <a:r>
              <a:rPr lang="en-US" sz="2400" b="1" dirty="0">
                <a:latin typeface="+mj-lt"/>
              </a:rPr>
              <a:t>• Applications </a:t>
            </a:r>
          </a:p>
          <a:p>
            <a:pPr marL="0" indent="0">
              <a:buNone/>
            </a:pPr>
            <a:r>
              <a:rPr lang="en-US" sz="2400" b="1" dirty="0">
                <a:latin typeface="+mj-lt"/>
              </a:rPr>
              <a:t>• Timeline </a:t>
            </a:r>
          </a:p>
          <a:p>
            <a:pPr marL="0" indent="0">
              <a:buNone/>
            </a:pPr>
            <a:r>
              <a:rPr lang="en-US" sz="2400" b="1" dirty="0">
                <a:latin typeface="+mj-lt"/>
              </a:rPr>
              <a:t>• Cost of material </a:t>
            </a:r>
          </a:p>
          <a:p>
            <a:pPr marL="0" indent="0">
              <a:buNone/>
            </a:pPr>
            <a:r>
              <a:rPr lang="en-US" sz="2400" b="1" dirty="0">
                <a:latin typeface="+mj-lt"/>
              </a:rPr>
              <a:t>• References. </a:t>
            </a:r>
            <a:endParaRPr lang="en-IN" sz="2400" b="1" dirty="0">
              <a:latin typeface="+mj-lt"/>
            </a:endParaRPr>
          </a:p>
        </p:txBody>
      </p:sp>
      <p:sp>
        <p:nvSpPr>
          <p:cNvPr id="13" name="Footer Placeholder 12">
            <a:extLst>
              <a:ext uri="{FF2B5EF4-FFF2-40B4-BE49-F238E27FC236}">
                <a16:creationId xmlns:a16="http://schemas.microsoft.com/office/drawing/2014/main" id="{EA8C5428-14FB-43BD-9EFB-1BAA0BFB8951}"/>
              </a:ext>
            </a:extLst>
          </p:cNvPr>
          <p:cNvSpPr>
            <a:spLocks noGrp="1"/>
          </p:cNvSpPr>
          <p:nvPr>
            <p:ph type="ftr" sz="quarter" idx="11"/>
          </p:nvPr>
        </p:nvSpPr>
        <p:spPr>
          <a:xfrm>
            <a:off x="0" y="6428792"/>
            <a:ext cx="12192000" cy="429208"/>
          </a:xfrm>
        </p:spPr>
        <p:txBody>
          <a:bodyPr/>
          <a:lstStyle/>
          <a:p>
            <a:r>
              <a:rPr lang="en-US" sz="1400" b="1" dirty="0"/>
              <a:t>CONTACTLESS SWITCH FOR HOME AUTOMATION -DEPARTMENT OF ECE - NIE IT</a:t>
            </a:r>
          </a:p>
        </p:txBody>
      </p:sp>
    </p:spTree>
    <p:extLst>
      <p:ext uri="{BB962C8B-B14F-4D97-AF65-F5344CB8AC3E}">
        <p14:creationId xmlns:p14="http://schemas.microsoft.com/office/powerpoint/2010/main" val="56089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49E2A2-A858-4101-9871-4DC12833D7D0}"/>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70D500E4-6F1C-4D3B-A94A-34A9E101074B}"/>
              </a:ext>
            </a:extLst>
          </p:cNvPr>
          <p:cNvSpPr>
            <a:spLocks noGrp="1"/>
          </p:cNvSpPr>
          <p:nvPr>
            <p:ph type="sldNum" sz="quarter" idx="12"/>
          </p:nvPr>
        </p:nvSpPr>
        <p:spPr/>
        <p:txBody>
          <a:bodyPr/>
          <a:lstStyle/>
          <a:p>
            <a:fld id="{91E9C703-7A4F-44F8-A6B7-410F8F747F08}" type="slidenum">
              <a:rPr lang="en-US" sz="1400" b="1" smtClean="0">
                <a:solidFill>
                  <a:schemeClr val="tx1"/>
                </a:solidFill>
              </a:rPr>
              <a:t>20</a:t>
            </a:fld>
            <a:endParaRPr lang="en-US" sz="1400" b="1" dirty="0">
              <a:solidFill>
                <a:schemeClr val="tx1"/>
              </a:solidFill>
            </a:endParaRPr>
          </a:p>
        </p:txBody>
      </p:sp>
      <p:sp>
        <p:nvSpPr>
          <p:cNvPr id="6" name="Rectangle 5">
            <a:extLst>
              <a:ext uri="{FF2B5EF4-FFF2-40B4-BE49-F238E27FC236}">
                <a16:creationId xmlns:a16="http://schemas.microsoft.com/office/drawing/2014/main" id="{25EBA9F8-1A68-41E1-8141-AD9B3365E8C2}"/>
              </a:ext>
            </a:extLst>
          </p:cNvPr>
          <p:cNvSpPr/>
          <p:nvPr/>
        </p:nvSpPr>
        <p:spPr>
          <a:xfrm>
            <a:off x="410547" y="410547"/>
            <a:ext cx="11346024" cy="594580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0" name="Picture 2" descr="IR (Infrared) Obstacle Detection Sensor Circuit">
            <a:extLst>
              <a:ext uri="{FF2B5EF4-FFF2-40B4-BE49-F238E27FC236}">
                <a16:creationId xmlns:a16="http://schemas.microsoft.com/office/drawing/2014/main" id="{A16697F6-F272-4B3A-B638-4FA572C61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1909763"/>
            <a:ext cx="4610100" cy="30384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Top Corners Snipped 12">
            <a:extLst>
              <a:ext uri="{FF2B5EF4-FFF2-40B4-BE49-F238E27FC236}">
                <a16:creationId xmlns:a16="http://schemas.microsoft.com/office/drawing/2014/main" id="{F4F50149-1182-4422-BC96-BFA1D84A393C}"/>
              </a:ext>
            </a:extLst>
          </p:cNvPr>
          <p:cNvSpPr/>
          <p:nvPr/>
        </p:nvSpPr>
        <p:spPr>
          <a:xfrm rot="5400000">
            <a:off x="4357395" y="2789856"/>
            <a:ext cx="447870" cy="597159"/>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935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36AFDF-A0FA-43A5-B60C-57F2A437D99B}"/>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6098EDB-74D9-48F9-A03F-48FC396143E0}"/>
              </a:ext>
            </a:extLst>
          </p:cNvPr>
          <p:cNvSpPr>
            <a:spLocks noGrp="1"/>
          </p:cNvSpPr>
          <p:nvPr>
            <p:ph type="sldNum" sz="quarter" idx="12"/>
          </p:nvPr>
        </p:nvSpPr>
        <p:spPr/>
        <p:txBody>
          <a:bodyPr/>
          <a:lstStyle/>
          <a:p>
            <a:fld id="{91E9C703-7A4F-44F8-A6B7-410F8F747F08}" type="slidenum">
              <a:rPr lang="en-US" sz="1400" b="1" smtClean="0">
                <a:solidFill>
                  <a:schemeClr val="tx1"/>
                </a:solidFill>
              </a:rPr>
              <a:t>21</a:t>
            </a:fld>
            <a:endParaRPr lang="en-US" sz="1400" b="1" dirty="0">
              <a:solidFill>
                <a:schemeClr val="tx1"/>
              </a:solidFill>
            </a:endParaRPr>
          </a:p>
        </p:txBody>
      </p:sp>
      <p:sp>
        <p:nvSpPr>
          <p:cNvPr id="2" name="Rectangle 1">
            <a:extLst>
              <a:ext uri="{FF2B5EF4-FFF2-40B4-BE49-F238E27FC236}">
                <a16:creationId xmlns:a16="http://schemas.microsoft.com/office/drawing/2014/main" id="{197C5634-2AC0-473A-A826-C3971F0ACB21}"/>
              </a:ext>
            </a:extLst>
          </p:cNvPr>
          <p:cNvSpPr/>
          <p:nvPr/>
        </p:nvSpPr>
        <p:spPr>
          <a:xfrm>
            <a:off x="419878" y="531845"/>
            <a:ext cx="11411338" cy="582450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itle 1">
            <a:extLst>
              <a:ext uri="{FF2B5EF4-FFF2-40B4-BE49-F238E27FC236}">
                <a16:creationId xmlns:a16="http://schemas.microsoft.com/office/drawing/2014/main" id="{16988A1A-C6F5-4B02-9F18-A0F6D35E716F}"/>
              </a:ext>
            </a:extLst>
          </p:cNvPr>
          <p:cNvSpPr>
            <a:spLocks noGrp="1"/>
          </p:cNvSpPr>
          <p:nvPr>
            <p:ph type="title"/>
          </p:nvPr>
        </p:nvSpPr>
        <p:spPr>
          <a:xfrm>
            <a:off x="419878" y="501650"/>
            <a:ext cx="10515600" cy="1325563"/>
          </a:xfrm>
        </p:spPr>
        <p:txBody>
          <a:bodyPr>
            <a:normAutofit/>
          </a:bodyPr>
          <a:lstStyle/>
          <a:p>
            <a:r>
              <a:rPr lang="en-US" sz="3200" b="1" i="0" dirty="0">
                <a:latin typeface="Calibri (Body)"/>
              </a:rPr>
              <a:t>Arduino</a:t>
            </a:r>
            <a:r>
              <a:rPr lang="en-US" sz="3200" b="1" i="0" dirty="0">
                <a:effectLst>
                  <a:outerShdw blurRad="38100" dist="38100" dir="2700000" algn="tl">
                    <a:srgbClr val="000000">
                      <a:alpha val="43137"/>
                    </a:srgbClr>
                  </a:outerShdw>
                </a:effectLst>
                <a:latin typeface="Calibri (Body)"/>
              </a:rPr>
              <a:t> </a:t>
            </a:r>
            <a:r>
              <a:rPr lang="en-US" sz="3200" b="1" i="0" dirty="0">
                <a:latin typeface="Calibri (Body)"/>
              </a:rPr>
              <a:t>Uno</a:t>
            </a:r>
            <a:br>
              <a:rPr lang="en-US" sz="3200" b="1" i="0" dirty="0">
                <a:latin typeface="Calibri (Body)"/>
              </a:rPr>
            </a:br>
            <a:endParaRPr lang="en-IN" sz="32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AB841E2-930C-48DF-B56B-F54753F3CD78}"/>
              </a:ext>
            </a:extLst>
          </p:cNvPr>
          <p:cNvSpPr txBox="1"/>
          <p:nvPr/>
        </p:nvSpPr>
        <p:spPr>
          <a:xfrm>
            <a:off x="419878" y="1362270"/>
            <a:ext cx="1141133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Arial" panose="020B0604020202020204" pitchFamily="34" charset="0"/>
              </a:rPr>
              <a:t>The Arduino Uno is an </a:t>
            </a:r>
            <a:r>
              <a:rPr lang="en-US" b="1" i="0" u="none" strike="noStrike" dirty="0">
                <a:effectLst/>
                <a:latin typeface="Arial" panose="020B0604020202020204" pitchFamily="34" charset="0"/>
              </a:rPr>
              <a:t>open-source</a:t>
            </a:r>
            <a:r>
              <a:rPr lang="en-US" b="1" i="0" dirty="0">
                <a:effectLst/>
                <a:latin typeface="Arial" panose="020B0604020202020204" pitchFamily="34" charset="0"/>
              </a:rPr>
              <a:t> </a:t>
            </a:r>
            <a:r>
              <a:rPr lang="en-US" b="1" i="0" u="none" strike="noStrike" dirty="0">
                <a:effectLst/>
                <a:latin typeface="Arial" panose="020B0604020202020204" pitchFamily="34" charset="0"/>
              </a:rPr>
              <a:t>microcontroller board</a:t>
            </a:r>
            <a:r>
              <a:rPr lang="en-US" b="1" i="0" dirty="0">
                <a:effectLst/>
                <a:latin typeface="Arial" panose="020B0604020202020204" pitchFamily="34" charset="0"/>
              </a:rPr>
              <a:t> based on the </a:t>
            </a:r>
            <a:r>
              <a:rPr lang="en-US" b="1" i="0" u="none" strike="noStrike" dirty="0">
                <a:effectLst/>
                <a:latin typeface="Arial" panose="020B0604020202020204" pitchFamily="34" charset="0"/>
              </a:rPr>
              <a:t>Microchip</a:t>
            </a:r>
            <a:r>
              <a:rPr lang="en-US" b="1" i="0" dirty="0">
                <a:effectLst/>
                <a:latin typeface="Arial" panose="020B0604020202020204" pitchFamily="34" charset="0"/>
              </a:rPr>
              <a:t> </a:t>
            </a:r>
            <a:r>
              <a:rPr lang="en-US" b="1" i="0" u="none" strike="noStrike" dirty="0">
                <a:effectLst/>
                <a:latin typeface="Arial" panose="020B0604020202020204" pitchFamily="34" charset="0"/>
              </a:rPr>
              <a:t>ATmega328P</a:t>
            </a:r>
            <a:r>
              <a:rPr lang="en-US" b="1" i="0" dirty="0">
                <a:effectLst/>
                <a:latin typeface="Arial" panose="020B0604020202020204" pitchFamily="34" charset="0"/>
              </a:rPr>
              <a:t> microcontroller and developed by </a:t>
            </a:r>
            <a:r>
              <a:rPr lang="en-US" b="1" i="0" u="none" strike="noStrike" dirty="0">
                <a:effectLst/>
                <a:latin typeface="Arial" panose="020B0604020202020204" pitchFamily="34" charset="0"/>
              </a:rPr>
              <a:t>Arduino.cc</a:t>
            </a:r>
            <a:r>
              <a:rPr lang="en-US" b="1" i="0" dirty="0">
                <a:effectLst/>
                <a:latin typeface="Arial" panose="020B0604020202020204" pitchFamily="34" charset="0"/>
              </a:rPr>
              <a:t>. The board is equipped with sets of digital and analog </a:t>
            </a:r>
            <a:r>
              <a:rPr lang="en-US" b="1" i="0" u="none" strike="noStrike" dirty="0">
                <a:effectLst/>
                <a:latin typeface="Arial" panose="020B0604020202020204" pitchFamily="34" charset="0"/>
              </a:rPr>
              <a:t>input/output</a:t>
            </a:r>
            <a:r>
              <a:rPr lang="en-US" b="1" i="0" dirty="0">
                <a:effectLst/>
                <a:latin typeface="Arial" panose="020B0604020202020204" pitchFamily="34" charset="0"/>
              </a:rPr>
              <a:t> (I/O) pins that may be interfaced to various </a:t>
            </a:r>
            <a:r>
              <a:rPr lang="en-US" b="1" i="0" u="none" strike="noStrike" dirty="0">
                <a:effectLst/>
                <a:latin typeface="Arial" panose="020B0604020202020204" pitchFamily="34" charset="0"/>
              </a:rPr>
              <a:t>expansion boards</a:t>
            </a:r>
            <a:r>
              <a:rPr lang="en-US" b="1" i="0" dirty="0">
                <a:effectLst/>
                <a:latin typeface="Arial" panose="020B0604020202020204" pitchFamily="34" charset="0"/>
              </a:rPr>
              <a:t> (shields) and other circuits. The board has 14 digital I/O pins (six capable of </a:t>
            </a:r>
            <a:r>
              <a:rPr lang="en-US" b="1" i="0" u="none" strike="noStrike" dirty="0">
                <a:effectLst/>
                <a:latin typeface="Arial" panose="020B0604020202020204" pitchFamily="34" charset="0"/>
              </a:rPr>
              <a:t>PWM</a:t>
            </a:r>
            <a:r>
              <a:rPr lang="en-US" b="1" i="0" dirty="0">
                <a:effectLst/>
                <a:latin typeface="Arial" panose="020B0604020202020204" pitchFamily="34" charset="0"/>
              </a:rPr>
              <a:t> output), 6 analog I/O pins, and is programmable with the </a:t>
            </a:r>
            <a:r>
              <a:rPr lang="en-US" b="1" i="0" u="none" strike="noStrike" dirty="0">
                <a:effectLst/>
                <a:latin typeface="Arial" panose="020B0604020202020204" pitchFamily="34" charset="0"/>
              </a:rPr>
              <a:t>Arduino IDE</a:t>
            </a:r>
            <a:r>
              <a:rPr lang="en-US" b="1" i="0" dirty="0">
                <a:effectLst/>
                <a:latin typeface="Arial" panose="020B0604020202020204" pitchFamily="34" charset="0"/>
              </a:rPr>
              <a:t> (Integrated Development Environment), via a type B </a:t>
            </a:r>
            <a:r>
              <a:rPr lang="en-US" b="1" i="0" u="none" strike="noStrike" dirty="0">
                <a:effectLst/>
                <a:latin typeface="Arial" panose="020B0604020202020204" pitchFamily="34" charset="0"/>
              </a:rPr>
              <a:t>USB cable</a:t>
            </a:r>
            <a:r>
              <a:rPr lang="en-US" b="1" i="0" dirty="0">
                <a:effectLst/>
                <a:latin typeface="Arial" panose="020B0604020202020204" pitchFamily="34" charset="0"/>
              </a:rPr>
              <a:t>. It can be powered by the USB cable or by an external </a:t>
            </a:r>
            <a:r>
              <a:rPr lang="en-US" b="1" i="0" u="none" strike="noStrike" dirty="0">
                <a:effectLst/>
                <a:latin typeface="Arial" panose="020B0604020202020204" pitchFamily="34" charset="0"/>
              </a:rPr>
              <a:t>9-volt battery</a:t>
            </a:r>
            <a:r>
              <a:rPr lang="en-US" b="1" i="0" dirty="0">
                <a:effectLst/>
                <a:latin typeface="Arial" panose="020B0604020202020204" pitchFamily="34" charset="0"/>
              </a:rPr>
              <a:t>, though it accepts voltages between 7 and 20 volts.</a:t>
            </a:r>
          </a:p>
          <a:p>
            <a:pPr marL="285750" indent="-285750" algn="just">
              <a:buFont typeface="Arial" panose="020B0604020202020204" pitchFamily="34" charset="0"/>
              <a:buChar char="•"/>
            </a:pPr>
            <a:endParaRPr lang="en-US" b="1" dirty="0">
              <a:latin typeface="Arial" panose="020B0604020202020204" pitchFamily="34" charset="0"/>
            </a:endParaRPr>
          </a:p>
          <a:p>
            <a:pPr marL="285750" indent="-285750" algn="just">
              <a:buFont typeface="Arial" panose="020B0604020202020204" pitchFamily="34" charset="0"/>
              <a:buChar char="•"/>
            </a:pPr>
            <a:endParaRPr lang="en-US" b="1" dirty="0"/>
          </a:p>
        </p:txBody>
      </p:sp>
      <p:pic>
        <p:nvPicPr>
          <p:cNvPr id="8" name="Picture 7">
            <a:extLst>
              <a:ext uri="{FF2B5EF4-FFF2-40B4-BE49-F238E27FC236}">
                <a16:creationId xmlns:a16="http://schemas.microsoft.com/office/drawing/2014/main" id="{0BDF378A-14D6-4F3F-B435-CB38D8DE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42" y="3340359"/>
            <a:ext cx="4675062" cy="2985796"/>
          </a:xfrm>
          <a:prstGeom prst="rect">
            <a:avLst/>
          </a:prstGeom>
        </p:spPr>
      </p:pic>
    </p:spTree>
    <p:extLst>
      <p:ext uri="{BB962C8B-B14F-4D97-AF65-F5344CB8AC3E}">
        <p14:creationId xmlns:p14="http://schemas.microsoft.com/office/powerpoint/2010/main" val="2083304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22</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0" name="Picture 2" descr="Arduino UNO Pinout, Pin diagram, Specifications and Features in Detail">
            <a:extLst>
              <a:ext uri="{FF2B5EF4-FFF2-40B4-BE49-F238E27FC236}">
                <a16:creationId xmlns:a16="http://schemas.microsoft.com/office/drawing/2014/main" id="{59499786-1F13-4ABA-9614-9C5EC0F6B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3" y="685800"/>
            <a:ext cx="61245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932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710319-D21E-4BCA-B506-0384CDB17D5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2A807334-DF84-4423-B882-401CBAF7CD5C}"/>
              </a:ext>
            </a:extLst>
          </p:cNvPr>
          <p:cNvSpPr>
            <a:spLocks noGrp="1"/>
          </p:cNvSpPr>
          <p:nvPr>
            <p:ph type="sldNum" sz="quarter" idx="12"/>
          </p:nvPr>
        </p:nvSpPr>
        <p:spPr/>
        <p:txBody>
          <a:bodyPr/>
          <a:lstStyle/>
          <a:p>
            <a:fld id="{91E9C703-7A4F-44F8-A6B7-410F8F747F08}" type="slidenum">
              <a:rPr lang="en-US" sz="1400" b="1" smtClean="0">
                <a:solidFill>
                  <a:schemeClr val="tx1"/>
                </a:solidFill>
              </a:rPr>
              <a:t>23</a:t>
            </a:fld>
            <a:endParaRPr lang="en-US" sz="1400" b="1" dirty="0">
              <a:solidFill>
                <a:schemeClr val="tx1"/>
              </a:solidFill>
            </a:endParaRPr>
          </a:p>
        </p:txBody>
      </p:sp>
      <p:sp>
        <p:nvSpPr>
          <p:cNvPr id="6" name="Rectangle 5">
            <a:extLst>
              <a:ext uri="{FF2B5EF4-FFF2-40B4-BE49-F238E27FC236}">
                <a16:creationId xmlns:a16="http://schemas.microsoft.com/office/drawing/2014/main" id="{D10B3728-1486-4F55-87EB-065DF0F15BD7}"/>
              </a:ext>
            </a:extLst>
          </p:cNvPr>
          <p:cNvSpPr/>
          <p:nvPr/>
        </p:nvSpPr>
        <p:spPr>
          <a:xfrm>
            <a:off x="391886" y="429208"/>
            <a:ext cx="11308702" cy="592714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F640A2FE-C37A-4CD1-BF14-1FC4791A4DAD}"/>
              </a:ext>
            </a:extLst>
          </p:cNvPr>
          <p:cNvSpPr txBox="1"/>
          <p:nvPr/>
        </p:nvSpPr>
        <p:spPr>
          <a:xfrm>
            <a:off x="457200" y="501650"/>
            <a:ext cx="10896600" cy="800219"/>
          </a:xfrm>
          <a:prstGeom prst="rect">
            <a:avLst/>
          </a:prstGeom>
          <a:noFill/>
        </p:spPr>
        <p:txBody>
          <a:bodyPr wrap="square" rtlCol="0">
            <a:spAutoFit/>
          </a:bodyPr>
          <a:lstStyle/>
          <a:p>
            <a:r>
              <a:rPr lang="en-US" sz="2800" b="1" i="0" dirty="0">
                <a:effectLst>
                  <a:outerShdw blurRad="38100" dist="38100" dir="2700000" algn="tl">
                    <a:srgbClr val="000000">
                      <a:alpha val="43137"/>
                    </a:srgbClr>
                  </a:outerShdw>
                </a:effectLst>
                <a:latin typeface="Linux Libertine"/>
              </a:rPr>
              <a:t>Technical specifications</a:t>
            </a:r>
          </a:p>
          <a:p>
            <a:endParaRPr lang="en-US" dirty="0"/>
          </a:p>
        </p:txBody>
      </p:sp>
      <p:sp>
        <p:nvSpPr>
          <p:cNvPr id="3" name="TextBox 2">
            <a:extLst>
              <a:ext uri="{FF2B5EF4-FFF2-40B4-BE49-F238E27FC236}">
                <a16:creationId xmlns:a16="http://schemas.microsoft.com/office/drawing/2014/main" id="{C0388410-1F6F-4B9F-8943-8C65D0AE8B88}"/>
              </a:ext>
            </a:extLst>
          </p:cNvPr>
          <p:cNvSpPr txBox="1"/>
          <p:nvPr/>
        </p:nvSpPr>
        <p:spPr>
          <a:xfrm>
            <a:off x="391886" y="1144231"/>
            <a:ext cx="11308701" cy="5632311"/>
          </a:xfrm>
          <a:prstGeom prst="rect">
            <a:avLst/>
          </a:prstGeom>
          <a:noFill/>
        </p:spPr>
        <p:txBody>
          <a:bodyPr wrap="square" rtlCol="0">
            <a:spAutoFit/>
          </a:bodyPr>
          <a:lstStyle/>
          <a:p>
            <a:pPr algn="l">
              <a:buFont typeface="Arial" panose="020B0604020202020204" pitchFamily="34" charset="0"/>
              <a:buChar char="•"/>
            </a:pPr>
            <a:r>
              <a:rPr lang="en-US" sz="2400" b="1" i="0" u="none" strike="noStrike" dirty="0">
                <a:effectLst/>
                <a:latin typeface="Calibri (Body)"/>
              </a:rPr>
              <a:t>Microcontroller</a:t>
            </a:r>
            <a:r>
              <a:rPr lang="en-US" sz="2400" b="1" i="0" dirty="0">
                <a:effectLst/>
                <a:latin typeface="Calibri (Body)"/>
              </a:rPr>
              <a:t>: </a:t>
            </a:r>
            <a:r>
              <a:rPr lang="en-US" sz="2400" b="1" i="0" u="none" strike="noStrike" dirty="0">
                <a:effectLst/>
                <a:latin typeface="Calibri (Body)"/>
              </a:rPr>
              <a:t>Microchip</a:t>
            </a:r>
            <a:r>
              <a:rPr lang="en-US" sz="2400" b="1" i="0" dirty="0">
                <a:effectLst/>
                <a:latin typeface="Calibri (Body)"/>
              </a:rPr>
              <a:t> </a:t>
            </a:r>
            <a:r>
              <a:rPr lang="en-US" sz="2400" b="1" i="0" u="none" strike="noStrike" dirty="0">
                <a:effectLst/>
                <a:latin typeface="Calibri (Body)"/>
              </a:rPr>
              <a:t>ATmega328P</a:t>
            </a:r>
            <a:r>
              <a:rPr lang="en-US" sz="2400" b="1" i="0" dirty="0">
                <a:effectLst/>
                <a:latin typeface="Calibri (Body)"/>
              </a:rPr>
              <a:t> </a:t>
            </a:r>
          </a:p>
          <a:p>
            <a:pPr algn="l">
              <a:buFont typeface="Arial" panose="020B0604020202020204" pitchFamily="34" charset="0"/>
              <a:buChar char="•"/>
            </a:pPr>
            <a:r>
              <a:rPr lang="en-US" sz="2400" b="1" i="0" dirty="0">
                <a:effectLst/>
                <a:latin typeface="Calibri (Body)"/>
              </a:rPr>
              <a:t>Operating Voltage: 5 Volts</a:t>
            </a:r>
          </a:p>
          <a:p>
            <a:pPr algn="l">
              <a:buFont typeface="Arial" panose="020B0604020202020204" pitchFamily="34" charset="0"/>
              <a:buChar char="•"/>
            </a:pPr>
            <a:r>
              <a:rPr lang="en-US" sz="2400" b="1" i="0" dirty="0">
                <a:effectLst/>
                <a:latin typeface="Calibri (Body)"/>
              </a:rPr>
              <a:t>Input Voltage: 7 to 20 Volts</a:t>
            </a:r>
          </a:p>
          <a:p>
            <a:pPr algn="l">
              <a:buFont typeface="Arial" panose="020B0604020202020204" pitchFamily="34" charset="0"/>
              <a:buChar char="•"/>
            </a:pPr>
            <a:r>
              <a:rPr lang="en-US" sz="2400" b="1" i="0" dirty="0">
                <a:effectLst/>
                <a:latin typeface="Calibri (Body)"/>
              </a:rPr>
              <a:t>Digital I/O Pins: 14 (of which 6 can provide PWM output)</a:t>
            </a:r>
          </a:p>
          <a:p>
            <a:pPr algn="l">
              <a:buFont typeface="Arial" panose="020B0604020202020204" pitchFamily="34" charset="0"/>
              <a:buChar char="•"/>
            </a:pPr>
            <a:r>
              <a:rPr lang="en-US" sz="2400" b="1" i="0" dirty="0">
                <a:effectLst/>
                <a:latin typeface="Calibri (Body)"/>
              </a:rPr>
              <a:t>UART: 1</a:t>
            </a:r>
          </a:p>
          <a:p>
            <a:pPr algn="l">
              <a:buFont typeface="Arial" panose="020B0604020202020204" pitchFamily="34" charset="0"/>
              <a:buChar char="•"/>
            </a:pPr>
            <a:r>
              <a:rPr lang="en-US" sz="2400" b="1" i="0" dirty="0">
                <a:effectLst/>
                <a:latin typeface="Calibri (Body)"/>
              </a:rPr>
              <a:t>I2C: 1</a:t>
            </a:r>
          </a:p>
          <a:p>
            <a:pPr algn="l">
              <a:buFont typeface="Arial" panose="020B0604020202020204" pitchFamily="34" charset="0"/>
              <a:buChar char="•"/>
            </a:pPr>
            <a:r>
              <a:rPr lang="en-US" sz="2400" b="1" i="0" dirty="0">
                <a:effectLst/>
                <a:latin typeface="Calibri (Body)"/>
              </a:rPr>
              <a:t>SPPI: 1</a:t>
            </a:r>
          </a:p>
          <a:p>
            <a:pPr algn="l">
              <a:buFont typeface="Arial" panose="020B0604020202020204" pitchFamily="34" charset="0"/>
              <a:buChar char="•"/>
            </a:pPr>
            <a:r>
              <a:rPr lang="en-US" sz="2400" b="1" i="0" dirty="0">
                <a:effectLst/>
                <a:latin typeface="Calibri (Body)"/>
              </a:rPr>
              <a:t>Analog Input Pins: 6</a:t>
            </a:r>
          </a:p>
          <a:p>
            <a:pPr algn="l">
              <a:buFont typeface="Arial" panose="020B0604020202020204" pitchFamily="34" charset="0"/>
              <a:buChar char="•"/>
            </a:pPr>
            <a:r>
              <a:rPr lang="en-US" sz="2400" b="1" i="0" dirty="0">
                <a:effectLst/>
                <a:latin typeface="Calibri (Body)"/>
              </a:rPr>
              <a:t>DC Current per I/O Pin: 20 mA</a:t>
            </a:r>
          </a:p>
          <a:p>
            <a:pPr algn="l">
              <a:buFont typeface="Arial" panose="020B0604020202020204" pitchFamily="34" charset="0"/>
              <a:buChar char="•"/>
            </a:pPr>
            <a:r>
              <a:rPr lang="en-US" sz="2400" b="1" i="0" dirty="0">
                <a:effectLst/>
                <a:latin typeface="Calibri (Body)"/>
              </a:rPr>
              <a:t>DC Current for 3.3V Pin: 50 mA</a:t>
            </a:r>
          </a:p>
          <a:p>
            <a:pPr algn="l">
              <a:buFont typeface="Arial" panose="020B0604020202020204" pitchFamily="34" charset="0"/>
              <a:buChar char="•"/>
            </a:pPr>
            <a:r>
              <a:rPr lang="en-US" sz="2400" b="1" i="0" u="none" strike="noStrike" dirty="0">
                <a:effectLst/>
                <a:latin typeface="Calibri (Body)"/>
              </a:rPr>
              <a:t>Flash Memory</a:t>
            </a:r>
            <a:r>
              <a:rPr lang="en-US" sz="2400" b="1" i="0" dirty="0">
                <a:effectLst/>
                <a:latin typeface="Calibri (Body)"/>
              </a:rPr>
              <a:t>: 32 KB of which 0.5 KB used by </a:t>
            </a:r>
            <a:r>
              <a:rPr lang="en-US" sz="2400" b="1" i="0" u="none" strike="noStrike" dirty="0">
                <a:effectLst/>
                <a:latin typeface="Calibri (Body)"/>
              </a:rPr>
              <a:t>bootloader</a:t>
            </a:r>
            <a:endParaRPr lang="en-US" sz="2400" b="1" i="0" dirty="0">
              <a:effectLst/>
              <a:latin typeface="Calibri (Body)"/>
            </a:endParaRPr>
          </a:p>
          <a:p>
            <a:pPr algn="l">
              <a:buFont typeface="Arial" panose="020B0604020202020204" pitchFamily="34" charset="0"/>
              <a:buChar char="•"/>
            </a:pPr>
            <a:r>
              <a:rPr lang="en-US" sz="2400" b="1" i="0" u="none" strike="noStrike" dirty="0">
                <a:effectLst/>
                <a:latin typeface="Calibri (Body)"/>
              </a:rPr>
              <a:t>SRAM</a:t>
            </a:r>
            <a:r>
              <a:rPr lang="en-US" sz="2400" b="1" i="0" dirty="0">
                <a:effectLst/>
                <a:latin typeface="Calibri (Body)"/>
              </a:rPr>
              <a:t>: 2 KB</a:t>
            </a:r>
          </a:p>
          <a:p>
            <a:pPr algn="l">
              <a:buFont typeface="Arial" panose="020B0604020202020204" pitchFamily="34" charset="0"/>
              <a:buChar char="•"/>
            </a:pPr>
            <a:r>
              <a:rPr lang="en-US" sz="2400" b="1" i="0" u="none" strike="noStrike" dirty="0">
                <a:effectLst/>
                <a:latin typeface="Calibri (Body)"/>
              </a:rPr>
              <a:t>EEPROM</a:t>
            </a:r>
            <a:r>
              <a:rPr lang="en-US" sz="2400" b="1" i="0" dirty="0">
                <a:effectLst/>
                <a:latin typeface="Calibri (Body)"/>
              </a:rPr>
              <a:t>: 1 KB</a:t>
            </a:r>
          </a:p>
          <a:p>
            <a:pPr algn="l">
              <a:buFont typeface="Arial" panose="020B0604020202020204" pitchFamily="34" charset="0"/>
              <a:buChar char="•"/>
            </a:pPr>
            <a:r>
              <a:rPr lang="en-US" sz="2400" b="1" i="0" dirty="0">
                <a:effectLst/>
                <a:latin typeface="Calibri (Body)"/>
              </a:rPr>
              <a:t>Clock Speed: 16 MHz</a:t>
            </a:r>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98607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24</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28FFA016-0C03-40CE-8347-3854D481DAA4}"/>
              </a:ext>
            </a:extLst>
          </p:cNvPr>
          <p:cNvSpPr txBox="1"/>
          <p:nvPr/>
        </p:nvSpPr>
        <p:spPr>
          <a:xfrm>
            <a:off x="457200" y="501650"/>
            <a:ext cx="10896600" cy="800219"/>
          </a:xfrm>
          <a:prstGeom prst="rect">
            <a:avLst/>
          </a:prstGeom>
          <a:noFill/>
        </p:spPr>
        <p:txBody>
          <a:bodyPr wrap="square" rtlCol="0">
            <a:spAutoFit/>
          </a:bodyPr>
          <a:lstStyle/>
          <a:p>
            <a:r>
              <a:rPr lang="en-US" sz="2800" b="1" i="0" dirty="0">
                <a:effectLst>
                  <a:outerShdw blurRad="38100" dist="38100" dir="2700000" algn="tl">
                    <a:srgbClr val="000000">
                      <a:alpha val="43137"/>
                    </a:srgbClr>
                  </a:outerShdw>
                </a:effectLst>
                <a:latin typeface="Arial" panose="020B0604020202020204" pitchFamily="34" charset="0"/>
              </a:rPr>
              <a:t>General pin functions</a:t>
            </a:r>
          </a:p>
          <a:p>
            <a:endParaRPr lang="en-US" dirty="0"/>
          </a:p>
        </p:txBody>
      </p:sp>
      <p:sp>
        <p:nvSpPr>
          <p:cNvPr id="12" name="TextBox 11">
            <a:extLst>
              <a:ext uri="{FF2B5EF4-FFF2-40B4-BE49-F238E27FC236}">
                <a16:creationId xmlns:a16="http://schemas.microsoft.com/office/drawing/2014/main" id="{4BB364A6-1863-45EC-9B58-7C65E3861BB1}"/>
              </a:ext>
            </a:extLst>
          </p:cNvPr>
          <p:cNvSpPr txBox="1"/>
          <p:nvPr/>
        </p:nvSpPr>
        <p:spPr>
          <a:xfrm>
            <a:off x="485192" y="901759"/>
            <a:ext cx="11224727" cy="5847755"/>
          </a:xfrm>
          <a:prstGeom prst="rect">
            <a:avLst/>
          </a:prstGeom>
          <a:noFill/>
        </p:spPr>
        <p:txBody>
          <a:bodyPr wrap="square" rtlCol="0">
            <a:spAutoFit/>
          </a:bodyPr>
          <a:lstStyle/>
          <a:p>
            <a:pPr algn="l">
              <a:buFont typeface="Arial" panose="020B0604020202020204" pitchFamily="34" charset="0"/>
              <a:buChar char="•"/>
            </a:pPr>
            <a:r>
              <a:rPr lang="en-US" sz="2200" b="1" i="0" dirty="0">
                <a:solidFill>
                  <a:srgbClr val="202122"/>
                </a:solidFill>
                <a:effectLst/>
                <a:latin typeface="Calibri (Body)"/>
              </a:rPr>
              <a:t>LED</a:t>
            </a:r>
            <a:r>
              <a:rPr lang="en-US" sz="2200" b="0" i="0" dirty="0">
                <a:solidFill>
                  <a:srgbClr val="202122"/>
                </a:solidFill>
                <a:effectLst/>
                <a:latin typeface="Calibri (Body)"/>
              </a:rPr>
              <a:t>: There is a built-in LED driven by digital pin 13. When the pin is high value, the LED is on, when the pin is low, it is off.</a:t>
            </a:r>
          </a:p>
          <a:p>
            <a:pPr algn="l">
              <a:buFont typeface="Arial" panose="020B0604020202020204" pitchFamily="34" charset="0"/>
              <a:buChar char="•"/>
            </a:pPr>
            <a:r>
              <a:rPr lang="en-US" sz="2200" b="1" i="0" dirty="0">
                <a:solidFill>
                  <a:srgbClr val="202122"/>
                </a:solidFill>
                <a:effectLst/>
                <a:latin typeface="Calibri (Body)"/>
              </a:rPr>
              <a:t>VIN</a:t>
            </a:r>
            <a:r>
              <a:rPr lang="en-US" sz="2200" b="0" i="0" dirty="0">
                <a:solidFill>
                  <a:srgbClr val="202122"/>
                </a:solidFill>
                <a:effectLst/>
                <a:latin typeface="Calibri (Body)"/>
              </a:rPr>
              <a:t>: The input voltage to the Arduino board when it is using an external power source (as opposed to 5 volts from the USB connection or other regulated power source). You can supply voltage through this pin, or, if supplying voltage via the power jack, access it through this pin.</a:t>
            </a:r>
          </a:p>
          <a:p>
            <a:pPr algn="l">
              <a:buFont typeface="Arial" panose="020B0604020202020204" pitchFamily="34" charset="0"/>
              <a:buChar char="•"/>
            </a:pPr>
            <a:r>
              <a:rPr lang="en-US" sz="2200" b="1" i="0" dirty="0">
                <a:solidFill>
                  <a:srgbClr val="202122"/>
                </a:solidFill>
                <a:effectLst/>
                <a:latin typeface="Calibri (Body)"/>
              </a:rPr>
              <a:t>5V</a:t>
            </a:r>
            <a:r>
              <a:rPr lang="en-US" sz="2200" b="0" i="0" dirty="0">
                <a:solidFill>
                  <a:srgbClr val="202122"/>
                </a:solidFill>
                <a:effectLst/>
                <a:latin typeface="Calibri (Body)"/>
              </a:rPr>
              <a:t>: This pin outputs a regulated 5V from the regulator on the board. The board can be supplied with power either from the DC power jack (7 - 20V), the USB connector (5V), or the VIN pin of the board (7-20V). Supplying voltage via the 5V or 3.3V pins bypasses the regulator, and can damage the board.</a:t>
            </a:r>
          </a:p>
          <a:p>
            <a:pPr algn="l">
              <a:buFont typeface="Arial" panose="020B0604020202020204" pitchFamily="34" charset="0"/>
              <a:buChar char="•"/>
            </a:pPr>
            <a:r>
              <a:rPr lang="en-US" sz="2200" b="1" i="0" dirty="0">
                <a:solidFill>
                  <a:srgbClr val="202122"/>
                </a:solidFill>
                <a:effectLst/>
                <a:latin typeface="Calibri (Body)"/>
              </a:rPr>
              <a:t>3V3</a:t>
            </a:r>
            <a:r>
              <a:rPr lang="en-US" sz="2200" b="0" i="0" dirty="0">
                <a:solidFill>
                  <a:srgbClr val="202122"/>
                </a:solidFill>
                <a:effectLst/>
                <a:latin typeface="Calibri (Body)"/>
              </a:rPr>
              <a:t>: A 3.3 volt supply generated by the on-board regulator. Maximum current draw is 50 mA.</a:t>
            </a:r>
          </a:p>
          <a:p>
            <a:pPr algn="l">
              <a:buFont typeface="Arial" panose="020B0604020202020204" pitchFamily="34" charset="0"/>
              <a:buChar char="•"/>
            </a:pPr>
            <a:r>
              <a:rPr lang="en-US" sz="2200" b="1" i="0" dirty="0">
                <a:solidFill>
                  <a:srgbClr val="202122"/>
                </a:solidFill>
                <a:effectLst/>
                <a:latin typeface="Calibri (Body)"/>
              </a:rPr>
              <a:t>GND</a:t>
            </a:r>
            <a:r>
              <a:rPr lang="en-US" sz="2200" b="0" i="0" dirty="0">
                <a:solidFill>
                  <a:srgbClr val="202122"/>
                </a:solidFill>
                <a:effectLst/>
                <a:latin typeface="Calibri (Body)"/>
              </a:rPr>
              <a:t>: Ground pins.</a:t>
            </a:r>
          </a:p>
          <a:p>
            <a:pPr algn="l">
              <a:buFont typeface="Arial" panose="020B0604020202020204" pitchFamily="34" charset="0"/>
              <a:buChar char="•"/>
            </a:pPr>
            <a:r>
              <a:rPr lang="en-US" sz="2200" b="1" i="0" dirty="0">
                <a:solidFill>
                  <a:srgbClr val="202122"/>
                </a:solidFill>
                <a:effectLst/>
                <a:latin typeface="Calibri (Body)"/>
              </a:rPr>
              <a:t>IOREF</a:t>
            </a:r>
            <a:r>
              <a:rPr lang="en-US" sz="2200" b="0" i="0" dirty="0">
                <a:solidFill>
                  <a:srgbClr val="202122"/>
                </a:solidFill>
                <a:effectLst/>
                <a:latin typeface="Calibri (Body)"/>
              </a:rPr>
              <a:t>: This pin on the Arduino board provides the voltage reference with which the microcontroller operates. A properly configured shield can read the IOREF pin voltage and select the appropriate power source, or enable voltage translators on the outputs to work with the 5V or 3.3V.</a:t>
            </a:r>
          </a:p>
          <a:p>
            <a:pPr algn="l">
              <a:buFont typeface="Arial" panose="020B0604020202020204" pitchFamily="34" charset="0"/>
              <a:buChar char="•"/>
            </a:pPr>
            <a:r>
              <a:rPr lang="en-US" sz="2200" b="1" i="0" dirty="0">
                <a:solidFill>
                  <a:srgbClr val="202122"/>
                </a:solidFill>
                <a:effectLst/>
                <a:latin typeface="Calibri (Body)"/>
              </a:rPr>
              <a:t>Reset</a:t>
            </a:r>
            <a:r>
              <a:rPr lang="en-US" sz="2200" b="0" i="0" dirty="0">
                <a:solidFill>
                  <a:srgbClr val="202122"/>
                </a:solidFill>
                <a:effectLst/>
                <a:latin typeface="Calibri (Body)"/>
              </a:rPr>
              <a:t>: Typically used to add a reset button to shields that block the one on the board.</a:t>
            </a:r>
          </a:p>
          <a:p>
            <a:pPr marL="285750" indent="-285750">
              <a:buFont typeface="Arial" panose="020B0604020202020204" pitchFamily="34" charset="0"/>
              <a:buChar char="•"/>
            </a:pPr>
            <a:endParaRPr lang="en-US" sz="2200" dirty="0">
              <a:latin typeface="Calibri (Body)"/>
            </a:endParaRPr>
          </a:p>
        </p:txBody>
      </p:sp>
    </p:spTree>
    <p:extLst>
      <p:ext uri="{BB962C8B-B14F-4D97-AF65-F5344CB8AC3E}">
        <p14:creationId xmlns:p14="http://schemas.microsoft.com/office/powerpoint/2010/main" val="23267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25</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4DFA9C80-675A-4F90-AC18-D714B2D4E9B4}"/>
              </a:ext>
            </a:extLst>
          </p:cNvPr>
          <p:cNvSpPr txBox="1"/>
          <p:nvPr/>
        </p:nvSpPr>
        <p:spPr>
          <a:xfrm>
            <a:off x="500743" y="734915"/>
            <a:ext cx="10896600" cy="800219"/>
          </a:xfrm>
          <a:prstGeom prst="rect">
            <a:avLst/>
          </a:prstGeom>
          <a:noFill/>
        </p:spPr>
        <p:txBody>
          <a:bodyPr wrap="square" rtlCol="0">
            <a:spAutoFit/>
          </a:bodyPr>
          <a:lstStyle/>
          <a:p>
            <a:r>
              <a:rPr lang="en-US" sz="2800" b="1" i="0" dirty="0">
                <a:effectLst>
                  <a:outerShdw blurRad="38100" dist="38100" dir="2700000" algn="tl">
                    <a:srgbClr val="000000">
                      <a:alpha val="43137"/>
                    </a:srgbClr>
                  </a:outerShdw>
                </a:effectLst>
                <a:latin typeface="Calibri (Body)"/>
              </a:rPr>
              <a:t>Special pin functions</a:t>
            </a:r>
          </a:p>
          <a:p>
            <a:endParaRPr lang="en-US" dirty="0"/>
          </a:p>
        </p:txBody>
      </p:sp>
      <p:sp>
        <p:nvSpPr>
          <p:cNvPr id="2" name="TextBox 1">
            <a:extLst>
              <a:ext uri="{FF2B5EF4-FFF2-40B4-BE49-F238E27FC236}">
                <a16:creationId xmlns:a16="http://schemas.microsoft.com/office/drawing/2014/main" id="{B6A9ACC8-1619-482E-A09F-45FC6B4AFF04}"/>
              </a:ext>
            </a:extLst>
          </p:cNvPr>
          <p:cNvSpPr txBox="1"/>
          <p:nvPr/>
        </p:nvSpPr>
        <p:spPr>
          <a:xfrm>
            <a:off x="492967" y="1183601"/>
            <a:ext cx="11190514" cy="5355312"/>
          </a:xfrm>
          <a:prstGeom prst="rect">
            <a:avLst/>
          </a:prstGeom>
          <a:noFill/>
        </p:spPr>
        <p:txBody>
          <a:bodyPr wrap="square" rtlCol="0">
            <a:spAutoFit/>
          </a:bodyPr>
          <a:lstStyle/>
          <a:p>
            <a:r>
              <a:rPr lang="en-US" b="0" i="0" dirty="0">
                <a:solidFill>
                  <a:srgbClr val="202122"/>
                </a:solidFill>
                <a:effectLst/>
                <a:latin typeface="Calibri (Body)"/>
              </a:rPr>
              <a:t>Each of the 14 digital pins and 6 analog pins on the Uno can be used as an input or output, under software control (using pinMode(), digitalWrite(), and digitalRead() functions). They operate at 5 volts. Each pin can provide or receive 20 mA as the recommended operating condition and has an internal pull-up resistor (disconnected by default) of 20-50K ohm. A maximum of 40mA must not be exceeded on any I/O pin to avoid permanent damage to the microcontroller. The Uno has 6 analog inputs, labeled A0 through A5; each provides 10 bits of resolution (i.e. 1024 different values). By default, they measure from ground to 5 volts, though it is possible to change the upper end of the range using the AREF pin and the </a:t>
            </a:r>
            <a:r>
              <a:rPr lang="en-US" b="0" i="0" dirty="0" err="1">
                <a:solidFill>
                  <a:srgbClr val="202122"/>
                </a:solidFill>
                <a:effectLst/>
                <a:latin typeface="Calibri (Body)"/>
              </a:rPr>
              <a:t>analogReference</a:t>
            </a:r>
            <a:r>
              <a:rPr lang="en-US" b="0" i="0" dirty="0">
                <a:solidFill>
                  <a:srgbClr val="202122"/>
                </a:solidFill>
                <a:effectLst/>
                <a:latin typeface="Calibri (Body)"/>
              </a:rPr>
              <a:t>() function.</a:t>
            </a:r>
          </a:p>
          <a:p>
            <a:endParaRPr lang="en-US" b="0" i="0" dirty="0">
              <a:solidFill>
                <a:srgbClr val="202122"/>
              </a:solidFill>
              <a:effectLst/>
              <a:latin typeface="Calibri (Body)"/>
            </a:endParaRPr>
          </a:p>
          <a:p>
            <a:pPr algn="l">
              <a:buFont typeface="Arial" panose="020B0604020202020204" pitchFamily="34" charset="0"/>
              <a:buChar char="•"/>
            </a:pPr>
            <a:r>
              <a:rPr lang="en-US" b="1" i="0" dirty="0">
                <a:solidFill>
                  <a:srgbClr val="202122"/>
                </a:solidFill>
                <a:effectLst/>
                <a:latin typeface="Calibri (Body)"/>
              </a:rPr>
              <a:t>Serial</a:t>
            </a:r>
            <a:r>
              <a:rPr lang="en-US" b="0" i="0" dirty="0">
                <a:solidFill>
                  <a:srgbClr val="202122"/>
                </a:solidFill>
                <a:effectLst/>
                <a:latin typeface="Calibri (Body)"/>
              </a:rPr>
              <a:t> / </a:t>
            </a:r>
            <a:r>
              <a:rPr lang="en-US" b="0" i="0" u="none" strike="noStrike" dirty="0">
                <a:effectLst/>
                <a:latin typeface="Calibri (Body)"/>
              </a:rPr>
              <a:t>UART</a:t>
            </a:r>
            <a:r>
              <a:rPr lang="en-US" b="0" i="0" dirty="0">
                <a:solidFill>
                  <a:srgbClr val="202122"/>
                </a:solidFill>
                <a:effectLst/>
                <a:latin typeface="Calibri (Body)"/>
              </a:rPr>
              <a:t>: pins 0 (RX) and 1 (TX). Used to receive (RX) and transmit (TX) TTL serial data. These pins are connected to the corresponding pins of the ATmega8U2 USB-to-TTL serial chip.</a:t>
            </a:r>
          </a:p>
          <a:p>
            <a:pPr algn="l">
              <a:buFont typeface="Arial" panose="020B0604020202020204" pitchFamily="34" charset="0"/>
              <a:buChar char="•"/>
            </a:pPr>
            <a:r>
              <a:rPr lang="en-US" b="1" i="0" dirty="0">
                <a:solidFill>
                  <a:srgbClr val="202122"/>
                </a:solidFill>
                <a:effectLst/>
                <a:latin typeface="Calibri (Body)"/>
              </a:rPr>
              <a:t>External interrupts</a:t>
            </a:r>
            <a:r>
              <a:rPr lang="en-US" b="0" i="0" dirty="0">
                <a:solidFill>
                  <a:srgbClr val="202122"/>
                </a:solidFill>
                <a:effectLst/>
                <a:latin typeface="Calibri (Body)"/>
              </a:rPr>
              <a:t>: pins 2 and 3. These pins can be configured to trigger an interrupt on a low value, a rising or falling edge, or a change in value.</a:t>
            </a:r>
          </a:p>
          <a:p>
            <a:pPr algn="l">
              <a:buFont typeface="Arial" panose="020B0604020202020204" pitchFamily="34" charset="0"/>
              <a:buChar char="•"/>
            </a:pPr>
            <a:r>
              <a:rPr lang="en-US" b="1" i="0" u="none" strike="noStrike" dirty="0">
                <a:effectLst/>
                <a:latin typeface="Calibri (Body)"/>
              </a:rPr>
              <a:t>PWM</a:t>
            </a:r>
            <a:r>
              <a:rPr lang="en-US" b="0" i="0" dirty="0">
                <a:effectLst/>
                <a:latin typeface="Calibri (Body)"/>
              </a:rPr>
              <a:t> </a:t>
            </a:r>
            <a:r>
              <a:rPr lang="en-US" b="0" i="0" dirty="0">
                <a:solidFill>
                  <a:srgbClr val="202122"/>
                </a:solidFill>
                <a:effectLst/>
                <a:latin typeface="Calibri (Body)"/>
              </a:rPr>
              <a:t>(pulse-width modulation): pins 3, 5, 6, 9, 10, and 11. Can provide 8-bit PWM output with the </a:t>
            </a:r>
            <a:r>
              <a:rPr lang="en-US" b="0" i="0" dirty="0" err="1">
                <a:solidFill>
                  <a:srgbClr val="202122"/>
                </a:solidFill>
                <a:effectLst/>
                <a:latin typeface="Calibri (Body)"/>
              </a:rPr>
              <a:t>analogWrite</a:t>
            </a:r>
            <a:r>
              <a:rPr lang="en-US" b="0" i="0" dirty="0">
                <a:solidFill>
                  <a:srgbClr val="202122"/>
                </a:solidFill>
                <a:effectLst/>
                <a:latin typeface="Calibri (Body)"/>
              </a:rPr>
              <a:t>() function.</a:t>
            </a:r>
          </a:p>
          <a:p>
            <a:pPr algn="l">
              <a:buFont typeface="Arial" panose="020B0604020202020204" pitchFamily="34" charset="0"/>
              <a:buChar char="•"/>
            </a:pPr>
            <a:r>
              <a:rPr lang="en-US" b="1" i="0" u="none" strike="noStrike" dirty="0">
                <a:effectLst/>
                <a:latin typeface="Calibri (Body)"/>
              </a:rPr>
              <a:t>SPI</a:t>
            </a:r>
            <a:r>
              <a:rPr lang="en-US" b="0" i="0" dirty="0">
                <a:effectLst/>
                <a:latin typeface="Calibri (Body)"/>
              </a:rPr>
              <a:t> </a:t>
            </a:r>
            <a:r>
              <a:rPr lang="en-US" b="0" i="0" dirty="0">
                <a:solidFill>
                  <a:srgbClr val="202122"/>
                </a:solidFill>
                <a:effectLst/>
                <a:latin typeface="Calibri (Body)"/>
              </a:rPr>
              <a:t>(Serial Peripheral Interface): pins 10 (SS), 11 (MOSI), 12 (MISO), and 13 (SCK). These pins support SPI communication using the SPI library.</a:t>
            </a:r>
          </a:p>
          <a:p>
            <a:pPr algn="l">
              <a:buFont typeface="Arial" panose="020B0604020202020204" pitchFamily="34" charset="0"/>
              <a:buChar char="•"/>
            </a:pPr>
            <a:r>
              <a:rPr lang="en-US" b="1" i="0" dirty="0">
                <a:solidFill>
                  <a:srgbClr val="202122"/>
                </a:solidFill>
                <a:effectLst/>
                <a:latin typeface="Calibri (Body)"/>
              </a:rPr>
              <a:t>TWI</a:t>
            </a:r>
            <a:r>
              <a:rPr lang="en-US" b="0" i="0" dirty="0">
                <a:solidFill>
                  <a:srgbClr val="202122"/>
                </a:solidFill>
                <a:effectLst/>
                <a:latin typeface="Calibri (Body)"/>
              </a:rPr>
              <a:t> (two-wire interface) / </a:t>
            </a:r>
            <a:r>
              <a:rPr lang="en-US" b="0" i="0" u="none" strike="noStrike" dirty="0">
                <a:effectLst/>
                <a:latin typeface="Calibri (Body)"/>
              </a:rPr>
              <a:t>I²C</a:t>
            </a:r>
            <a:r>
              <a:rPr lang="en-US" b="0" i="0" dirty="0">
                <a:solidFill>
                  <a:srgbClr val="202122"/>
                </a:solidFill>
                <a:effectLst/>
                <a:latin typeface="Calibri (Body)"/>
              </a:rPr>
              <a:t>: pin SDA (A4) and pin SCL (A5). Support TWI communication using the Wire library.</a:t>
            </a:r>
          </a:p>
          <a:p>
            <a:pPr algn="l">
              <a:buFont typeface="Arial" panose="020B0604020202020204" pitchFamily="34" charset="0"/>
              <a:buChar char="•"/>
            </a:pPr>
            <a:r>
              <a:rPr lang="en-US" b="1" i="0" dirty="0">
                <a:solidFill>
                  <a:srgbClr val="202122"/>
                </a:solidFill>
                <a:effectLst/>
                <a:latin typeface="Calibri (Body)"/>
              </a:rPr>
              <a:t>AREF</a:t>
            </a:r>
            <a:r>
              <a:rPr lang="en-US" b="0" i="0" dirty="0">
                <a:solidFill>
                  <a:srgbClr val="202122"/>
                </a:solidFill>
                <a:effectLst/>
                <a:latin typeface="Calibri (Body)"/>
              </a:rPr>
              <a:t> (analog reference): Reference voltage for the analog inputs.</a:t>
            </a:r>
          </a:p>
          <a:p>
            <a:pPr marL="285750" indent="-285750">
              <a:buFont typeface="Arial" panose="020B0604020202020204" pitchFamily="34" charset="0"/>
              <a:buChar char="•"/>
            </a:pPr>
            <a:endParaRPr lang="en-US" dirty="0">
              <a:latin typeface="Calibri (Body)"/>
            </a:endParaRPr>
          </a:p>
        </p:txBody>
      </p:sp>
    </p:spTree>
    <p:extLst>
      <p:ext uri="{BB962C8B-B14F-4D97-AF65-F5344CB8AC3E}">
        <p14:creationId xmlns:p14="http://schemas.microsoft.com/office/powerpoint/2010/main" val="3394477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26</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21F2584-FDD2-496D-B152-DB93126CB64C}"/>
              </a:ext>
            </a:extLst>
          </p:cNvPr>
          <p:cNvSpPr txBox="1"/>
          <p:nvPr/>
        </p:nvSpPr>
        <p:spPr>
          <a:xfrm>
            <a:off x="500743" y="578498"/>
            <a:ext cx="108966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Relay</a:t>
            </a:r>
          </a:p>
        </p:txBody>
      </p:sp>
      <p:sp>
        <p:nvSpPr>
          <p:cNvPr id="2" name="TextBox 1">
            <a:extLst>
              <a:ext uri="{FF2B5EF4-FFF2-40B4-BE49-F238E27FC236}">
                <a16:creationId xmlns:a16="http://schemas.microsoft.com/office/drawing/2014/main" id="{423FE91A-2824-4A8B-B26C-A18753D4BCEC}"/>
              </a:ext>
            </a:extLst>
          </p:cNvPr>
          <p:cNvSpPr txBox="1"/>
          <p:nvPr/>
        </p:nvSpPr>
        <p:spPr>
          <a:xfrm>
            <a:off x="578498" y="1315616"/>
            <a:ext cx="11047445" cy="347787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Calibri (Body)"/>
              </a:rPr>
              <a:t>A relay can be defined as a switch. Switches are generally used to close or open the circuit manually .Relay is also a switch that connects or disconnects two circuits. But instead of manual operation a relay is applied with electrical signal, which in turn connects or disconnects another circuit.</a:t>
            </a:r>
          </a:p>
          <a:p>
            <a:pPr marL="285750" indent="-285750">
              <a:buFont typeface="Arial" panose="020B0604020202020204" pitchFamily="34" charset="0"/>
              <a:buChar char="•"/>
            </a:pPr>
            <a:endParaRPr lang="en-US" sz="2000" b="0" i="0" dirty="0">
              <a:solidFill>
                <a:srgbClr val="000000"/>
              </a:solidFill>
              <a:effectLst/>
              <a:latin typeface="Calibri (Body)"/>
            </a:endParaRPr>
          </a:p>
          <a:p>
            <a:pPr marL="342900" indent="-342900" algn="l">
              <a:buFont typeface="Arial" panose="020B0604020202020204" pitchFamily="34" charset="0"/>
              <a:buChar char="•"/>
            </a:pPr>
            <a:r>
              <a:rPr lang="en-US" sz="2000" b="0" i="0" dirty="0">
                <a:solidFill>
                  <a:srgbClr val="000000"/>
                </a:solidFill>
                <a:effectLst/>
                <a:latin typeface="Open Sans" panose="020B0606030504020204" pitchFamily="34" charset="0"/>
              </a:rPr>
              <a:t>Every electromechanical relay consists of an</a:t>
            </a:r>
          </a:p>
          <a:p>
            <a:pPr algn="l"/>
            <a:endParaRPr lang="en-US" sz="2000" b="0" i="0" dirty="0">
              <a:solidFill>
                <a:srgbClr val="34444C"/>
              </a:solidFill>
              <a:effectLst/>
              <a:latin typeface="Open Sans" panose="020B0606030504020204" pitchFamily="34" charset="0"/>
            </a:endParaRPr>
          </a:p>
          <a:p>
            <a:pPr marL="342900" indent="-342900" algn="l" fontAlgn="base">
              <a:buFont typeface="Wingdings" panose="05000000000000000000" pitchFamily="2" charset="2"/>
              <a:buChar char="v"/>
            </a:pPr>
            <a:r>
              <a:rPr lang="en-US" sz="2000" b="0" i="0" dirty="0">
                <a:solidFill>
                  <a:srgbClr val="000000"/>
                </a:solidFill>
                <a:effectLst/>
                <a:latin typeface="Open Sans" panose="020B0606030504020204" pitchFamily="34" charset="0"/>
              </a:rPr>
              <a:t>Electromagnet</a:t>
            </a:r>
            <a:endParaRPr lang="en-US" sz="2000" b="0" i="0" dirty="0">
              <a:solidFill>
                <a:srgbClr val="34444C"/>
              </a:solidFill>
              <a:effectLst/>
              <a:latin typeface="Open Sans" panose="020B0606030504020204" pitchFamily="34" charset="0"/>
            </a:endParaRPr>
          </a:p>
          <a:p>
            <a:pPr marL="342900" indent="-342900" algn="l" fontAlgn="base">
              <a:buFont typeface="Wingdings" panose="05000000000000000000" pitchFamily="2" charset="2"/>
              <a:buChar char="v"/>
            </a:pPr>
            <a:r>
              <a:rPr lang="en-US" sz="2000" b="0" i="0" dirty="0">
                <a:solidFill>
                  <a:srgbClr val="000000"/>
                </a:solidFill>
                <a:effectLst/>
                <a:latin typeface="Open Sans" panose="020B0606030504020204" pitchFamily="34" charset="0"/>
              </a:rPr>
              <a:t>Mechanically movable contact</a:t>
            </a:r>
            <a:endParaRPr lang="en-US" sz="2000" b="0" i="0" dirty="0">
              <a:solidFill>
                <a:srgbClr val="34444C"/>
              </a:solidFill>
              <a:effectLst/>
              <a:latin typeface="Open Sans" panose="020B0606030504020204" pitchFamily="34" charset="0"/>
            </a:endParaRPr>
          </a:p>
          <a:p>
            <a:pPr marL="342900" indent="-342900" algn="l" fontAlgn="base">
              <a:buFont typeface="Wingdings" panose="05000000000000000000" pitchFamily="2" charset="2"/>
              <a:buChar char="v"/>
            </a:pPr>
            <a:r>
              <a:rPr lang="en-US" sz="2000" b="0" i="0" dirty="0">
                <a:solidFill>
                  <a:srgbClr val="000000"/>
                </a:solidFill>
                <a:effectLst/>
                <a:latin typeface="Open Sans" panose="020B0606030504020204" pitchFamily="34" charset="0"/>
              </a:rPr>
              <a:t>Switching points and</a:t>
            </a:r>
            <a:endParaRPr lang="en-US" sz="2000" b="0" i="0" dirty="0">
              <a:solidFill>
                <a:srgbClr val="34444C"/>
              </a:solidFill>
              <a:effectLst/>
              <a:latin typeface="Open Sans" panose="020B0606030504020204" pitchFamily="34" charset="0"/>
            </a:endParaRPr>
          </a:p>
          <a:p>
            <a:pPr marL="342900" indent="-342900" algn="l" fontAlgn="base">
              <a:buFont typeface="Wingdings" panose="05000000000000000000" pitchFamily="2" charset="2"/>
              <a:buChar char="v"/>
            </a:pPr>
            <a:r>
              <a:rPr lang="en-US" sz="2000" b="0" i="0" dirty="0">
                <a:solidFill>
                  <a:srgbClr val="000000"/>
                </a:solidFill>
                <a:effectLst/>
                <a:latin typeface="Open Sans" panose="020B0606030504020204" pitchFamily="34" charset="0"/>
              </a:rPr>
              <a:t>Spring</a:t>
            </a:r>
            <a:endParaRPr lang="en-US" sz="2000" b="0" i="0" dirty="0">
              <a:solidFill>
                <a:srgbClr val="34444C"/>
              </a:solidFill>
              <a:effectLst/>
              <a:latin typeface="Open Sans" panose="020B0606030504020204" pitchFamily="34" charset="0"/>
            </a:endParaRPr>
          </a:p>
          <a:p>
            <a:pPr marL="285750" indent="-285750">
              <a:buFont typeface="Arial" panose="020B0604020202020204" pitchFamily="34" charset="0"/>
              <a:buChar char="•"/>
            </a:pPr>
            <a:endParaRPr lang="en-US" sz="2000" dirty="0">
              <a:latin typeface="Calibri (Body)"/>
            </a:endParaRPr>
          </a:p>
        </p:txBody>
      </p:sp>
      <p:pic>
        <p:nvPicPr>
          <p:cNvPr id="8" name="Picture 7">
            <a:extLst>
              <a:ext uri="{FF2B5EF4-FFF2-40B4-BE49-F238E27FC236}">
                <a16:creationId xmlns:a16="http://schemas.microsoft.com/office/drawing/2014/main" id="{A29BFBDF-1D39-40A3-9271-9A0043F48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02" y="2267541"/>
            <a:ext cx="3162299" cy="2106892"/>
          </a:xfrm>
          <a:prstGeom prst="rect">
            <a:avLst/>
          </a:prstGeom>
        </p:spPr>
      </p:pic>
      <p:pic>
        <p:nvPicPr>
          <p:cNvPr id="4100" name="Picture 4" descr="What is a Relay and How it Works? - Codrey Electronics">
            <a:extLst>
              <a:ext uri="{FF2B5EF4-FFF2-40B4-BE49-F238E27FC236}">
                <a16:creationId xmlns:a16="http://schemas.microsoft.com/office/drawing/2014/main" id="{47A0300F-55FF-4F07-A250-D80EC17CD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106" y="3839547"/>
            <a:ext cx="3731858" cy="224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84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5" y="365125"/>
            <a:ext cx="11007436" cy="1325563"/>
          </a:xfrm>
        </p:spPr>
        <p:txBody>
          <a:bodyPr>
            <a:normAutofit/>
          </a:bodyPr>
          <a:lstStyle/>
          <a:p>
            <a:r>
              <a:rPr lang="en-US" sz="2800" b="1" u="sng" dirty="0"/>
              <a:t>5V 5-Pin Relay Module</a:t>
            </a:r>
            <a:r>
              <a:rPr lang="en-US" sz="2800" b="1" dirty="0"/>
              <a:t>                                        </a:t>
            </a:r>
            <a:r>
              <a:rPr lang="en-US" sz="2800" b="1" u="sng" dirty="0"/>
              <a:t>5V Relay Pin Diagram</a:t>
            </a:r>
          </a:p>
        </p:txBody>
      </p:sp>
      <p:sp>
        <p:nvSpPr>
          <p:cNvPr id="4" name="Footer Placeholder 3"/>
          <p:cNvSpPr>
            <a:spLocks noGrp="1"/>
          </p:cNvSpPr>
          <p:nvPr>
            <p:ph type="ftr" sz="quarter" idx="11"/>
          </p:nvPr>
        </p:nvSpPr>
        <p:spPr/>
        <p:txBody>
          <a:bodyPr/>
          <a:lstStyle/>
          <a:p>
            <a:r>
              <a:rPr lang="en-US"/>
              <a:t>CONTACTLESS SWITCH FOR HOME AUTOMATION-DEPARTMENT OF ECE - NIE IT</a:t>
            </a:r>
          </a:p>
        </p:txBody>
      </p:sp>
      <p:sp>
        <p:nvSpPr>
          <p:cNvPr id="5" name="Slide Number Placeholder 4"/>
          <p:cNvSpPr>
            <a:spLocks noGrp="1"/>
          </p:cNvSpPr>
          <p:nvPr>
            <p:ph type="sldNum" sz="quarter" idx="12"/>
          </p:nvPr>
        </p:nvSpPr>
        <p:spPr/>
        <p:txBody>
          <a:bodyPr/>
          <a:lstStyle/>
          <a:p>
            <a:fld id="{91E9C703-7A4F-44F8-A6B7-410F8F747F08}" type="slidenum">
              <a:rPr lang="en-US" smtClean="0"/>
              <a:pPr/>
              <a:t>27</a:t>
            </a:fld>
            <a:endParaRPr lang="en-US"/>
          </a:p>
        </p:txBody>
      </p:sp>
      <p:pic>
        <p:nvPicPr>
          <p:cNvPr id="1026" name="Picture 2" descr="https://components101.com/asset/sites/default/files/component_pin/Relay-Pinout.png"/>
          <p:cNvPicPr>
            <a:picLocks noGrp="1" noChangeAspect="1" noChangeArrowheads="1"/>
          </p:cNvPicPr>
          <p:nvPr>
            <p:ph idx="1"/>
          </p:nvPr>
        </p:nvPicPr>
        <p:blipFill>
          <a:blip r:embed="rId2"/>
          <a:srcRect/>
          <a:stretch>
            <a:fillRect/>
          </a:stretch>
        </p:blipFill>
        <p:spPr bwMode="auto">
          <a:xfrm>
            <a:off x="6427644" y="1898074"/>
            <a:ext cx="4863812" cy="3962400"/>
          </a:xfrm>
          <a:prstGeom prst="rect">
            <a:avLst/>
          </a:prstGeom>
          <a:noFill/>
        </p:spPr>
      </p:pic>
      <p:pic>
        <p:nvPicPr>
          <p:cNvPr id="1028" name="Picture 4" descr="5V 5-Pin Relay Module"/>
          <p:cNvPicPr>
            <a:picLocks noChangeAspect="1" noChangeArrowheads="1"/>
          </p:cNvPicPr>
          <p:nvPr/>
        </p:nvPicPr>
        <p:blipFill>
          <a:blip r:embed="rId3" cstate="print"/>
          <a:srcRect/>
          <a:stretch>
            <a:fillRect/>
          </a:stretch>
        </p:blipFill>
        <p:spPr bwMode="auto">
          <a:xfrm>
            <a:off x="3726875" y="235529"/>
            <a:ext cx="1925781" cy="1427017"/>
          </a:xfrm>
          <a:prstGeom prst="rect">
            <a:avLst/>
          </a:prstGeom>
          <a:noFill/>
        </p:spPr>
      </p:pic>
      <p:pic>
        <p:nvPicPr>
          <p:cNvPr id="1030" name="Picture 6" descr="5V Single Channel Relay Module Pinout, working, Interfacing, Applications"/>
          <p:cNvPicPr>
            <a:picLocks noChangeAspect="1" noChangeArrowheads="1"/>
          </p:cNvPicPr>
          <p:nvPr/>
        </p:nvPicPr>
        <p:blipFill>
          <a:blip r:embed="rId4"/>
          <a:srcRect/>
          <a:stretch>
            <a:fillRect/>
          </a:stretch>
        </p:blipFill>
        <p:spPr bwMode="auto">
          <a:xfrm>
            <a:off x="484909" y="2189018"/>
            <a:ext cx="5320146" cy="356061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28</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074" name="Picture 2" descr="How a Relay Works - How to Connect N/O, N/C Pins | Homemade Circuit Projects">
            <a:extLst>
              <a:ext uri="{FF2B5EF4-FFF2-40B4-BE49-F238E27FC236}">
                <a16:creationId xmlns:a16="http://schemas.microsoft.com/office/drawing/2014/main" id="{1515E918-C1FE-4353-B9FD-9131246EA01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33763" y="681038"/>
            <a:ext cx="532447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6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29</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21F2584-FDD2-496D-B152-DB93126CB64C}"/>
              </a:ext>
            </a:extLst>
          </p:cNvPr>
          <p:cNvSpPr txBox="1"/>
          <p:nvPr/>
        </p:nvSpPr>
        <p:spPr>
          <a:xfrm>
            <a:off x="500743" y="578498"/>
            <a:ext cx="10896600" cy="523220"/>
          </a:xfrm>
          <a:prstGeom prst="rect">
            <a:avLst/>
          </a:prstGeom>
          <a:noFill/>
        </p:spPr>
        <p:txBody>
          <a:bodyPr wrap="square" rtlCol="0">
            <a:spAutoFit/>
          </a:bodyPr>
          <a:lstStyle/>
          <a:p>
            <a:endParaRPr lang="en-US" sz="28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23FE91A-2824-4A8B-B26C-A18753D4BCEC}"/>
              </a:ext>
            </a:extLst>
          </p:cNvPr>
          <p:cNvSpPr txBox="1"/>
          <p:nvPr/>
        </p:nvSpPr>
        <p:spPr>
          <a:xfrm>
            <a:off x="572277" y="1679510"/>
            <a:ext cx="11047445" cy="5386090"/>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Arial" panose="020B0604020202020204" pitchFamily="34" charset="0"/>
              </a:rPr>
              <a:t>A </a:t>
            </a:r>
            <a:r>
              <a:rPr lang="en-US" sz="2000" b="1" i="0" dirty="0">
                <a:effectLst/>
                <a:latin typeface="Arial" panose="020B0604020202020204" pitchFamily="34" charset="0"/>
              </a:rPr>
              <a:t>jump wire</a:t>
            </a:r>
            <a:r>
              <a:rPr lang="en-US" sz="2000" b="0" i="0" dirty="0">
                <a:effectLst/>
                <a:latin typeface="Arial" panose="020B0604020202020204" pitchFamily="34" charset="0"/>
              </a:rPr>
              <a:t> (also known as jumper, jumper wire, jumper cable, DuPont wire or cable) is an </a:t>
            </a:r>
            <a:r>
              <a:rPr lang="en-US" sz="2000" b="0" i="0" u="none" strike="noStrike" dirty="0">
                <a:effectLst/>
                <a:latin typeface="Arial" panose="020B0604020202020204" pitchFamily="34" charset="0"/>
              </a:rPr>
              <a:t>electrical wire</a:t>
            </a:r>
            <a:r>
              <a:rPr lang="en-US" sz="2000" b="0" i="0" dirty="0">
                <a:effectLst/>
                <a:latin typeface="Arial" panose="020B0604020202020204" pitchFamily="34" charset="0"/>
              </a:rPr>
              <a:t>, or group of them in a cable, with a connector or pin at each end (or sometimes without them – simply "tinned"), which is normally used to interconnect the components of a </a:t>
            </a:r>
            <a:r>
              <a:rPr lang="en-US" sz="2000" b="0" i="0" u="none" strike="noStrike" dirty="0">
                <a:effectLst/>
                <a:latin typeface="Arial" panose="020B0604020202020204" pitchFamily="34" charset="0"/>
              </a:rPr>
              <a:t>breadboard</a:t>
            </a:r>
            <a:r>
              <a:rPr lang="en-US" sz="2000" b="0" i="0" dirty="0">
                <a:effectLst/>
                <a:latin typeface="Arial" panose="020B0604020202020204" pitchFamily="34" charset="0"/>
              </a:rPr>
              <a:t> or other prototype or test circuit, internally or with other equipment or components, without soldering.</a:t>
            </a:r>
          </a:p>
          <a:p>
            <a:pPr marL="285750" indent="-285750">
              <a:buFont typeface="Arial" panose="020B0604020202020204" pitchFamily="34" charset="0"/>
              <a:buChar char="•"/>
            </a:pPr>
            <a:endParaRPr lang="en-US" sz="2000" b="0" i="0" dirty="0">
              <a:effectLst/>
              <a:latin typeface="Arial" panose="020B0604020202020204" pitchFamily="34" charset="0"/>
            </a:endParaRPr>
          </a:p>
          <a:p>
            <a:pPr marL="285750" indent="-285750">
              <a:buFont typeface="Arial" panose="020B0604020202020204" pitchFamily="34" charset="0"/>
              <a:buChar char="•"/>
            </a:pPr>
            <a:r>
              <a:rPr lang="en-US" sz="2400" b="0" i="0" dirty="0">
                <a:solidFill>
                  <a:srgbClr val="000000"/>
                </a:solidFill>
                <a:effectLst/>
                <a:latin typeface="Linux Libertine"/>
              </a:rPr>
              <a:t>Types</a:t>
            </a:r>
          </a:p>
          <a:p>
            <a:pPr marL="285750" indent="-285750">
              <a:buFont typeface="Arial" panose="020B0604020202020204" pitchFamily="34" charset="0"/>
              <a:buChar char="•"/>
            </a:pPr>
            <a:endParaRPr lang="en-US" sz="2000" dirty="0">
              <a:solidFill>
                <a:srgbClr val="000000"/>
              </a:solidFill>
              <a:latin typeface="Linux Libertine"/>
            </a:endParaRPr>
          </a:p>
          <a:p>
            <a:pPr marL="514350" indent="-514350">
              <a:buFont typeface="+mj-lt"/>
              <a:buAutoNum type="romanUcPeriod"/>
            </a:pPr>
            <a:r>
              <a:rPr lang="en-US" sz="2000" b="0" i="0" dirty="0">
                <a:solidFill>
                  <a:srgbClr val="202122"/>
                </a:solidFill>
                <a:effectLst/>
                <a:latin typeface="Arial" panose="020B0604020202020204" pitchFamily="34" charset="0"/>
              </a:rPr>
              <a:t>Solid tips</a:t>
            </a:r>
            <a:endParaRPr lang="en-US" sz="2000" b="0" i="0" dirty="0">
              <a:solidFill>
                <a:srgbClr val="000000"/>
              </a:solidFill>
              <a:effectLst/>
              <a:latin typeface="Linux Libertine"/>
            </a:endParaRPr>
          </a:p>
          <a:p>
            <a:pPr marL="514350" indent="-514350">
              <a:buFont typeface="+mj-lt"/>
              <a:buAutoNum type="romanUcPeriod"/>
            </a:pPr>
            <a:r>
              <a:rPr lang="en-US" sz="2000" b="0" dirty="0">
                <a:effectLst/>
                <a:latin typeface="Arial" panose="020B0604020202020204" pitchFamily="34" charset="0"/>
              </a:rPr>
              <a:t>Crocodile</a:t>
            </a:r>
            <a:r>
              <a:rPr lang="en-US" sz="2000" b="0" i="0" dirty="0">
                <a:effectLst/>
                <a:latin typeface="Arial" panose="020B0604020202020204" pitchFamily="34" charset="0"/>
              </a:rPr>
              <a:t> clips</a:t>
            </a:r>
          </a:p>
          <a:p>
            <a:pPr marL="514350" indent="-514350">
              <a:buFont typeface="+mj-lt"/>
              <a:buAutoNum type="romanUcPeriod"/>
            </a:pPr>
            <a:r>
              <a:rPr lang="en-US" sz="2000" b="0" i="0" dirty="0">
                <a:effectLst/>
                <a:latin typeface="Arial" panose="020B0604020202020204" pitchFamily="34" charset="0"/>
              </a:rPr>
              <a:t>Banana connectors </a:t>
            </a:r>
          </a:p>
          <a:p>
            <a:pPr marL="514350" indent="-514350">
              <a:buFont typeface="+mj-lt"/>
              <a:buAutoNum type="romanUcPeriod"/>
            </a:pPr>
            <a:r>
              <a:rPr lang="en-US" sz="2000" b="0" i="0" u="none" strike="noStrike" dirty="0">
                <a:effectLst/>
                <a:latin typeface="Arial" panose="020B0604020202020204" pitchFamily="34" charset="0"/>
              </a:rPr>
              <a:t>Registered jack</a:t>
            </a:r>
          </a:p>
          <a:p>
            <a:pPr marL="514350" indent="-514350">
              <a:buFont typeface="+mj-lt"/>
              <a:buAutoNum type="romanUcPeriod"/>
            </a:pPr>
            <a:r>
              <a:rPr lang="en-US" sz="2000" b="0" i="0" u="none" strike="noStrike" dirty="0">
                <a:effectLst/>
                <a:latin typeface="Arial" panose="020B0604020202020204" pitchFamily="34" charset="0"/>
              </a:rPr>
              <a:t>RCA connectors</a:t>
            </a:r>
          </a:p>
          <a:p>
            <a:pPr marL="514350" indent="-514350">
              <a:buFont typeface="+mj-lt"/>
              <a:buAutoNum type="romanUcPeriod"/>
            </a:pPr>
            <a:r>
              <a:rPr lang="en-US" sz="2000" b="0" i="0" u="none" strike="noStrike" dirty="0">
                <a:effectLst/>
                <a:latin typeface="Arial" panose="020B0604020202020204" pitchFamily="34" charset="0"/>
              </a:rPr>
              <a:t>RF connectors</a:t>
            </a:r>
            <a:endParaRPr lang="en-US" sz="2000" b="0" i="0" dirty="0">
              <a:effectLst/>
              <a:latin typeface="Arial" panose="020B0604020202020204" pitchFamily="34" charset="0"/>
            </a:endParaRPr>
          </a:p>
          <a:p>
            <a:pPr marL="514350" indent="-514350">
              <a:buFont typeface="+mj-lt"/>
              <a:buAutoNum type="romanUcPeriod"/>
            </a:pPr>
            <a:endParaRPr lang="en-US" sz="2000" b="0" i="0" dirty="0">
              <a:effectLst/>
              <a:latin typeface="Arial" panose="020B0604020202020204" pitchFamily="34" charset="0"/>
            </a:endParaRPr>
          </a:p>
          <a:p>
            <a:pPr marL="514350" indent="-514350">
              <a:buFont typeface="+mj-lt"/>
              <a:buAutoNum type="romanUcPeriod"/>
            </a:pPr>
            <a:endParaRPr lang="en-US" sz="2000" b="0" i="0" dirty="0">
              <a:solidFill>
                <a:srgbClr val="000000"/>
              </a:solidFill>
              <a:effectLst/>
              <a:latin typeface="Linux Libertine"/>
            </a:endParaRPr>
          </a:p>
          <a:p>
            <a:pPr marL="514350" indent="-514350">
              <a:buFont typeface="+mj-lt"/>
              <a:buAutoNum type="romanUcPeriod"/>
            </a:pPr>
            <a:endParaRPr lang="en-US" sz="2000" dirty="0">
              <a:latin typeface="Calibri (Body)"/>
            </a:endParaRPr>
          </a:p>
        </p:txBody>
      </p:sp>
      <p:sp>
        <p:nvSpPr>
          <p:cNvPr id="11" name="TextBox 10">
            <a:extLst>
              <a:ext uri="{FF2B5EF4-FFF2-40B4-BE49-F238E27FC236}">
                <a16:creationId xmlns:a16="http://schemas.microsoft.com/office/drawing/2014/main" id="{953B8074-6ED8-424F-B9D3-9BF8563CAA6D}"/>
              </a:ext>
            </a:extLst>
          </p:cNvPr>
          <p:cNvSpPr txBox="1"/>
          <p:nvPr/>
        </p:nvSpPr>
        <p:spPr>
          <a:xfrm>
            <a:off x="653143" y="730898"/>
            <a:ext cx="108966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Jumper Wires</a:t>
            </a:r>
          </a:p>
        </p:txBody>
      </p:sp>
      <p:pic>
        <p:nvPicPr>
          <p:cNvPr id="6146" name="Picture 2" descr="Jumper Wires">
            <a:extLst>
              <a:ext uri="{FF2B5EF4-FFF2-40B4-BE49-F238E27FC236}">
                <a16:creationId xmlns:a16="http://schemas.microsoft.com/office/drawing/2014/main" id="{4B5F4621-F07D-4E22-A428-ECD46912F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103" y="3611228"/>
            <a:ext cx="2444619" cy="244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73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F1D111-7C83-4FA4-9690-AD8BDF68A30D}"/>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3</a:t>
            </a:fld>
            <a:endParaRPr lang="en-US" sz="1400" b="1" dirty="0">
              <a:solidFill>
                <a:schemeClr val="tx1"/>
              </a:solidFill>
            </a:endParaRPr>
          </a:p>
        </p:txBody>
      </p:sp>
      <p:sp>
        <p:nvSpPr>
          <p:cNvPr id="6" name="Rectangle 5">
            <a:extLst>
              <a:ext uri="{FF2B5EF4-FFF2-40B4-BE49-F238E27FC236}">
                <a16:creationId xmlns:a16="http://schemas.microsoft.com/office/drawing/2014/main" id="{4B6763DA-3CCD-4931-93DE-110CC77938E8}"/>
              </a:ext>
            </a:extLst>
          </p:cNvPr>
          <p:cNvSpPr/>
          <p:nvPr/>
        </p:nvSpPr>
        <p:spPr>
          <a:xfrm>
            <a:off x="242596" y="307910"/>
            <a:ext cx="11616612" cy="6048440"/>
          </a:xfrm>
          <a:prstGeom prst="rect">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107AA3D8-C5EC-4806-BB20-15BE51B44868}"/>
              </a:ext>
            </a:extLst>
          </p:cNvPr>
          <p:cNvSpPr>
            <a:spLocks noGrp="1"/>
          </p:cNvSpPr>
          <p:nvPr>
            <p:ph type="title"/>
          </p:nvPr>
        </p:nvSpPr>
        <p:spPr>
          <a:xfrm>
            <a:off x="395687" y="125000"/>
            <a:ext cx="10515600" cy="1325563"/>
          </a:xfrm>
        </p:spPr>
        <p:txBody>
          <a:bodyPr>
            <a:normAutofit/>
          </a:bodyPr>
          <a:lstStyle/>
          <a:p>
            <a:r>
              <a:rPr lang="en-IN" sz="3200" b="1" dirty="0">
                <a:latin typeface="Calibri (Body)"/>
              </a:rPr>
              <a:t>Introduction</a:t>
            </a:r>
            <a:r>
              <a:rPr lang="en-IN" sz="3200" b="1" dirty="0"/>
              <a:t> :</a:t>
            </a:r>
          </a:p>
        </p:txBody>
      </p:sp>
      <p:sp>
        <p:nvSpPr>
          <p:cNvPr id="13" name="Footer Placeholder 12">
            <a:extLst>
              <a:ext uri="{FF2B5EF4-FFF2-40B4-BE49-F238E27FC236}">
                <a16:creationId xmlns:a16="http://schemas.microsoft.com/office/drawing/2014/main" id="{B8FE3B8E-A716-4BD4-BA2B-E2209DEAB7DE}"/>
              </a:ext>
            </a:extLst>
          </p:cNvPr>
          <p:cNvSpPr>
            <a:spLocks noGrp="1"/>
          </p:cNvSpPr>
          <p:nvPr>
            <p:ph type="ftr" sz="quarter" idx="11"/>
          </p:nvPr>
        </p:nvSpPr>
        <p:spPr>
          <a:xfrm>
            <a:off x="0" y="6356350"/>
            <a:ext cx="12192000" cy="501650"/>
          </a:xfrm>
          <a:ln>
            <a:solidFill>
              <a:schemeClr val="bg1"/>
            </a:solidFill>
          </a:ln>
        </p:spPr>
        <p:txBody>
          <a:bodyPr/>
          <a:lstStyle/>
          <a:p>
            <a:r>
              <a:rPr lang="en-US" sz="1400" b="1" dirty="0"/>
              <a:t>CONTACTLESS SWITCH FOR HOME AUTOMATION-DEPARTMENT OF ECE - NIE IT</a:t>
            </a:r>
          </a:p>
        </p:txBody>
      </p:sp>
      <p:sp>
        <p:nvSpPr>
          <p:cNvPr id="14" name="TextBox 13">
            <a:extLst>
              <a:ext uri="{FF2B5EF4-FFF2-40B4-BE49-F238E27FC236}">
                <a16:creationId xmlns:a16="http://schemas.microsoft.com/office/drawing/2014/main" id="{6BA34FE0-0A3F-45DC-AED4-C15B14DFDB63}"/>
              </a:ext>
            </a:extLst>
          </p:cNvPr>
          <p:cNvSpPr txBox="1"/>
          <p:nvPr/>
        </p:nvSpPr>
        <p:spPr>
          <a:xfrm>
            <a:off x="242596" y="1670180"/>
            <a:ext cx="11616613" cy="3447098"/>
          </a:xfrm>
          <a:prstGeom prst="rect">
            <a:avLst/>
          </a:prstGeom>
          <a:noFill/>
        </p:spPr>
        <p:txBody>
          <a:bodyPr wrap="square" rtlCol="0">
            <a:spAutoFit/>
          </a:bodyPr>
          <a:lstStyle/>
          <a:p>
            <a:pPr marL="285750" indent="-285750">
              <a:buFont typeface="Arial" panose="020B0604020202020204" pitchFamily="34" charset="0"/>
              <a:buChar char="•"/>
            </a:pPr>
            <a:r>
              <a:rPr lang="en-US" sz="2500" b="0" i="0" dirty="0">
                <a:solidFill>
                  <a:srgbClr val="0C0C0C"/>
                </a:solidFill>
                <a:latin typeface="+mj-lt"/>
              </a:rPr>
              <a:t>Scientists have made it clear that the coronavirus can live on surfaces for hours and light switches are one of the many ways the disease can be transmitted.</a:t>
            </a:r>
          </a:p>
          <a:p>
            <a:pPr marL="285750" indent="-285750">
              <a:buFont typeface="Arial" panose="020B0604020202020204" pitchFamily="34" charset="0"/>
              <a:buChar char="•"/>
            </a:pPr>
            <a:endParaRPr lang="en-US" sz="2500" dirty="0">
              <a:solidFill>
                <a:srgbClr val="0C0C0C"/>
              </a:solidFill>
              <a:latin typeface="+mj-lt"/>
            </a:endParaRPr>
          </a:p>
          <a:p>
            <a:endParaRPr lang="en-US" sz="2500" b="0" i="0" dirty="0">
              <a:solidFill>
                <a:srgbClr val="0C0C0C"/>
              </a:solidFill>
              <a:latin typeface="+mj-lt"/>
            </a:endParaRPr>
          </a:p>
          <a:p>
            <a:pPr marL="285750" indent="-285750">
              <a:buFont typeface="Arial" panose="020B0604020202020204" pitchFamily="34" charset="0"/>
              <a:buChar char="•"/>
            </a:pPr>
            <a:r>
              <a:rPr lang="en-US" sz="2500" b="0" i="0" dirty="0">
                <a:solidFill>
                  <a:srgbClr val="222222"/>
                </a:solidFill>
                <a:latin typeface="+mj-lt"/>
                <a:ea typeface="Roboto Condensed" panose="02000000000000000000" pitchFamily="2" charset="0"/>
              </a:rPr>
              <a:t>To avoid the risk of contracting </a:t>
            </a:r>
            <a:r>
              <a:rPr lang="en-US" sz="2500" b="0" i="0" u="none" strike="noStrike" dirty="0">
                <a:solidFill>
                  <a:srgbClr val="DD3333"/>
                </a:solidFill>
                <a:latin typeface="+mj-lt"/>
                <a:ea typeface="Roboto Condensed" panose="02000000000000000000" pitchFamily="2" charset="0"/>
                <a:hlinkClick r:id="rId2">
                  <a:extLst>
                    <a:ext uri="{A12FA001-AC4F-418D-AE19-62706E023703}">
                      <ahyp:hlinkClr xmlns:ahyp="http://schemas.microsoft.com/office/drawing/2018/hyperlinkcolor" val="tx"/>
                    </a:ext>
                  </a:extLst>
                </a:hlinkClick>
              </a:rPr>
              <a:t>COVID-19</a:t>
            </a:r>
            <a:r>
              <a:rPr lang="en-US" sz="2500" b="0" i="0" dirty="0">
                <a:solidFill>
                  <a:srgbClr val="222222"/>
                </a:solidFill>
                <a:latin typeface="+mj-lt"/>
                <a:ea typeface="Roboto Condensed" panose="02000000000000000000" pitchFamily="2" charset="0"/>
              </a:rPr>
              <a:t>, it has become important to not touch surfaces of buttons and keys that have been frequently used by other people. This calls for a need to innovate the switching technology for replacing a hand-operated switch, with an automatic contactless switch.</a:t>
            </a:r>
          </a:p>
          <a:p>
            <a:pPr marL="285750" indent="-285750">
              <a:buFont typeface="Arial" panose="020B0604020202020204" pitchFamily="34" charset="0"/>
              <a:buChar char="•"/>
            </a:pPr>
            <a:endParaRPr lang="en-US" b="0" i="0" dirty="0">
              <a:solidFill>
                <a:srgbClr val="0C0C0C"/>
              </a:solidFill>
              <a:effectLst/>
              <a:latin typeface="Roboto Condensed" panose="020B0604020202020204" pitchFamily="2" charset="0"/>
            </a:endParaRPr>
          </a:p>
        </p:txBody>
      </p:sp>
    </p:spTree>
    <p:extLst>
      <p:ext uri="{BB962C8B-B14F-4D97-AF65-F5344CB8AC3E}">
        <p14:creationId xmlns:p14="http://schemas.microsoft.com/office/powerpoint/2010/main" val="3542496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30</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921F2584-FDD2-496D-B152-DB93126CB64C}"/>
              </a:ext>
            </a:extLst>
          </p:cNvPr>
          <p:cNvSpPr txBox="1"/>
          <p:nvPr/>
        </p:nvSpPr>
        <p:spPr>
          <a:xfrm>
            <a:off x="500743" y="578498"/>
            <a:ext cx="10896600" cy="523220"/>
          </a:xfrm>
          <a:prstGeom prst="rect">
            <a:avLst/>
          </a:prstGeom>
          <a:noFill/>
        </p:spPr>
        <p:txBody>
          <a:bodyPr wrap="square" rtlCol="0">
            <a:spAutoFit/>
          </a:bodyPr>
          <a:lstStyle/>
          <a:p>
            <a:endParaRPr lang="en-US" sz="28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23FE91A-2824-4A8B-B26C-A18753D4BCEC}"/>
              </a:ext>
            </a:extLst>
          </p:cNvPr>
          <p:cNvSpPr txBox="1"/>
          <p:nvPr/>
        </p:nvSpPr>
        <p:spPr>
          <a:xfrm>
            <a:off x="578498" y="1315616"/>
            <a:ext cx="11047445"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Arial" panose="020B0604020202020204" pitchFamily="34" charset="0"/>
              </a:rPr>
              <a:t>An </a:t>
            </a:r>
            <a:r>
              <a:rPr lang="en-US" sz="2000" b="1" i="0" dirty="0">
                <a:effectLst/>
                <a:latin typeface="Arial" panose="020B0604020202020204" pitchFamily="34" charset="0"/>
              </a:rPr>
              <a:t>LED lamp</a:t>
            </a:r>
            <a:r>
              <a:rPr lang="en-US" sz="2000" b="0" i="0" dirty="0">
                <a:effectLst/>
                <a:latin typeface="Arial" panose="020B0604020202020204" pitchFamily="34" charset="0"/>
              </a:rPr>
              <a:t> or </a:t>
            </a:r>
            <a:r>
              <a:rPr lang="en-US" sz="2000" b="1" i="0" dirty="0">
                <a:effectLst/>
                <a:latin typeface="Arial" panose="020B0604020202020204" pitchFamily="34" charset="0"/>
              </a:rPr>
              <a:t>LED light bulb</a:t>
            </a:r>
            <a:r>
              <a:rPr lang="en-US" sz="2000" b="0" i="0" dirty="0">
                <a:effectLst/>
                <a:latin typeface="Arial" panose="020B0604020202020204" pitchFamily="34" charset="0"/>
              </a:rPr>
              <a:t> is an </a:t>
            </a:r>
            <a:r>
              <a:rPr lang="en-US" sz="2000" b="0" i="0" u="none" strike="noStrike" dirty="0">
                <a:effectLst/>
                <a:latin typeface="Arial" panose="020B0604020202020204" pitchFamily="34" charset="0"/>
              </a:rPr>
              <a:t>electric light</a:t>
            </a:r>
            <a:r>
              <a:rPr lang="en-US" sz="2000" b="0" i="0" dirty="0">
                <a:effectLst/>
                <a:latin typeface="Arial" panose="020B0604020202020204" pitchFamily="34" charset="0"/>
              </a:rPr>
              <a:t> that produces light using </a:t>
            </a:r>
            <a:r>
              <a:rPr lang="en-US" sz="2000" b="0" i="0" u="none" strike="noStrike" dirty="0">
                <a:effectLst/>
                <a:latin typeface="Arial" panose="020B0604020202020204" pitchFamily="34" charset="0"/>
              </a:rPr>
              <a:t>light-emitting diodes</a:t>
            </a:r>
            <a:r>
              <a:rPr lang="en-US" sz="2000" b="0" i="0" dirty="0">
                <a:effectLst/>
                <a:latin typeface="Arial" panose="020B0604020202020204" pitchFamily="34" charset="0"/>
              </a:rPr>
              <a:t> (LEDs). LED lamps are significantly more energy-efficient than equivalent </a:t>
            </a:r>
            <a:r>
              <a:rPr lang="en-US" sz="2000" b="0" i="0" u="none" strike="noStrike" dirty="0">
                <a:effectLst/>
                <a:latin typeface="Arial" panose="020B0604020202020204" pitchFamily="34" charset="0"/>
              </a:rPr>
              <a:t>incandescent lamps</a:t>
            </a:r>
            <a:r>
              <a:rPr lang="en-US" sz="2000" b="0" i="0" dirty="0">
                <a:effectLst/>
                <a:latin typeface="Arial" panose="020B0604020202020204" pitchFamily="34" charset="0"/>
              </a:rPr>
              <a:t> and can be significantly more </a:t>
            </a:r>
            <a:r>
              <a:rPr lang="en-US" sz="2000" b="0" i="0" u="none" strike="noStrike" dirty="0">
                <a:effectLst/>
                <a:latin typeface="Arial" panose="020B0604020202020204" pitchFamily="34" charset="0"/>
              </a:rPr>
              <a:t>efficient</a:t>
            </a:r>
            <a:r>
              <a:rPr lang="en-US" sz="2000" b="0" i="0" dirty="0">
                <a:effectLst/>
                <a:latin typeface="Arial" panose="020B0604020202020204" pitchFamily="34" charset="0"/>
              </a:rPr>
              <a:t> than most </a:t>
            </a:r>
            <a:r>
              <a:rPr lang="en-US" sz="2000" b="0" i="0" u="none" strike="noStrike" dirty="0">
                <a:effectLst/>
                <a:latin typeface="Arial" panose="020B0604020202020204" pitchFamily="34" charset="0"/>
              </a:rPr>
              <a:t>fluorescent lamps</a:t>
            </a:r>
            <a:r>
              <a:rPr lang="en-US" sz="2000" b="0" i="0" dirty="0">
                <a:effectLst/>
                <a:latin typeface="Arial" panose="020B0604020202020204" pitchFamily="34" charset="0"/>
              </a:rPr>
              <a:t>, The most efficient commercially available LED lamps have efficiencies of 200 lumens per watt (</a:t>
            </a:r>
            <a:r>
              <a:rPr lang="en-US" sz="2000" b="0" i="0" dirty="0" err="1">
                <a:effectLst/>
                <a:latin typeface="Arial" panose="020B0604020202020204" pitchFamily="34" charset="0"/>
              </a:rPr>
              <a:t>Lm</a:t>
            </a:r>
            <a:r>
              <a:rPr lang="en-US" sz="2000" b="0" i="0" dirty="0">
                <a:effectLst/>
                <a:latin typeface="Arial" panose="020B0604020202020204" pitchFamily="34" charset="0"/>
              </a:rPr>
              <a:t>/W). Commercial LED lamps have a lifespan many times longer than incandescent lamps.</a:t>
            </a:r>
            <a:endParaRPr lang="en-US" sz="2000" dirty="0">
              <a:latin typeface="Calibri (Body)"/>
            </a:endParaRPr>
          </a:p>
        </p:txBody>
      </p:sp>
      <p:sp>
        <p:nvSpPr>
          <p:cNvPr id="9" name="TextBox 8">
            <a:extLst>
              <a:ext uri="{FF2B5EF4-FFF2-40B4-BE49-F238E27FC236}">
                <a16:creationId xmlns:a16="http://schemas.microsoft.com/office/drawing/2014/main" id="{8CC39148-EE24-45C8-8C6A-629516EF6B6C}"/>
              </a:ext>
            </a:extLst>
          </p:cNvPr>
          <p:cNvSpPr txBox="1"/>
          <p:nvPr/>
        </p:nvSpPr>
        <p:spPr>
          <a:xfrm>
            <a:off x="653143" y="730898"/>
            <a:ext cx="108966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Lightbulb (LED)</a:t>
            </a:r>
          </a:p>
        </p:txBody>
      </p:sp>
      <p:pic>
        <p:nvPicPr>
          <p:cNvPr id="7174" name="Picture 6">
            <a:extLst>
              <a:ext uri="{FF2B5EF4-FFF2-40B4-BE49-F238E27FC236}">
                <a16:creationId xmlns:a16="http://schemas.microsoft.com/office/drawing/2014/main" id="{D0A41E4F-06C7-4A1F-B791-590A221F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131" y="3316106"/>
            <a:ext cx="3468688" cy="231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34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2594A7-0FC6-460E-A1FA-9B6F81CCBA4C}"/>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DDD21E48-8A71-4924-B6E5-655D13898F81}"/>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31</a:t>
            </a:fld>
            <a:endParaRPr lang="en-US" sz="1400" b="1" dirty="0">
              <a:solidFill>
                <a:schemeClr val="tx1"/>
              </a:solidFill>
            </a:endParaRPr>
          </a:p>
        </p:txBody>
      </p:sp>
      <p:sp>
        <p:nvSpPr>
          <p:cNvPr id="7" name="Rectangle 6">
            <a:extLst>
              <a:ext uri="{FF2B5EF4-FFF2-40B4-BE49-F238E27FC236}">
                <a16:creationId xmlns:a16="http://schemas.microsoft.com/office/drawing/2014/main" id="{3D568975-1E8B-4FD5-8FC8-75F7D9525E21}"/>
              </a:ext>
            </a:extLst>
          </p:cNvPr>
          <p:cNvSpPr/>
          <p:nvPr/>
        </p:nvSpPr>
        <p:spPr>
          <a:xfrm>
            <a:off x="363894" y="466531"/>
            <a:ext cx="11464212" cy="588981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CFE2BE55-F351-4794-88E4-0DAE6F320542}"/>
              </a:ext>
            </a:extLst>
          </p:cNvPr>
          <p:cNvSpPr>
            <a:spLocks noGrp="1"/>
          </p:cNvSpPr>
          <p:nvPr>
            <p:ph type="title"/>
          </p:nvPr>
        </p:nvSpPr>
        <p:spPr>
          <a:xfrm>
            <a:off x="474306" y="337133"/>
            <a:ext cx="10515600" cy="1325563"/>
          </a:xfrm>
        </p:spPr>
        <p:txBody>
          <a:bodyPr>
            <a:normAutofit/>
          </a:bodyPr>
          <a:lstStyle/>
          <a:p>
            <a:r>
              <a:rPr lang="en-IN" sz="3200" b="1" dirty="0">
                <a:latin typeface="Calibri (Body)"/>
              </a:rPr>
              <a:t>Circuit  Diagram:</a:t>
            </a:r>
          </a:p>
        </p:txBody>
      </p:sp>
      <p:pic>
        <p:nvPicPr>
          <p:cNvPr id="3" name="Picture 2">
            <a:extLst>
              <a:ext uri="{FF2B5EF4-FFF2-40B4-BE49-F238E27FC236}">
                <a16:creationId xmlns:a16="http://schemas.microsoft.com/office/drawing/2014/main" id="{0F4FE20F-FC41-48ED-A121-F66C81AA1349}"/>
              </a:ext>
            </a:extLst>
          </p:cNvPr>
          <p:cNvPicPr>
            <a:picLocks noChangeAspect="1"/>
          </p:cNvPicPr>
          <p:nvPr/>
        </p:nvPicPr>
        <p:blipFill rotWithShape="1">
          <a:blip r:embed="rId2">
            <a:extLst>
              <a:ext uri="{28A0092B-C50C-407E-A947-70E740481C1C}">
                <a14:useLocalDpi xmlns:a14="http://schemas.microsoft.com/office/drawing/2010/main" val="0"/>
              </a:ext>
            </a:extLst>
          </a:blip>
          <a:srcRect l="10020" t="13876"/>
          <a:stretch/>
        </p:blipFill>
        <p:spPr>
          <a:xfrm>
            <a:off x="474306" y="1259747"/>
            <a:ext cx="11243388" cy="4656905"/>
          </a:xfrm>
          <a:prstGeom prst="rect">
            <a:avLst/>
          </a:prstGeom>
        </p:spPr>
      </p:pic>
    </p:spTree>
    <p:extLst>
      <p:ext uri="{BB962C8B-B14F-4D97-AF65-F5344CB8AC3E}">
        <p14:creationId xmlns:p14="http://schemas.microsoft.com/office/powerpoint/2010/main" val="418912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32</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21F2584-FDD2-496D-B152-DB93126CB64C}"/>
              </a:ext>
            </a:extLst>
          </p:cNvPr>
          <p:cNvSpPr txBox="1"/>
          <p:nvPr/>
        </p:nvSpPr>
        <p:spPr>
          <a:xfrm>
            <a:off x="500743" y="578498"/>
            <a:ext cx="10896600" cy="523220"/>
          </a:xfrm>
          <a:prstGeom prst="rect">
            <a:avLst/>
          </a:prstGeom>
          <a:noFill/>
        </p:spPr>
        <p:txBody>
          <a:bodyPr wrap="square" rtlCol="0">
            <a:spAutoFit/>
          </a:bodyPr>
          <a:lstStyle/>
          <a:p>
            <a:endParaRPr lang="en-US" sz="28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23FE91A-2824-4A8B-B26C-A18753D4BCEC}"/>
              </a:ext>
            </a:extLst>
          </p:cNvPr>
          <p:cNvSpPr txBox="1"/>
          <p:nvPr/>
        </p:nvSpPr>
        <p:spPr>
          <a:xfrm>
            <a:off x="578498" y="1315616"/>
            <a:ext cx="11047445"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Calibri (Body)"/>
            </a:endParaRPr>
          </a:p>
        </p:txBody>
      </p:sp>
      <p:sp>
        <p:nvSpPr>
          <p:cNvPr id="8" name="TextBox 7">
            <a:extLst>
              <a:ext uri="{FF2B5EF4-FFF2-40B4-BE49-F238E27FC236}">
                <a16:creationId xmlns:a16="http://schemas.microsoft.com/office/drawing/2014/main" id="{23484D3C-F18F-45BE-98E4-971F3F99994A}"/>
              </a:ext>
            </a:extLst>
          </p:cNvPr>
          <p:cNvSpPr txBox="1"/>
          <p:nvPr/>
        </p:nvSpPr>
        <p:spPr>
          <a:xfrm>
            <a:off x="653143" y="730898"/>
            <a:ext cx="108966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Code</a:t>
            </a:r>
          </a:p>
        </p:txBody>
      </p:sp>
      <p:sp>
        <p:nvSpPr>
          <p:cNvPr id="3" name="TextBox 2">
            <a:extLst>
              <a:ext uri="{FF2B5EF4-FFF2-40B4-BE49-F238E27FC236}">
                <a16:creationId xmlns:a16="http://schemas.microsoft.com/office/drawing/2014/main" id="{7C6506A1-D1CE-4D8E-98B1-49D097E2AFA0}"/>
              </a:ext>
            </a:extLst>
          </p:cNvPr>
          <p:cNvSpPr txBox="1"/>
          <p:nvPr/>
        </p:nvSpPr>
        <p:spPr>
          <a:xfrm>
            <a:off x="642257" y="1254118"/>
            <a:ext cx="11047444" cy="5016758"/>
          </a:xfrm>
          <a:prstGeom prst="rect">
            <a:avLst/>
          </a:prstGeom>
          <a:noFill/>
        </p:spPr>
        <p:txBody>
          <a:bodyPr wrap="square" rtlCol="0">
            <a:spAutoFit/>
          </a:bodyPr>
          <a:lstStyle/>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#define r1 13</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int relay1 = LOW;</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int obstaclePin = 7;  // This is our input pin</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int hasObstacle = HIGH;</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void setup()</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pinMode(r1, OUTPUT);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pinMode(obstaclePin, INPUT);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Serial.begin(9600);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void loop()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hasObstacle = digitalRead(obstaclePin);</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if (hasObstacle == LOW)</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b="1" dirty="0"/>
          </a:p>
        </p:txBody>
      </p:sp>
    </p:spTree>
    <p:extLst>
      <p:ext uri="{BB962C8B-B14F-4D97-AF65-F5344CB8AC3E}">
        <p14:creationId xmlns:p14="http://schemas.microsoft.com/office/powerpoint/2010/main" val="2982977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33</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423FE91A-2824-4A8B-B26C-A18753D4BCEC}"/>
              </a:ext>
            </a:extLst>
          </p:cNvPr>
          <p:cNvSpPr txBox="1"/>
          <p:nvPr/>
        </p:nvSpPr>
        <p:spPr>
          <a:xfrm>
            <a:off x="578498" y="1315616"/>
            <a:ext cx="11047445"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Calibri (Body)"/>
            </a:endParaRPr>
          </a:p>
        </p:txBody>
      </p:sp>
      <p:sp>
        <p:nvSpPr>
          <p:cNvPr id="3" name="TextBox 2">
            <a:extLst>
              <a:ext uri="{FF2B5EF4-FFF2-40B4-BE49-F238E27FC236}">
                <a16:creationId xmlns:a16="http://schemas.microsoft.com/office/drawing/2014/main" id="{B8A7094D-C423-4CB4-94B7-D343331EC841}"/>
              </a:ext>
            </a:extLst>
          </p:cNvPr>
          <p:cNvSpPr txBox="1"/>
          <p:nvPr/>
        </p:nvSpPr>
        <p:spPr>
          <a:xfrm>
            <a:off x="485193" y="1101718"/>
            <a:ext cx="11140750" cy="2862322"/>
          </a:xfrm>
          <a:prstGeom prst="rect">
            <a:avLst/>
          </a:prstGeom>
          <a:noFill/>
        </p:spPr>
        <p:txBody>
          <a:bodyPr wrap="square" rtlCol="0">
            <a:spAutoFit/>
          </a:bodyPr>
          <a:lstStyle/>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relay1 = ~ relay1;</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digitalWrite(r1,relay1);</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delay(1000);</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  delay(200);</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b="1" dirty="0">
              <a:effectLst/>
              <a:latin typeface="Consolas" panose="020B0609020204030204" pitchFamily="49" charset="0"/>
              <a:ea typeface="Calibri" panose="020F0502020204030204" pitchFamily="34" charset="0"/>
              <a:cs typeface="Times New Roman" panose="02020603050405020304" pitchFamily="18" charset="0"/>
            </a:endParaRPr>
          </a:p>
          <a:p>
            <a:endParaRPr lang="en-US" sz="2000" b="1" dirty="0"/>
          </a:p>
        </p:txBody>
      </p:sp>
    </p:spTree>
    <p:extLst>
      <p:ext uri="{BB962C8B-B14F-4D97-AF65-F5344CB8AC3E}">
        <p14:creationId xmlns:p14="http://schemas.microsoft.com/office/powerpoint/2010/main" val="2169089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65DF4A-BC1F-4C33-9043-91F2D95DA713}"/>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34</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423FE91A-2824-4A8B-B26C-A18753D4BCEC}"/>
              </a:ext>
            </a:extLst>
          </p:cNvPr>
          <p:cNvSpPr txBox="1"/>
          <p:nvPr/>
        </p:nvSpPr>
        <p:spPr>
          <a:xfrm>
            <a:off x="485192" y="501650"/>
            <a:ext cx="1104744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Calibri (Body)"/>
              </a:rPr>
              <a:t>Simulation </a:t>
            </a:r>
          </a:p>
        </p:txBody>
      </p:sp>
      <p:pic>
        <p:nvPicPr>
          <p:cNvPr id="9" name="Picture 8">
            <a:extLst>
              <a:ext uri="{FF2B5EF4-FFF2-40B4-BE49-F238E27FC236}">
                <a16:creationId xmlns:a16="http://schemas.microsoft.com/office/drawing/2014/main" id="{3FE5C110-273A-4A3A-9205-3391ADB3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43" y="1236662"/>
            <a:ext cx="11190513" cy="5119688"/>
          </a:xfrm>
          <a:prstGeom prst="rect">
            <a:avLst/>
          </a:prstGeom>
        </p:spPr>
      </p:pic>
    </p:spTree>
    <p:extLst>
      <p:ext uri="{BB962C8B-B14F-4D97-AF65-F5344CB8AC3E}">
        <p14:creationId xmlns:p14="http://schemas.microsoft.com/office/powerpoint/2010/main" val="2254136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FAEA48-FD7E-49C0-AED2-92660BDEF325}"/>
              </a:ext>
            </a:extLst>
          </p:cNvPr>
          <p:cNvSpPr>
            <a:spLocks noGrp="1"/>
          </p:cNvSpPr>
          <p:nvPr>
            <p:ph type="ftr" sz="quarter" idx="11"/>
          </p:nvPr>
        </p:nvSpPr>
        <p:spPr>
          <a:xfrm>
            <a:off x="0" y="6356350"/>
            <a:ext cx="12192000" cy="501650"/>
          </a:xfrm>
        </p:spPr>
        <p:txBody>
          <a:bodyPr/>
          <a:lstStyle/>
          <a:p>
            <a:r>
              <a:rPr lang="en-US" sz="1400" b="1" dirty="0">
                <a:solidFill>
                  <a:schemeClr val="bg1">
                    <a:lumMod val="50000"/>
                  </a:schemeClr>
                </a:solidFill>
              </a:rPr>
              <a:t>CONTACTLESS SWITCH FOR HOME AUTOMATION-DEPARTMENT OF ECE - NIE IT</a:t>
            </a:r>
          </a:p>
        </p:txBody>
      </p:sp>
      <p:sp>
        <p:nvSpPr>
          <p:cNvPr id="5" name="Slide Number Placeholder 4">
            <a:extLst>
              <a:ext uri="{FF2B5EF4-FFF2-40B4-BE49-F238E27FC236}">
                <a16:creationId xmlns:a16="http://schemas.microsoft.com/office/drawing/2014/main" id="{BE1FF90F-0683-47E8-A6E3-566D1EDE4DD9}"/>
              </a:ext>
            </a:extLst>
          </p:cNvPr>
          <p:cNvSpPr>
            <a:spLocks noGrp="1"/>
          </p:cNvSpPr>
          <p:nvPr>
            <p:ph type="sldNum" sz="quarter" idx="12"/>
          </p:nvPr>
        </p:nvSpPr>
        <p:spPr/>
        <p:txBody>
          <a:bodyPr/>
          <a:lstStyle/>
          <a:p>
            <a:fld id="{F1BF650E-8881-44B8-83BF-8EDD64D587C6}" type="slidenum">
              <a:rPr lang="en-US" sz="1400" b="1" smtClean="0">
                <a:solidFill>
                  <a:schemeClr val="tx1"/>
                </a:solidFill>
                <a:effectLst>
                  <a:outerShdw blurRad="38100" dist="38100" dir="2700000" algn="tl">
                    <a:srgbClr val="000000">
                      <a:alpha val="43137"/>
                    </a:srgbClr>
                  </a:outerShdw>
                </a:effectLst>
              </a:rPr>
              <a:pPr/>
              <a:t>35</a:t>
            </a:fld>
            <a:endParaRPr lang="en-US" sz="1400" b="1" dirty="0">
              <a:solidFill>
                <a:schemeClr val="tx1"/>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F9FAEF16-172F-45AA-8AAF-72956A636B3B}"/>
              </a:ext>
            </a:extLst>
          </p:cNvPr>
          <p:cNvSpPr/>
          <p:nvPr/>
        </p:nvSpPr>
        <p:spPr>
          <a:xfrm>
            <a:off x="307910" y="438539"/>
            <a:ext cx="11513976" cy="59178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itle 1">
            <a:extLst>
              <a:ext uri="{FF2B5EF4-FFF2-40B4-BE49-F238E27FC236}">
                <a16:creationId xmlns:a16="http://schemas.microsoft.com/office/drawing/2014/main" id="{9E27981B-C9C1-44E6-97D7-A73C91A887F3}"/>
              </a:ext>
            </a:extLst>
          </p:cNvPr>
          <p:cNvSpPr>
            <a:spLocks noGrp="1"/>
          </p:cNvSpPr>
          <p:nvPr>
            <p:ph type="title"/>
          </p:nvPr>
        </p:nvSpPr>
        <p:spPr>
          <a:xfrm>
            <a:off x="307909" y="365125"/>
            <a:ext cx="11513975" cy="1325563"/>
          </a:xfrm>
        </p:spPr>
        <p:txBody>
          <a:bodyPr>
            <a:normAutofit/>
          </a:bodyPr>
          <a:lstStyle/>
          <a:p>
            <a:r>
              <a:rPr lang="en-IN" sz="3200" b="1" dirty="0">
                <a:effectLst>
                  <a:outerShdw blurRad="38100" dist="38100" dir="2700000" algn="tl">
                    <a:srgbClr val="000000">
                      <a:alpha val="43137"/>
                    </a:srgbClr>
                  </a:outerShdw>
                </a:effectLst>
              </a:rPr>
              <a:t>References:</a:t>
            </a:r>
          </a:p>
        </p:txBody>
      </p:sp>
      <p:sp>
        <p:nvSpPr>
          <p:cNvPr id="11" name="TextBox 10">
            <a:extLst>
              <a:ext uri="{FF2B5EF4-FFF2-40B4-BE49-F238E27FC236}">
                <a16:creationId xmlns:a16="http://schemas.microsoft.com/office/drawing/2014/main" id="{711339C7-E6D3-4278-8231-3EE1AA08F3FB}"/>
              </a:ext>
            </a:extLst>
          </p:cNvPr>
          <p:cNvSpPr txBox="1"/>
          <p:nvPr/>
        </p:nvSpPr>
        <p:spPr>
          <a:xfrm>
            <a:off x="307908" y="1614196"/>
            <a:ext cx="11513976"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https://create.arduino.cc/projecthub/munir03125344286/touch-less-switch-5c7169</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https://electricalreview.co.uk/2020/09/25/how-contactless-lighting-control-can-help-with-covid-19/</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https://www.toyamaworld.com/post/covid-19-and-the-importance-of-home-automation-and-contactless-solutions</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https://www.electronicsforu.com/electronics-projects/automatic-contactless-switch-for-smart-home</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6"/>
              </a:rPr>
              <a:t>https://www.researchgate.net/publication/330142544_Towards_Contactless_Hand_Gestures-Based_Control_of_Devices</a:t>
            </a:r>
            <a:endParaRPr lang="en-US" dirty="0"/>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64827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D138CB-474C-4EC9-89BB-AA9225365867}"/>
              </a:ext>
            </a:extLst>
          </p:cNvPr>
          <p:cNvSpPr>
            <a:spLocks noGrp="1"/>
          </p:cNvSpPr>
          <p:nvPr>
            <p:ph type="sldNum" sz="quarter" idx="12"/>
          </p:nvPr>
        </p:nvSpPr>
        <p:spPr/>
        <p:txBody>
          <a:bodyPr/>
          <a:lstStyle/>
          <a:p>
            <a:fld id="{91E9C703-7A4F-44F8-A6B7-410F8F747F08}" type="slidenum">
              <a:rPr lang="en-US" sz="1400" b="1" smtClean="0">
                <a:solidFill>
                  <a:schemeClr val="tx1"/>
                </a:solidFill>
              </a:rPr>
              <a:t>36</a:t>
            </a:fld>
            <a:endParaRPr lang="en-US" sz="1400" b="1" dirty="0">
              <a:solidFill>
                <a:schemeClr val="tx1"/>
              </a:solidFill>
            </a:endParaRPr>
          </a:p>
        </p:txBody>
      </p:sp>
      <p:sp>
        <p:nvSpPr>
          <p:cNvPr id="6" name="Rectangle 5">
            <a:extLst>
              <a:ext uri="{FF2B5EF4-FFF2-40B4-BE49-F238E27FC236}">
                <a16:creationId xmlns:a16="http://schemas.microsoft.com/office/drawing/2014/main" id="{ED182D75-4142-456F-8A70-4800B2D5BB27}"/>
              </a:ext>
            </a:extLst>
          </p:cNvPr>
          <p:cNvSpPr/>
          <p:nvPr/>
        </p:nvSpPr>
        <p:spPr>
          <a:xfrm>
            <a:off x="485192" y="578498"/>
            <a:ext cx="11206065" cy="577785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423FE91A-2824-4A8B-B26C-A18753D4BCEC}"/>
              </a:ext>
            </a:extLst>
          </p:cNvPr>
          <p:cNvSpPr txBox="1"/>
          <p:nvPr/>
        </p:nvSpPr>
        <p:spPr>
          <a:xfrm>
            <a:off x="578498" y="1315616"/>
            <a:ext cx="11047445"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Calibri (Body)"/>
            </a:endParaRPr>
          </a:p>
        </p:txBody>
      </p:sp>
      <p:pic>
        <p:nvPicPr>
          <p:cNvPr id="8" name="Picture 7">
            <a:extLst>
              <a:ext uri="{FF2B5EF4-FFF2-40B4-BE49-F238E27FC236}">
                <a16:creationId xmlns:a16="http://schemas.microsoft.com/office/drawing/2014/main" id="{13FDF93F-913B-4BCD-B9D0-3B67CFCAFA72}"/>
              </a:ext>
            </a:extLst>
          </p:cNvPr>
          <p:cNvPicPr>
            <a:picLocks noChangeAspect="1"/>
          </p:cNvPicPr>
          <p:nvPr/>
        </p:nvPicPr>
        <p:blipFill>
          <a:blip r:embed="rId2"/>
          <a:stretch>
            <a:fillRect/>
          </a:stretch>
        </p:blipFill>
        <p:spPr>
          <a:xfrm>
            <a:off x="0" y="0"/>
            <a:ext cx="12192000" cy="6858000"/>
          </a:xfrm>
          <a:prstGeom prst="rect">
            <a:avLst/>
          </a:prstGeom>
        </p:spPr>
      </p:pic>
      <p:sp>
        <p:nvSpPr>
          <p:cNvPr id="9" name="Footer Placeholder 3">
            <a:extLst>
              <a:ext uri="{FF2B5EF4-FFF2-40B4-BE49-F238E27FC236}">
                <a16:creationId xmlns:a16="http://schemas.microsoft.com/office/drawing/2014/main" id="{BA8CEE41-EA6D-4DC2-913F-FED7EB203738}"/>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10" name="Slide Number Placeholder 4">
            <a:extLst>
              <a:ext uri="{FF2B5EF4-FFF2-40B4-BE49-F238E27FC236}">
                <a16:creationId xmlns:a16="http://schemas.microsoft.com/office/drawing/2014/main" id="{A4B0515A-1FBD-4E07-8225-298C5515EA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E9C703-7A4F-44F8-A6B7-410F8F747F08}" type="slidenum">
              <a:rPr lang="en-US" sz="1400" b="1" smtClean="0">
                <a:solidFill>
                  <a:schemeClr val="bg1">
                    <a:lumMod val="50000"/>
                  </a:schemeClr>
                </a:solidFill>
              </a:rPr>
              <a:pPr/>
              <a:t>36</a:t>
            </a:fld>
            <a:endParaRPr lang="en-US" sz="1400" b="1" dirty="0">
              <a:solidFill>
                <a:schemeClr val="bg1">
                  <a:lumMod val="50000"/>
                </a:schemeClr>
              </a:solidFill>
            </a:endParaRPr>
          </a:p>
        </p:txBody>
      </p:sp>
    </p:spTree>
    <p:extLst>
      <p:ext uri="{BB962C8B-B14F-4D97-AF65-F5344CB8AC3E}">
        <p14:creationId xmlns:p14="http://schemas.microsoft.com/office/powerpoint/2010/main" val="272730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F12EC4-18DC-48DF-B3C8-A7627599EED9}"/>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4</a:t>
            </a:fld>
            <a:endParaRPr lang="en-US" sz="1400" b="1" dirty="0">
              <a:solidFill>
                <a:schemeClr val="tx1"/>
              </a:solidFill>
            </a:endParaRPr>
          </a:p>
        </p:txBody>
      </p:sp>
      <p:sp>
        <p:nvSpPr>
          <p:cNvPr id="6" name="Rectangle 5">
            <a:extLst>
              <a:ext uri="{FF2B5EF4-FFF2-40B4-BE49-F238E27FC236}">
                <a16:creationId xmlns:a16="http://schemas.microsoft.com/office/drawing/2014/main" id="{4C6FBAA5-4BA1-4A74-84DB-94096EF1C834}"/>
              </a:ext>
            </a:extLst>
          </p:cNvPr>
          <p:cNvSpPr/>
          <p:nvPr/>
        </p:nvSpPr>
        <p:spPr>
          <a:xfrm>
            <a:off x="251926" y="405367"/>
            <a:ext cx="11430000" cy="589915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006F365F-A381-4E72-9ADC-BE1FD24522FE}"/>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8" name="Title 1">
            <a:extLst>
              <a:ext uri="{FF2B5EF4-FFF2-40B4-BE49-F238E27FC236}">
                <a16:creationId xmlns:a16="http://schemas.microsoft.com/office/drawing/2014/main" id="{A2775135-2886-48B4-B9F5-3AF9C8F5B9AF}"/>
              </a:ext>
            </a:extLst>
          </p:cNvPr>
          <p:cNvSpPr>
            <a:spLocks noGrp="1"/>
          </p:cNvSpPr>
          <p:nvPr>
            <p:ph type="title"/>
          </p:nvPr>
        </p:nvSpPr>
        <p:spPr>
          <a:xfrm>
            <a:off x="388776" y="137161"/>
            <a:ext cx="11414448" cy="1325563"/>
          </a:xfrm>
        </p:spPr>
        <p:txBody>
          <a:bodyPr>
            <a:normAutofit/>
          </a:bodyPr>
          <a:lstStyle/>
          <a:p>
            <a:r>
              <a:rPr lang="en-IN" sz="3200" b="1" dirty="0">
                <a:latin typeface="Calibri (Body)"/>
              </a:rPr>
              <a:t>Literature</a:t>
            </a:r>
            <a:r>
              <a:rPr lang="en-IN" sz="3200" b="1" dirty="0"/>
              <a:t> </a:t>
            </a:r>
            <a:r>
              <a:rPr lang="en-IN" sz="3200" b="1" dirty="0">
                <a:latin typeface="Calibri (Body)"/>
              </a:rPr>
              <a:t>survey</a:t>
            </a:r>
            <a:r>
              <a:rPr lang="en-IN" sz="3200" b="1" dirty="0"/>
              <a:t>:</a:t>
            </a:r>
          </a:p>
        </p:txBody>
      </p:sp>
      <p:sp>
        <p:nvSpPr>
          <p:cNvPr id="9" name="TextBox 8">
            <a:extLst>
              <a:ext uri="{FF2B5EF4-FFF2-40B4-BE49-F238E27FC236}">
                <a16:creationId xmlns:a16="http://schemas.microsoft.com/office/drawing/2014/main" id="{1C32C1B2-AB9A-490F-88C5-E268AA378CD9}"/>
              </a:ext>
            </a:extLst>
          </p:cNvPr>
          <p:cNvSpPr txBox="1"/>
          <p:nvPr/>
        </p:nvSpPr>
        <p:spPr>
          <a:xfrm>
            <a:off x="283030" y="974864"/>
            <a:ext cx="11398896" cy="563231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Gesture-based intuitive interactions with electronic devices can be an important part of smart home systems.</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 In this paper, we adapt the contactless linear gesture sensor for the navigation of smart lighting system.</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 Set of handled gestures allow to propose two methods of active light source selection, continuous dimming, and turning on and off based on discrete gestures. </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The average gesture recognition accuracy was 97.58% in the first of proposed methods of lamp selection and 95.45% in the second method.</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 Apart of the accuracy of the gesture sensor in the real case implementation the user convenience of navigation was monitored. </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72.73% of users pointed the first method as more intuitive and convenient to use. 63.64% of users indicated that the dimming of light is more intuitive when moving a hand along the sensor than closing it towards the package.</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 The impact of utilizing dirty or gloved hand on the pose recognition accuracy of the sensor was verified as well. The results indicate the capability of incorporating considered touchless gesture sensor to homes, factories or operating rooms. </a:t>
            </a:r>
          </a:p>
          <a:p>
            <a:pPr marL="285750" indent="-285750">
              <a:buFont typeface="Arial" panose="020B0604020202020204" pitchFamily="34" charset="0"/>
              <a:buChar char="•"/>
            </a:pPr>
            <a:r>
              <a:rPr lang="en-US" b="0" i="0" dirty="0">
                <a:solidFill>
                  <a:srgbClr val="333333"/>
                </a:solidFill>
                <a:effectLst/>
                <a:latin typeface="Roboto" panose="020B0604020202020204" pitchFamily="2" charset="0"/>
              </a:rPr>
              <a:t>These are places where the need of the functionality of discrete and continuous gestures for handling some basic devices or functions can be limited due to dirty hand scenarios or sterility requirements.</a:t>
            </a:r>
          </a:p>
          <a:p>
            <a:pPr marL="285750" indent="-285750">
              <a:buFont typeface="Arial" panose="020B0604020202020204" pitchFamily="34" charset="0"/>
              <a:buChar char="•"/>
            </a:pPr>
            <a:r>
              <a:rPr lang="en-US" dirty="0">
                <a:hlinkClick r:id="rId3"/>
              </a:rPr>
              <a:t>https://www.researchgate.net/publication/330142544_Towards_Contactless_Hand_Gestures-Based_Control_of_Devices</a:t>
            </a:r>
            <a:endParaRPr lang="en-US" dirty="0"/>
          </a:p>
          <a:p>
            <a:endParaRPr lang="en-US" dirty="0"/>
          </a:p>
        </p:txBody>
      </p:sp>
    </p:spTree>
    <p:extLst>
      <p:ext uri="{BB962C8B-B14F-4D97-AF65-F5344CB8AC3E}">
        <p14:creationId xmlns:p14="http://schemas.microsoft.com/office/powerpoint/2010/main" val="61165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12E2DA-8251-4923-95F0-D88C4C881AD1}"/>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C2EF80FB-66C6-4429-B947-598F513CD508}"/>
              </a:ext>
            </a:extLst>
          </p:cNvPr>
          <p:cNvSpPr>
            <a:spLocks noGrp="1"/>
          </p:cNvSpPr>
          <p:nvPr>
            <p:ph type="sldNum" sz="quarter" idx="12"/>
          </p:nvPr>
        </p:nvSpPr>
        <p:spPr/>
        <p:txBody>
          <a:bodyPr/>
          <a:lstStyle/>
          <a:p>
            <a:r>
              <a:rPr lang="en-US" sz="1400" b="1" dirty="0">
                <a:solidFill>
                  <a:schemeClr val="tx1"/>
                </a:solidFill>
              </a:rPr>
              <a:t>5</a:t>
            </a:r>
          </a:p>
        </p:txBody>
      </p:sp>
      <p:sp>
        <p:nvSpPr>
          <p:cNvPr id="6" name="Rectangle 5">
            <a:extLst>
              <a:ext uri="{FF2B5EF4-FFF2-40B4-BE49-F238E27FC236}">
                <a16:creationId xmlns:a16="http://schemas.microsoft.com/office/drawing/2014/main" id="{EEF0A028-072C-4050-83E5-FD894205FAD3}"/>
              </a:ext>
            </a:extLst>
          </p:cNvPr>
          <p:cNvSpPr/>
          <p:nvPr/>
        </p:nvSpPr>
        <p:spPr>
          <a:xfrm>
            <a:off x="391886" y="345233"/>
            <a:ext cx="11439330" cy="6011117"/>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244D1389-EB18-478E-BB30-DA24597176EA}"/>
              </a:ext>
            </a:extLst>
          </p:cNvPr>
          <p:cNvSpPr>
            <a:spLocks noGrp="1"/>
          </p:cNvSpPr>
          <p:nvPr>
            <p:ph type="title"/>
          </p:nvPr>
        </p:nvSpPr>
        <p:spPr>
          <a:xfrm>
            <a:off x="391886" y="365125"/>
            <a:ext cx="11439330" cy="1325563"/>
          </a:xfrm>
        </p:spPr>
        <p:txBody>
          <a:bodyPr>
            <a:normAutofit/>
          </a:bodyPr>
          <a:lstStyle/>
          <a:p>
            <a:r>
              <a:rPr lang="en-IN" sz="3200" b="1" dirty="0">
                <a:latin typeface="Calibri (Body)"/>
              </a:rPr>
              <a:t>Problem Statement:</a:t>
            </a:r>
          </a:p>
        </p:txBody>
      </p:sp>
      <p:sp>
        <p:nvSpPr>
          <p:cNvPr id="2" name="TextBox 1">
            <a:extLst>
              <a:ext uri="{FF2B5EF4-FFF2-40B4-BE49-F238E27FC236}">
                <a16:creationId xmlns:a16="http://schemas.microsoft.com/office/drawing/2014/main" id="{459486D7-7170-40D2-A840-D8797427439D}"/>
              </a:ext>
            </a:extLst>
          </p:cNvPr>
          <p:cNvSpPr txBox="1"/>
          <p:nvPr/>
        </p:nvSpPr>
        <p:spPr>
          <a:xfrm>
            <a:off x="391886" y="1520890"/>
            <a:ext cx="11439330" cy="480131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Calibri (Body)"/>
              </a:rPr>
              <a:t>Social distancing, online meetings and minimal contact have become the new norm and the world has only just about digested this as the new reality.</a:t>
            </a:r>
          </a:p>
          <a:p>
            <a:pPr marL="285750" indent="-285750">
              <a:buFont typeface="Wingdings" panose="05000000000000000000" pitchFamily="2" charset="2"/>
              <a:buChar char="Ø"/>
            </a:pPr>
            <a:r>
              <a:rPr lang="en-US" b="0" i="0" dirty="0">
                <a:effectLst/>
                <a:latin typeface="Calibri (Body)"/>
              </a:rPr>
              <a:t> Saying ‘no’ to meeting in person, pulling your hand away when someone extends to shake it as a greeting would’ve seemed extremely impolite seven months ago.</a:t>
            </a:r>
          </a:p>
          <a:p>
            <a:pPr marL="285750" indent="-285750">
              <a:buFont typeface="Wingdings" panose="05000000000000000000" pitchFamily="2" charset="2"/>
              <a:buChar char="Ø"/>
            </a:pPr>
            <a:r>
              <a:rPr lang="en-US" b="0" i="0" dirty="0">
                <a:effectLst/>
                <a:latin typeface="Calibri (Body)"/>
              </a:rPr>
              <a:t> The world has gone through some really rough changes and everyone's life has changes in one way or the other.</a:t>
            </a:r>
          </a:p>
          <a:p>
            <a:pPr marL="285750" indent="-285750">
              <a:buFont typeface="Wingdings" panose="05000000000000000000" pitchFamily="2" charset="2"/>
              <a:buChar char="Ø"/>
            </a:pPr>
            <a:r>
              <a:rPr lang="en-US" b="0" i="0" dirty="0">
                <a:effectLst/>
                <a:latin typeface="Calibri (Body)"/>
              </a:rPr>
              <a:t>With this change in everyone’s lifestyle, people have become more aware and precautious to not contribute to the pandemic’s spread </a:t>
            </a:r>
            <a:endParaRPr lang="en-US" dirty="0">
              <a:latin typeface="Calibri (Body)"/>
            </a:endParaRPr>
          </a:p>
          <a:p>
            <a:pPr marL="285750" indent="-285750">
              <a:buFont typeface="Wingdings" panose="05000000000000000000" pitchFamily="2" charset="2"/>
              <a:buChar char="Ø"/>
            </a:pPr>
            <a:r>
              <a:rPr lang="en-US" b="0" i="0" dirty="0">
                <a:effectLst/>
                <a:latin typeface="Calibri (Body)"/>
              </a:rPr>
              <a:t>The American Centers for Disease Control and Prevention (CDC) has published </a:t>
            </a:r>
            <a:r>
              <a:rPr lang="en-US" b="1" i="0" u="none" strike="noStrike" dirty="0">
                <a:effectLst/>
                <a:latin typeface="Calibri (Body)"/>
                <a:hlinkClick r:id="rId2">
                  <a:extLst>
                    <a:ext uri="{A12FA001-AC4F-418D-AE19-62706E023703}">
                      <ahyp:hlinkClr xmlns:ahyp="http://schemas.microsoft.com/office/drawing/2018/hyperlinkcolor" val="tx"/>
                    </a:ext>
                  </a:extLst>
                </a:hlinkClick>
              </a:rPr>
              <a:t>a guideline detailing how to clean and disinfect your households</a:t>
            </a:r>
            <a:r>
              <a:rPr lang="en-US" b="0" i="0" dirty="0">
                <a:effectLst/>
                <a:latin typeface="Calibri (Body)"/>
              </a:rPr>
              <a:t>. An excerpt from the article :</a:t>
            </a:r>
          </a:p>
          <a:p>
            <a:endParaRPr lang="en-US" b="0" i="0" dirty="0">
              <a:effectLst/>
              <a:latin typeface="Calibri (Body)"/>
            </a:endParaRPr>
          </a:p>
          <a:p>
            <a:pPr algn="ctr"/>
            <a:r>
              <a:rPr lang="en-US" dirty="0">
                <a:latin typeface="Calibri (Body)"/>
              </a:rPr>
              <a:t>      “</a:t>
            </a:r>
            <a:r>
              <a:rPr lang="en-US" b="0" i="1" dirty="0">
                <a:effectLst/>
                <a:latin typeface="Calibri (Body)"/>
              </a:rPr>
              <a:t>Community members can practice routine cleaning of frequently touched surfaces (for example: tables, doorknobs, light switches, handles, desks, toilets, faucets, sinks, and electronics with household cleaners and EPA-registered disinfectant that are appropriate for the surface, following label instructions.”</a:t>
            </a:r>
          </a:p>
          <a:p>
            <a:pPr marL="285750" indent="-285750">
              <a:buFont typeface="Wingdings" panose="05000000000000000000" pitchFamily="2" charset="2"/>
              <a:buChar char="Ø"/>
            </a:pPr>
            <a:endParaRPr lang="en-US" i="1" dirty="0">
              <a:latin typeface="Calibri (Body)"/>
            </a:endParaRPr>
          </a:p>
          <a:p>
            <a:pPr marL="285750" indent="-285750">
              <a:buFont typeface="Wingdings" panose="05000000000000000000" pitchFamily="2" charset="2"/>
              <a:buChar char="Ø"/>
            </a:pPr>
            <a:r>
              <a:rPr lang="en-US" b="0" i="0" dirty="0">
                <a:effectLst/>
                <a:latin typeface="Calibri (Body)"/>
              </a:rPr>
              <a:t>The understanding is that the coronavirus and other viruses/germs can live on surfaces for a few hours or days, but the exact duration is debated and varies based on the environment and surroundings. Still, the general consensus is that keeping surfaces clean is required.</a:t>
            </a:r>
            <a:endParaRPr lang="en-US" b="0" i="1" dirty="0">
              <a:effectLst/>
              <a:latin typeface="Calibri (Body)"/>
            </a:endParaRPr>
          </a:p>
        </p:txBody>
      </p:sp>
    </p:spTree>
    <p:extLst>
      <p:ext uri="{BB962C8B-B14F-4D97-AF65-F5344CB8AC3E}">
        <p14:creationId xmlns:p14="http://schemas.microsoft.com/office/powerpoint/2010/main" val="323711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2594A7-0FC6-460E-A1FA-9B6F81CCBA4C}"/>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DDD21E48-8A71-4924-B6E5-655D13898F81}"/>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6</a:t>
            </a:fld>
            <a:endParaRPr lang="en-US" sz="1400" b="1" dirty="0">
              <a:solidFill>
                <a:schemeClr val="tx1"/>
              </a:solidFill>
            </a:endParaRPr>
          </a:p>
        </p:txBody>
      </p:sp>
      <p:sp>
        <p:nvSpPr>
          <p:cNvPr id="7" name="Rectangle 6">
            <a:extLst>
              <a:ext uri="{FF2B5EF4-FFF2-40B4-BE49-F238E27FC236}">
                <a16:creationId xmlns:a16="http://schemas.microsoft.com/office/drawing/2014/main" id="{3D568975-1E8B-4FD5-8FC8-75F7D9525E21}"/>
              </a:ext>
            </a:extLst>
          </p:cNvPr>
          <p:cNvSpPr/>
          <p:nvPr/>
        </p:nvSpPr>
        <p:spPr>
          <a:xfrm>
            <a:off x="363894" y="466531"/>
            <a:ext cx="11464212" cy="588981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CFE2BE55-F351-4794-88E4-0DAE6F320542}"/>
              </a:ext>
            </a:extLst>
          </p:cNvPr>
          <p:cNvSpPr>
            <a:spLocks noGrp="1"/>
          </p:cNvSpPr>
          <p:nvPr>
            <p:ph type="title"/>
          </p:nvPr>
        </p:nvSpPr>
        <p:spPr>
          <a:xfrm>
            <a:off x="474306" y="337133"/>
            <a:ext cx="10515600" cy="1325563"/>
          </a:xfrm>
        </p:spPr>
        <p:txBody>
          <a:bodyPr>
            <a:normAutofit/>
          </a:bodyPr>
          <a:lstStyle/>
          <a:p>
            <a:r>
              <a:rPr lang="en-IN" sz="3200" b="1" dirty="0">
                <a:latin typeface="Calibri (Body)"/>
              </a:rPr>
              <a:t>Block Diagram:</a:t>
            </a:r>
          </a:p>
        </p:txBody>
      </p:sp>
      <p:pic>
        <p:nvPicPr>
          <p:cNvPr id="3" name="Picture 2">
            <a:extLst>
              <a:ext uri="{FF2B5EF4-FFF2-40B4-BE49-F238E27FC236}">
                <a16:creationId xmlns:a16="http://schemas.microsoft.com/office/drawing/2014/main" id="{0F4FE20F-FC41-48ED-A121-F66C81AA1349}"/>
              </a:ext>
            </a:extLst>
          </p:cNvPr>
          <p:cNvPicPr>
            <a:picLocks noChangeAspect="1"/>
          </p:cNvPicPr>
          <p:nvPr/>
        </p:nvPicPr>
        <p:blipFill rotWithShape="1">
          <a:blip r:embed="rId2">
            <a:extLst>
              <a:ext uri="{28A0092B-C50C-407E-A947-70E740481C1C}">
                <a14:useLocalDpi xmlns:a14="http://schemas.microsoft.com/office/drawing/2010/main" val="0"/>
              </a:ext>
            </a:extLst>
          </a:blip>
          <a:srcRect l="10020" t="13876"/>
          <a:stretch/>
        </p:blipFill>
        <p:spPr>
          <a:xfrm>
            <a:off x="474306" y="1259747"/>
            <a:ext cx="11243388" cy="4656905"/>
          </a:xfrm>
          <a:prstGeom prst="rect">
            <a:avLst/>
          </a:prstGeom>
        </p:spPr>
      </p:pic>
      <p:sp>
        <p:nvSpPr>
          <p:cNvPr id="9" name="TextBox 8">
            <a:extLst>
              <a:ext uri="{FF2B5EF4-FFF2-40B4-BE49-F238E27FC236}">
                <a16:creationId xmlns:a16="http://schemas.microsoft.com/office/drawing/2014/main" id="{19229488-C719-48F8-9FAB-BC46EEC1D214}"/>
              </a:ext>
            </a:extLst>
          </p:cNvPr>
          <p:cNvSpPr txBox="1"/>
          <p:nvPr/>
        </p:nvSpPr>
        <p:spPr>
          <a:xfrm>
            <a:off x="363894" y="6053177"/>
            <a:ext cx="11464211" cy="369332"/>
          </a:xfrm>
          <a:prstGeom prst="rect">
            <a:avLst/>
          </a:prstGeom>
          <a:noFill/>
        </p:spPr>
        <p:txBody>
          <a:bodyPr wrap="square">
            <a:spAutoFit/>
          </a:bodyPr>
          <a:lstStyle/>
          <a:p>
            <a:pPr algn="ctr"/>
            <a:r>
              <a:rPr lang="en-IN" sz="1800" b="1" dirty="0">
                <a:latin typeface="+mj-lt"/>
              </a:rPr>
              <a:t>Fig.1-Block diagram of </a:t>
            </a:r>
            <a:r>
              <a:rPr lang="en-IN" b="1" dirty="0">
                <a:latin typeface="+mj-lt"/>
              </a:rPr>
              <a:t>Contactless Switch</a:t>
            </a:r>
            <a:r>
              <a:rPr lang="en-IN" sz="1800" b="1" dirty="0">
                <a:latin typeface="+mj-lt"/>
              </a:rPr>
              <a:t>.</a:t>
            </a:r>
            <a:endParaRPr lang="en-US" b="1" dirty="0"/>
          </a:p>
        </p:txBody>
      </p:sp>
    </p:spTree>
    <p:extLst>
      <p:ext uri="{BB962C8B-B14F-4D97-AF65-F5344CB8AC3E}">
        <p14:creationId xmlns:p14="http://schemas.microsoft.com/office/powerpoint/2010/main" val="406890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F8FC3A-A58C-46F0-BA93-F4366114DC07}"/>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2B4C53C1-D7F1-46C7-A169-DEFC2A6D32EE}"/>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7</a:t>
            </a:fld>
            <a:endParaRPr lang="en-US" sz="1400" b="1" dirty="0">
              <a:solidFill>
                <a:schemeClr val="tx1"/>
              </a:solidFill>
            </a:endParaRPr>
          </a:p>
        </p:txBody>
      </p:sp>
      <p:sp>
        <p:nvSpPr>
          <p:cNvPr id="6" name="Rectangle 5">
            <a:extLst>
              <a:ext uri="{FF2B5EF4-FFF2-40B4-BE49-F238E27FC236}">
                <a16:creationId xmlns:a16="http://schemas.microsoft.com/office/drawing/2014/main" id="{341D43AD-A3FE-4759-8B1A-BB5B7BAB88B8}"/>
              </a:ext>
            </a:extLst>
          </p:cNvPr>
          <p:cNvSpPr/>
          <p:nvPr/>
        </p:nvSpPr>
        <p:spPr>
          <a:xfrm>
            <a:off x="382555" y="410547"/>
            <a:ext cx="11457992" cy="594580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l"/>
            <a:endParaRPr lang="fr-FR" b="0" i="0" dirty="0">
              <a:solidFill>
                <a:srgbClr val="333E48"/>
              </a:solidFill>
              <a:effectLst/>
              <a:latin typeface="Inter"/>
            </a:endParaRPr>
          </a:p>
        </p:txBody>
      </p:sp>
      <p:sp>
        <p:nvSpPr>
          <p:cNvPr id="7" name="Title 1">
            <a:extLst>
              <a:ext uri="{FF2B5EF4-FFF2-40B4-BE49-F238E27FC236}">
                <a16:creationId xmlns:a16="http://schemas.microsoft.com/office/drawing/2014/main" id="{B7A88527-4579-485B-9237-60C9E2B00EA0}"/>
              </a:ext>
            </a:extLst>
          </p:cNvPr>
          <p:cNvSpPr>
            <a:spLocks noGrp="1"/>
          </p:cNvSpPr>
          <p:nvPr>
            <p:ph type="title"/>
          </p:nvPr>
        </p:nvSpPr>
        <p:spPr>
          <a:xfrm>
            <a:off x="382555" y="365126"/>
            <a:ext cx="11457992" cy="811742"/>
          </a:xfrm>
        </p:spPr>
        <p:txBody>
          <a:bodyPr>
            <a:normAutofit/>
          </a:bodyPr>
          <a:lstStyle/>
          <a:p>
            <a:r>
              <a:rPr lang="en-IN" sz="3200" b="1" dirty="0">
                <a:latin typeface="Calibri (Body)"/>
              </a:rPr>
              <a:t>Main Components :</a:t>
            </a:r>
          </a:p>
        </p:txBody>
      </p:sp>
      <p:sp>
        <p:nvSpPr>
          <p:cNvPr id="8" name="TextBox 7">
            <a:extLst>
              <a:ext uri="{FF2B5EF4-FFF2-40B4-BE49-F238E27FC236}">
                <a16:creationId xmlns:a16="http://schemas.microsoft.com/office/drawing/2014/main" id="{853541CD-45CF-465D-8B50-80A3499EBF22}"/>
              </a:ext>
            </a:extLst>
          </p:cNvPr>
          <p:cNvSpPr txBox="1"/>
          <p:nvPr/>
        </p:nvSpPr>
        <p:spPr>
          <a:xfrm>
            <a:off x="351453" y="1203239"/>
            <a:ext cx="11457992" cy="4893647"/>
          </a:xfrm>
          <a:prstGeom prst="rect">
            <a:avLst/>
          </a:prstGeom>
          <a:noFill/>
        </p:spPr>
        <p:txBody>
          <a:bodyPr wrap="square" rtlCol="0">
            <a:spAutoFit/>
          </a:bodyPr>
          <a:lstStyle/>
          <a:p>
            <a:pPr marL="285750" indent="-285750">
              <a:buFont typeface="Wingdings" panose="05000000000000000000" pitchFamily="2" charset="2"/>
              <a:buChar char="§"/>
            </a:pPr>
            <a:r>
              <a:rPr lang="fr-FR" sz="2400" b="1" i="0" dirty="0">
                <a:effectLst>
                  <a:outerShdw blurRad="38100" dist="38100" dir="2700000" algn="tl">
                    <a:srgbClr val="000000">
                      <a:alpha val="43137"/>
                    </a:srgbClr>
                  </a:outerShdw>
                </a:effectLst>
                <a:latin typeface="+mj-lt"/>
              </a:rPr>
              <a:t>Infrared Obstacle Avoidance IR Sensor Module </a:t>
            </a:r>
            <a:r>
              <a:rPr lang="fr-FR" sz="2400" b="1" i="0" dirty="0">
                <a:solidFill>
                  <a:srgbClr val="333E48"/>
                </a:solidFill>
                <a:effectLst>
                  <a:outerShdw blurRad="38100" dist="38100" dir="2700000" algn="tl">
                    <a:srgbClr val="000000">
                      <a:alpha val="43137"/>
                    </a:srgbClr>
                  </a:outerShdw>
                </a:effectLst>
                <a:latin typeface="Inter"/>
              </a:rPr>
              <a:t>:   </a:t>
            </a:r>
            <a:r>
              <a:rPr lang="en-US" sz="2400" b="1" i="0" dirty="0">
                <a:effectLst/>
                <a:latin typeface="+mj-lt"/>
              </a:rPr>
              <a:t>Infrared Obstacle Avoidance IR Sensor Module (Active Low)</a:t>
            </a:r>
            <a:r>
              <a:rPr lang="en-US" sz="2400" b="0" i="0" dirty="0">
                <a:effectLst/>
                <a:latin typeface="+mj-lt"/>
              </a:rPr>
              <a:t> has a pair of infrared transmitting and receiving tubes. When the transmitted light waves are reflected back, the reflected IR waves will be received by the receiver tube. The onboard comparator circuitry does the processing and the green indicator LED comes to life.</a:t>
            </a:r>
          </a:p>
          <a:p>
            <a:endParaRPr lang="en-US" sz="2400" b="0" i="0" dirty="0">
              <a:effectLst/>
              <a:latin typeface="+mj-lt"/>
            </a:endParaRPr>
          </a:p>
          <a:p>
            <a:pPr marL="285750" indent="-285750">
              <a:buFont typeface="Wingdings" panose="05000000000000000000" pitchFamily="2" charset="2"/>
              <a:buChar char="§"/>
            </a:pPr>
            <a:r>
              <a:rPr lang="en-US" sz="2400" b="1" i="0" dirty="0">
                <a:solidFill>
                  <a:srgbClr val="000000"/>
                </a:solidFill>
                <a:effectLst>
                  <a:outerShdw blurRad="38100" dist="38100" dir="2700000" algn="tl">
                    <a:srgbClr val="000000">
                      <a:alpha val="43137"/>
                    </a:srgbClr>
                  </a:outerShdw>
                </a:effectLst>
                <a:latin typeface="+mj-lt"/>
              </a:rPr>
              <a:t>Arduino</a:t>
            </a:r>
            <a:r>
              <a:rPr lang="en-US" sz="2400" b="1" i="0" dirty="0">
                <a:solidFill>
                  <a:srgbClr val="000000"/>
                </a:solidFill>
                <a:effectLst>
                  <a:outerShdw blurRad="38100" dist="38100" dir="2700000" algn="tl">
                    <a:srgbClr val="000000">
                      <a:alpha val="43137"/>
                    </a:srgbClr>
                  </a:outerShdw>
                </a:effectLst>
                <a:latin typeface="Linux Libertine"/>
              </a:rPr>
              <a:t> </a:t>
            </a:r>
            <a:r>
              <a:rPr lang="en-US" sz="2400" b="1" i="0" dirty="0">
                <a:solidFill>
                  <a:srgbClr val="000000"/>
                </a:solidFill>
                <a:effectLst>
                  <a:outerShdw blurRad="38100" dist="38100" dir="2700000" algn="tl">
                    <a:srgbClr val="000000">
                      <a:alpha val="43137"/>
                    </a:srgbClr>
                  </a:outerShdw>
                </a:effectLst>
                <a:latin typeface="+mj-lt"/>
              </a:rPr>
              <a:t>Uno</a:t>
            </a:r>
            <a:r>
              <a:rPr lang="en-US" sz="2400" b="1" i="0" dirty="0">
                <a:solidFill>
                  <a:srgbClr val="000000"/>
                </a:solidFill>
                <a:effectLst>
                  <a:outerShdw blurRad="38100" dist="38100" dir="2700000" algn="tl">
                    <a:srgbClr val="000000">
                      <a:alpha val="43137"/>
                    </a:srgbClr>
                  </a:outerShdw>
                </a:effectLst>
                <a:latin typeface="Linux Libertine"/>
              </a:rPr>
              <a:t> :  </a:t>
            </a:r>
            <a:r>
              <a:rPr lang="en-US" sz="2400" b="0" i="0" dirty="0">
                <a:effectLst/>
                <a:latin typeface="Arial" panose="020B0604020202020204" pitchFamily="34" charset="0"/>
              </a:rPr>
              <a:t>The </a:t>
            </a:r>
            <a:r>
              <a:rPr lang="en-US" sz="2400" b="1" i="0" dirty="0">
                <a:effectLst/>
                <a:latin typeface="Arial" panose="020B0604020202020204" pitchFamily="34" charset="0"/>
              </a:rPr>
              <a:t>Arduino Uno</a:t>
            </a:r>
            <a:r>
              <a:rPr lang="en-US" sz="2400" b="0" i="0" dirty="0">
                <a:effectLst/>
                <a:latin typeface="Arial" panose="020B0604020202020204" pitchFamily="34" charset="0"/>
              </a:rPr>
              <a:t> is an </a:t>
            </a:r>
            <a:r>
              <a:rPr lang="en-US" sz="2400" b="0" i="0" u="none" strike="noStrike" dirty="0">
                <a:effectLst/>
                <a:latin typeface="Arial" panose="020B0604020202020204" pitchFamily="34" charset="0"/>
              </a:rPr>
              <a:t>open-source</a:t>
            </a:r>
            <a:r>
              <a:rPr lang="en-US" sz="2400" b="0" i="0" dirty="0">
                <a:effectLst/>
                <a:latin typeface="Arial" panose="020B0604020202020204" pitchFamily="34" charset="0"/>
              </a:rPr>
              <a:t> </a:t>
            </a:r>
            <a:r>
              <a:rPr lang="en-US" sz="2400" b="0" i="0" u="none" strike="noStrike" dirty="0">
                <a:effectLst/>
                <a:latin typeface="Arial" panose="020B0604020202020204" pitchFamily="34" charset="0"/>
              </a:rPr>
              <a:t>microcontroller board</a:t>
            </a:r>
            <a:r>
              <a:rPr lang="en-US" sz="2400" b="0" i="0" dirty="0">
                <a:effectLst/>
                <a:latin typeface="Arial" panose="020B0604020202020204" pitchFamily="34" charset="0"/>
              </a:rPr>
              <a:t> based on the </a:t>
            </a:r>
            <a:r>
              <a:rPr lang="en-US" sz="2400" b="0" i="0" u="none" strike="noStrike" dirty="0">
                <a:effectLst/>
                <a:latin typeface="Arial" panose="020B0604020202020204" pitchFamily="34" charset="0"/>
              </a:rPr>
              <a:t>Microchip</a:t>
            </a:r>
            <a:r>
              <a:rPr lang="en-US" sz="2400" b="0" i="0" dirty="0">
                <a:effectLst/>
                <a:latin typeface="Arial" panose="020B0604020202020204" pitchFamily="34" charset="0"/>
              </a:rPr>
              <a:t> </a:t>
            </a:r>
            <a:r>
              <a:rPr lang="en-US" sz="2400" b="0" i="0" u="none" strike="noStrike" dirty="0">
                <a:effectLst/>
                <a:latin typeface="Arial" panose="020B0604020202020204" pitchFamily="34" charset="0"/>
              </a:rPr>
              <a:t>ATmega328P</a:t>
            </a:r>
            <a:r>
              <a:rPr lang="en-US" sz="2400" b="0" i="0" dirty="0">
                <a:effectLst/>
                <a:latin typeface="Arial" panose="020B0604020202020204" pitchFamily="34" charset="0"/>
              </a:rPr>
              <a:t> microcontroller and developed by </a:t>
            </a:r>
            <a:r>
              <a:rPr lang="en-US" sz="2400" b="0" i="0" u="none" strike="noStrike" dirty="0">
                <a:effectLst/>
                <a:latin typeface="Arial" panose="020B0604020202020204" pitchFamily="34" charset="0"/>
              </a:rPr>
              <a:t>Arduino.cc</a:t>
            </a:r>
            <a:r>
              <a:rPr lang="en-US" sz="2400" b="0" i="0" dirty="0">
                <a:effectLst/>
                <a:latin typeface="Arial" panose="020B0604020202020204" pitchFamily="34" charset="0"/>
              </a:rPr>
              <a:t>.The board is equipped with sets of digital and analog </a:t>
            </a:r>
            <a:r>
              <a:rPr lang="en-US" sz="2400" b="0" i="0" u="none" strike="noStrike" dirty="0">
                <a:effectLst/>
                <a:latin typeface="Arial" panose="020B0604020202020204" pitchFamily="34" charset="0"/>
              </a:rPr>
              <a:t>input/output</a:t>
            </a:r>
            <a:r>
              <a:rPr lang="en-US" sz="2400" b="0" i="0" dirty="0">
                <a:effectLst/>
                <a:latin typeface="Arial" panose="020B0604020202020204" pitchFamily="34" charset="0"/>
              </a:rPr>
              <a:t> (I/O) pins that may be interfaced to various </a:t>
            </a:r>
            <a:r>
              <a:rPr lang="en-US" sz="2400" b="0" i="0" u="none" strike="noStrike" dirty="0">
                <a:effectLst/>
                <a:latin typeface="Arial" panose="020B0604020202020204" pitchFamily="34" charset="0"/>
              </a:rPr>
              <a:t>expansion boards</a:t>
            </a:r>
            <a:r>
              <a:rPr lang="en-US" sz="2400" b="0" i="0" dirty="0">
                <a:effectLst/>
                <a:latin typeface="Arial" panose="020B0604020202020204" pitchFamily="34" charset="0"/>
              </a:rPr>
              <a:t> (shields) and other circuits. The board has 14 digital I/O pins (six capable of </a:t>
            </a:r>
            <a:r>
              <a:rPr lang="en-US" sz="2400" b="0" i="0" u="none" strike="noStrike" dirty="0">
                <a:effectLst/>
                <a:latin typeface="Arial" panose="020B0604020202020204" pitchFamily="34" charset="0"/>
              </a:rPr>
              <a:t>PWM</a:t>
            </a:r>
            <a:r>
              <a:rPr lang="en-US" sz="2400" b="0" i="0" dirty="0">
                <a:effectLst/>
                <a:latin typeface="Arial" panose="020B0604020202020204" pitchFamily="34" charset="0"/>
              </a:rPr>
              <a:t> output), 6 analog I/O pins, and is programmable with the </a:t>
            </a:r>
            <a:r>
              <a:rPr lang="en-US" sz="2400" b="0" i="0" u="none" strike="noStrike" dirty="0">
                <a:effectLst/>
                <a:latin typeface="Arial" panose="020B0604020202020204" pitchFamily="34" charset="0"/>
              </a:rPr>
              <a:t>Arduino IDE</a:t>
            </a:r>
            <a:r>
              <a:rPr lang="en-US" sz="2400" b="0" i="0" dirty="0">
                <a:effectLst/>
                <a:latin typeface="Arial" panose="020B0604020202020204" pitchFamily="34" charset="0"/>
              </a:rPr>
              <a:t> (Integrated Development Environment), via a type B </a:t>
            </a:r>
            <a:r>
              <a:rPr lang="en-US" sz="2400" b="0" i="0" u="none" strike="noStrike" dirty="0">
                <a:effectLst/>
                <a:latin typeface="Arial" panose="020B0604020202020204" pitchFamily="34" charset="0"/>
              </a:rPr>
              <a:t>USB cable</a:t>
            </a:r>
            <a:r>
              <a:rPr lang="en-US" sz="2400" b="0" i="0" dirty="0">
                <a:effectLst/>
                <a:latin typeface="Arial" panose="020B0604020202020204" pitchFamily="34" charset="0"/>
              </a:rPr>
              <a:t>.</a:t>
            </a:r>
            <a:endParaRPr lang="en-US" sz="2400" b="1" i="0" dirty="0">
              <a:effectLst>
                <a:outerShdw blurRad="38100" dist="38100" dir="2700000" algn="tl">
                  <a:srgbClr val="000000">
                    <a:alpha val="43137"/>
                  </a:srgbClr>
                </a:outerShdw>
              </a:effectLst>
              <a:latin typeface="Linux Libertine"/>
            </a:endParaRPr>
          </a:p>
        </p:txBody>
      </p:sp>
    </p:spTree>
    <p:extLst>
      <p:ext uri="{BB962C8B-B14F-4D97-AF65-F5344CB8AC3E}">
        <p14:creationId xmlns:p14="http://schemas.microsoft.com/office/powerpoint/2010/main" val="105063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176CCE-95D1-4805-A9DD-54C9FE6AFC0C}"/>
              </a:ext>
            </a:extLst>
          </p:cNvPr>
          <p:cNvSpPr>
            <a:spLocks noGrp="1"/>
          </p:cNvSpPr>
          <p:nvPr>
            <p:ph type="ftr" sz="quarter" idx="11"/>
          </p:nvPr>
        </p:nvSpPr>
        <p:spPr>
          <a:xfrm>
            <a:off x="-2" y="6356350"/>
            <a:ext cx="12192001"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0B96CE1F-5181-4ADC-B8E3-8816ED6137ED}"/>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8</a:t>
            </a:fld>
            <a:endParaRPr lang="en-US" sz="1400" b="1" dirty="0">
              <a:solidFill>
                <a:schemeClr val="tx1"/>
              </a:solidFill>
            </a:endParaRPr>
          </a:p>
        </p:txBody>
      </p:sp>
      <p:sp>
        <p:nvSpPr>
          <p:cNvPr id="6" name="Rectangle 5">
            <a:extLst>
              <a:ext uri="{FF2B5EF4-FFF2-40B4-BE49-F238E27FC236}">
                <a16:creationId xmlns:a16="http://schemas.microsoft.com/office/drawing/2014/main" id="{2E8AC8D0-69EF-4CB8-8111-7E1766DDC0DF}"/>
              </a:ext>
            </a:extLst>
          </p:cNvPr>
          <p:cNvSpPr/>
          <p:nvPr/>
        </p:nvSpPr>
        <p:spPr>
          <a:xfrm>
            <a:off x="390525" y="542925"/>
            <a:ext cx="11344275" cy="581342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277E81-382B-4DD7-84A7-BCDA83DE1C6E}"/>
              </a:ext>
            </a:extLst>
          </p:cNvPr>
          <p:cNvSpPr txBox="1"/>
          <p:nvPr/>
        </p:nvSpPr>
        <p:spPr>
          <a:xfrm>
            <a:off x="390526" y="923925"/>
            <a:ext cx="11344274"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effectLst>
                  <a:outerShdw blurRad="38100" dist="38100" dir="2700000" algn="tl">
                    <a:srgbClr val="000000">
                      <a:alpha val="43137"/>
                    </a:srgbClr>
                  </a:outerShdw>
                </a:effectLst>
                <a:latin typeface="+mj-lt"/>
              </a:rPr>
              <a:t>Relay :  </a:t>
            </a:r>
            <a:r>
              <a:rPr lang="en-US" sz="2400" b="0" i="0" dirty="0">
                <a:effectLst/>
                <a:latin typeface="+mj-lt"/>
              </a:rPr>
              <a:t>A relay can be defined as a switch. Switches are generally used to close or open the circuit manually .Relay is also a switch that connects or disconnects two circuits. But instead of manual operation a relay is applied with electrical signal, which in turn connects or disconnects another circuit.</a:t>
            </a:r>
          </a:p>
          <a:p>
            <a:endParaRPr lang="en-US" sz="2400" b="0" i="0" dirty="0">
              <a:effectLst/>
              <a:latin typeface="+mj-lt"/>
            </a:endParaRPr>
          </a:p>
          <a:p>
            <a:pPr marL="342900" indent="-342900">
              <a:buFont typeface="Wingdings" panose="05000000000000000000" pitchFamily="2" charset="2"/>
              <a:buChar char="§"/>
            </a:pPr>
            <a:r>
              <a:rPr lang="en-US" sz="2400" b="1" i="0" dirty="0">
                <a:effectLst>
                  <a:outerShdw blurRad="38100" dist="38100" dir="2700000" algn="tl">
                    <a:srgbClr val="000000">
                      <a:alpha val="43137"/>
                    </a:srgbClr>
                  </a:outerShdw>
                </a:effectLst>
                <a:latin typeface="+mj-lt"/>
              </a:rPr>
              <a:t>Jumper Wires :  </a:t>
            </a:r>
            <a:r>
              <a:rPr lang="en-US" sz="2400" b="0" i="0" dirty="0">
                <a:effectLst/>
                <a:latin typeface="+mj-lt"/>
              </a:rPr>
              <a:t>A </a:t>
            </a:r>
            <a:r>
              <a:rPr lang="en-US" sz="2400" b="1" i="0" dirty="0">
                <a:effectLst/>
                <a:latin typeface="+mj-lt"/>
              </a:rPr>
              <a:t>jump wire</a:t>
            </a:r>
            <a:r>
              <a:rPr lang="en-US" sz="2400" b="0" i="0" dirty="0">
                <a:effectLst/>
                <a:latin typeface="+mj-lt"/>
              </a:rPr>
              <a:t> (also known as jumper, jumper wire, jumper cable, DuPont wire or cable) is an </a:t>
            </a:r>
            <a:r>
              <a:rPr lang="en-US" sz="2400" b="0" i="0" u="none" strike="noStrike" dirty="0">
                <a:effectLst/>
                <a:latin typeface="+mj-lt"/>
              </a:rPr>
              <a:t>electrical wire</a:t>
            </a:r>
            <a:r>
              <a:rPr lang="en-US" sz="2400" b="0" i="0" dirty="0">
                <a:effectLst/>
                <a:latin typeface="+mj-lt"/>
              </a:rPr>
              <a:t>, or group of them in a cable, with a connector or pin at each end (or sometimes without them – simply "tinned"), which is normally used to interconnect the components of a </a:t>
            </a:r>
            <a:r>
              <a:rPr lang="en-US" sz="2400" b="0" i="0" u="none" strike="noStrike" dirty="0">
                <a:effectLst/>
                <a:latin typeface="+mj-lt"/>
              </a:rPr>
              <a:t>breadboard</a:t>
            </a:r>
            <a:r>
              <a:rPr lang="en-US" sz="2400" b="0" i="0" dirty="0">
                <a:effectLst/>
                <a:latin typeface="+mj-lt"/>
              </a:rPr>
              <a:t> or other prototype or test circuit, internally or with other equipment or components, without soldering.</a:t>
            </a:r>
            <a:endParaRPr lang="en-US" sz="2400" b="1" i="0" dirty="0">
              <a:effectLst>
                <a:outerShdw blurRad="38100" dist="38100" dir="2700000" algn="tl">
                  <a:srgbClr val="000000">
                    <a:alpha val="43137"/>
                  </a:srgbClr>
                </a:outerShdw>
              </a:effectLst>
              <a:latin typeface="+mj-lt"/>
            </a:endParaRPr>
          </a:p>
          <a:p>
            <a:pPr marL="342900" indent="-342900">
              <a:buFont typeface="Wingdings" panose="05000000000000000000" pitchFamily="2" charset="2"/>
              <a:buChar char="§"/>
            </a:pPr>
            <a:endParaRPr lang="en-US" sz="24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763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520827-6215-4CA3-BEA5-ED506914796B}"/>
              </a:ext>
            </a:extLst>
          </p:cNvPr>
          <p:cNvSpPr>
            <a:spLocks noGrp="1"/>
          </p:cNvSpPr>
          <p:nvPr>
            <p:ph type="ftr" sz="quarter" idx="11"/>
          </p:nvPr>
        </p:nvSpPr>
        <p:spPr>
          <a:xfrm>
            <a:off x="0" y="6356350"/>
            <a:ext cx="12192000" cy="501650"/>
          </a:xfrm>
        </p:spPr>
        <p:txBody>
          <a:bodyPr/>
          <a:lstStyle/>
          <a:p>
            <a:r>
              <a:rPr lang="en-US" sz="1400" b="1" dirty="0"/>
              <a:t>CONTACTLESS SWITCH FOR HOME AUTOMATION-DEPARTMENT OF ECE - NIE IT</a:t>
            </a:r>
          </a:p>
        </p:txBody>
      </p:sp>
      <p:sp>
        <p:nvSpPr>
          <p:cNvPr id="5" name="Slide Number Placeholder 4">
            <a:extLst>
              <a:ext uri="{FF2B5EF4-FFF2-40B4-BE49-F238E27FC236}">
                <a16:creationId xmlns:a16="http://schemas.microsoft.com/office/drawing/2014/main" id="{9E4D586C-8E5E-4F04-A077-21F39084B889}"/>
              </a:ext>
            </a:extLst>
          </p:cNvPr>
          <p:cNvSpPr>
            <a:spLocks noGrp="1"/>
          </p:cNvSpPr>
          <p:nvPr>
            <p:ph type="sldNum" sz="quarter" idx="12"/>
          </p:nvPr>
        </p:nvSpPr>
        <p:spPr/>
        <p:txBody>
          <a:bodyPr/>
          <a:lstStyle/>
          <a:p>
            <a:fld id="{F1BF650E-8881-44B8-83BF-8EDD64D587C6}" type="slidenum">
              <a:rPr lang="en-US" sz="1400" b="1" smtClean="0">
                <a:solidFill>
                  <a:schemeClr val="tx1"/>
                </a:solidFill>
              </a:rPr>
              <a:pPr/>
              <a:t>9</a:t>
            </a:fld>
            <a:endParaRPr lang="en-US" sz="1400" b="1" dirty="0">
              <a:solidFill>
                <a:schemeClr val="tx1"/>
              </a:solidFill>
            </a:endParaRPr>
          </a:p>
        </p:txBody>
      </p:sp>
      <p:sp>
        <p:nvSpPr>
          <p:cNvPr id="7" name="Rectangle 6">
            <a:extLst>
              <a:ext uri="{FF2B5EF4-FFF2-40B4-BE49-F238E27FC236}">
                <a16:creationId xmlns:a16="http://schemas.microsoft.com/office/drawing/2014/main" id="{F019F776-2EAF-4DEC-BB98-2A4593D613A4}"/>
              </a:ext>
            </a:extLst>
          </p:cNvPr>
          <p:cNvSpPr/>
          <p:nvPr/>
        </p:nvSpPr>
        <p:spPr>
          <a:xfrm>
            <a:off x="409575" y="409575"/>
            <a:ext cx="11344275" cy="594677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itle 1">
            <a:extLst>
              <a:ext uri="{FF2B5EF4-FFF2-40B4-BE49-F238E27FC236}">
                <a16:creationId xmlns:a16="http://schemas.microsoft.com/office/drawing/2014/main" id="{8E320F70-EF38-4CD4-BFCA-C60A80F27843}"/>
              </a:ext>
            </a:extLst>
          </p:cNvPr>
          <p:cNvSpPr>
            <a:spLocks noGrp="1"/>
          </p:cNvSpPr>
          <p:nvPr>
            <p:ph type="title"/>
          </p:nvPr>
        </p:nvSpPr>
        <p:spPr>
          <a:xfrm>
            <a:off x="438150" y="365126"/>
            <a:ext cx="11315700" cy="1099608"/>
          </a:xfrm>
        </p:spPr>
        <p:txBody>
          <a:bodyPr>
            <a:normAutofit/>
          </a:bodyPr>
          <a:lstStyle/>
          <a:p>
            <a:r>
              <a:rPr lang="en-IN" sz="3200" b="1" dirty="0">
                <a:latin typeface="Calibri (Body)"/>
              </a:rPr>
              <a:t>Advantages :</a:t>
            </a:r>
          </a:p>
        </p:txBody>
      </p:sp>
      <p:sp>
        <p:nvSpPr>
          <p:cNvPr id="3" name="TextBox 2">
            <a:extLst>
              <a:ext uri="{FF2B5EF4-FFF2-40B4-BE49-F238E27FC236}">
                <a16:creationId xmlns:a16="http://schemas.microsoft.com/office/drawing/2014/main" id="{22C33DD1-A383-43EF-A555-F34B08608173}"/>
              </a:ext>
            </a:extLst>
          </p:cNvPr>
          <p:cNvSpPr txBox="1"/>
          <p:nvPr/>
        </p:nvSpPr>
        <p:spPr>
          <a:xfrm>
            <a:off x="409575" y="2258008"/>
            <a:ext cx="113442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Safe and Hygiene : prevents transfer of germs, bacteria &amp; virus</a:t>
            </a:r>
          </a:p>
          <a:p>
            <a:r>
              <a:rPr lang="en-US" sz="2400" b="1" dirty="0"/>
              <a:t> </a:t>
            </a:r>
          </a:p>
          <a:p>
            <a:pPr marL="285750" indent="-285750">
              <a:buFont typeface="Arial" panose="020B0604020202020204" pitchFamily="34" charset="0"/>
              <a:buChar char="•"/>
            </a:pPr>
            <a:r>
              <a:rPr lang="en-US" sz="2400" b="1" dirty="0"/>
              <a:t>Prevents dirt on walls and switch plate </a:t>
            </a:r>
          </a:p>
          <a:p>
            <a:endParaRPr lang="en-US" sz="2400" b="1" dirty="0"/>
          </a:p>
          <a:p>
            <a:pPr marL="285750" indent="-285750">
              <a:buFont typeface="Arial" panose="020B0604020202020204" pitchFamily="34" charset="0"/>
              <a:buChar char="•"/>
            </a:pPr>
            <a:r>
              <a:rPr lang="en-US" sz="2400" b="1" dirty="0"/>
              <a:t>Hands-free convenience </a:t>
            </a:r>
          </a:p>
          <a:p>
            <a:endParaRPr lang="en-US" dirty="0"/>
          </a:p>
        </p:txBody>
      </p:sp>
    </p:spTree>
    <p:extLst>
      <p:ext uri="{BB962C8B-B14F-4D97-AF65-F5344CB8AC3E}">
        <p14:creationId xmlns:p14="http://schemas.microsoft.com/office/powerpoint/2010/main" val="381519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3193</Words>
  <Application>Microsoft Office PowerPoint</Application>
  <PresentationFormat>Widescreen</PresentationFormat>
  <Paragraphs>293</Paragraphs>
  <Slides>36</Slides>
  <Notes>5</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36</vt:i4>
      </vt:variant>
    </vt:vector>
  </HeadingPairs>
  <TitlesOfParts>
    <vt:vector size="55" baseType="lpstr">
      <vt:lpstr>Arial</vt:lpstr>
      <vt:lpstr>Calibri</vt:lpstr>
      <vt:lpstr>Calibri (Body)</vt:lpstr>
      <vt:lpstr>Calibri Light</vt:lpstr>
      <vt:lpstr>Century Gothic</vt:lpstr>
      <vt:lpstr>Consolas</vt:lpstr>
      <vt:lpstr>Courier New</vt:lpstr>
      <vt:lpstr>Inter</vt:lpstr>
      <vt:lpstr>Linux Libertine</vt:lpstr>
      <vt:lpstr>Open Sans</vt:lpstr>
      <vt:lpstr>Roboto</vt:lpstr>
      <vt:lpstr>Roboto Condensed</vt:lpstr>
      <vt:lpstr>Rockwell</vt:lpstr>
      <vt:lpstr>Tahoma</vt:lpstr>
      <vt:lpstr>Times New Roman</vt:lpstr>
      <vt:lpstr>Wingdings</vt:lpstr>
      <vt:lpstr>Wingdings 3</vt:lpstr>
      <vt:lpstr>Office Theme</vt:lpstr>
      <vt:lpstr>Wisp</vt:lpstr>
      <vt:lpstr>NIE INSTITUTE OF TECHNOLOGY  Department of Electronics and Communication   Mini Project Phase 3 – Presentation of  Contactless Switch For Home Automation  Under Guidance of  Mr. S.N. Prasad</vt:lpstr>
      <vt:lpstr> Outline :</vt:lpstr>
      <vt:lpstr>Introduction :</vt:lpstr>
      <vt:lpstr>Literature survey:</vt:lpstr>
      <vt:lpstr>Problem Statement:</vt:lpstr>
      <vt:lpstr>Block Diagram:</vt:lpstr>
      <vt:lpstr>Main Components :</vt:lpstr>
      <vt:lpstr>PowerPoint Presentation</vt:lpstr>
      <vt:lpstr>Advantages :</vt:lpstr>
      <vt:lpstr>Disadvantages :</vt:lpstr>
      <vt:lpstr>Applications :</vt:lpstr>
      <vt:lpstr>Timeline</vt:lpstr>
      <vt:lpstr>Cost of the material :</vt:lpstr>
      <vt:lpstr>Software Requirement:</vt:lpstr>
      <vt:lpstr>PowerPoint Presentation</vt:lpstr>
      <vt:lpstr>Tinkercad</vt:lpstr>
      <vt:lpstr>Hardware Requirement:</vt:lpstr>
      <vt:lpstr>Infrared Rays:</vt:lpstr>
      <vt:lpstr>Infrared Obstacle Avoidance IR Sensor Module </vt:lpstr>
      <vt:lpstr>PowerPoint Presentation</vt:lpstr>
      <vt:lpstr>Arduino Uno </vt:lpstr>
      <vt:lpstr>PowerPoint Presentation</vt:lpstr>
      <vt:lpstr>PowerPoint Presentation</vt:lpstr>
      <vt:lpstr>PowerPoint Presentation</vt:lpstr>
      <vt:lpstr>PowerPoint Presentation</vt:lpstr>
      <vt:lpstr>PowerPoint Presentation</vt:lpstr>
      <vt:lpstr>5V 5-Pin Relay Module                                        5V Relay Pin Diagram</vt:lpstr>
      <vt:lpstr>PowerPoint Presentation</vt:lpstr>
      <vt:lpstr>PowerPoint Presentation</vt:lpstr>
      <vt:lpstr>PowerPoint Presentation</vt:lpstr>
      <vt:lpstr>Circuit  Diagram:</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 INSTITUTE OF TECHNOLOGY  Department of Electronics and Communication   Mini Project Phase 3 – Presentation of  Contactless Switch For Home Automation  Under Guidance of  Mr. S.N. Prasad</dc:title>
  <dc:creator>SUDARSHANA CHAKRAVARTHY</dc:creator>
  <cp:lastModifiedBy>SUDARSHANA CHAKRAVARTHY</cp:lastModifiedBy>
  <cp:revision>2</cp:revision>
  <dcterms:created xsi:type="dcterms:W3CDTF">2021-07-28T14:47:23Z</dcterms:created>
  <dcterms:modified xsi:type="dcterms:W3CDTF">2021-07-28T14:50:48Z</dcterms:modified>
</cp:coreProperties>
</file>