
<file path=[Content_Types].xml><?xml version="1.0" encoding="utf-8"?>
<Types xmlns="http://schemas.openxmlformats.org/package/2006/content-types">
  <Default Extension="fntdata" ContentType="application/x-fontdata"/>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3.jpg" ContentType="image/jpe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7.jp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8.jpg" ContentType="image/jpeg"/>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8"/>
  </p:notesMasterIdLst>
  <p:sldIdLst>
    <p:sldId id="256" r:id="rId2"/>
    <p:sldId id="257" r:id="rId3"/>
    <p:sldId id="263" r:id="rId4"/>
    <p:sldId id="268" r:id="rId5"/>
    <p:sldId id="272" r:id="rId6"/>
    <p:sldId id="266" r:id="rId7"/>
    <p:sldId id="271" r:id="rId8"/>
    <p:sldId id="343" r:id="rId9"/>
    <p:sldId id="344" r:id="rId10"/>
    <p:sldId id="304" r:id="rId11"/>
    <p:sldId id="261" r:id="rId12"/>
    <p:sldId id="259" r:id="rId13"/>
    <p:sldId id="280" r:id="rId14"/>
    <p:sldId id="345" r:id="rId15"/>
    <p:sldId id="346" r:id="rId16"/>
    <p:sldId id="295" r:id="rId17"/>
    <p:sldId id="341" r:id="rId18"/>
    <p:sldId id="279" r:id="rId19"/>
    <p:sldId id="347" r:id="rId20"/>
    <p:sldId id="348" r:id="rId21"/>
    <p:sldId id="349" r:id="rId22"/>
    <p:sldId id="342" r:id="rId23"/>
    <p:sldId id="278" r:id="rId24"/>
    <p:sldId id="350" r:id="rId25"/>
    <p:sldId id="351" r:id="rId26"/>
    <p:sldId id="315" r:id="rId27"/>
  </p:sldIdLst>
  <p:sldSz cx="9144000" cy="5143500" type="screen16x9"/>
  <p:notesSz cx="6858000" cy="9144000"/>
  <p:embeddedFontLst>
    <p:embeddedFont>
      <p:font typeface="DM Sans"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CFEE6-7AEF-44CA-A850-8AC7034990B2}">
  <a:tblStyle styleId="{EB1CFEE6-7AEF-44CA-A850-8AC7034990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f5aafee1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f5aafee1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0f9332fcc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0f9332fcc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11078e3eb0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11078e3eb0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9"/>
        <p:cNvGrpSpPr/>
        <p:nvPr/>
      </p:nvGrpSpPr>
      <p:grpSpPr>
        <a:xfrm>
          <a:off x="0" y="0"/>
          <a:ext cx="0" cy="0"/>
          <a:chOff x="0" y="0"/>
          <a:chExt cx="0" cy="0"/>
        </a:xfrm>
      </p:grpSpPr>
      <p:sp>
        <p:nvSpPr>
          <p:cNvPr id="2770" name="Google Shape;2770;g11054d976e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 name="Google Shape;2771;g11054d976e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93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0"/>
        <p:cNvGrpSpPr/>
        <p:nvPr/>
      </p:nvGrpSpPr>
      <p:grpSpPr>
        <a:xfrm>
          <a:off x="0" y="0"/>
          <a:ext cx="0" cy="0"/>
          <a:chOff x="0" y="0"/>
          <a:chExt cx="0" cy="0"/>
        </a:xfrm>
      </p:grpSpPr>
      <p:sp>
        <p:nvSpPr>
          <p:cNvPr id="4171" name="Google Shape;4171;gab164b81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2" name="Google Shape;4172;gab164b81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24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11078e3eb0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11078e3eb0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84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0f9332fcc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0f9332fcc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0f9332fcc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0f9332fcc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3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0f9332fcc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0f9332fcc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13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0f9332fcc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0f9332fcc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27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209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99f2f57a7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99f2f57a7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2"/>
        <p:cNvGrpSpPr/>
        <p:nvPr/>
      </p:nvGrpSpPr>
      <p:grpSpPr>
        <a:xfrm>
          <a:off x="0" y="0"/>
          <a:ext cx="0" cy="0"/>
          <a:chOff x="0" y="0"/>
          <a:chExt cx="0" cy="0"/>
        </a:xfrm>
      </p:grpSpPr>
      <p:sp>
        <p:nvSpPr>
          <p:cNvPr id="3583" name="Google Shape;3583;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4" name="Google Shape;3584;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3"/>
        <p:cNvGrpSpPr/>
        <p:nvPr/>
      </p:nvGrpSpPr>
      <p:grpSpPr>
        <a:xfrm>
          <a:off x="0" y="0"/>
          <a:ext cx="0" cy="0"/>
          <a:chOff x="0" y="0"/>
          <a:chExt cx="0" cy="0"/>
        </a:xfrm>
      </p:grpSpPr>
      <p:sp>
        <p:nvSpPr>
          <p:cNvPr id="2674" name="Google Shape;2674;g10f9332fcc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5" name="Google Shape;2675;g10f9332fcc1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0"/>
        <p:cNvGrpSpPr/>
        <p:nvPr/>
      </p:nvGrpSpPr>
      <p:grpSpPr>
        <a:xfrm>
          <a:off x="0" y="0"/>
          <a:ext cx="0" cy="0"/>
          <a:chOff x="0" y="0"/>
          <a:chExt cx="0" cy="0"/>
        </a:xfrm>
      </p:grpSpPr>
      <p:sp>
        <p:nvSpPr>
          <p:cNvPr id="2791" name="Google Shape;2791;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2" name="Google Shape;2792;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6" name="Google Shape;272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71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75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_16">
    <p:spTree>
      <p:nvGrpSpPr>
        <p:cNvPr id="1" name="Shape 784"/>
        <p:cNvGrpSpPr/>
        <p:nvPr/>
      </p:nvGrpSpPr>
      <p:grpSpPr>
        <a:xfrm>
          <a:off x="0" y="0"/>
          <a:ext cx="0" cy="0"/>
          <a:chOff x="0" y="0"/>
          <a:chExt cx="0" cy="0"/>
        </a:xfrm>
      </p:grpSpPr>
      <p:sp>
        <p:nvSpPr>
          <p:cNvPr id="785" name="Google Shape;785;p21"/>
          <p:cNvSpPr/>
          <p:nvPr/>
        </p:nvSpPr>
        <p:spPr>
          <a:xfrm>
            <a:off x="4258900" y="1804350"/>
            <a:ext cx="42846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6" name="Google Shape;786;p21"/>
          <p:cNvSpPr txBox="1">
            <a:spLocks noGrp="1"/>
          </p:cNvSpPr>
          <p:nvPr>
            <p:ph type="title"/>
          </p:nvPr>
        </p:nvSpPr>
        <p:spPr>
          <a:xfrm>
            <a:off x="4411150" y="2017200"/>
            <a:ext cx="39801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787" name="Google Shape;787;p21"/>
          <p:cNvGrpSpPr/>
          <p:nvPr/>
        </p:nvGrpSpPr>
        <p:grpSpPr>
          <a:xfrm rot="5400000" flipH="1">
            <a:off x="309745" y="-309738"/>
            <a:ext cx="3267048" cy="3886515"/>
            <a:chOff x="5588175" y="1772375"/>
            <a:chExt cx="1282050" cy="1525200"/>
          </a:xfrm>
        </p:grpSpPr>
        <p:sp>
          <p:nvSpPr>
            <p:cNvPr id="788" name="Google Shape;788;p21"/>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1"/>
          <p:cNvGrpSpPr/>
          <p:nvPr/>
        </p:nvGrpSpPr>
        <p:grpSpPr>
          <a:xfrm rot="-5400000" flipH="1">
            <a:off x="5567220" y="1566712"/>
            <a:ext cx="3267048" cy="3886515"/>
            <a:chOff x="5588175" y="1772375"/>
            <a:chExt cx="1282050" cy="1525200"/>
          </a:xfrm>
        </p:grpSpPr>
        <p:sp>
          <p:nvSpPr>
            <p:cNvPr id="809" name="Google Shape;809;p21"/>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4">
    <p:spTree>
      <p:nvGrpSpPr>
        <p:cNvPr id="1" name="Shape 829"/>
        <p:cNvGrpSpPr/>
        <p:nvPr/>
      </p:nvGrpSpPr>
      <p:grpSpPr>
        <a:xfrm>
          <a:off x="0" y="0"/>
          <a:ext cx="0" cy="0"/>
          <a:chOff x="0" y="0"/>
          <a:chExt cx="0" cy="0"/>
        </a:xfrm>
      </p:grpSpPr>
      <p:sp>
        <p:nvSpPr>
          <p:cNvPr id="830" name="Google Shape;830;p22"/>
          <p:cNvSpPr/>
          <p:nvPr/>
        </p:nvSpPr>
        <p:spPr>
          <a:xfrm>
            <a:off x="600575" y="606375"/>
            <a:ext cx="40287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1" name="Google Shape;831;p22"/>
          <p:cNvSpPr txBox="1">
            <a:spLocks noGrp="1"/>
          </p:cNvSpPr>
          <p:nvPr>
            <p:ph type="title"/>
          </p:nvPr>
        </p:nvSpPr>
        <p:spPr>
          <a:xfrm>
            <a:off x="743727" y="819225"/>
            <a:ext cx="37422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32" name="Google Shape;832;p22"/>
          <p:cNvGrpSpPr/>
          <p:nvPr/>
        </p:nvGrpSpPr>
        <p:grpSpPr>
          <a:xfrm rot="-5400000" flipH="1">
            <a:off x="1717402" y="1327869"/>
            <a:ext cx="2081950" cy="5516544"/>
            <a:chOff x="2771175" y="2473050"/>
            <a:chExt cx="613475" cy="1625525"/>
          </a:xfrm>
        </p:grpSpPr>
        <p:sp>
          <p:nvSpPr>
            <p:cNvPr id="833" name="Google Shape;833;p2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24"/>
        <p:cNvGrpSpPr/>
        <p:nvPr/>
      </p:nvGrpSpPr>
      <p:grpSpPr>
        <a:xfrm>
          <a:off x="0" y="0"/>
          <a:ext cx="0" cy="0"/>
          <a:chOff x="0" y="0"/>
          <a:chExt cx="0" cy="0"/>
        </a:xfrm>
      </p:grpSpPr>
      <p:grpSp>
        <p:nvGrpSpPr>
          <p:cNvPr id="925" name="Google Shape;925;p24"/>
          <p:cNvGrpSpPr/>
          <p:nvPr/>
        </p:nvGrpSpPr>
        <p:grpSpPr>
          <a:xfrm>
            <a:off x="61" y="1448085"/>
            <a:ext cx="3561445" cy="3695597"/>
            <a:chOff x="1672225" y="3522300"/>
            <a:chExt cx="1184700" cy="1229325"/>
          </a:xfrm>
        </p:grpSpPr>
        <p:sp>
          <p:nvSpPr>
            <p:cNvPr id="926" name="Google Shape;926;p24"/>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4"/>
          <p:cNvGrpSpPr/>
          <p:nvPr/>
        </p:nvGrpSpPr>
        <p:grpSpPr>
          <a:xfrm>
            <a:off x="7440651" y="-102"/>
            <a:ext cx="1703436" cy="4513433"/>
            <a:chOff x="2771175" y="2473050"/>
            <a:chExt cx="613475" cy="1625525"/>
          </a:xfrm>
        </p:grpSpPr>
        <p:sp>
          <p:nvSpPr>
            <p:cNvPr id="944" name="Google Shape;944;p2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24"/>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960;p24"/>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1" name="Google Shape;961;p24"/>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2" name="Google Shape;962;p24"/>
          <p:cNvSpPr txBox="1">
            <a:spLocks noGrp="1"/>
          </p:cNvSpPr>
          <p:nvPr>
            <p:ph type="subTitle" idx="1"/>
          </p:nvPr>
        </p:nvSpPr>
        <p:spPr>
          <a:xfrm>
            <a:off x="1226400" y="1272663"/>
            <a:ext cx="66912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17">
    <p:spTree>
      <p:nvGrpSpPr>
        <p:cNvPr id="1" name="Shape 963"/>
        <p:cNvGrpSpPr/>
        <p:nvPr/>
      </p:nvGrpSpPr>
      <p:grpSpPr>
        <a:xfrm>
          <a:off x="0" y="0"/>
          <a:ext cx="0" cy="0"/>
          <a:chOff x="0" y="0"/>
          <a:chExt cx="0" cy="0"/>
        </a:xfrm>
      </p:grpSpPr>
      <p:grpSp>
        <p:nvGrpSpPr>
          <p:cNvPr id="964" name="Google Shape;964;p25"/>
          <p:cNvGrpSpPr/>
          <p:nvPr/>
        </p:nvGrpSpPr>
        <p:grpSpPr>
          <a:xfrm rot="5400000">
            <a:off x="-9479" y="3560346"/>
            <a:ext cx="1583812" cy="1564849"/>
            <a:chOff x="3884100" y="2447750"/>
            <a:chExt cx="843575" cy="833475"/>
          </a:xfrm>
        </p:grpSpPr>
        <p:sp>
          <p:nvSpPr>
            <p:cNvPr id="965" name="Google Shape;965;p2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25"/>
          <p:cNvSpPr/>
          <p:nvPr/>
        </p:nvSpPr>
        <p:spPr>
          <a:xfrm>
            <a:off x="1100600" y="645389"/>
            <a:ext cx="5169600" cy="264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1128691" y="3589989"/>
            <a:ext cx="51132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txBox="1">
            <a:spLocks noGrp="1"/>
          </p:cNvSpPr>
          <p:nvPr>
            <p:ph type="title"/>
          </p:nvPr>
        </p:nvSpPr>
        <p:spPr>
          <a:xfrm>
            <a:off x="1508225" y="3658489"/>
            <a:ext cx="4354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988" name="Google Shape;988;p25"/>
          <p:cNvSpPr txBox="1">
            <a:spLocks noGrp="1"/>
          </p:cNvSpPr>
          <p:nvPr>
            <p:ph type="subTitle" idx="1"/>
          </p:nvPr>
        </p:nvSpPr>
        <p:spPr>
          <a:xfrm>
            <a:off x="1252150" y="792675"/>
            <a:ext cx="4870800" cy="23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a:endParaRPr/>
          </a:p>
        </p:txBody>
      </p:sp>
      <p:grpSp>
        <p:nvGrpSpPr>
          <p:cNvPr id="989" name="Google Shape;989;p25"/>
          <p:cNvGrpSpPr/>
          <p:nvPr/>
        </p:nvGrpSpPr>
        <p:grpSpPr>
          <a:xfrm rot="-5400000">
            <a:off x="5567220" y="-309738"/>
            <a:ext cx="3267048" cy="3886515"/>
            <a:chOff x="5588175" y="1772375"/>
            <a:chExt cx="1282050" cy="1525200"/>
          </a:xfrm>
        </p:grpSpPr>
        <p:sp>
          <p:nvSpPr>
            <p:cNvPr id="990" name="Google Shape;990;p25"/>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5"/>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5"/>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5"/>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5"/>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5"/>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5"/>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5"/>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5"/>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5"/>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5"/>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5"/>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5"/>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5"/>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1151"/>
        <p:cNvGrpSpPr/>
        <p:nvPr/>
      </p:nvGrpSpPr>
      <p:grpSpPr>
        <a:xfrm>
          <a:off x="0" y="0"/>
          <a:ext cx="0" cy="0"/>
          <a:chOff x="0" y="0"/>
          <a:chExt cx="0" cy="0"/>
        </a:xfrm>
      </p:grpSpPr>
      <p:sp>
        <p:nvSpPr>
          <p:cNvPr id="1152" name="Google Shape;1152;p29"/>
          <p:cNvSpPr/>
          <p:nvPr/>
        </p:nvSpPr>
        <p:spPr>
          <a:xfrm>
            <a:off x="2138550" y="1573975"/>
            <a:ext cx="4866900" cy="2782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3" name="Google Shape;1153;p29"/>
          <p:cNvSpPr txBox="1">
            <a:spLocks noGrp="1"/>
          </p:cNvSpPr>
          <p:nvPr>
            <p:ph type="subTitle" idx="1"/>
          </p:nvPr>
        </p:nvSpPr>
        <p:spPr>
          <a:xfrm>
            <a:off x="2296650" y="1747600"/>
            <a:ext cx="4550700" cy="252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154" name="Google Shape;115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55" name="Google Shape;1155;p29"/>
          <p:cNvGrpSpPr/>
          <p:nvPr/>
        </p:nvGrpSpPr>
        <p:grpSpPr>
          <a:xfrm rot="10800000">
            <a:off x="-13" y="-1"/>
            <a:ext cx="9142584" cy="1688125"/>
            <a:chOff x="410450" y="2958175"/>
            <a:chExt cx="1976775" cy="365000"/>
          </a:xfrm>
        </p:grpSpPr>
        <p:sp>
          <p:nvSpPr>
            <p:cNvPr id="1156" name="Google Shape;1156;p2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29"/>
          <p:cNvGrpSpPr/>
          <p:nvPr/>
        </p:nvGrpSpPr>
        <p:grpSpPr>
          <a:xfrm flipH="1">
            <a:off x="80" y="3058317"/>
            <a:ext cx="2622438" cy="2085022"/>
            <a:chOff x="5005075" y="2239400"/>
            <a:chExt cx="749525" cy="595925"/>
          </a:xfrm>
        </p:grpSpPr>
        <p:sp>
          <p:nvSpPr>
            <p:cNvPr id="1184" name="Google Shape;1184;p2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9"/>
          <p:cNvGrpSpPr/>
          <p:nvPr/>
        </p:nvGrpSpPr>
        <p:grpSpPr>
          <a:xfrm>
            <a:off x="6519854" y="3058198"/>
            <a:ext cx="2622438" cy="2085022"/>
            <a:chOff x="5005075" y="2239400"/>
            <a:chExt cx="749525" cy="595925"/>
          </a:xfrm>
        </p:grpSpPr>
        <p:sp>
          <p:nvSpPr>
            <p:cNvPr id="1199" name="Google Shape;1199;p2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2">
  <p:cSld name="CUSTOM_35">
    <p:spTree>
      <p:nvGrpSpPr>
        <p:cNvPr id="1" name="Shape 1213"/>
        <p:cNvGrpSpPr/>
        <p:nvPr/>
      </p:nvGrpSpPr>
      <p:grpSpPr>
        <a:xfrm>
          <a:off x="0" y="0"/>
          <a:ext cx="0" cy="0"/>
          <a:chOff x="0" y="0"/>
          <a:chExt cx="0" cy="0"/>
        </a:xfrm>
      </p:grpSpPr>
      <p:grpSp>
        <p:nvGrpSpPr>
          <p:cNvPr id="1214" name="Google Shape;1214;p30"/>
          <p:cNvGrpSpPr/>
          <p:nvPr/>
        </p:nvGrpSpPr>
        <p:grpSpPr>
          <a:xfrm rot="5400000">
            <a:off x="-9479" y="3560346"/>
            <a:ext cx="1583812" cy="1564849"/>
            <a:chOff x="3884100" y="2447750"/>
            <a:chExt cx="843575" cy="833475"/>
          </a:xfrm>
        </p:grpSpPr>
        <p:sp>
          <p:nvSpPr>
            <p:cNvPr id="1215" name="Google Shape;1215;p3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5" name="Google Shape;1235;p30"/>
          <p:cNvSpPr/>
          <p:nvPr/>
        </p:nvSpPr>
        <p:spPr>
          <a:xfrm>
            <a:off x="3158000" y="645389"/>
            <a:ext cx="5169600" cy="264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3186091" y="3589989"/>
            <a:ext cx="51132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txBox="1">
            <a:spLocks noGrp="1"/>
          </p:cNvSpPr>
          <p:nvPr>
            <p:ph type="title"/>
          </p:nvPr>
        </p:nvSpPr>
        <p:spPr>
          <a:xfrm>
            <a:off x="3565625" y="3658489"/>
            <a:ext cx="4354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1238" name="Google Shape;1238;p30"/>
          <p:cNvSpPr txBox="1">
            <a:spLocks noGrp="1"/>
          </p:cNvSpPr>
          <p:nvPr>
            <p:ph type="subTitle" idx="1"/>
          </p:nvPr>
        </p:nvSpPr>
        <p:spPr>
          <a:xfrm>
            <a:off x="3195759" y="1009120"/>
            <a:ext cx="5094000" cy="18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236"/>
        <p:cNvGrpSpPr/>
        <p:nvPr/>
      </p:nvGrpSpPr>
      <p:grpSpPr>
        <a:xfrm>
          <a:off x="0" y="0"/>
          <a:ext cx="0" cy="0"/>
          <a:chOff x="0" y="0"/>
          <a:chExt cx="0" cy="0"/>
        </a:xfrm>
      </p:grpSpPr>
      <p:sp>
        <p:nvSpPr>
          <p:cNvPr id="2237" name="Google Shape;2237;p49"/>
          <p:cNvSpPr/>
          <p:nvPr/>
        </p:nvSpPr>
        <p:spPr>
          <a:xfrm>
            <a:off x="1921425" y="1304350"/>
            <a:ext cx="5301000" cy="2826300"/>
          </a:xfrm>
          <a:prstGeom prst="roundRect">
            <a:avLst>
              <a:gd name="adj" fmla="val 618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8" name="Google Shape;2238;p49"/>
          <p:cNvSpPr/>
          <p:nvPr/>
        </p:nvSpPr>
        <p:spPr>
          <a:xfrm>
            <a:off x="1921425" y="4249650"/>
            <a:ext cx="53010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239" name="Google Shape;2239;p49"/>
          <p:cNvGrpSpPr/>
          <p:nvPr/>
        </p:nvGrpSpPr>
        <p:grpSpPr>
          <a:xfrm>
            <a:off x="7202889" y="-21"/>
            <a:ext cx="1941158" cy="5143486"/>
            <a:chOff x="2771175" y="2473050"/>
            <a:chExt cx="613475" cy="1625525"/>
          </a:xfrm>
        </p:grpSpPr>
        <p:sp>
          <p:nvSpPr>
            <p:cNvPr id="2240" name="Google Shape;2240;p49"/>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9"/>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9"/>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9"/>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9"/>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9"/>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9"/>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9"/>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9"/>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9"/>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9"/>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9"/>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9"/>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9"/>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9"/>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9"/>
          <p:cNvGrpSpPr/>
          <p:nvPr/>
        </p:nvGrpSpPr>
        <p:grpSpPr>
          <a:xfrm flipH="1">
            <a:off x="-61" y="-21"/>
            <a:ext cx="1941158" cy="5143486"/>
            <a:chOff x="2771175" y="2473050"/>
            <a:chExt cx="613475" cy="1625525"/>
          </a:xfrm>
        </p:grpSpPr>
        <p:sp>
          <p:nvSpPr>
            <p:cNvPr id="2256" name="Google Shape;2256;p49"/>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9"/>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9"/>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9"/>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9"/>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9"/>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9"/>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9"/>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9"/>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9"/>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9"/>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9"/>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9"/>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9"/>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9"/>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1" name="Google Shape;2271;p49"/>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272" name="Google Shape;2272;p4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2273" name="Google Shape;2273;p49"/>
          <p:cNvSpPr txBox="1"/>
          <p:nvPr/>
        </p:nvSpPr>
        <p:spPr>
          <a:xfrm>
            <a:off x="2212650" y="3415763"/>
            <a:ext cx="47187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a:solidFill>
                  <a:schemeClr val="dk1"/>
                </a:solidFill>
                <a:latin typeface="DM Sans"/>
                <a:ea typeface="DM Sans"/>
                <a:cs typeface="DM Sans"/>
                <a:sym typeface="DM Sans"/>
              </a:rPr>
              <a:t> </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0"/>
          <p:cNvGrpSpPr/>
          <p:nvPr/>
        </p:nvGrpSpPr>
        <p:grpSpPr>
          <a:xfrm rot="5400000" flipH="1">
            <a:off x="-14205" y="14501"/>
            <a:ext cx="2394066" cy="2365402"/>
            <a:chOff x="3884100" y="2447750"/>
            <a:chExt cx="843575" cy="833475"/>
          </a:xfrm>
        </p:grpSpPr>
        <p:sp>
          <p:nvSpPr>
            <p:cNvPr id="2312" name="Google Shape;2312;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rot="5400000" flipH="1">
            <a:off x="-10704" y="10710"/>
            <a:ext cx="1971594" cy="1950177"/>
            <a:chOff x="4016550" y="2577825"/>
            <a:chExt cx="711125" cy="703400"/>
          </a:xfrm>
        </p:grpSpPr>
        <p:sp>
          <p:nvSpPr>
            <p:cNvPr id="113" name="Google Shape;113;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544850" y="1131625"/>
            <a:ext cx="8054400" cy="3623100"/>
          </a:xfrm>
          <a:prstGeom prst="roundRect">
            <a:avLst>
              <a:gd name="adj" fmla="val 4881"/>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sz="1100"/>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2535"/>
        <p:cNvGrpSpPr/>
        <p:nvPr/>
      </p:nvGrpSpPr>
      <p:grpSpPr>
        <a:xfrm>
          <a:off x="0" y="0"/>
          <a:ext cx="0" cy="0"/>
          <a:chOff x="0" y="0"/>
          <a:chExt cx="0" cy="0"/>
        </a:xfrm>
      </p:grpSpPr>
      <p:grpSp>
        <p:nvGrpSpPr>
          <p:cNvPr id="2536" name="Google Shape;2536;p55"/>
          <p:cNvGrpSpPr/>
          <p:nvPr/>
        </p:nvGrpSpPr>
        <p:grpSpPr>
          <a:xfrm rot="10800000" flipH="1">
            <a:off x="-13" y="7"/>
            <a:ext cx="9142584" cy="1688125"/>
            <a:chOff x="410450" y="2958175"/>
            <a:chExt cx="1976775" cy="365000"/>
          </a:xfrm>
        </p:grpSpPr>
        <p:sp>
          <p:nvSpPr>
            <p:cNvPr id="2537" name="Google Shape;2537;p55"/>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27"/>
        <p:cNvGrpSpPr/>
        <p:nvPr/>
      </p:nvGrpSpPr>
      <p:grpSpPr>
        <a:xfrm>
          <a:off x="0" y="0"/>
          <a:ext cx="0" cy="0"/>
          <a:chOff x="0" y="0"/>
          <a:chExt cx="0" cy="0"/>
        </a:xfrm>
      </p:grpSpPr>
      <p:grpSp>
        <p:nvGrpSpPr>
          <p:cNvPr id="1628" name="Google Shape;1628;p39"/>
          <p:cNvGrpSpPr/>
          <p:nvPr/>
        </p:nvGrpSpPr>
        <p:grpSpPr>
          <a:xfrm flipH="1">
            <a:off x="-13" y="3455220"/>
            <a:ext cx="9142584" cy="1688125"/>
            <a:chOff x="410450" y="2958175"/>
            <a:chExt cx="1976775" cy="365000"/>
          </a:xfrm>
        </p:grpSpPr>
        <p:sp>
          <p:nvSpPr>
            <p:cNvPr id="1629" name="Google Shape;1629;p3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39"/>
          <p:cNvSpPr/>
          <p:nvPr/>
        </p:nvSpPr>
        <p:spPr>
          <a:xfrm>
            <a:off x="72000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3336675"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595335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13903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400710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66238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39"/>
          <p:cNvGrpSpPr/>
          <p:nvPr/>
        </p:nvGrpSpPr>
        <p:grpSpPr>
          <a:xfrm rot="-5400000">
            <a:off x="7135649" y="12103"/>
            <a:ext cx="2020446" cy="1996256"/>
            <a:chOff x="3884100" y="2447750"/>
            <a:chExt cx="843575" cy="833475"/>
          </a:xfrm>
        </p:grpSpPr>
        <p:sp>
          <p:nvSpPr>
            <p:cNvPr id="1663" name="Google Shape;1663;p3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39"/>
          <p:cNvGrpSpPr/>
          <p:nvPr/>
        </p:nvGrpSpPr>
        <p:grpSpPr>
          <a:xfrm rot="5400000" flipH="1">
            <a:off x="-12101" y="12103"/>
            <a:ext cx="2020446" cy="1996256"/>
            <a:chOff x="3884100" y="2447750"/>
            <a:chExt cx="843575" cy="833475"/>
          </a:xfrm>
        </p:grpSpPr>
        <p:sp>
          <p:nvSpPr>
            <p:cNvPr id="1684" name="Google Shape;1684;p3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4" name="Google Shape;170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5" name="Google Shape;1705;p39"/>
          <p:cNvSpPr txBox="1">
            <a:spLocks noGrp="1"/>
          </p:cNvSpPr>
          <p:nvPr>
            <p:ph type="title" idx="2"/>
          </p:nvPr>
        </p:nvSpPr>
        <p:spPr>
          <a:xfrm>
            <a:off x="8360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6" name="Google Shape;1706;p39"/>
          <p:cNvSpPr txBox="1">
            <a:spLocks noGrp="1"/>
          </p:cNvSpPr>
          <p:nvPr>
            <p:ph type="subTitle" idx="1"/>
          </p:nvPr>
        </p:nvSpPr>
        <p:spPr>
          <a:xfrm>
            <a:off x="836025"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7" name="Google Shape;1707;p39"/>
          <p:cNvSpPr txBox="1">
            <a:spLocks noGrp="1"/>
          </p:cNvSpPr>
          <p:nvPr>
            <p:ph type="title" idx="3"/>
          </p:nvPr>
        </p:nvSpPr>
        <p:spPr>
          <a:xfrm>
            <a:off x="34526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8" name="Google Shape;1708;p39"/>
          <p:cNvSpPr txBox="1">
            <a:spLocks noGrp="1"/>
          </p:cNvSpPr>
          <p:nvPr>
            <p:ph type="subTitle" idx="4"/>
          </p:nvPr>
        </p:nvSpPr>
        <p:spPr>
          <a:xfrm>
            <a:off x="3452627"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9" name="Google Shape;1709;p39"/>
          <p:cNvSpPr txBox="1">
            <a:spLocks noGrp="1"/>
          </p:cNvSpPr>
          <p:nvPr>
            <p:ph type="title" idx="5"/>
          </p:nvPr>
        </p:nvSpPr>
        <p:spPr>
          <a:xfrm>
            <a:off x="606937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0" name="Google Shape;1710;p39"/>
          <p:cNvSpPr txBox="1">
            <a:spLocks noGrp="1"/>
          </p:cNvSpPr>
          <p:nvPr>
            <p:ph type="subTitle" idx="6"/>
          </p:nvPr>
        </p:nvSpPr>
        <p:spPr>
          <a:xfrm>
            <a:off x="6069378"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867432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519"/>
        <p:cNvGrpSpPr/>
        <p:nvPr/>
      </p:nvGrpSpPr>
      <p:grpSpPr>
        <a:xfrm>
          <a:off x="0" y="0"/>
          <a:ext cx="0" cy="0"/>
          <a:chOff x="0" y="0"/>
          <a:chExt cx="0" cy="0"/>
        </a:xfrm>
      </p:grpSpPr>
      <p:grpSp>
        <p:nvGrpSpPr>
          <p:cNvPr id="520" name="Google Shape;520;p14"/>
          <p:cNvGrpSpPr/>
          <p:nvPr/>
        </p:nvGrpSpPr>
        <p:grpSpPr>
          <a:xfrm rot="-5400000">
            <a:off x="5567220" y="-309738"/>
            <a:ext cx="3267048" cy="3886515"/>
            <a:chOff x="5588175" y="1772375"/>
            <a:chExt cx="1282050" cy="1525200"/>
          </a:xfrm>
        </p:grpSpPr>
        <p:sp>
          <p:nvSpPr>
            <p:cNvPr id="521" name="Google Shape;521;p14"/>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542" name="Google Shape;542;p1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14"/>
          <p:cNvSpPr txBox="1">
            <a:spLocks noGrp="1"/>
          </p:cNvSpPr>
          <p:nvPr>
            <p:ph type="title" idx="3" hasCustomPrompt="1"/>
          </p:nvPr>
        </p:nvSpPr>
        <p:spPr>
          <a:xfrm>
            <a:off x="6887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1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1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14"/>
          <p:cNvSpPr txBox="1">
            <a:spLocks noGrp="1"/>
          </p:cNvSpPr>
          <p:nvPr>
            <p:ph type="title" idx="6" hasCustomPrompt="1"/>
          </p:nvPr>
        </p:nvSpPr>
        <p:spPr>
          <a:xfrm>
            <a:off x="6887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4"/>
          <p:cNvSpPr txBox="1">
            <a:spLocks noGrp="1"/>
          </p:cNvSpPr>
          <p:nvPr>
            <p:ph type="title" idx="7"/>
          </p:nvPr>
        </p:nvSpPr>
        <p:spPr>
          <a:xfrm>
            <a:off x="33245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1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14"/>
          <p:cNvSpPr txBox="1">
            <a:spLocks noGrp="1"/>
          </p:cNvSpPr>
          <p:nvPr>
            <p:ph type="title" idx="9" hasCustomPrompt="1"/>
          </p:nvPr>
        </p:nvSpPr>
        <p:spPr>
          <a:xfrm>
            <a:off x="33245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1" name="Google Shape;551;p14"/>
          <p:cNvSpPr txBox="1">
            <a:spLocks noGrp="1"/>
          </p:cNvSpPr>
          <p:nvPr>
            <p:ph type="title" idx="13"/>
          </p:nvPr>
        </p:nvSpPr>
        <p:spPr>
          <a:xfrm>
            <a:off x="33245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2" name="Google Shape;552;p1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3" name="Google Shape;553;p14"/>
          <p:cNvSpPr txBox="1">
            <a:spLocks noGrp="1"/>
          </p:cNvSpPr>
          <p:nvPr>
            <p:ph type="title" idx="15" hasCustomPrompt="1"/>
          </p:nvPr>
        </p:nvSpPr>
        <p:spPr>
          <a:xfrm>
            <a:off x="33245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14"/>
          <p:cNvSpPr txBox="1">
            <a:spLocks noGrp="1"/>
          </p:cNvSpPr>
          <p:nvPr>
            <p:ph type="title" idx="16"/>
          </p:nvPr>
        </p:nvSpPr>
        <p:spPr>
          <a:xfrm>
            <a:off x="597122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14"/>
          <p:cNvSpPr txBox="1">
            <a:spLocks noGrp="1"/>
          </p:cNvSpPr>
          <p:nvPr>
            <p:ph type="subTitle" idx="17"/>
          </p:nvPr>
        </p:nvSpPr>
        <p:spPr>
          <a:xfrm>
            <a:off x="597122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14"/>
          <p:cNvSpPr txBox="1">
            <a:spLocks noGrp="1"/>
          </p:cNvSpPr>
          <p:nvPr>
            <p:ph type="title" idx="18" hasCustomPrompt="1"/>
          </p:nvPr>
        </p:nvSpPr>
        <p:spPr>
          <a:xfrm>
            <a:off x="5971226"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7" name="Google Shape;557;p14"/>
          <p:cNvSpPr txBox="1">
            <a:spLocks noGrp="1"/>
          </p:cNvSpPr>
          <p:nvPr>
            <p:ph type="title" idx="19"/>
          </p:nvPr>
        </p:nvSpPr>
        <p:spPr>
          <a:xfrm>
            <a:off x="597122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8" name="Google Shape;558;p14"/>
          <p:cNvSpPr txBox="1">
            <a:spLocks noGrp="1"/>
          </p:cNvSpPr>
          <p:nvPr>
            <p:ph type="subTitle" idx="20"/>
          </p:nvPr>
        </p:nvSpPr>
        <p:spPr>
          <a:xfrm>
            <a:off x="597122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14"/>
          <p:cNvSpPr txBox="1">
            <a:spLocks noGrp="1"/>
          </p:cNvSpPr>
          <p:nvPr>
            <p:ph type="title" idx="21" hasCustomPrompt="1"/>
          </p:nvPr>
        </p:nvSpPr>
        <p:spPr>
          <a:xfrm>
            <a:off x="5971226"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420832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106"/>
        <p:cNvGrpSpPr/>
        <p:nvPr/>
      </p:nvGrpSpPr>
      <p:grpSpPr>
        <a:xfrm>
          <a:off x="0" y="0"/>
          <a:ext cx="0" cy="0"/>
          <a:chOff x="0" y="0"/>
          <a:chExt cx="0" cy="0"/>
        </a:xfrm>
      </p:grpSpPr>
      <p:sp>
        <p:nvSpPr>
          <p:cNvPr id="1107" name="Google Shape;110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08" name="Google Shape;1108;p28"/>
          <p:cNvGrpSpPr/>
          <p:nvPr/>
        </p:nvGrpSpPr>
        <p:grpSpPr>
          <a:xfrm>
            <a:off x="6519854" y="3058198"/>
            <a:ext cx="2622438" cy="2085022"/>
            <a:chOff x="5005075" y="2239400"/>
            <a:chExt cx="749525" cy="595925"/>
          </a:xfrm>
        </p:grpSpPr>
        <p:sp>
          <p:nvSpPr>
            <p:cNvPr id="1109" name="Google Shape;1109;p28"/>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28"/>
          <p:cNvGrpSpPr/>
          <p:nvPr/>
        </p:nvGrpSpPr>
        <p:grpSpPr>
          <a:xfrm rot="10800000">
            <a:off x="-13" y="-1"/>
            <a:ext cx="9142584" cy="1688125"/>
            <a:chOff x="410450" y="2958175"/>
            <a:chExt cx="1976775" cy="365000"/>
          </a:xfrm>
        </p:grpSpPr>
        <p:sp>
          <p:nvSpPr>
            <p:cNvPr id="1124" name="Google Shape;1124;p28"/>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79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rot="10800000" flipH="1">
            <a:off x="5876720" y="1662"/>
            <a:ext cx="3267048" cy="3886515"/>
            <a:chOff x="5588175" y="1772375"/>
            <a:chExt cx="1282050" cy="1525200"/>
          </a:xfrm>
        </p:grpSpPr>
        <p:sp>
          <p:nvSpPr>
            <p:cNvPr id="196" name="Google Shape;196;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grpSp>
        <p:nvGrpSpPr>
          <p:cNvPr id="218" name="Google Shape;218;p7"/>
          <p:cNvGrpSpPr/>
          <p:nvPr/>
        </p:nvGrpSpPr>
        <p:grpSpPr>
          <a:xfrm rot="10800000">
            <a:off x="6601605" y="2277807"/>
            <a:ext cx="2542400" cy="2865695"/>
            <a:chOff x="551550" y="1218425"/>
            <a:chExt cx="1388000" cy="1564500"/>
          </a:xfrm>
        </p:grpSpPr>
        <p:sp>
          <p:nvSpPr>
            <p:cNvPr id="219" name="Google Shape;219;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7"/>
          <p:cNvGrpSpPr/>
          <p:nvPr/>
        </p:nvGrpSpPr>
        <p:grpSpPr>
          <a:xfrm>
            <a:off x="5" y="-43"/>
            <a:ext cx="2542400" cy="2865695"/>
            <a:chOff x="551550" y="1218425"/>
            <a:chExt cx="1388000" cy="1564500"/>
          </a:xfrm>
        </p:grpSpPr>
        <p:sp>
          <p:nvSpPr>
            <p:cNvPr id="237" name="Google Shape;237;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p:nvPr/>
        </p:nvSpPr>
        <p:spPr>
          <a:xfrm>
            <a:off x="5712175" y="15740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649625" y="1573975"/>
            <a:ext cx="4866900" cy="2782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7"/>
          <p:cNvSpPr txBox="1">
            <a:spLocks noGrp="1"/>
          </p:cNvSpPr>
          <p:nvPr>
            <p:ph type="subTitle" idx="1"/>
          </p:nvPr>
        </p:nvSpPr>
        <p:spPr>
          <a:xfrm>
            <a:off x="807725" y="1747600"/>
            <a:ext cx="4550700" cy="252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257" name="Google Shape;25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6"/>
        <p:cNvGrpSpPr/>
        <p:nvPr/>
      </p:nvGrpSpPr>
      <p:grpSpPr>
        <a:xfrm>
          <a:off x="0" y="0"/>
          <a:ext cx="0" cy="0"/>
          <a:chOff x="0" y="0"/>
          <a:chExt cx="0" cy="0"/>
        </a:xfrm>
      </p:grpSpPr>
      <p:sp>
        <p:nvSpPr>
          <p:cNvPr id="367" name="Google Shape;367;p10"/>
          <p:cNvSpPr/>
          <p:nvPr/>
        </p:nvSpPr>
        <p:spPr>
          <a:xfrm>
            <a:off x="13250" y="0"/>
            <a:ext cx="9144000" cy="5143500"/>
          </a:xfrm>
          <a:prstGeom prst="rect">
            <a:avLst/>
          </a:prstGeom>
          <a:solidFill>
            <a:schemeClr val="lt1">
              <a:alpha val="754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720000" y="1392250"/>
            <a:ext cx="42846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69" name="Google Shape;369;p10"/>
          <p:cNvGrpSpPr/>
          <p:nvPr/>
        </p:nvGrpSpPr>
        <p:grpSpPr>
          <a:xfrm rot="10800000" flipH="1">
            <a:off x="4872698" y="55023"/>
            <a:ext cx="4284611" cy="5097218"/>
            <a:chOff x="5588175" y="1772375"/>
            <a:chExt cx="1282050" cy="1525200"/>
          </a:xfrm>
        </p:grpSpPr>
        <p:sp>
          <p:nvSpPr>
            <p:cNvPr id="370" name="Google Shape;370;p10"/>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0"/>
          <p:cNvGrpSpPr/>
          <p:nvPr/>
        </p:nvGrpSpPr>
        <p:grpSpPr>
          <a:xfrm rot="-5400000" flipH="1">
            <a:off x="1717402" y="1327869"/>
            <a:ext cx="2081950" cy="5516544"/>
            <a:chOff x="2771175" y="2473050"/>
            <a:chExt cx="613475" cy="1625525"/>
          </a:xfrm>
        </p:grpSpPr>
        <p:sp>
          <p:nvSpPr>
            <p:cNvPr id="391" name="Google Shape;391;p10"/>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0"/>
          <p:cNvSpPr txBox="1">
            <a:spLocks noGrp="1"/>
          </p:cNvSpPr>
          <p:nvPr>
            <p:ph type="title"/>
          </p:nvPr>
        </p:nvSpPr>
        <p:spPr>
          <a:xfrm>
            <a:off x="872250" y="1605100"/>
            <a:ext cx="39801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560"/>
        <p:cNvGrpSpPr/>
        <p:nvPr/>
      </p:nvGrpSpPr>
      <p:grpSpPr>
        <a:xfrm>
          <a:off x="0" y="0"/>
          <a:ext cx="0" cy="0"/>
          <a:chOff x="0" y="0"/>
          <a:chExt cx="0" cy="0"/>
        </a:xfrm>
      </p:grpSpPr>
      <p:sp>
        <p:nvSpPr>
          <p:cNvPr id="561" name="Google Shape;561;p15"/>
          <p:cNvSpPr/>
          <p:nvPr/>
        </p:nvSpPr>
        <p:spPr>
          <a:xfrm>
            <a:off x="2489938"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2" name="Google Shape;562;p15"/>
          <p:cNvSpPr/>
          <p:nvPr/>
        </p:nvSpPr>
        <p:spPr>
          <a:xfrm>
            <a:off x="969950"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4" name="Google Shape;564;p15"/>
          <p:cNvSpPr txBox="1">
            <a:spLocks noGrp="1"/>
          </p:cNvSpPr>
          <p:nvPr>
            <p:ph type="title" idx="2" hasCustomPrompt="1"/>
          </p:nvPr>
        </p:nvSpPr>
        <p:spPr>
          <a:xfrm>
            <a:off x="1102400"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15"/>
          <p:cNvSpPr txBox="1">
            <a:spLocks noGrp="1"/>
          </p:cNvSpPr>
          <p:nvPr>
            <p:ph type="subTitle" idx="1"/>
          </p:nvPr>
        </p:nvSpPr>
        <p:spPr>
          <a:xfrm>
            <a:off x="2905125" y="2793025"/>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66" name="Google Shape;566;p15"/>
          <p:cNvGrpSpPr/>
          <p:nvPr/>
        </p:nvGrpSpPr>
        <p:grpSpPr>
          <a:xfrm>
            <a:off x="61" y="1448085"/>
            <a:ext cx="3561445" cy="3695597"/>
            <a:chOff x="1672225" y="3522300"/>
            <a:chExt cx="1184700" cy="1229325"/>
          </a:xfrm>
        </p:grpSpPr>
        <p:sp>
          <p:nvSpPr>
            <p:cNvPr id="567" name="Google Shape;567;p15"/>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rot="-5400000">
            <a:off x="7569671" y="9471"/>
            <a:ext cx="1583812" cy="1564849"/>
            <a:chOff x="3884100" y="2447750"/>
            <a:chExt cx="843575" cy="833475"/>
          </a:xfrm>
        </p:grpSpPr>
        <p:sp>
          <p:nvSpPr>
            <p:cNvPr id="585" name="Google Shape;585;p1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2">
    <p:spTree>
      <p:nvGrpSpPr>
        <p:cNvPr id="1" name="Shape 605"/>
        <p:cNvGrpSpPr/>
        <p:nvPr/>
      </p:nvGrpSpPr>
      <p:grpSpPr>
        <a:xfrm>
          <a:off x="0" y="0"/>
          <a:ext cx="0" cy="0"/>
          <a:chOff x="0" y="0"/>
          <a:chExt cx="0" cy="0"/>
        </a:xfrm>
      </p:grpSpPr>
      <p:sp>
        <p:nvSpPr>
          <p:cNvPr id="606" name="Google Shape;606;p16"/>
          <p:cNvSpPr/>
          <p:nvPr/>
        </p:nvSpPr>
        <p:spPr>
          <a:xfrm>
            <a:off x="798319"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16"/>
          <p:cNvSpPr/>
          <p:nvPr/>
        </p:nvSpPr>
        <p:spPr>
          <a:xfrm>
            <a:off x="6955481"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txBox="1">
            <a:spLocks noGrp="1"/>
          </p:cNvSpPr>
          <p:nvPr>
            <p:ph type="title"/>
          </p:nvPr>
        </p:nvSpPr>
        <p:spPr>
          <a:xfrm>
            <a:off x="1213506" y="1878850"/>
            <a:ext cx="48537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9" name="Google Shape;609;p16"/>
          <p:cNvSpPr txBox="1">
            <a:spLocks noGrp="1"/>
          </p:cNvSpPr>
          <p:nvPr>
            <p:ph type="title" idx="2" hasCustomPrompt="1"/>
          </p:nvPr>
        </p:nvSpPr>
        <p:spPr>
          <a:xfrm>
            <a:off x="7087931"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0" name="Google Shape;610;p16"/>
          <p:cNvSpPr txBox="1">
            <a:spLocks noGrp="1"/>
          </p:cNvSpPr>
          <p:nvPr>
            <p:ph type="subTitle" idx="1"/>
          </p:nvPr>
        </p:nvSpPr>
        <p:spPr>
          <a:xfrm>
            <a:off x="1213506" y="2793025"/>
            <a:ext cx="4853700" cy="4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11" name="Google Shape;611;p16"/>
          <p:cNvGrpSpPr/>
          <p:nvPr/>
        </p:nvGrpSpPr>
        <p:grpSpPr>
          <a:xfrm rot="10800000">
            <a:off x="-2" y="-2"/>
            <a:ext cx="4284611" cy="5097218"/>
            <a:chOff x="5588175" y="1772375"/>
            <a:chExt cx="1282050" cy="1525200"/>
          </a:xfrm>
        </p:grpSpPr>
        <p:sp>
          <p:nvSpPr>
            <p:cNvPr id="612" name="Google Shape;612;p1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6"/>
          <p:cNvGrpSpPr/>
          <p:nvPr/>
        </p:nvGrpSpPr>
        <p:grpSpPr>
          <a:xfrm rot="-5400000">
            <a:off x="7569671" y="9471"/>
            <a:ext cx="1583812" cy="1564849"/>
            <a:chOff x="3884100" y="2447750"/>
            <a:chExt cx="843575" cy="833475"/>
          </a:xfrm>
        </p:grpSpPr>
        <p:sp>
          <p:nvSpPr>
            <p:cNvPr id="633" name="Google Shape;633;p1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707"/>
        <p:cNvGrpSpPr/>
        <p:nvPr/>
      </p:nvGrpSpPr>
      <p:grpSpPr>
        <a:xfrm>
          <a:off x="0" y="0"/>
          <a:ext cx="0" cy="0"/>
          <a:chOff x="0" y="0"/>
          <a:chExt cx="0" cy="0"/>
        </a:xfrm>
      </p:grpSpPr>
      <p:grpSp>
        <p:nvGrpSpPr>
          <p:cNvPr id="708" name="Google Shape;708;p19"/>
          <p:cNvGrpSpPr/>
          <p:nvPr/>
        </p:nvGrpSpPr>
        <p:grpSpPr>
          <a:xfrm rot="-5400000">
            <a:off x="7862357" y="114900"/>
            <a:ext cx="2168601" cy="1724190"/>
            <a:chOff x="5005075" y="2239400"/>
            <a:chExt cx="749525" cy="595925"/>
          </a:xfrm>
        </p:grpSpPr>
        <p:sp>
          <p:nvSpPr>
            <p:cNvPr id="709" name="Google Shape;709;p1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19"/>
          <p:cNvGrpSpPr/>
          <p:nvPr/>
        </p:nvGrpSpPr>
        <p:grpSpPr>
          <a:xfrm rot="5400000" flipH="1">
            <a:off x="-247746" y="247965"/>
            <a:ext cx="2417593" cy="1922156"/>
            <a:chOff x="5005075" y="2239400"/>
            <a:chExt cx="749525" cy="595925"/>
          </a:xfrm>
        </p:grpSpPr>
        <p:sp>
          <p:nvSpPr>
            <p:cNvPr id="724" name="Google Shape;724;p1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19"/>
          <p:cNvSpPr/>
          <p:nvPr/>
        </p:nvSpPr>
        <p:spPr>
          <a:xfrm>
            <a:off x="4599625" y="1362900"/>
            <a:ext cx="3960300" cy="24177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39" name="Google Shape;739;p19"/>
          <p:cNvGrpSpPr/>
          <p:nvPr/>
        </p:nvGrpSpPr>
        <p:grpSpPr>
          <a:xfrm flipH="1">
            <a:off x="-13" y="3455220"/>
            <a:ext cx="9142584" cy="1688125"/>
            <a:chOff x="410450" y="2958175"/>
            <a:chExt cx="1976775" cy="365000"/>
          </a:xfrm>
        </p:grpSpPr>
        <p:sp>
          <p:nvSpPr>
            <p:cNvPr id="740" name="Google Shape;740;p1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19"/>
          <p:cNvSpPr/>
          <p:nvPr/>
        </p:nvSpPr>
        <p:spPr>
          <a:xfrm>
            <a:off x="584075" y="1182000"/>
            <a:ext cx="3868800" cy="2779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8" name="Google Shape;768;p19"/>
          <p:cNvSpPr txBox="1">
            <a:spLocks noGrp="1"/>
          </p:cNvSpPr>
          <p:nvPr>
            <p:ph type="title"/>
          </p:nvPr>
        </p:nvSpPr>
        <p:spPr>
          <a:xfrm>
            <a:off x="783700" y="1669200"/>
            <a:ext cx="3469200" cy="18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9" name="Google Shape;769;p19"/>
          <p:cNvSpPr txBox="1">
            <a:spLocks noGrp="1"/>
          </p:cNvSpPr>
          <p:nvPr>
            <p:ph type="subTitle" idx="1"/>
          </p:nvPr>
        </p:nvSpPr>
        <p:spPr>
          <a:xfrm>
            <a:off x="4750325" y="1669200"/>
            <a:ext cx="3658800" cy="18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61" r:id="rId7"/>
    <p:sldLayoutId id="2147483662" r:id="rId8"/>
    <p:sldLayoutId id="2147483665" r:id="rId9"/>
    <p:sldLayoutId id="2147483667" r:id="rId10"/>
    <p:sldLayoutId id="2147483668" r:id="rId11"/>
    <p:sldLayoutId id="2147483670" r:id="rId12"/>
    <p:sldLayoutId id="2147483671" r:id="rId13"/>
    <p:sldLayoutId id="2147483675" r:id="rId14"/>
    <p:sldLayoutId id="2147483676" r:id="rId15"/>
    <p:sldLayoutId id="2147483695" r:id="rId16"/>
    <p:sldLayoutId id="2147483696" r:id="rId17"/>
    <p:sldLayoutId id="2147483697" r:id="rId18"/>
    <p:sldLayoutId id="2147483698" r:id="rId19"/>
    <p:sldLayoutId id="2147483699" r:id="rId20"/>
    <p:sldLayoutId id="2147483700" r:id="rId21"/>
    <p:sldLayoutId id="2147483701" r:id="rId22"/>
    <p:sldLayoutId id="2147483708" r:id="rId23"/>
    <p:sldLayoutId id="2147483709" r:id="rId24"/>
    <p:sldLayoutId id="2147483710"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1518000" y="1423149"/>
            <a:ext cx="6108000" cy="142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bg1"/>
                </a:solidFill>
              </a:rPr>
              <a:t>Amazon Capstone</a:t>
            </a:r>
            <a:br>
              <a:rPr lang="en" sz="3600" dirty="0">
                <a:solidFill>
                  <a:schemeClr val="bg1"/>
                </a:solidFill>
              </a:rPr>
            </a:br>
            <a:r>
              <a:rPr lang="en" sz="3600" dirty="0">
                <a:solidFill>
                  <a:schemeClr val="bg1"/>
                </a:solidFill>
              </a:rPr>
              <a:t>Project</a:t>
            </a:r>
            <a:endParaRPr sz="3600" dirty="0">
              <a:solidFill>
                <a:schemeClr val="bg1"/>
              </a:solidFill>
            </a:endParaRPr>
          </a:p>
        </p:txBody>
      </p:sp>
      <p:sp>
        <p:nvSpPr>
          <p:cNvPr id="2600" name="Google Shape;2600;p61"/>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Here is our presentation begins</a:t>
            </a:r>
            <a:endParaRPr dirty="0">
              <a:solidFill>
                <a:schemeClr val="bg1"/>
              </a:solidFill>
            </a:endParaRPr>
          </a:p>
        </p:txBody>
      </p:sp>
      <p:pic>
        <p:nvPicPr>
          <p:cNvPr id="4" name="Picture 3">
            <a:extLst>
              <a:ext uri="{FF2B5EF4-FFF2-40B4-BE49-F238E27FC236}">
                <a16:creationId xmlns:a16="http://schemas.microsoft.com/office/drawing/2014/main" id="{3A37A839-0696-B0AB-219D-39759699F964}"/>
              </a:ext>
            </a:extLst>
          </p:cNvPr>
          <p:cNvPicPr>
            <a:picLocks noChangeAspect="1"/>
          </p:cNvPicPr>
          <p:nvPr/>
        </p:nvPicPr>
        <p:blipFill>
          <a:blip r:embed="rId3"/>
          <a:stretch>
            <a:fillRect/>
          </a:stretch>
        </p:blipFill>
        <p:spPr>
          <a:xfrm>
            <a:off x="0" y="0"/>
            <a:ext cx="9273092" cy="5143500"/>
          </a:xfrm>
          <a:prstGeom prst="rect">
            <a:avLst/>
          </a:prstGeom>
        </p:spPr>
      </p:pic>
      <p:sp>
        <p:nvSpPr>
          <p:cNvPr id="12" name="Google Shape;2599;p61">
            <a:extLst>
              <a:ext uri="{FF2B5EF4-FFF2-40B4-BE49-F238E27FC236}">
                <a16:creationId xmlns:a16="http://schemas.microsoft.com/office/drawing/2014/main" id="{BD53F6BC-5468-8D7C-7312-6EE8AC5CDFDE}"/>
              </a:ext>
            </a:extLst>
          </p:cNvPr>
          <p:cNvSpPr txBox="1">
            <a:spLocks/>
          </p:cNvSpPr>
          <p:nvPr/>
        </p:nvSpPr>
        <p:spPr>
          <a:xfrm>
            <a:off x="1670400" y="1575549"/>
            <a:ext cx="6108000" cy="1428300"/>
          </a:xfrm>
          <a:prstGeom prst="rect">
            <a:avLst/>
          </a:prstGeom>
          <a:solidFill>
            <a:schemeClr val="bg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IN" sz="3600" dirty="0">
                <a:solidFill>
                  <a:schemeClr val="accent1"/>
                </a:solidFill>
              </a:rPr>
              <a:t>Amazon Capstone</a:t>
            </a:r>
            <a:br>
              <a:rPr lang="en-IN" sz="3600" dirty="0">
                <a:solidFill>
                  <a:schemeClr val="accent1"/>
                </a:solidFill>
              </a:rPr>
            </a:br>
            <a:r>
              <a:rPr lang="en-IN" sz="3600" dirty="0">
                <a:solidFill>
                  <a:schemeClr val="accent1"/>
                </a:solidFill>
              </a:rPr>
              <a:t>Project</a:t>
            </a:r>
          </a:p>
        </p:txBody>
      </p:sp>
      <p:sp>
        <p:nvSpPr>
          <p:cNvPr id="13" name="Google Shape;2600;p61">
            <a:extLst>
              <a:ext uri="{FF2B5EF4-FFF2-40B4-BE49-F238E27FC236}">
                <a16:creationId xmlns:a16="http://schemas.microsoft.com/office/drawing/2014/main" id="{121FD669-454D-1247-E4B3-FB521FE09768}"/>
              </a:ext>
            </a:extLst>
          </p:cNvPr>
          <p:cNvSpPr txBox="1">
            <a:spLocks/>
          </p:cNvSpPr>
          <p:nvPr/>
        </p:nvSpPr>
        <p:spPr>
          <a:xfrm>
            <a:off x="2460050" y="3565750"/>
            <a:ext cx="4528800" cy="457610"/>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8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b="1" dirty="0">
                <a:solidFill>
                  <a:schemeClr val="accent1"/>
                </a:solidFill>
              </a:rPr>
              <a:t>Here is our presentation begins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3277" name="Google Shape;3277;p109"/>
          <p:cNvSpPr/>
          <p:nvPr/>
        </p:nvSpPr>
        <p:spPr>
          <a:xfrm>
            <a:off x="994050" y="2474625"/>
            <a:ext cx="2272200" cy="105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9"/>
          <p:cNvSpPr/>
          <p:nvPr/>
        </p:nvSpPr>
        <p:spPr>
          <a:xfrm>
            <a:off x="5877750" y="2474625"/>
            <a:ext cx="2272200" cy="105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9"/>
          <p:cNvSpPr/>
          <p:nvPr/>
        </p:nvSpPr>
        <p:spPr>
          <a:xfrm>
            <a:off x="3435900" y="2484550"/>
            <a:ext cx="2272200" cy="105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Project</a:t>
            </a:r>
            <a:r>
              <a:rPr lang="en"/>
              <a:t> stages</a:t>
            </a:r>
            <a:endParaRPr/>
          </a:p>
        </p:txBody>
      </p:sp>
      <p:sp>
        <p:nvSpPr>
          <p:cNvPr id="3282" name="Google Shape;3282;p109"/>
          <p:cNvSpPr txBox="1"/>
          <p:nvPr/>
        </p:nvSpPr>
        <p:spPr>
          <a:xfrm>
            <a:off x="1141038" y="2472725"/>
            <a:ext cx="1978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dirty="0">
                <a:solidFill>
                  <a:schemeClr val="dk1"/>
                </a:solidFill>
                <a:latin typeface="Poppins"/>
                <a:ea typeface="Poppins"/>
                <a:cs typeface="Poppins"/>
                <a:sym typeface="Poppins"/>
              </a:rPr>
              <a:t>Product Analysis</a:t>
            </a:r>
            <a:endParaRPr lang="en-IN" sz="2500" b="1" dirty="0">
              <a:solidFill>
                <a:schemeClr val="dk1"/>
              </a:solidFill>
              <a:latin typeface="Poppins"/>
              <a:ea typeface="Poppins"/>
              <a:cs typeface="Poppins"/>
              <a:sym typeface="Poppins"/>
            </a:endParaRPr>
          </a:p>
        </p:txBody>
      </p:sp>
      <p:sp>
        <p:nvSpPr>
          <p:cNvPr id="3284" name="Google Shape;3284;p109"/>
          <p:cNvSpPr txBox="1"/>
          <p:nvPr/>
        </p:nvSpPr>
        <p:spPr>
          <a:xfrm>
            <a:off x="6024743" y="2472725"/>
            <a:ext cx="1978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dirty="0">
                <a:solidFill>
                  <a:schemeClr val="dk1"/>
                </a:solidFill>
                <a:latin typeface="Poppins"/>
                <a:ea typeface="Poppins"/>
                <a:cs typeface="Poppins"/>
                <a:sym typeface="Poppins"/>
              </a:rPr>
              <a:t>Customer</a:t>
            </a:r>
          </a:p>
          <a:p>
            <a:pPr marL="0" lvl="0" indent="0" algn="ctr" rtl="0">
              <a:spcBef>
                <a:spcPts val="0"/>
              </a:spcBef>
              <a:spcAft>
                <a:spcPts val="0"/>
              </a:spcAft>
              <a:buNone/>
            </a:pPr>
            <a:r>
              <a:rPr lang="en-US" sz="2500" b="1" dirty="0">
                <a:solidFill>
                  <a:schemeClr val="dk1"/>
                </a:solidFill>
                <a:latin typeface="Poppins"/>
                <a:ea typeface="Poppins"/>
                <a:cs typeface="Poppins"/>
                <a:sym typeface="Poppins"/>
              </a:rPr>
              <a:t>Analysis</a:t>
            </a:r>
            <a:endParaRPr sz="2500" b="1" dirty="0">
              <a:solidFill>
                <a:schemeClr val="dk1"/>
              </a:solidFill>
              <a:latin typeface="Poppins"/>
              <a:ea typeface="Poppins"/>
              <a:cs typeface="Poppins"/>
              <a:sym typeface="Poppins"/>
            </a:endParaRPr>
          </a:p>
        </p:txBody>
      </p:sp>
      <p:sp>
        <p:nvSpPr>
          <p:cNvPr id="3286" name="Google Shape;3286;p109"/>
          <p:cNvSpPr txBox="1"/>
          <p:nvPr/>
        </p:nvSpPr>
        <p:spPr>
          <a:xfrm>
            <a:off x="3582890" y="2484561"/>
            <a:ext cx="1978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dirty="0">
                <a:solidFill>
                  <a:schemeClr val="dk1"/>
                </a:solidFill>
                <a:latin typeface="Poppins"/>
                <a:ea typeface="Poppins"/>
                <a:cs typeface="Poppins"/>
                <a:sym typeface="Poppins"/>
              </a:rPr>
              <a:t>Sales</a:t>
            </a:r>
          </a:p>
          <a:p>
            <a:pPr marL="0" lvl="0" indent="0" algn="ctr" rtl="0">
              <a:spcBef>
                <a:spcPts val="0"/>
              </a:spcBef>
              <a:spcAft>
                <a:spcPts val="0"/>
              </a:spcAft>
              <a:buNone/>
            </a:pPr>
            <a:r>
              <a:rPr lang="en-US" sz="2500" b="1" dirty="0">
                <a:solidFill>
                  <a:schemeClr val="dk1"/>
                </a:solidFill>
                <a:latin typeface="Poppins"/>
                <a:ea typeface="Poppins"/>
                <a:cs typeface="Poppins"/>
                <a:sym typeface="Poppins"/>
              </a:rPr>
              <a:t>Analysis</a:t>
            </a:r>
            <a:endParaRPr sz="2500" b="1" dirty="0">
              <a:solidFill>
                <a:schemeClr val="dk1"/>
              </a:solidFill>
              <a:latin typeface="Poppins"/>
              <a:ea typeface="Poppins"/>
              <a:cs typeface="Poppins"/>
              <a:sym typeface="Poppins"/>
            </a:endParaRPr>
          </a:p>
        </p:txBody>
      </p:sp>
      <p:sp>
        <p:nvSpPr>
          <p:cNvPr id="3287" name="Google Shape;3287;p109"/>
          <p:cNvSpPr/>
          <p:nvPr/>
        </p:nvSpPr>
        <p:spPr>
          <a:xfrm>
            <a:off x="4220559"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09"/>
          <p:cNvSpPr/>
          <p:nvPr/>
        </p:nvSpPr>
        <p:spPr>
          <a:xfrm>
            <a:off x="6662409"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9" name="Google Shape;3289;p109"/>
          <p:cNvCxnSpPr>
            <a:stCxn id="3290" idx="3"/>
            <a:endCxn id="3287" idx="1"/>
          </p:cNvCxnSpPr>
          <p:nvPr/>
        </p:nvCxnSpPr>
        <p:spPr>
          <a:xfrm>
            <a:off x="2540963" y="1845325"/>
            <a:ext cx="1679700" cy="14400"/>
          </a:xfrm>
          <a:prstGeom prst="straightConnector1">
            <a:avLst/>
          </a:prstGeom>
          <a:noFill/>
          <a:ln w="28575" cap="flat" cmpd="sng">
            <a:solidFill>
              <a:schemeClr val="lt2"/>
            </a:solidFill>
            <a:prstDash val="solid"/>
            <a:round/>
            <a:headEnd type="none" w="med" len="med"/>
            <a:tailEnd type="none" w="med" len="med"/>
          </a:ln>
        </p:spPr>
      </p:cxnSp>
      <p:cxnSp>
        <p:nvCxnSpPr>
          <p:cNvPr id="3291" name="Google Shape;3291;p109"/>
          <p:cNvCxnSpPr>
            <a:stCxn id="3287" idx="3"/>
            <a:endCxn id="3288" idx="1"/>
          </p:cNvCxnSpPr>
          <p:nvPr/>
        </p:nvCxnSpPr>
        <p:spPr>
          <a:xfrm>
            <a:off x="4923459" y="1859675"/>
            <a:ext cx="1739100" cy="0"/>
          </a:xfrm>
          <a:prstGeom prst="straightConnector1">
            <a:avLst/>
          </a:prstGeom>
          <a:noFill/>
          <a:ln w="28575" cap="flat" cmpd="sng">
            <a:solidFill>
              <a:schemeClr val="lt2"/>
            </a:solidFill>
            <a:prstDash val="solid"/>
            <a:round/>
            <a:headEnd type="none" w="med" len="med"/>
            <a:tailEnd type="none" w="med" len="med"/>
          </a:ln>
        </p:spPr>
      </p:cxnSp>
      <p:sp>
        <p:nvSpPr>
          <p:cNvPr id="3292" name="Google Shape;3292;p109"/>
          <p:cNvSpPr txBox="1"/>
          <p:nvPr/>
        </p:nvSpPr>
        <p:spPr>
          <a:xfrm>
            <a:off x="4220538"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02</a:t>
            </a:r>
            <a:endParaRPr sz="2500" b="1">
              <a:solidFill>
                <a:schemeClr val="dk1"/>
              </a:solidFill>
              <a:latin typeface="Poppins"/>
              <a:ea typeface="Poppins"/>
              <a:cs typeface="Poppins"/>
              <a:sym typeface="Poppins"/>
            </a:endParaRPr>
          </a:p>
        </p:txBody>
      </p:sp>
      <p:sp>
        <p:nvSpPr>
          <p:cNvPr id="3293" name="Google Shape;3293;p109"/>
          <p:cNvSpPr txBox="1"/>
          <p:nvPr/>
        </p:nvSpPr>
        <p:spPr>
          <a:xfrm>
            <a:off x="6662388"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03</a:t>
            </a:r>
            <a:endParaRPr sz="2500" b="1">
              <a:solidFill>
                <a:schemeClr val="dk1"/>
              </a:solidFill>
              <a:latin typeface="Poppins"/>
              <a:ea typeface="Poppins"/>
              <a:cs typeface="Poppins"/>
              <a:sym typeface="Poppins"/>
            </a:endParaRPr>
          </a:p>
        </p:txBody>
      </p:sp>
      <p:sp>
        <p:nvSpPr>
          <p:cNvPr id="3294" name="Google Shape;3294;p109"/>
          <p:cNvSpPr/>
          <p:nvPr/>
        </p:nvSpPr>
        <p:spPr>
          <a:xfrm>
            <a:off x="1838084"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09"/>
          <p:cNvSpPr txBox="1"/>
          <p:nvPr/>
        </p:nvSpPr>
        <p:spPr>
          <a:xfrm>
            <a:off x="1838063"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01</a:t>
            </a:r>
            <a:endParaRPr sz="2500" b="1">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Product Analysis</a:t>
            </a:r>
            <a:endParaRPr sz="4000" dirty="0"/>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2666" name="Google Shape;2666;p66"/>
          <p:cNvSpPr txBox="1">
            <a:spLocks noGrp="1"/>
          </p:cNvSpPr>
          <p:nvPr>
            <p:ph type="subTitle" idx="1"/>
          </p:nvPr>
        </p:nvSpPr>
        <p:spPr>
          <a:xfrm>
            <a:off x="2905125" y="2720650"/>
            <a:ext cx="4853700" cy="471600"/>
          </a:xfrm>
          <a:prstGeom prst="rect">
            <a:avLst/>
          </a:prstGeom>
        </p:spPr>
        <p:txBody>
          <a:bodyPr spcFirstLastPara="1" wrap="square" lIns="91425" tIns="91425" rIns="91425" bIns="91425" anchor="t" anchorCtr="0">
            <a:noAutofit/>
          </a:bodyPr>
          <a:lstStyle/>
          <a:p>
            <a:pPr marL="0" lvl="0" indent="0">
              <a:spcAft>
                <a:spcPts val="1600"/>
              </a:spcAft>
            </a:pPr>
            <a:r>
              <a:rPr lang="en-US" dirty="0"/>
              <a:t>Conducting analysis on the data to understand the different product lines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2628" name="Google Shape;2628;p64"/>
          <p:cNvSpPr/>
          <p:nvPr/>
        </p:nvSpPr>
        <p:spPr>
          <a:xfrm>
            <a:off x="7061018" y="2994447"/>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4"/>
          <p:cNvSpPr/>
          <p:nvPr/>
        </p:nvSpPr>
        <p:spPr>
          <a:xfrm>
            <a:off x="4032626" y="2984952"/>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4"/>
          <p:cNvSpPr/>
          <p:nvPr/>
        </p:nvSpPr>
        <p:spPr>
          <a:xfrm>
            <a:off x="791825" y="2984952"/>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7110953" y="110840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4032626" y="1135920"/>
            <a:ext cx="744000" cy="704400"/>
          </a:xfrm>
          <a:prstGeom prst="roundRect">
            <a:avLst>
              <a:gd name="adj" fmla="val 21249"/>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791825" y="1170147"/>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4"/>
          <p:cNvSpPr txBox="1">
            <a:spLocks noGrp="1"/>
          </p:cNvSpPr>
          <p:nvPr>
            <p:ph type="title"/>
          </p:nvPr>
        </p:nvSpPr>
        <p:spPr>
          <a:xfrm>
            <a:off x="400080" y="217272"/>
            <a:ext cx="8332989" cy="572700"/>
          </a:xfrm>
          <a:prstGeom prst="rect">
            <a:avLst/>
          </a:prstGeom>
        </p:spPr>
        <p:txBody>
          <a:bodyPr spcFirstLastPara="1" wrap="square" lIns="91425" tIns="91425" rIns="91425" bIns="91425" anchor="t" anchorCtr="0">
            <a:noAutofit/>
          </a:bodyPr>
          <a:lstStyle/>
          <a:p>
            <a:r>
              <a:rPr lang="en-IN" sz="3200" dirty="0"/>
              <a:t>Understanding Different Product Lines:</a:t>
            </a:r>
            <a:br>
              <a:rPr lang="en-IN" sz="3200" dirty="0"/>
            </a:br>
            <a:endParaRPr sz="3200" dirty="0"/>
          </a:p>
        </p:txBody>
      </p:sp>
      <p:sp>
        <p:nvSpPr>
          <p:cNvPr id="2635" name="Google Shape;2635;p6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p>
            <a:pPr lvl="0"/>
            <a:r>
              <a:rPr lang="en-IN" sz="1800" dirty="0"/>
              <a:t>Health and beauty</a:t>
            </a:r>
            <a:endParaRPr sz="1800" dirty="0"/>
          </a:p>
        </p:txBody>
      </p:sp>
      <p:sp>
        <p:nvSpPr>
          <p:cNvPr id="2636" name="Google Shape;2636;p6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152 products in health and beauty</a:t>
            </a:r>
            <a:endParaRPr dirty="0"/>
          </a:p>
        </p:txBody>
      </p:sp>
      <p:sp>
        <p:nvSpPr>
          <p:cNvPr id="2637" name="Google Shape;2637;p6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p>
            <a:pPr lvl="0"/>
            <a:r>
              <a:rPr lang="en-IN" sz="1800" dirty="0"/>
              <a:t>Sports and travel</a:t>
            </a:r>
            <a:endParaRPr sz="1800" dirty="0"/>
          </a:p>
        </p:txBody>
      </p:sp>
      <p:sp>
        <p:nvSpPr>
          <p:cNvPr id="2638" name="Google Shape;2638;p64"/>
          <p:cNvSpPr txBox="1">
            <a:spLocks noGrp="1"/>
          </p:cNvSpPr>
          <p:nvPr>
            <p:ph type="title" idx="7"/>
          </p:nvPr>
        </p:nvSpPr>
        <p:spPr>
          <a:xfrm>
            <a:off x="3324574" y="1851075"/>
            <a:ext cx="2904104" cy="527700"/>
          </a:xfrm>
          <a:prstGeom prst="rect">
            <a:avLst/>
          </a:prstGeom>
        </p:spPr>
        <p:txBody>
          <a:bodyPr spcFirstLastPara="1" wrap="square" lIns="91425" tIns="91425" rIns="91425" bIns="91425" anchor="t" anchorCtr="0">
            <a:noAutofit/>
          </a:bodyPr>
          <a:lstStyle/>
          <a:p>
            <a:pPr lvl="0"/>
            <a:r>
              <a:rPr lang="en-IN" sz="1800" dirty="0"/>
              <a:t>Electronic accessories</a:t>
            </a:r>
            <a:endParaRPr sz="1800" dirty="0"/>
          </a:p>
        </p:txBody>
      </p:sp>
      <p:sp>
        <p:nvSpPr>
          <p:cNvPr id="2639" name="Google Shape;2639;p64"/>
          <p:cNvSpPr txBox="1">
            <a:spLocks noGrp="1"/>
          </p:cNvSpPr>
          <p:nvPr>
            <p:ph type="title" idx="3"/>
          </p:nvPr>
        </p:nvSpPr>
        <p:spPr>
          <a:xfrm>
            <a:off x="688775" y="1108400"/>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2640" name="Google Shape;2640;p64"/>
          <p:cNvSpPr txBox="1">
            <a:spLocks noGrp="1"/>
          </p:cNvSpPr>
          <p:nvPr>
            <p:ph type="title" idx="6"/>
          </p:nvPr>
        </p:nvSpPr>
        <p:spPr>
          <a:xfrm>
            <a:off x="688775" y="2913272"/>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641" name="Google Shape;2641;p64"/>
          <p:cNvSpPr txBox="1">
            <a:spLocks noGrp="1"/>
          </p:cNvSpPr>
          <p:nvPr>
            <p:ph type="title" idx="16"/>
          </p:nvPr>
        </p:nvSpPr>
        <p:spPr>
          <a:xfrm>
            <a:off x="6537764" y="1807942"/>
            <a:ext cx="2753227" cy="527700"/>
          </a:xfrm>
          <a:prstGeom prst="rect">
            <a:avLst/>
          </a:prstGeom>
        </p:spPr>
        <p:txBody>
          <a:bodyPr spcFirstLastPara="1" wrap="square" lIns="91425" tIns="91425" rIns="91425" bIns="91425" anchor="t" anchorCtr="0">
            <a:noAutofit/>
          </a:bodyPr>
          <a:lstStyle/>
          <a:p>
            <a:pPr lvl="0"/>
            <a:r>
              <a:rPr lang="en-IN" sz="1800" dirty="0"/>
              <a:t>Home and lifestyle</a:t>
            </a:r>
            <a:endParaRPr sz="1800" dirty="0"/>
          </a:p>
        </p:txBody>
      </p:sp>
      <p:sp>
        <p:nvSpPr>
          <p:cNvPr id="2642" name="Google Shape;2642;p64"/>
          <p:cNvSpPr txBox="1">
            <a:spLocks noGrp="1"/>
          </p:cNvSpPr>
          <p:nvPr>
            <p:ph type="title" idx="9"/>
          </p:nvPr>
        </p:nvSpPr>
        <p:spPr>
          <a:xfrm>
            <a:off x="3950714" y="1098005"/>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643" name="Google Shape;2643;p6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p>
            <a:pPr marL="0" lvl="0" indent="0"/>
            <a:r>
              <a:rPr lang="en-US" dirty="0"/>
              <a:t>There 166 products in Sports and travel</a:t>
            </a:r>
          </a:p>
          <a:p>
            <a:pPr marL="0" lvl="0" indent="0"/>
            <a:endParaRPr lang="en-US" dirty="0"/>
          </a:p>
        </p:txBody>
      </p:sp>
      <p:sp>
        <p:nvSpPr>
          <p:cNvPr id="2644" name="Google Shape;2644;p6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p>
            <a:pPr marL="0" indent="0"/>
            <a:r>
              <a:rPr lang="en-US" dirty="0"/>
              <a:t>There 170 products in Electronic accessories</a:t>
            </a:r>
          </a:p>
          <a:p>
            <a:pPr marL="0" lvl="0" indent="0" algn="l" rtl="0">
              <a:spcBef>
                <a:spcPts val="0"/>
              </a:spcBef>
              <a:spcAft>
                <a:spcPts val="0"/>
              </a:spcAft>
              <a:buNone/>
            </a:pPr>
            <a:endParaRPr dirty="0"/>
          </a:p>
        </p:txBody>
      </p:sp>
      <p:sp>
        <p:nvSpPr>
          <p:cNvPr id="2645" name="Google Shape;2645;p64"/>
          <p:cNvSpPr txBox="1">
            <a:spLocks noGrp="1"/>
          </p:cNvSpPr>
          <p:nvPr>
            <p:ph type="title" idx="13"/>
          </p:nvPr>
        </p:nvSpPr>
        <p:spPr>
          <a:xfrm>
            <a:off x="3324575" y="3655947"/>
            <a:ext cx="2646652" cy="527700"/>
          </a:xfrm>
          <a:prstGeom prst="rect">
            <a:avLst/>
          </a:prstGeom>
        </p:spPr>
        <p:txBody>
          <a:bodyPr spcFirstLastPara="1" wrap="square" lIns="91425" tIns="91425" rIns="91425" bIns="91425" anchor="t" anchorCtr="0">
            <a:noAutofit/>
          </a:bodyPr>
          <a:lstStyle/>
          <a:p>
            <a:pPr lvl="0"/>
            <a:r>
              <a:rPr lang="en-IN" sz="1800" dirty="0"/>
              <a:t>Food and beverages</a:t>
            </a:r>
            <a:br>
              <a:rPr lang="en-IN" sz="1800" dirty="0"/>
            </a:br>
            <a:endParaRPr sz="1800" dirty="0"/>
          </a:p>
        </p:txBody>
      </p:sp>
      <p:sp>
        <p:nvSpPr>
          <p:cNvPr id="2646" name="Google Shape;2646;p6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p>
            <a:pPr marL="0" indent="0"/>
            <a:r>
              <a:rPr lang="en-US" dirty="0"/>
              <a:t>There 174 products in Food and beverages</a:t>
            </a:r>
            <a:br>
              <a:rPr lang="en-US" dirty="0"/>
            </a:br>
            <a:endParaRPr lang="en-US" dirty="0"/>
          </a:p>
          <a:p>
            <a:pPr marL="0" indent="0"/>
            <a:endParaRPr lang="en-US" dirty="0"/>
          </a:p>
          <a:p>
            <a:pPr marL="0" lvl="0" indent="0" algn="l" rtl="0">
              <a:spcBef>
                <a:spcPts val="0"/>
              </a:spcBef>
              <a:spcAft>
                <a:spcPts val="0"/>
              </a:spcAft>
              <a:buNone/>
            </a:pPr>
            <a:endParaRPr dirty="0"/>
          </a:p>
        </p:txBody>
      </p:sp>
      <p:sp>
        <p:nvSpPr>
          <p:cNvPr id="2647" name="Google Shape;2647;p64"/>
          <p:cNvSpPr txBox="1">
            <a:spLocks noGrp="1"/>
          </p:cNvSpPr>
          <p:nvPr>
            <p:ph type="title" idx="15"/>
          </p:nvPr>
        </p:nvSpPr>
        <p:spPr>
          <a:xfrm>
            <a:off x="3902675" y="2948101"/>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648" name="Google Shape;2648;p64"/>
          <p:cNvSpPr txBox="1">
            <a:spLocks noGrp="1"/>
          </p:cNvSpPr>
          <p:nvPr>
            <p:ph type="subTitle" idx="17"/>
          </p:nvPr>
        </p:nvSpPr>
        <p:spPr>
          <a:xfrm>
            <a:off x="6537764" y="2244574"/>
            <a:ext cx="2484000" cy="484800"/>
          </a:xfrm>
          <a:prstGeom prst="rect">
            <a:avLst/>
          </a:prstGeom>
        </p:spPr>
        <p:txBody>
          <a:bodyPr spcFirstLastPara="1" wrap="square" lIns="91425" tIns="91425" rIns="91425" bIns="91425" anchor="t" anchorCtr="0">
            <a:noAutofit/>
          </a:bodyPr>
          <a:lstStyle/>
          <a:p>
            <a:pPr marL="0" lvl="0" indent="0"/>
            <a:r>
              <a:rPr lang="en-US" dirty="0"/>
              <a:t>There 160 products in Home and lifestyle</a:t>
            </a:r>
          </a:p>
          <a:p>
            <a:pPr marL="0" lvl="0" indent="0"/>
            <a:endParaRPr lang="en-US" dirty="0"/>
          </a:p>
        </p:txBody>
      </p:sp>
      <p:sp>
        <p:nvSpPr>
          <p:cNvPr id="2649" name="Google Shape;2649;p64"/>
          <p:cNvSpPr txBox="1">
            <a:spLocks noGrp="1"/>
          </p:cNvSpPr>
          <p:nvPr>
            <p:ph type="title" idx="18"/>
          </p:nvPr>
        </p:nvSpPr>
        <p:spPr>
          <a:xfrm>
            <a:off x="6986972" y="1047083"/>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2650" name="Google Shape;2650;p64"/>
          <p:cNvSpPr txBox="1">
            <a:spLocks noGrp="1"/>
          </p:cNvSpPr>
          <p:nvPr>
            <p:ph type="title" idx="19"/>
          </p:nvPr>
        </p:nvSpPr>
        <p:spPr>
          <a:xfrm>
            <a:off x="6563018" y="3719687"/>
            <a:ext cx="2580982" cy="527700"/>
          </a:xfrm>
          <a:prstGeom prst="rect">
            <a:avLst/>
          </a:prstGeom>
        </p:spPr>
        <p:txBody>
          <a:bodyPr spcFirstLastPara="1" wrap="square" lIns="91425" tIns="91425" rIns="91425" bIns="91425" anchor="t" anchorCtr="0">
            <a:noAutofit/>
          </a:bodyPr>
          <a:lstStyle/>
          <a:p>
            <a:pPr lvl="0"/>
            <a:r>
              <a:rPr lang="en-IN" sz="1800" dirty="0"/>
              <a:t>Fashion accessories</a:t>
            </a:r>
            <a:endParaRPr sz="1800" dirty="0"/>
          </a:p>
        </p:txBody>
      </p:sp>
      <p:sp>
        <p:nvSpPr>
          <p:cNvPr id="2651" name="Google Shape;2651;p64"/>
          <p:cNvSpPr txBox="1">
            <a:spLocks noGrp="1"/>
          </p:cNvSpPr>
          <p:nvPr>
            <p:ph type="subTitle" idx="20"/>
          </p:nvPr>
        </p:nvSpPr>
        <p:spPr>
          <a:xfrm>
            <a:off x="6537764" y="4079225"/>
            <a:ext cx="2484000" cy="484800"/>
          </a:xfrm>
          <a:prstGeom prst="rect">
            <a:avLst/>
          </a:prstGeom>
        </p:spPr>
        <p:txBody>
          <a:bodyPr spcFirstLastPara="1" wrap="square" lIns="91425" tIns="91425" rIns="91425" bIns="91425" anchor="t" anchorCtr="0">
            <a:noAutofit/>
          </a:bodyPr>
          <a:lstStyle/>
          <a:p>
            <a:pPr marL="0" lvl="0" indent="0"/>
            <a:r>
              <a:rPr lang="en-US" dirty="0"/>
              <a:t>There 178 products in Fashion accessories</a:t>
            </a:r>
          </a:p>
          <a:p>
            <a:pPr marL="0" lvl="0" indent="0"/>
            <a:endParaRPr lang="en-US" dirty="0"/>
          </a:p>
        </p:txBody>
      </p:sp>
      <p:sp>
        <p:nvSpPr>
          <p:cNvPr id="2652" name="Google Shape;2652;p64"/>
          <p:cNvSpPr txBox="1">
            <a:spLocks noGrp="1"/>
          </p:cNvSpPr>
          <p:nvPr>
            <p:ph type="title" idx="21"/>
          </p:nvPr>
        </p:nvSpPr>
        <p:spPr>
          <a:xfrm>
            <a:off x="6986972" y="2954252"/>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7"/>
        <p:cNvGrpSpPr/>
        <p:nvPr/>
      </p:nvGrpSpPr>
      <p:grpSpPr>
        <a:xfrm>
          <a:off x="0" y="0"/>
          <a:ext cx="0" cy="0"/>
          <a:chOff x="0" y="0"/>
          <a:chExt cx="0" cy="0"/>
        </a:xfrm>
      </p:grpSpPr>
      <p:sp>
        <p:nvSpPr>
          <p:cNvPr id="2898" name="Google Shape;2898;p85"/>
          <p:cNvSpPr txBox="1">
            <a:spLocks noGrp="1"/>
          </p:cNvSpPr>
          <p:nvPr>
            <p:ph type="title" idx="4294967295"/>
          </p:nvPr>
        </p:nvSpPr>
        <p:spPr>
          <a:xfrm>
            <a:off x="182880" y="3278576"/>
            <a:ext cx="8961120" cy="1667381"/>
          </a:xfrm>
          <a:prstGeom prst="rect">
            <a:avLst/>
          </a:prstGeom>
        </p:spPr>
        <p:txBody>
          <a:bodyPr spcFirstLastPara="1" wrap="square" lIns="91425" tIns="91425" rIns="91425" bIns="91425" anchor="t" anchorCtr="0">
            <a:noAutofit/>
          </a:bodyPr>
          <a:lstStyle/>
          <a:p>
            <a:pPr algn="l"/>
            <a:r>
              <a:rPr lang="en-US" sz="1600" b="0" dirty="0"/>
              <a:t>By analyzing the total quantity sold for each product line, you can identify the                            top-performing product lines. This insight can guide resource allocation, such as   increasing inventory for popular product lines.</a:t>
            </a:r>
            <a:br>
              <a:rPr lang="en-US" sz="1600" b="0" dirty="0"/>
            </a:br>
            <a:r>
              <a:rPr lang="en-US" sz="1600" b="0" dirty="0"/>
              <a:t>1  Electronic accessories are sold quantity of 971 products</a:t>
            </a:r>
            <a:br>
              <a:rPr lang="en-US" sz="1600" b="0" dirty="0"/>
            </a:br>
            <a:r>
              <a:rPr lang="en-US" sz="1600" b="0" dirty="0"/>
              <a:t>2 Food and beverages sold quantity of 952 products</a:t>
            </a:r>
            <a:br>
              <a:rPr lang="en-US" sz="1600" b="0" dirty="0"/>
            </a:br>
            <a:r>
              <a:rPr lang="en-US" sz="1600" b="0" dirty="0"/>
              <a:t>3 sports and travel sold quantity of 920 products</a:t>
            </a:r>
            <a:br>
              <a:rPr lang="en-US" sz="1600" b="0" dirty="0"/>
            </a:br>
            <a:br>
              <a:rPr lang="en-US" sz="1600" b="0" dirty="0"/>
            </a:br>
            <a:br>
              <a:rPr lang="en-US" sz="1600" b="0" dirty="0"/>
            </a:br>
            <a:endParaRPr sz="1600" b="0" dirty="0"/>
          </a:p>
        </p:txBody>
      </p:sp>
      <p:sp>
        <p:nvSpPr>
          <p:cNvPr id="8" name="TextBox 7">
            <a:extLst>
              <a:ext uri="{FF2B5EF4-FFF2-40B4-BE49-F238E27FC236}">
                <a16:creationId xmlns:a16="http://schemas.microsoft.com/office/drawing/2014/main" id="{4BFAC67D-D4AF-D1BD-8631-70C443284379}"/>
              </a:ext>
            </a:extLst>
          </p:cNvPr>
          <p:cNvSpPr txBox="1"/>
          <p:nvPr/>
        </p:nvSpPr>
        <p:spPr>
          <a:xfrm>
            <a:off x="182880" y="145153"/>
            <a:ext cx="6355081" cy="523220"/>
          </a:xfrm>
          <a:prstGeom prst="rect">
            <a:avLst/>
          </a:prstGeom>
          <a:noFill/>
        </p:spPr>
        <p:txBody>
          <a:bodyPr wrap="square">
            <a:spAutoFit/>
          </a:bodyPr>
          <a:lstStyle/>
          <a:p>
            <a:r>
              <a:rPr lang="en-US" sz="2800" b="1" dirty="0">
                <a:solidFill>
                  <a:schemeClr val="tx1"/>
                </a:solidFill>
              </a:rPr>
              <a:t>Product Lines Performing Best:</a:t>
            </a:r>
          </a:p>
        </p:txBody>
      </p:sp>
      <p:pic>
        <p:nvPicPr>
          <p:cNvPr id="6" name="Picture 5">
            <a:extLst>
              <a:ext uri="{FF2B5EF4-FFF2-40B4-BE49-F238E27FC236}">
                <a16:creationId xmlns:a16="http://schemas.microsoft.com/office/drawing/2014/main" id="{A713530A-57DB-EA2A-AE80-D951D29C162D}"/>
              </a:ext>
            </a:extLst>
          </p:cNvPr>
          <p:cNvPicPr>
            <a:picLocks noChangeAspect="1"/>
          </p:cNvPicPr>
          <p:nvPr/>
        </p:nvPicPr>
        <p:blipFill>
          <a:blip r:embed="rId4"/>
          <a:stretch>
            <a:fillRect/>
          </a:stretch>
        </p:blipFill>
        <p:spPr>
          <a:xfrm>
            <a:off x="1515188" y="720762"/>
            <a:ext cx="5262130" cy="2505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2"/>
        <p:cNvGrpSpPr/>
        <p:nvPr/>
      </p:nvGrpSpPr>
      <p:grpSpPr>
        <a:xfrm>
          <a:off x="0" y="0"/>
          <a:ext cx="0" cy="0"/>
          <a:chOff x="0" y="0"/>
          <a:chExt cx="0" cy="0"/>
        </a:xfrm>
      </p:grpSpPr>
      <p:sp>
        <p:nvSpPr>
          <p:cNvPr id="2773" name="Google Shape;2773;p74"/>
          <p:cNvSpPr txBox="1">
            <a:spLocks noGrp="1"/>
          </p:cNvSpPr>
          <p:nvPr>
            <p:ph type="title"/>
          </p:nvPr>
        </p:nvSpPr>
        <p:spPr>
          <a:xfrm>
            <a:off x="397652" y="303537"/>
            <a:ext cx="8348696" cy="572700"/>
          </a:xfrm>
          <a:prstGeom prst="rect">
            <a:avLst/>
          </a:prstGeom>
        </p:spPr>
        <p:txBody>
          <a:bodyPr spcFirstLastPara="1" wrap="square" lIns="91425" tIns="91425" rIns="91425" bIns="91425" anchor="t" anchorCtr="0">
            <a:noAutofit/>
          </a:bodyPr>
          <a:lstStyle/>
          <a:p>
            <a:pPr lvl="0"/>
            <a:r>
              <a:rPr lang="en-US" sz="2000" dirty="0"/>
              <a:t>Product Lines Needs Improvement (Based on Quantity Sold)</a:t>
            </a:r>
            <a:endParaRPr sz="2000" dirty="0"/>
          </a:p>
        </p:txBody>
      </p:sp>
      <p:sp>
        <p:nvSpPr>
          <p:cNvPr id="2774" name="Google Shape;2774;p74"/>
          <p:cNvSpPr txBox="1">
            <a:spLocks noGrp="1"/>
          </p:cNvSpPr>
          <p:nvPr>
            <p:ph type="body" idx="1"/>
          </p:nvPr>
        </p:nvSpPr>
        <p:spPr>
          <a:xfrm>
            <a:off x="585910" y="3108961"/>
            <a:ext cx="7735511" cy="1606018"/>
          </a:xfrm>
          <a:prstGeom prst="rect">
            <a:avLst/>
          </a:prstGeom>
        </p:spPr>
        <p:txBody>
          <a:bodyPr spcFirstLastPara="1" wrap="square" lIns="91425" tIns="91425" rIns="91425" bIns="91425" anchor="t" anchorCtr="0">
            <a:noAutofit/>
          </a:bodyPr>
          <a:lstStyle/>
          <a:p>
            <a:pPr marL="0" lvl="0" indent="0" algn="ctr">
              <a:buNone/>
            </a:pPr>
            <a:r>
              <a:rPr lang="en-US" sz="1400" dirty="0"/>
              <a:t>Identifying product lines with lower total sales can highlight areas for improvement, such  as adjusting pricing, marketing efforts, or product features to increase demand.</a:t>
            </a:r>
          </a:p>
          <a:p>
            <a:pPr marL="0" lvl="0" indent="0" algn="ctr">
              <a:buNone/>
            </a:pPr>
            <a:r>
              <a:rPr lang="en-US" sz="1400" dirty="0"/>
              <a:t>1 Health and beauty product has low quantity sold 854</a:t>
            </a:r>
          </a:p>
          <a:p>
            <a:pPr marL="0" lvl="0" indent="0" algn="ctr">
              <a:buNone/>
            </a:pPr>
            <a:r>
              <a:rPr lang="en-US" sz="1400" dirty="0"/>
              <a:t>2 Fashion accessories product has minimum quantity sold 902</a:t>
            </a:r>
          </a:p>
          <a:p>
            <a:pPr marL="0" lvl="0" indent="0" algn="ctr">
              <a:buNone/>
            </a:pPr>
            <a:r>
              <a:rPr lang="en-US" sz="1400" dirty="0"/>
              <a:t>3 Home and lifestyle product has sold 911 quantity of products</a:t>
            </a:r>
          </a:p>
          <a:p>
            <a:pPr marL="0" lvl="0" indent="0" algn="ctr">
              <a:buNone/>
            </a:pPr>
            <a:r>
              <a:rPr lang="en-US" sz="1400" dirty="0"/>
              <a:t>This products are need to be improve because based quantity sales are less compared to other products</a:t>
            </a:r>
          </a:p>
          <a:p>
            <a:pPr marL="0" lvl="0" indent="0">
              <a:buNone/>
            </a:pPr>
            <a:endParaRPr sz="1400" dirty="0"/>
          </a:p>
        </p:txBody>
      </p:sp>
      <p:pic>
        <p:nvPicPr>
          <p:cNvPr id="3" name="Picture 2">
            <a:extLst>
              <a:ext uri="{FF2B5EF4-FFF2-40B4-BE49-F238E27FC236}">
                <a16:creationId xmlns:a16="http://schemas.microsoft.com/office/drawing/2014/main" id="{08ADB250-1C08-4E70-5D3E-74D3111A582C}"/>
              </a:ext>
            </a:extLst>
          </p:cNvPr>
          <p:cNvPicPr>
            <a:picLocks noChangeAspect="1"/>
          </p:cNvPicPr>
          <p:nvPr/>
        </p:nvPicPr>
        <p:blipFill>
          <a:blip r:embed="rId3"/>
          <a:stretch>
            <a:fillRect/>
          </a:stretch>
        </p:blipFill>
        <p:spPr>
          <a:xfrm>
            <a:off x="1930996" y="1162267"/>
            <a:ext cx="5045338" cy="1946694"/>
          </a:xfrm>
          <a:prstGeom prst="rect">
            <a:avLst/>
          </a:prstGeom>
        </p:spPr>
      </p:pic>
    </p:spTree>
    <p:extLst>
      <p:ext uri="{BB962C8B-B14F-4D97-AF65-F5344CB8AC3E}">
        <p14:creationId xmlns:p14="http://schemas.microsoft.com/office/powerpoint/2010/main" val="131356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3"/>
        <p:cNvGrpSpPr/>
        <p:nvPr/>
      </p:nvGrpSpPr>
      <p:grpSpPr>
        <a:xfrm>
          <a:off x="0" y="0"/>
          <a:ext cx="0" cy="0"/>
          <a:chOff x="0" y="0"/>
          <a:chExt cx="0" cy="0"/>
        </a:xfrm>
      </p:grpSpPr>
      <p:sp>
        <p:nvSpPr>
          <p:cNvPr id="4174" name="Google Shape;4174;p126"/>
          <p:cNvSpPr/>
          <p:nvPr/>
        </p:nvSpPr>
        <p:spPr>
          <a:xfrm>
            <a:off x="322729" y="1149439"/>
            <a:ext cx="8455511" cy="3656460"/>
          </a:xfrm>
          <a:prstGeom prst="roundRect">
            <a:avLst>
              <a:gd name="adj" fmla="val 82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26"/>
          <p:cNvSpPr txBox="1"/>
          <p:nvPr/>
        </p:nvSpPr>
        <p:spPr>
          <a:xfrm>
            <a:off x="602428" y="1149439"/>
            <a:ext cx="7961422" cy="36564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Poppins"/>
                <a:ea typeface="Poppins"/>
                <a:cs typeface="Poppins"/>
                <a:sym typeface="Poppins"/>
              </a:rPr>
              <a:t>Query:</a:t>
            </a:r>
            <a:endParaRPr b="1" dirty="0">
              <a:solidFill>
                <a:schemeClr val="dk1"/>
              </a:solidFill>
              <a:latin typeface="Poppins"/>
              <a:ea typeface="Poppins"/>
              <a:cs typeface="Poppins"/>
              <a:sym typeface="Poppins"/>
            </a:endParaRPr>
          </a:p>
          <a:p>
            <a:pPr marL="152400" lvl="0" algn="l" rtl="0">
              <a:spcBef>
                <a:spcPts val="0"/>
              </a:spcBef>
              <a:spcAft>
                <a:spcPts val="0"/>
              </a:spcAft>
              <a:buClr>
                <a:schemeClr val="dk1"/>
              </a:buClr>
              <a:buSzPts val="1200"/>
            </a:pPr>
            <a:endParaRPr lang="en-US"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US"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IN" sz="1200" dirty="0">
              <a:solidFill>
                <a:schemeClr val="dk1"/>
              </a:solidFill>
              <a:latin typeface="DM Sans"/>
              <a:ea typeface="DM Sans"/>
              <a:cs typeface="DM Sans"/>
              <a:sym typeface="DM Sans"/>
            </a:endParaRPr>
          </a:p>
          <a:p>
            <a:pPr marL="0" lvl="0" indent="0" algn="l" rtl="0">
              <a:spcBef>
                <a:spcPts val="0"/>
              </a:spcBef>
              <a:spcAft>
                <a:spcPts val="0"/>
              </a:spcAft>
              <a:buNone/>
            </a:pPr>
            <a:endParaRPr lang="en-US" sz="1200" dirty="0">
              <a:solidFill>
                <a:schemeClr val="dk1"/>
              </a:solidFill>
              <a:latin typeface="DM Sans"/>
              <a:ea typeface="Poppins"/>
              <a:cs typeface="Poppins"/>
              <a:sym typeface="DM Sans"/>
            </a:endParaRPr>
          </a:p>
          <a:p>
            <a:pPr marL="0" lvl="0" indent="0" algn="l" rtl="0">
              <a:spcBef>
                <a:spcPts val="0"/>
              </a:spcBef>
              <a:spcAft>
                <a:spcPts val="0"/>
              </a:spcAft>
              <a:buNone/>
            </a:pPr>
            <a:r>
              <a:rPr lang="en-US" b="1" dirty="0">
                <a:solidFill>
                  <a:schemeClr val="dk1"/>
                </a:solidFill>
                <a:latin typeface="Poppins"/>
                <a:ea typeface="Poppins"/>
                <a:cs typeface="Poppins"/>
                <a:sym typeface="Poppins"/>
              </a:rPr>
              <a:t>Insights:</a:t>
            </a:r>
            <a:endParaRPr b="1" dirty="0">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DM Sans"/>
              <a:buChar char="●"/>
            </a:pPr>
            <a:r>
              <a:rPr lang="en-US" sz="1200" dirty="0">
                <a:solidFill>
                  <a:schemeClr val="dk1"/>
                </a:solidFill>
                <a:latin typeface="DM Sans"/>
                <a:ea typeface="DM Sans"/>
                <a:cs typeface="DM Sans"/>
                <a:sym typeface="DM Sans"/>
              </a:rPr>
              <a:t>Food and beverages , Sports and travel and Electronic accessories are generate 56144,55123,54337 Revenue Respectively</a:t>
            </a:r>
            <a:endParaRPr sz="1200" dirty="0">
              <a:solidFill>
                <a:schemeClr val="dk1"/>
              </a:solidFill>
              <a:latin typeface="DM Sans"/>
              <a:ea typeface="DM Sans"/>
              <a:cs typeface="DM Sans"/>
              <a:sym typeface="DM Sans"/>
            </a:endParaRPr>
          </a:p>
          <a:p>
            <a:pPr marL="457200" lvl="0" indent="-304800" algn="l" rtl="0">
              <a:spcBef>
                <a:spcPts val="0"/>
              </a:spcBef>
              <a:spcAft>
                <a:spcPts val="0"/>
              </a:spcAft>
              <a:buClr>
                <a:schemeClr val="dk1"/>
              </a:buClr>
              <a:buSzPts val="1200"/>
              <a:buFont typeface="DM Sans"/>
              <a:buChar char="●"/>
            </a:pPr>
            <a:r>
              <a:rPr lang="en-IN" sz="1200" dirty="0">
                <a:solidFill>
                  <a:schemeClr val="dk1"/>
                </a:solidFill>
                <a:latin typeface="DM Sans"/>
                <a:ea typeface="DM Sans"/>
                <a:cs typeface="DM Sans"/>
                <a:sym typeface="DM Sans"/>
              </a:rPr>
              <a:t>Health and beauty, Home and lifestyle, Fashion accessories are generate 49193,5386,54306 lowest Revenue </a:t>
            </a:r>
            <a:r>
              <a:rPr lang="en-US" sz="1200" dirty="0">
                <a:solidFill>
                  <a:schemeClr val="dk1"/>
                </a:solidFill>
                <a:latin typeface="DM Sans"/>
                <a:ea typeface="DM Sans"/>
                <a:cs typeface="DM Sans"/>
                <a:sym typeface="DM Sans"/>
              </a:rPr>
              <a:t>Respectively</a:t>
            </a:r>
          </a:p>
          <a:p>
            <a:pPr marL="457200" lvl="0" indent="-304800" algn="l" rtl="0">
              <a:spcBef>
                <a:spcPts val="0"/>
              </a:spcBef>
              <a:spcAft>
                <a:spcPts val="0"/>
              </a:spcAft>
              <a:buClr>
                <a:schemeClr val="dk1"/>
              </a:buClr>
              <a:buSzPts val="1200"/>
              <a:buFont typeface="DM Sans"/>
              <a:buChar char="●"/>
            </a:pPr>
            <a:r>
              <a:rPr lang="en-US" sz="1200" dirty="0">
                <a:solidFill>
                  <a:schemeClr val="dk1"/>
                </a:solidFill>
                <a:latin typeface="DM Sans"/>
                <a:ea typeface="DM Sans"/>
                <a:cs typeface="DM Sans"/>
                <a:sym typeface="DM Sans"/>
              </a:rPr>
              <a:t>Aggregating revenue by product line grouping by the product line column and summing the total column helps identify which product categories contribute the most to overall revenue. This insight informs inventory management, marketing strategies, and product development efforts.</a:t>
            </a:r>
          </a:p>
          <a:p>
            <a:pPr marL="457200" lvl="0" indent="-304800" algn="l" rtl="0">
              <a:spcBef>
                <a:spcPts val="0"/>
              </a:spcBef>
              <a:spcAft>
                <a:spcPts val="0"/>
              </a:spcAft>
              <a:buClr>
                <a:schemeClr val="dk1"/>
              </a:buClr>
              <a:buSzPts val="1200"/>
              <a:buFont typeface="DM Sans"/>
              <a:buChar char="●"/>
            </a:pPr>
            <a:endParaRPr lang="en-IN" sz="1200" dirty="0">
              <a:solidFill>
                <a:schemeClr val="dk1"/>
              </a:solidFill>
              <a:latin typeface="DM Sans"/>
              <a:ea typeface="DM Sans"/>
              <a:cs typeface="DM Sans"/>
              <a:sym typeface="DM Sans"/>
            </a:endParaRPr>
          </a:p>
          <a:p>
            <a:pPr marL="457200" lvl="0" indent="0" algn="l" rtl="0">
              <a:spcBef>
                <a:spcPts val="0"/>
              </a:spcBef>
              <a:spcAft>
                <a:spcPts val="0"/>
              </a:spcAft>
              <a:buNone/>
            </a:pPr>
            <a:endParaRPr lang="en-US" sz="1200" dirty="0">
              <a:solidFill>
                <a:schemeClr val="dk1"/>
              </a:solidFill>
              <a:latin typeface="DM Sans"/>
              <a:ea typeface="DM Sans"/>
              <a:cs typeface="DM Sans"/>
              <a:sym typeface="DM Sans"/>
            </a:endParaRPr>
          </a:p>
          <a:p>
            <a:pPr marL="457200" lvl="0" indent="0" algn="l" rtl="0">
              <a:spcBef>
                <a:spcPts val="0"/>
              </a:spcBef>
              <a:spcAft>
                <a:spcPts val="0"/>
              </a:spcAft>
              <a:buNone/>
            </a:pPr>
            <a:endParaRPr lang="en-US" sz="1200" dirty="0">
              <a:solidFill>
                <a:schemeClr val="dk1"/>
              </a:solidFill>
              <a:latin typeface="DM Sans"/>
              <a:ea typeface="DM Sans"/>
              <a:cs typeface="DM Sans"/>
              <a:sym typeface="DM Sans"/>
            </a:endParaRPr>
          </a:p>
          <a:p>
            <a:pPr marL="457200" lvl="0" indent="0" algn="l" rtl="0">
              <a:spcBef>
                <a:spcPts val="0"/>
              </a:spcBef>
              <a:spcAft>
                <a:spcPts val="0"/>
              </a:spcAft>
              <a:buNone/>
            </a:pPr>
            <a:endParaRPr lang="en-US" sz="1200" dirty="0">
              <a:solidFill>
                <a:schemeClr val="dk1"/>
              </a:solidFill>
              <a:latin typeface="DM Sans"/>
              <a:ea typeface="DM Sans"/>
              <a:cs typeface="DM Sans"/>
              <a:sym typeface="DM Sans"/>
            </a:endParaRPr>
          </a:p>
          <a:p>
            <a:pPr marL="0" lvl="0" indent="0" algn="l" rtl="0">
              <a:spcBef>
                <a:spcPts val="0"/>
              </a:spcBef>
              <a:spcAft>
                <a:spcPts val="0"/>
              </a:spcAft>
              <a:buNone/>
            </a:pPr>
            <a:endParaRPr b="1" dirty="0">
              <a:solidFill>
                <a:schemeClr val="dk1"/>
              </a:solidFill>
              <a:latin typeface="Poppins"/>
              <a:ea typeface="Poppins"/>
              <a:cs typeface="Poppins"/>
              <a:sym typeface="Poppins"/>
            </a:endParaRPr>
          </a:p>
          <a:p>
            <a:pPr marL="0" lvl="0" indent="0" algn="l" rtl="0">
              <a:spcBef>
                <a:spcPts val="0"/>
              </a:spcBef>
              <a:spcAft>
                <a:spcPts val="0"/>
              </a:spcAft>
              <a:buNone/>
            </a:pPr>
            <a:endParaRPr b="1" dirty="0">
              <a:solidFill>
                <a:schemeClr val="dk1"/>
              </a:solidFill>
              <a:latin typeface="Poppins"/>
              <a:ea typeface="Poppins"/>
              <a:cs typeface="Poppins"/>
              <a:sym typeface="Poppins"/>
            </a:endParaRPr>
          </a:p>
        </p:txBody>
      </p:sp>
      <p:sp>
        <p:nvSpPr>
          <p:cNvPr id="4177" name="Google Shape;4177;p126"/>
          <p:cNvSpPr/>
          <p:nvPr/>
        </p:nvSpPr>
        <p:spPr>
          <a:xfrm>
            <a:off x="859850" y="431839"/>
            <a:ext cx="7704000" cy="641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78" name="Google Shape;4178;p126"/>
          <p:cNvSpPr txBox="1">
            <a:spLocks noGrp="1"/>
          </p:cNvSpPr>
          <p:nvPr>
            <p:ph type="body" idx="4294967295"/>
          </p:nvPr>
        </p:nvSpPr>
        <p:spPr>
          <a:xfrm>
            <a:off x="1106950" y="508039"/>
            <a:ext cx="7177200" cy="4890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800" b="1" dirty="0"/>
              <a:t>Product Lines Generated The Highest Revenue</a:t>
            </a:r>
            <a:endParaRPr lang="en-US" sz="1800" b="1" dirty="0">
              <a:solidFill>
                <a:schemeClr val="accent1"/>
              </a:solidFill>
            </a:endParaRPr>
          </a:p>
        </p:txBody>
      </p:sp>
      <p:pic>
        <p:nvPicPr>
          <p:cNvPr id="4" name="Picture 3">
            <a:extLst>
              <a:ext uri="{FF2B5EF4-FFF2-40B4-BE49-F238E27FC236}">
                <a16:creationId xmlns:a16="http://schemas.microsoft.com/office/drawing/2014/main" id="{D719F9E8-B41D-DA90-A7F1-9D0E4A915C65}"/>
              </a:ext>
            </a:extLst>
          </p:cNvPr>
          <p:cNvPicPr>
            <a:picLocks noChangeAspect="1"/>
          </p:cNvPicPr>
          <p:nvPr/>
        </p:nvPicPr>
        <p:blipFill>
          <a:blip r:embed="rId3"/>
          <a:stretch>
            <a:fillRect/>
          </a:stretch>
        </p:blipFill>
        <p:spPr>
          <a:xfrm>
            <a:off x="968584" y="1488637"/>
            <a:ext cx="7163800" cy="1676634"/>
          </a:xfrm>
          <a:prstGeom prst="rect">
            <a:avLst/>
          </a:prstGeom>
        </p:spPr>
      </p:pic>
    </p:spTree>
    <p:extLst>
      <p:ext uri="{BB962C8B-B14F-4D97-AF65-F5344CB8AC3E}">
        <p14:creationId xmlns:p14="http://schemas.microsoft.com/office/powerpoint/2010/main" val="333206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80" name="Google Shape;3180;p100"/>
          <p:cNvSpPr txBox="1">
            <a:spLocks noGrp="1"/>
          </p:cNvSpPr>
          <p:nvPr>
            <p:ph type="title"/>
          </p:nvPr>
        </p:nvSpPr>
        <p:spPr>
          <a:xfrm>
            <a:off x="398032" y="0"/>
            <a:ext cx="8498539" cy="572700"/>
          </a:xfrm>
          <a:prstGeom prst="rect">
            <a:avLst/>
          </a:prstGeom>
        </p:spPr>
        <p:txBody>
          <a:bodyPr spcFirstLastPara="1" wrap="square" lIns="91425" tIns="91425" rIns="91425" bIns="91425" anchor="t" anchorCtr="0">
            <a:noAutofit/>
          </a:bodyPr>
          <a:lstStyle/>
          <a:p>
            <a:pPr lvl="0"/>
            <a:r>
              <a:rPr lang="en-US" sz="1800" dirty="0"/>
              <a:t> Which product line is most frequently associated with each gender</a:t>
            </a:r>
            <a:endParaRPr sz="1800" dirty="0"/>
          </a:p>
        </p:txBody>
      </p:sp>
      <p:sp>
        <p:nvSpPr>
          <p:cNvPr id="3181" name="Google Shape;3181;p100"/>
          <p:cNvSpPr/>
          <p:nvPr/>
        </p:nvSpPr>
        <p:spPr>
          <a:xfrm>
            <a:off x="656216" y="500174"/>
            <a:ext cx="7777779" cy="606600"/>
          </a:xfrm>
          <a:prstGeom prst="roundRect">
            <a:avLst>
              <a:gd name="adj" fmla="val 24386"/>
            </a:avLst>
          </a:prstGeom>
          <a:gradFill>
            <a:gsLst>
              <a:gs pos="0">
                <a:schemeClr val="lt2">
                  <a:alpha val="23210"/>
                </a:schemeClr>
              </a:gs>
              <a:gs pos="61000">
                <a:srgbClr val="115CF9">
                  <a:alpha val="23921"/>
                  <a:alpha val="23210"/>
                </a:srgbClr>
              </a:gs>
              <a:gs pos="80000">
                <a:srgbClr val="115CF9">
                  <a:alpha val="10196"/>
                  <a:alpha val="23210"/>
                </a:srgbClr>
              </a:gs>
              <a:gs pos="100000">
                <a:srgbClr val="FFFFFF">
                  <a:alpha val="0"/>
                  <a:alpha val="23210"/>
                </a:srgbClr>
              </a:gs>
            </a:gsLst>
            <a:lin ang="5400700" scaled="0"/>
          </a:gra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182" name="Google Shape;3182;p100"/>
          <p:cNvGraphicFramePr/>
          <p:nvPr>
            <p:extLst>
              <p:ext uri="{D42A27DB-BD31-4B8C-83A1-F6EECF244321}">
                <p14:modId xmlns:p14="http://schemas.microsoft.com/office/powerpoint/2010/main" val="4232704644"/>
              </p:ext>
            </p:extLst>
          </p:nvPr>
        </p:nvGraphicFramePr>
        <p:xfrm>
          <a:off x="656216" y="500174"/>
          <a:ext cx="7777779" cy="4548693"/>
        </p:xfrm>
        <a:graphic>
          <a:graphicData uri="http://schemas.openxmlformats.org/drawingml/2006/table">
            <a:tbl>
              <a:tblPr>
                <a:noFill/>
                <a:tableStyleId>{EB1CFEE6-7AEF-44CA-A850-8AC7034990B2}</a:tableStyleId>
              </a:tblPr>
              <a:tblGrid>
                <a:gridCol w="2592593">
                  <a:extLst>
                    <a:ext uri="{9D8B030D-6E8A-4147-A177-3AD203B41FA5}">
                      <a16:colId xmlns:a16="http://schemas.microsoft.com/office/drawing/2014/main" val="20000"/>
                    </a:ext>
                  </a:extLst>
                </a:gridCol>
                <a:gridCol w="2592593">
                  <a:extLst>
                    <a:ext uri="{9D8B030D-6E8A-4147-A177-3AD203B41FA5}">
                      <a16:colId xmlns:a16="http://schemas.microsoft.com/office/drawing/2014/main" val="20001"/>
                    </a:ext>
                  </a:extLst>
                </a:gridCol>
                <a:gridCol w="2592593">
                  <a:extLst>
                    <a:ext uri="{9D8B030D-6E8A-4147-A177-3AD203B41FA5}">
                      <a16:colId xmlns:a16="http://schemas.microsoft.com/office/drawing/2014/main" val="20002"/>
                    </a:ext>
                  </a:extLst>
                </a:gridCol>
              </a:tblGrid>
              <a:tr h="650894">
                <a:tc>
                  <a:txBody>
                    <a:bodyPr/>
                    <a:lstStyle/>
                    <a:p>
                      <a:pPr marL="0" lvl="1" indent="0" algn="l" rtl="0">
                        <a:lnSpc>
                          <a:spcPct val="150000"/>
                        </a:lnSpc>
                        <a:spcBef>
                          <a:spcPts val="0"/>
                        </a:spcBef>
                        <a:spcAft>
                          <a:spcPts val="0"/>
                        </a:spcAft>
                        <a:buNone/>
                      </a:pPr>
                      <a:r>
                        <a:rPr lang="en-US" sz="1600" b="1" dirty="0">
                          <a:solidFill>
                            <a:schemeClr val="tx1"/>
                          </a:solidFill>
                        </a:rPr>
                        <a:t>      Product Lines</a:t>
                      </a:r>
                      <a:endParaRPr sz="1600" b="1" dirty="0">
                        <a:solidFill>
                          <a:schemeClr val="tx1"/>
                        </a:solidFill>
                      </a:endParaRPr>
                    </a:p>
                  </a:txBody>
                  <a:tcPr marL="91425" marR="91425" marT="91425" marB="91425">
                    <a:lnL w="28575" cap="flat" cmpd="sng">
                      <a:solidFill>
                        <a:schemeClr val="lt2">
                          <a:alpha val="0"/>
                        </a:schemeClr>
                      </a:solidFill>
                      <a:prstDash val="solid"/>
                      <a:round/>
                      <a:headEnd type="none" w="sm" len="sm"/>
                      <a:tailEnd type="none" w="sm" len="sm"/>
                    </a:lnL>
                    <a:lnR w="28575" cap="flat" cmpd="sng">
                      <a:solidFill>
                        <a:schemeClr val="lt2">
                          <a:alpha val="0"/>
                        </a:schemeClr>
                      </a:solidFill>
                      <a:prstDash val="solid"/>
                      <a:round/>
                      <a:headEnd type="none" w="sm" len="sm"/>
                      <a:tailEnd type="none" w="sm" len="sm"/>
                    </a:lnR>
                    <a:lnT w="28575" cap="flat" cmpd="sng">
                      <a:solidFill>
                        <a:schemeClr val="lt2">
                          <a:alpha val="0"/>
                        </a:schemeClr>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accent5"/>
                          </a:solidFill>
                          <a:latin typeface="Poppins"/>
                          <a:ea typeface="Poppins"/>
                          <a:cs typeface="Poppins"/>
                          <a:sym typeface="Poppins"/>
                        </a:rPr>
                        <a:t>Male</a:t>
                      </a:r>
                      <a:endParaRPr sz="1600" b="1" dirty="0">
                        <a:solidFill>
                          <a:schemeClr val="accent5"/>
                        </a:solidFill>
                        <a:latin typeface="Poppins"/>
                        <a:ea typeface="Poppins"/>
                        <a:cs typeface="Poppins"/>
                        <a:sym typeface="Poppins"/>
                      </a:endParaRPr>
                    </a:p>
                  </a:txBody>
                  <a:tcPr marL="91425" marR="91425" marT="91425" marB="91425" anchor="ctr">
                    <a:lnL w="28575" cap="flat" cmpd="sng">
                      <a:solidFill>
                        <a:schemeClr val="lt2">
                          <a:alpha val="0"/>
                        </a:schemeClr>
                      </a:solidFill>
                      <a:prstDash val="solid"/>
                      <a:round/>
                      <a:headEnd type="none" w="sm" len="sm"/>
                      <a:tailEnd type="none" w="sm" len="sm"/>
                    </a:lnL>
                    <a:lnR w="28575" cap="flat" cmpd="sng">
                      <a:solidFill>
                        <a:schemeClr val="lt2">
                          <a:alpha val="0"/>
                        </a:schemeClr>
                      </a:solidFill>
                      <a:prstDash val="solid"/>
                      <a:round/>
                      <a:headEnd type="none" w="sm" len="sm"/>
                      <a:tailEnd type="none" w="sm" len="sm"/>
                    </a:lnR>
                    <a:lnT w="28575" cap="flat" cmpd="sng">
                      <a:solidFill>
                        <a:schemeClr val="lt2">
                          <a:alpha val="0"/>
                        </a:schemeClr>
                      </a:solidFill>
                      <a:prstDash val="solid"/>
                      <a:round/>
                      <a:headEnd type="none" w="sm" len="sm"/>
                      <a:tailEnd type="none" w="sm" len="sm"/>
                    </a:lnT>
                    <a:lnB w="2857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accent5"/>
                          </a:solidFill>
                          <a:latin typeface="Poppins"/>
                          <a:ea typeface="Poppins"/>
                          <a:cs typeface="Poppins"/>
                          <a:sym typeface="Poppins"/>
                        </a:rPr>
                        <a:t>Female</a:t>
                      </a:r>
                      <a:endParaRPr sz="1600" b="1" dirty="0">
                        <a:solidFill>
                          <a:schemeClr val="accent5"/>
                        </a:solidFill>
                        <a:latin typeface="Poppins"/>
                        <a:ea typeface="Poppins"/>
                        <a:cs typeface="Poppins"/>
                        <a:sym typeface="Poppins"/>
                      </a:endParaRPr>
                    </a:p>
                  </a:txBody>
                  <a:tcPr marL="91425" marR="91425" marT="91425" marB="91425" anchor="ctr">
                    <a:lnL w="28575" cap="flat" cmpd="sng">
                      <a:solidFill>
                        <a:schemeClr val="lt2">
                          <a:alpha val="0"/>
                        </a:schemeClr>
                      </a:solidFill>
                      <a:prstDash val="solid"/>
                      <a:round/>
                      <a:headEnd type="none" w="sm" len="sm"/>
                      <a:tailEnd type="none" w="sm" len="sm"/>
                    </a:lnL>
                    <a:lnR w="28575" cap="flat" cmpd="sng">
                      <a:solidFill>
                        <a:schemeClr val="lt2">
                          <a:alpha val="0"/>
                        </a:schemeClr>
                      </a:solidFill>
                      <a:prstDash val="solid"/>
                      <a:round/>
                      <a:headEnd type="none" w="sm" len="sm"/>
                      <a:tailEnd type="none" w="sm" len="sm"/>
                    </a:lnR>
                    <a:lnT w="28575" cap="flat" cmpd="sng">
                      <a:solidFill>
                        <a:schemeClr val="lt2">
                          <a:alpha val="0"/>
                        </a:schemeClr>
                      </a:solidFill>
                      <a:prstDash val="solid"/>
                      <a:round/>
                      <a:headEnd type="none" w="sm" len="sm"/>
                      <a:tailEnd type="none" w="sm" len="sm"/>
                    </a:lnT>
                    <a:lnB w="2857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848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dirty="0">
                          <a:solidFill>
                            <a:schemeClr val="dk1"/>
                          </a:solidFill>
                          <a:latin typeface="DM Sans"/>
                          <a:ea typeface="DM Sans"/>
                          <a:cs typeface="DM Sans"/>
                          <a:sym typeface="DM Sans"/>
                        </a:rPr>
                        <a:t>Fashion Accessories</a:t>
                      </a:r>
                    </a:p>
                  </a:txBody>
                  <a:tcPr anchor="ctr">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DM Sans"/>
                          <a:ea typeface="DM Sans"/>
                          <a:cs typeface="DM Sans"/>
                          <a:sym typeface="DM Sans"/>
                        </a:rPr>
                        <a:t>82</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DM Sans"/>
                          <a:ea typeface="DM Sans"/>
                          <a:cs typeface="DM Sans"/>
                          <a:sym typeface="DM Sans"/>
                        </a:rPr>
                        <a:t>96</a:t>
                      </a:r>
                      <a:endParaRPr sz="1600" dirty="0">
                        <a:solidFill>
                          <a:schemeClr val="dk1"/>
                        </a:solidFill>
                        <a:latin typeface="DM Sans"/>
                        <a:ea typeface="DM Sans"/>
                        <a:cs typeface="DM Sans"/>
                        <a:sym typeface="DM Sans"/>
                      </a:endParaRPr>
                    </a:p>
                  </a:txBody>
                  <a:tcPr marL="91425" marR="91425" marT="91425" marB="91425" anchor="ctr">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761989">
                <a:tc>
                  <a:txBody>
                    <a:bodyPr/>
                    <a:lstStyle/>
                    <a:p>
                      <a:pPr marL="0" lvl="0" indent="0" algn="l" rtl="0">
                        <a:spcBef>
                          <a:spcPts val="0"/>
                        </a:spcBef>
                        <a:spcAft>
                          <a:spcPts val="0"/>
                        </a:spcAft>
                        <a:buNone/>
                      </a:pPr>
                      <a:r>
                        <a:rPr lang="en-US" sz="1600" b="0" dirty="0">
                          <a:solidFill>
                            <a:schemeClr val="accent5"/>
                          </a:solidFill>
                          <a:latin typeface="Poppins"/>
                          <a:ea typeface="Poppins"/>
                          <a:cs typeface="Poppins"/>
                          <a:sym typeface="Poppins"/>
                        </a:rPr>
                        <a:t>Food and beverages</a:t>
                      </a:r>
                    </a:p>
                  </a:txBody>
                  <a:tcPr marL="91425" marR="91425" marT="91425" marB="91425" anchor="ctr">
                    <a:lnL w="28575" cap="flat" cmpd="sng">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lgn="ctr">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84</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90</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extLst>
                  <a:ext uri="{0D108BD9-81ED-4DB2-BD59-A6C34878D82A}">
                    <a16:rowId xmlns:a16="http://schemas.microsoft.com/office/drawing/2014/main" val="551695086"/>
                  </a:ext>
                </a:extLst>
              </a:tr>
              <a:tr h="484891">
                <a:tc>
                  <a:txBody>
                    <a:bodyPr/>
                    <a:lstStyle/>
                    <a:p>
                      <a:pPr marL="0" lvl="0" indent="0" algn="l" rtl="0">
                        <a:spcBef>
                          <a:spcPts val="0"/>
                        </a:spcBef>
                        <a:spcAft>
                          <a:spcPts val="0"/>
                        </a:spcAft>
                        <a:buNone/>
                      </a:pPr>
                      <a:r>
                        <a:rPr lang="en-US" sz="1600" b="0" dirty="0">
                          <a:solidFill>
                            <a:schemeClr val="accent5"/>
                          </a:solidFill>
                          <a:latin typeface="Poppins"/>
                          <a:ea typeface="Poppins"/>
                          <a:cs typeface="Poppins"/>
                          <a:sym typeface="Poppins"/>
                        </a:rPr>
                        <a:t>Sports and travel</a:t>
                      </a:r>
                      <a:endParaRPr sz="1600" b="0" dirty="0">
                        <a:solidFill>
                          <a:schemeClr val="accent5"/>
                        </a:solidFill>
                        <a:latin typeface="Poppins"/>
                        <a:ea typeface="Poppins"/>
                        <a:cs typeface="Poppins"/>
                        <a:sym typeface="Poppins"/>
                      </a:endParaRPr>
                    </a:p>
                  </a:txBody>
                  <a:tcPr marL="91425" marR="91425" marT="91425" marB="91425" anchor="ctr">
                    <a:lnL w="28575" cap="flat" cmpd="sng">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78</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88</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extLst>
                  <a:ext uri="{0D108BD9-81ED-4DB2-BD59-A6C34878D82A}">
                    <a16:rowId xmlns:a16="http://schemas.microsoft.com/office/drawing/2014/main" val="112186063"/>
                  </a:ext>
                </a:extLst>
              </a:tr>
              <a:tr h="761989">
                <a:tc>
                  <a:txBody>
                    <a:bodyPr/>
                    <a:lstStyle/>
                    <a:p>
                      <a:pPr marL="0" lvl="0" indent="0" algn="l" rtl="0">
                        <a:spcBef>
                          <a:spcPts val="0"/>
                        </a:spcBef>
                        <a:spcAft>
                          <a:spcPts val="0"/>
                        </a:spcAft>
                        <a:buNone/>
                      </a:pPr>
                      <a:r>
                        <a:rPr lang="en-IN" sz="1600" b="0" dirty="0">
                          <a:solidFill>
                            <a:schemeClr val="accent5"/>
                          </a:solidFill>
                          <a:latin typeface="Poppins"/>
                          <a:ea typeface="Poppins"/>
                          <a:cs typeface="Poppins"/>
                          <a:sym typeface="Poppins"/>
                        </a:rPr>
                        <a:t>Electronic accessories</a:t>
                      </a:r>
                    </a:p>
                  </a:txBody>
                  <a:tcPr marL="91425" marR="91425" marT="91425" marB="91425" anchor="ctr">
                    <a:lnL w="28575" cap="flat" cmpd="sng">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86</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sz="1600" b="0" dirty="0">
                          <a:solidFill>
                            <a:schemeClr val="accent5"/>
                          </a:solidFill>
                          <a:latin typeface="Poppins"/>
                          <a:ea typeface="Poppins"/>
                          <a:cs typeface="Poppins"/>
                          <a:sym typeface="Poppins"/>
                        </a:rPr>
                        <a:t>84</a:t>
                      </a:r>
                      <a:endParaRPr sz="1600" b="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extLst>
                  <a:ext uri="{0D108BD9-81ED-4DB2-BD59-A6C34878D82A}">
                    <a16:rowId xmlns:a16="http://schemas.microsoft.com/office/drawing/2014/main" val="790627814"/>
                  </a:ext>
                </a:extLst>
              </a:tr>
              <a:tr h="484891">
                <a:tc>
                  <a:txBody>
                    <a:bodyPr/>
                    <a:lstStyle/>
                    <a:p>
                      <a:r>
                        <a:rPr lang="en-IN" sz="1600" dirty="0">
                          <a:solidFill>
                            <a:schemeClr val="tx1"/>
                          </a:solidFill>
                        </a:rPr>
                        <a:t>Home and lifestyle</a:t>
                      </a:r>
                    </a:p>
                  </a:txBody>
                  <a:tcPr anchor="ctr">
                    <a:lnL w="28575" cap="flat" cmpd="sng">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81</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DM Sans"/>
                          <a:ea typeface="DM Sans"/>
                          <a:cs typeface="DM Sans"/>
                          <a:sym typeface="DM Sans"/>
                        </a:rPr>
                        <a:t>79</a:t>
                      </a:r>
                      <a:endParaRPr sz="1600" dirty="0">
                        <a:solidFill>
                          <a:schemeClr val="dk1"/>
                        </a:solidFill>
                        <a:latin typeface="DM Sans"/>
                        <a:ea typeface="DM Sans"/>
                        <a:cs typeface="DM Sans"/>
                        <a:sym typeface="DM Sans"/>
                      </a:endParaRPr>
                    </a:p>
                  </a:txBody>
                  <a:tcPr marL="91425" marR="91425" marT="91425" marB="91425" anchor="ctr">
                    <a:lnL w="28575" cap="flat" cmpd="sng" algn="ctr">
                      <a:solidFill>
                        <a:schemeClr val="lt2"/>
                      </a:solidFill>
                      <a:prstDash val="solid"/>
                      <a:round/>
                      <a:headEnd type="none" w="sm" len="sm"/>
                      <a:tailEnd type="none" w="sm" len="sm"/>
                    </a:lnL>
                    <a:lnR w="28575" cap="flat" cmpd="sng" algn="ctr">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lgn="ctr">
                      <a:solidFill>
                        <a:schemeClr val="lt2"/>
                      </a:solidFill>
                      <a:prstDash val="solid"/>
                      <a:round/>
                      <a:headEnd type="none" w="sm" len="sm"/>
                      <a:tailEnd type="none" w="sm" len="sm"/>
                    </a:lnB>
                  </a:tcPr>
                </a:tc>
                <a:extLst>
                  <a:ext uri="{0D108BD9-81ED-4DB2-BD59-A6C34878D82A}">
                    <a16:rowId xmlns:a16="http://schemas.microsoft.com/office/drawing/2014/main" val="459296515"/>
                  </a:ext>
                </a:extLst>
              </a:tr>
              <a:tr h="919148">
                <a:tc>
                  <a:txBody>
                    <a:bodyPr/>
                    <a:lstStyle/>
                    <a:p>
                      <a:pPr marL="0" lvl="0" indent="0" algn="l" rtl="0">
                        <a:spcBef>
                          <a:spcPts val="0"/>
                        </a:spcBef>
                        <a:spcAft>
                          <a:spcPts val="0"/>
                        </a:spcAft>
                        <a:buNone/>
                      </a:pPr>
                      <a:r>
                        <a:rPr lang="en-US" sz="1600" b="0" dirty="0">
                          <a:solidFill>
                            <a:schemeClr val="accent5"/>
                          </a:solidFill>
                          <a:latin typeface="Poppins"/>
                          <a:ea typeface="Poppins"/>
                          <a:cs typeface="Poppins"/>
                          <a:sym typeface="Poppins"/>
                        </a:rPr>
                        <a:t>Health and Beauty</a:t>
                      </a:r>
                    </a:p>
                  </a:txBody>
                  <a:tcPr marL="91425" marR="91425" marT="91425" marB="91425" anchor="ctr">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lgn="ctr">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DM Sans"/>
                          <a:ea typeface="DM Sans"/>
                          <a:cs typeface="DM Sans"/>
                          <a:sym typeface="DM Sans"/>
                        </a:rPr>
                        <a:t>88</a:t>
                      </a:r>
                      <a:endParaRPr sz="1600" dirty="0">
                        <a:solidFill>
                          <a:schemeClr val="dk1"/>
                        </a:solidFill>
                        <a:latin typeface="DM Sans"/>
                        <a:ea typeface="DM Sans"/>
                        <a:cs typeface="DM Sans"/>
                        <a:sym typeface="DM Sans"/>
                      </a:endParaRPr>
                    </a:p>
                  </a:txBody>
                  <a:tcPr marL="91425" marR="91425" marT="91425" marB="91425" anchor="ctr">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DM Sans"/>
                          <a:ea typeface="DM Sans"/>
                          <a:cs typeface="DM Sans"/>
                          <a:sym typeface="DM Sans"/>
                        </a:rPr>
                        <a:t>64</a:t>
                      </a:r>
                      <a:endParaRPr sz="1600" dirty="0">
                        <a:solidFill>
                          <a:schemeClr val="dk1"/>
                        </a:solidFill>
                        <a:latin typeface="DM Sans"/>
                        <a:ea typeface="DM Sans"/>
                        <a:cs typeface="DM Sans"/>
                        <a:sym typeface="DM Sans"/>
                      </a:endParaRPr>
                    </a:p>
                  </a:txBody>
                  <a:tcPr marL="91425" marR="91425" marT="91425" marB="91425" anchor="ctr">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Sales Analysis</a:t>
            </a:r>
            <a:endParaRPr sz="4000" dirty="0"/>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666" name="Google Shape;2666;p66"/>
          <p:cNvSpPr txBox="1">
            <a:spLocks noGrp="1"/>
          </p:cNvSpPr>
          <p:nvPr>
            <p:ph type="subTitle" idx="1"/>
          </p:nvPr>
        </p:nvSpPr>
        <p:spPr>
          <a:xfrm>
            <a:off x="2905125" y="2698100"/>
            <a:ext cx="4853699" cy="4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Conducting analysis on effectiveness of each sales strategy</a:t>
            </a:r>
            <a:endParaRPr dirty="0"/>
          </a:p>
        </p:txBody>
      </p:sp>
    </p:spTree>
    <p:extLst>
      <p:ext uri="{BB962C8B-B14F-4D97-AF65-F5344CB8AC3E}">
        <p14:creationId xmlns:p14="http://schemas.microsoft.com/office/powerpoint/2010/main" val="107330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2"/>
        <p:cNvGrpSpPr/>
        <p:nvPr/>
      </p:nvGrpSpPr>
      <p:grpSpPr>
        <a:xfrm>
          <a:off x="0" y="0"/>
          <a:ext cx="0" cy="0"/>
          <a:chOff x="0" y="0"/>
          <a:chExt cx="0" cy="0"/>
        </a:xfrm>
      </p:grpSpPr>
      <p:sp>
        <p:nvSpPr>
          <p:cNvPr id="2893" name="Google Shape;2893;p84"/>
          <p:cNvSpPr txBox="1">
            <a:spLocks noGrp="1"/>
          </p:cNvSpPr>
          <p:nvPr>
            <p:ph type="title" idx="4294967295"/>
          </p:nvPr>
        </p:nvSpPr>
        <p:spPr>
          <a:xfrm>
            <a:off x="38996" y="58319"/>
            <a:ext cx="9144000" cy="1011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Which product line has the highest sales?:</a:t>
            </a:r>
            <a:br>
              <a:rPr lang="en-US" sz="1600" b="0" dirty="0"/>
            </a:br>
            <a:br>
              <a:rPr lang="en-US" sz="1600" b="0" dirty="0"/>
            </a:br>
            <a:r>
              <a:rPr lang="en-US" sz="1600" dirty="0"/>
              <a:t>Query</a:t>
            </a:r>
            <a:r>
              <a:rPr lang="en-US" sz="1600" b="0" dirty="0"/>
              <a:t>:</a:t>
            </a:r>
            <a:br>
              <a:rPr lang="en-US" sz="1600" b="0" dirty="0"/>
            </a:br>
            <a:r>
              <a:rPr lang="en-US" sz="1600" b="0" dirty="0"/>
              <a:t>select </a:t>
            </a:r>
            <a:r>
              <a:rPr lang="en-US" sz="1600" b="0" dirty="0" err="1"/>
              <a:t>product_line</a:t>
            </a:r>
            <a:r>
              <a:rPr lang="en-US" sz="1600" b="0" dirty="0"/>
              <a:t> , sum(total) as </a:t>
            </a:r>
            <a:r>
              <a:rPr lang="en-US" sz="1600" b="0" dirty="0" err="1"/>
              <a:t>total_sales</a:t>
            </a:r>
            <a:r>
              <a:rPr lang="en-US" sz="1600" b="0" dirty="0"/>
              <a:t> from amazon group by </a:t>
            </a:r>
            <a:r>
              <a:rPr lang="en-US" sz="1600" b="0" dirty="0" err="1"/>
              <a:t>product_line</a:t>
            </a:r>
            <a:r>
              <a:rPr lang="en-US" sz="1600" b="0" dirty="0"/>
              <a:t> order by </a:t>
            </a:r>
            <a:r>
              <a:rPr lang="en-US" sz="1600" b="0" dirty="0" err="1"/>
              <a:t>total_sales</a:t>
            </a:r>
            <a:r>
              <a:rPr lang="en-US" sz="1600" b="0" dirty="0"/>
              <a:t> desc;</a:t>
            </a:r>
            <a:endParaRPr sz="1600" b="0" dirty="0"/>
          </a:p>
        </p:txBody>
      </p:sp>
      <p:sp>
        <p:nvSpPr>
          <p:cNvPr id="7" name="TextBox 6">
            <a:extLst>
              <a:ext uri="{FF2B5EF4-FFF2-40B4-BE49-F238E27FC236}">
                <a16:creationId xmlns:a16="http://schemas.microsoft.com/office/drawing/2014/main" id="{896767BF-6E12-0124-A717-7679593CA29C}"/>
              </a:ext>
            </a:extLst>
          </p:cNvPr>
          <p:cNvSpPr txBox="1"/>
          <p:nvPr/>
        </p:nvSpPr>
        <p:spPr>
          <a:xfrm>
            <a:off x="1409252" y="1890009"/>
            <a:ext cx="5927463" cy="1754326"/>
          </a:xfrm>
          <a:prstGeom prst="rect">
            <a:avLst/>
          </a:prstGeom>
          <a:noFill/>
        </p:spPr>
        <p:txBody>
          <a:bodyPr wrap="square">
            <a:spAutoFit/>
          </a:bodyPr>
          <a:lstStyle/>
          <a:p>
            <a:r>
              <a:rPr lang="en-US" sz="1800" dirty="0">
                <a:solidFill>
                  <a:schemeClr val="tx1"/>
                </a:solidFill>
              </a:rPr>
              <a:t>Food and beverages	                 56144.96</a:t>
            </a:r>
          </a:p>
          <a:p>
            <a:r>
              <a:rPr lang="en-US" sz="1800" dirty="0">
                <a:solidFill>
                  <a:schemeClr val="tx1"/>
                </a:solidFill>
              </a:rPr>
              <a:t>Sports and travel	                               55123.00</a:t>
            </a:r>
          </a:p>
          <a:p>
            <a:r>
              <a:rPr lang="en-US" sz="1800" dirty="0">
                <a:solidFill>
                  <a:schemeClr val="tx1"/>
                </a:solidFill>
              </a:rPr>
              <a:t>Electronic accessories	                 54337.64</a:t>
            </a:r>
          </a:p>
          <a:p>
            <a:r>
              <a:rPr lang="en-US" sz="1800" dirty="0">
                <a:solidFill>
                  <a:schemeClr val="tx1"/>
                </a:solidFill>
              </a:rPr>
              <a:t>Fashion accessories	                 54306.03</a:t>
            </a:r>
          </a:p>
          <a:p>
            <a:r>
              <a:rPr lang="en-US" sz="1800" dirty="0">
                <a:solidFill>
                  <a:schemeClr val="tx1"/>
                </a:solidFill>
              </a:rPr>
              <a:t>Home and lifestyle	                 53861.96</a:t>
            </a:r>
          </a:p>
          <a:p>
            <a:r>
              <a:rPr lang="en-US" sz="1800" dirty="0">
                <a:solidFill>
                  <a:schemeClr val="tx1"/>
                </a:solidFill>
              </a:rPr>
              <a:t>Health and beauty	                 49193.84</a:t>
            </a:r>
            <a:endParaRPr lang="en-IN" sz="1800" dirty="0">
              <a:solidFill>
                <a:schemeClr val="tx1"/>
              </a:solidFill>
            </a:endParaRPr>
          </a:p>
        </p:txBody>
      </p:sp>
      <p:sp>
        <p:nvSpPr>
          <p:cNvPr id="9" name="TextBox 8">
            <a:extLst>
              <a:ext uri="{FF2B5EF4-FFF2-40B4-BE49-F238E27FC236}">
                <a16:creationId xmlns:a16="http://schemas.microsoft.com/office/drawing/2014/main" id="{1A8F3730-D8C8-D501-CCB2-BBBAB3C1D3D8}"/>
              </a:ext>
            </a:extLst>
          </p:cNvPr>
          <p:cNvSpPr txBox="1"/>
          <p:nvPr/>
        </p:nvSpPr>
        <p:spPr>
          <a:xfrm>
            <a:off x="77993" y="4254184"/>
            <a:ext cx="9066007" cy="830997"/>
          </a:xfrm>
          <a:prstGeom prst="rect">
            <a:avLst/>
          </a:prstGeom>
          <a:noFill/>
        </p:spPr>
        <p:txBody>
          <a:bodyPr wrap="square">
            <a:spAutoFit/>
          </a:bodyPr>
          <a:lstStyle/>
          <a:p>
            <a:r>
              <a:rPr lang="en-US" sz="1600" dirty="0">
                <a:solidFill>
                  <a:schemeClr val="tx1"/>
                </a:solidFill>
              </a:rPr>
              <a:t>Food and Beverages have highest sales 56144.96</a:t>
            </a:r>
          </a:p>
          <a:p>
            <a:r>
              <a:rPr lang="en-US" sz="1600" dirty="0">
                <a:solidFill>
                  <a:schemeClr val="tx1"/>
                </a:solidFill>
              </a:rPr>
              <a:t>Sports and Travel have second highest Sales 55123.00</a:t>
            </a:r>
          </a:p>
          <a:p>
            <a:r>
              <a:rPr lang="en-US" sz="1600" dirty="0">
                <a:solidFill>
                  <a:schemeClr val="tx1"/>
                </a:solidFill>
              </a:rPr>
              <a:t>Electronic Accessories have third highest Sales 54306 </a:t>
            </a:r>
          </a:p>
        </p:txBody>
      </p:sp>
      <p:sp>
        <p:nvSpPr>
          <p:cNvPr id="11" name="TextBox 10">
            <a:extLst>
              <a:ext uri="{FF2B5EF4-FFF2-40B4-BE49-F238E27FC236}">
                <a16:creationId xmlns:a16="http://schemas.microsoft.com/office/drawing/2014/main" id="{738658D0-3B7B-959B-ADF8-7ECBA6ED4D0A}"/>
              </a:ext>
            </a:extLst>
          </p:cNvPr>
          <p:cNvSpPr txBox="1"/>
          <p:nvPr/>
        </p:nvSpPr>
        <p:spPr>
          <a:xfrm>
            <a:off x="1420010" y="1520677"/>
            <a:ext cx="2345166" cy="461665"/>
          </a:xfrm>
          <a:prstGeom prst="rect">
            <a:avLst/>
          </a:prstGeom>
          <a:noFill/>
        </p:spPr>
        <p:txBody>
          <a:bodyPr wrap="square">
            <a:spAutoFit/>
          </a:bodyPr>
          <a:lstStyle/>
          <a:p>
            <a:r>
              <a:rPr lang="en-US" sz="2400" b="1" dirty="0">
                <a:solidFill>
                  <a:schemeClr val="tx1"/>
                </a:solidFill>
              </a:rPr>
              <a:t>Product Lines</a:t>
            </a:r>
            <a:endParaRPr lang="en-IN" sz="2400" b="1" dirty="0">
              <a:solidFill>
                <a:schemeClr val="tx1"/>
              </a:solidFill>
            </a:endParaRPr>
          </a:p>
        </p:txBody>
      </p:sp>
      <p:sp>
        <p:nvSpPr>
          <p:cNvPr id="13" name="TextBox 12">
            <a:extLst>
              <a:ext uri="{FF2B5EF4-FFF2-40B4-BE49-F238E27FC236}">
                <a16:creationId xmlns:a16="http://schemas.microsoft.com/office/drawing/2014/main" id="{68AB6920-2D24-8778-4013-504AA5B5B314}"/>
              </a:ext>
            </a:extLst>
          </p:cNvPr>
          <p:cNvSpPr txBox="1"/>
          <p:nvPr/>
        </p:nvSpPr>
        <p:spPr>
          <a:xfrm>
            <a:off x="5056097" y="1523031"/>
            <a:ext cx="1818040" cy="461665"/>
          </a:xfrm>
          <a:prstGeom prst="rect">
            <a:avLst/>
          </a:prstGeom>
          <a:noFill/>
        </p:spPr>
        <p:txBody>
          <a:bodyPr wrap="square">
            <a:spAutoFit/>
          </a:bodyPr>
          <a:lstStyle/>
          <a:p>
            <a:r>
              <a:rPr lang="en-US" sz="2400" b="1" dirty="0">
                <a:solidFill>
                  <a:schemeClr val="tx1"/>
                </a:solidFill>
              </a:rPr>
              <a:t>Total Sales</a:t>
            </a:r>
            <a:endParaRPr lang="en-IN" sz="2400" b="1" dirty="0">
              <a:solidFill>
                <a:schemeClr val="tx1"/>
              </a:solidFill>
            </a:endParaRPr>
          </a:p>
        </p:txBody>
      </p:sp>
      <p:sp>
        <p:nvSpPr>
          <p:cNvPr id="15" name="TextBox 14">
            <a:extLst>
              <a:ext uri="{FF2B5EF4-FFF2-40B4-BE49-F238E27FC236}">
                <a16:creationId xmlns:a16="http://schemas.microsoft.com/office/drawing/2014/main" id="{0BB1D495-CE4C-95F4-F205-E2C34A842B43}"/>
              </a:ext>
            </a:extLst>
          </p:cNvPr>
          <p:cNvSpPr txBox="1"/>
          <p:nvPr/>
        </p:nvSpPr>
        <p:spPr>
          <a:xfrm>
            <a:off x="77993" y="3857424"/>
            <a:ext cx="3601122" cy="461665"/>
          </a:xfrm>
          <a:prstGeom prst="rect">
            <a:avLst/>
          </a:prstGeom>
          <a:noFill/>
        </p:spPr>
        <p:txBody>
          <a:bodyPr wrap="square">
            <a:spAutoFit/>
          </a:bodyPr>
          <a:lstStyle/>
          <a:p>
            <a:r>
              <a:rPr lang="en-US" sz="2400" b="1" dirty="0">
                <a:solidFill>
                  <a:schemeClr val="tx1"/>
                </a:solidFill>
              </a:rPr>
              <a:t>Insights:</a:t>
            </a:r>
            <a:endParaRPr lang="en-IN" sz="2400" b="1"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84"/>
          <p:cNvSpPr txBox="1">
            <a:spLocks noGrp="1"/>
          </p:cNvSpPr>
          <p:nvPr>
            <p:ph type="title" idx="4294967295"/>
          </p:nvPr>
        </p:nvSpPr>
        <p:spPr>
          <a:xfrm>
            <a:off x="38996" y="100758"/>
            <a:ext cx="9144000" cy="1387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 which month did the cost of goods sold reach its peak?:</a:t>
            </a:r>
            <a:br>
              <a:rPr lang="en-US" sz="1600" b="0" dirty="0"/>
            </a:br>
            <a:br>
              <a:rPr lang="en-US" sz="1600" b="0" dirty="0"/>
            </a:br>
            <a:r>
              <a:rPr lang="en-US" sz="1600" dirty="0"/>
              <a:t>Query</a:t>
            </a:r>
            <a:r>
              <a:rPr lang="en-US" sz="1600" b="0" dirty="0"/>
              <a:t>:</a:t>
            </a:r>
            <a:br>
              <a:rPr lang="en-US" sz="1600" b="0" dirty="0"/>
            </a:br>
            <a:r>
              <a:rPr lang="en-US" sz="1600" b="0" dirty="0"/>
              <a:t>select sum(cogs) as </a:t>
            </a:r>
            <a:r>
              <a:rPr lang="en-US" sz="1600" b="0" dirty="0" err="1"/>
              <a:t>cost_of_goods_sold</a:t>
            </a:r>
            <a:r>
              <a:rPr lang="en-US" sz="1600" b="0" dirty="0"/>
              <a:t>, </a:t>
            </a:r>
            <a:r>
              <a:rPr lang="en-US" sz="1600" b="0" dirty="0" err="1"/>
              <a:t>monthname</a:t>
            </a:r>
            <a:r>
              <a:rPr lang="en-US" sz="1600" b="0" dirty="0"/>
              <a:t> from </a:t>
            </a:r>
            <a:r>
              <a:rPr lang="en-US" sz="1600" b="0" dirty="0" err="1"/>
              <a:t>amazongroup</a:t>
            </a:r>
            <a:r>
              <a:rPr lang="en-US" sz="1600" b="0" dirty="0"/>
              <a:t> by </a:t>
            </a:r>
            <a:r>
              <a:rPr lang="en-US" sz="1600" b="0" dirty="0" err="1"/>
              <a:t>monthname</a:t>
            </a:r>
            <a:r>
              <a:rPr lang="en-US" sz="1600" b="0" dirty="0"/>
              <a:t> order by </a:t>
            </a:r>
            <a:r>
              <a:rPr lang="en-US" sz="1600" b="0" dirty="0" err="1"/>
              <a:t>cost_of_goods_sold</a:t>
            </a:r>
            <a:r>
              <a:rPr lang="en-US" sz="1600" b="0" dirty="0"/>
              <a:t> desc;</a:t>
            </a:r>
            <a:endParaRPr sz="1600" b="0" dirty="0"/>
          </a:p>
        </p:txBody>
      </p:sp>
      <p:sp>
        <p:nvSpPr>
          <p:cNvPr id="9" name="TextBox 8">
            <a:extLst>
              <a:ext uri="{FF2B5EF4-FFF2-40B4-BE49-F238E27FC236}">
                <a16:creationId xmlns:a16="http://schemas.microsoft.com/office/drawing/2014/main" id="{1A8F3730-D8C8-D501-CCB2-BBBAB3C1D3D8}"/>
              </a:ext>
            </a:extLst>
          </p:cNvPr>
          <p:cNvSpPr txBox="1"/>
          <p:nvPr/>
        </p:nvSpPr>
        <p:spPr>
          <a:xfrm>
            <a:off x="77993" y="4117050"/>
            <a:ext cx="9066007" cy="830997"/>
          </a:xfrm>
          <a:prstGeom prst="rect">
            <a:avLst/>
          </a:prstGeom>
          <a:noFill/>
        </p:spPr>
        <p:txBody>
          <a:bodyPr wrap="square">
            <a:spAutoFit/>
          </a:bodyPr>
          <a:lstStyle/>
          <a:p>
            <a:r>
              <a:rPr lang="en-US" sz="1600" dirty="0">
                <a:solidFill>
                  <a:schemeClr val="tx1"/>
                </a:solidFill>
              </a:rPr>
              <a:t>In the January month cogs is 110754.16</a:t>
            </a:r>
          </a:p>
          <a:p>
            <a:r>
              <a:rPr lang="en-US" sz="1600" dirty="0">
                <a:solidFill>
                  <a:schemeClr val="tx1"/>
                </a:solidFill>
              </a:rPr>
              <a:t>In the March month cogs id 104243.34</a:t>
            </a:r>
          </a:p>
          <a:p>
            <a:r>
              <a:rPr lang="en-US" sz="1600" dirty="0">
                <a:solidFill>
                  <a:schemeClr val="tx1"/>
                </a:solidFill>
              </a:rPr>
              <a:t>In the February month is cogs is 92589.88</a:t>
            </a:r>
          </a:p>
        </p:txBody>
      </p:sp>
      <p:sp>
        <p:nvSpPr>
          <p:cNvPr id="11" name="TextBox 10">
            <a:extLst>
              <a:ext uri="{FF2B5EF4-FFF2-40B4-BE49-F238E27FC236}">
                <a16:creationId xmlns:a16="http://schemas.microsoft.com/office/drawing/2014/main" id="{738658D0-3B7B-959B-ADF8-7ECBA6ED4D0A}"/>
              </a:ext>
            </a:extLst>
          </p:cNvPr>
          <p:cNvSpPr txBox="1"/>
          <p:nvPr/>
        </p:nvSpPr>
        <p:spPr>
          <a:xfrm>
            <a:off x="1420010" y="1636026"/>
            <a:ext cx="3151990" cy="461665"/>
          </a:xfrm>
          <a:prstGeom prst="rect">
            <a:avLst/>
          </a:prstGeom>
          <a:noFill/>
        </p:spPr>
        <p:txBody>
          <a:bodyPr wrap="square">
            <a:spAutoFit/>
          </a:bodyPr>
          <a:lstStyle/>
          <a:p>
            <a:r>
              <a:rPr lang="en-IN" sz="2400" b="1" dirty="0">
                <a:solidFill>
                  <a:schemeClr val="tx1"/>
                </a:solidFill>
              </a:rPr>
              <a:t>Cost of goods sold</a:t>
            </a:r>
          </a:p>
        </p:txBody>
      </p:sp>
      <p:sp>
        <p:nvSpPr>
          <p:cNvPr id="13" name="TextBox 12">
            <a:extLst>
              <a:ext uri="{FF2B5EF4-FFF2-40B4-BE49-F238E27FC236}">
                <a16:creationId xmlns:a16="http://schemas.microsoft.com/office/drawing/2014/main" id="{68AB6920-2D24-8778-4013-504AA5B5B314}"/>
              </a:ext>
            </a:extLst>
          </p:cNvPr>
          <p:cNvSpPr txBox="1"/>
          <p:nvPr/>
        </p:nvSpPr>
        <p:spPr>
          <a:xfrm>
            <a:off x="5034581" y="1636026"/>
            <a:ext cx="2119255" cy="461665"/>
          </a:xfrm>
          <a:prstGeom prst="rect">
            <a:avLst/>
          </a:prstGeom>
          <a:noFill/>
        </p:spPr>
        <p:txBody>
          <a:bodyPr wrap="square">
            <a:spAutoFit/>
          </a:bodyPr>
          <a:lstStyle/>
          <a:p>
            <a:r>
              <a:rPr lang="en-US" sz="2400" b="1" dirty="0">
                <a:solidFill>
                  <a:schemeClr val="tx1"/>
                </a:solidFill>
              </a:rPr>
              <a:t>Month name</a:t>
            </a:r>
            <a:endParaRPr lang="en-IN" sz="2400" b="1" dirty="0">
              <a:solidFill>
                <a:schemeClr val="tx1"/>
              </a:solidFill>
            </a:endParaRPr>
          </a:p>
        </p:txBody>
      </p:sp>
      <p:sp>
        <p:nvSpPr>
          <p:cNvPr id="15" name="TextBox 14">
            <a:extLst>
              <a:ext uri="{FF2B5EF4-FFF2-40B4-BE49-F238E27FC236}">
                <a16:creationId xmlns:a16="http://schemas.microsoft.com/office/drawing/2014/main" id="{0BB1D495-CE4C-95F4-F205-E2C34A842B43}"/>
              </a:ext>
            </a:extLst>
          </p:cNvPr>
          <p:cNvSpPr txBox="1"/>
          <p:nvPr/>
        </p:nvSpPr>
        <p:spPr>
          <a:xfrm>
            <a:off x="103542" y="3633491"/>
            <a:ext cx="3601122" cy="461665"/>
          </a:xfrm>
          <a:prstGeom prst="rect">
            <a:avLst/>
          </a:prstGeom>
          <a:noFill/>
        </p:spPr>
        <p:txBody>
          <a:bodyPr wrap="square">
            <a:spAutoFit/>
          </a:bodyPr>
          <a:lstStyle/>
          <a:p>
            <a:r>
              <a:rPr lang="en-US" sz="2400" b="1" dirty="0">
                <a:solidFill>
                  <a:schemeClr val="tx1"/>
                </a:solidFill>
              </a:rPr>
              <a:t>Insights:</a:t>
            </a:r>
            <a:endParaRPr lang="en-IN" sz="2400" b="1" dirty="0">
              <a:solidFill>
                <a:schemeClr val="tx1"/>
              </a:solidFill>
            </a:endParaRPr>
          </a:p>
        </p:txBody>
      </p:sp>
      <p:graphicFrame>
        <p:nvGraphicFramePr>
          <p:cNvPr id="2" name="Table 1">
            <a:extLst>
              <a:ext uri="{FF2B5EF4-FFF2-40B4-BE49-F238E27FC236}">
                <a16:creationId xmlns:a16="http://schemas.microsoft.com/office/drawing/2014/main" id="{D1D4AF10-6B3C-79EB-949B-2327E49C5069}"/>
              </a:ext>
            </a:extLst>
          </p:cNvPr>
          <p:cNvGraphicFramePr>
            <a:graphicFrameLocks noGrp="1"/>
          </p:cNvGraphicFramePr>
          <p:nvPr>
            <p:extLst>
              <p:ext uri="{D42A27DB-BD31-4B8C-83A1-F6EECF244321}">
                <p14:modId xmlns:p14="http://schemas.microsoft.com/office/powerpoint/2010/main" val="3480261739"/>
              </p:ext>
            </p:extLst>
          </p:nvPr>
        </p:nvGraphicFramePr>
        <p:xfrm>
          <a:off x="1589966" y="2097691"/>
          <a:ext cx="6426650" cy="914400"/>
        </p:xfrm>
        <a:graphic>
          <a:graphicData uri="http://schemas.openxmlformats.org/drawingml/2006/table">
            <a:tbl>
              <a:tblPr/>
              <a:tblGrid>
                <a:gridCol w="3670523">
                  <a:extLst>
                    <a:ext uri="{9D8B030D-6E8A-4147-A177-3AD203B41FA5}">
                      <a16:colId xmlns:a16="http://schemas.microsoft.com/office/drawing/2014/main" val="941210122"/>
                    </a:ext>
                  </a:extLst>
                </a:gridCol>
                <a:gridCol w="2756127">
                  <a:extLst>
                    <a:ext uri="{9D8B030D-6E8A-4147-A177-3AD203B41FA5}">
                      <a16:colId xmlns:a16="http://schemas.microsoft.com/office/drawing/2014/main" val="1137685280"/>
                    </a:ext>
                  </a:extLst>
                </a:gridCol>
              </a:tblGrid>
              <a:tr h="0">
                <a:tc>
                  <a:txBody>
                    <a:bodyPr/>
                    <a:lstStyle/>
                    <a:p>
                      <a:r>
                        <a:rPr lang="en-IN" dirty="0"/>
                        <a:t>110754.16</a:t>
                      </a:r>
                    </a:p>
                  </a:txBody>
                  <a:tcPr anchor="ctr">
                    <a:lnL>
                      <a:noFill/>
                    </a:lnL>
                    <a:lnR>
                      <a:noFill/>
                    </a:lnR>
                    <a:lnT>
                      <a:noFill/>
                    </a:lnT>
                    <a:lnB>
                      <a:noFill/>
                    </a:lnB>
                    <a:noFill/>
                  </a:tcPr>
                </a:tc>
                <a:tc>
                  <a:txBody>
                    <a:bodyPr/>
                    <a:lstStyle/>
                    <a:p>
                      <a:r>
                        <a:rPr lang="en-IN" dirty="0"/>
                        <a:t>January</a:t>
                      </a:r>
                    </a:p>
                  </a:txBody>
                  <a:tcPr anchor="ctr">
                    <a:lnL>
                      <a:noFill/>
                    </a:lnL>
                    <a:lnR>
                      <a:noFill/>
                    </a:lnR>
                    <a:lnT>
                      <a:noFill/>
                    </a:lnT>
                    <a:lnB>
                      <a:noFill/>
                    </a:lnB>
                    <a:noFill/>
                  </a:tcPr>
                </a:tc>
                <a:extLst>
                  <a:ext uri="{0D108BD9-81ED-4DB2-BD59-A6C34878D82A}">
                    <a16:rowId xmlns:a16="http://schemas.microsoft.com/office/drawing/2014/main" val="2968108065"/>
                  </a:ext>
                </a:extLst>
              </a:tr>
              <a:tr h="0">
                <a:tc>
                  <a:txBody>
                    <a:bodyPr/>
                    <a:lstStyle/>
                    <a:p>
                      <a:r>
                        <a:rPr lang="en-IN"/>
                        <a:t>104243.34</a:t>
                      </a:r>
                    </a:p>
                  </a:txBody>
                  <a:tcPr anchor="ctr">
                    <a:lnL>
                      <a:noFill/>
                    </a:lnL>
                    <a:lnR>
                      <a:noFill/>
                    </a:lnR>
                    <a:lnT>
                      <a:noFill/>
                    </a:lnT>
                    <a:lnB>
                      <a:noFill/>
                    </a:lnB>
                    <a:noFill/>
                  </a:tcPr>
                </a:tc>
                <a:tc>
                  <a:txBody>
                    <a:bodyPr/>
                    <a:lstStyle/>
                    <a:p>
                      <a:r>
                        <a:rPr lang="en-IN" dirty="0"/>
                        <a:t>March</a:t>
                      </a:r>
                    </a:p>
                  </a:txBody>
                  <a:tcPr anchor="ctr">
                    <a:lnL>
                      <a:noFill/>
                    </a:lnL>
                    <a:lnR>
                      <a:noFill/>
                    </a:lnR>
                    <a:lnT>
                      <a:noFill/>
                    </a:lnT>
                    <a:lnB>
                      <a:noFill/>
                    </a:lnB>
                    <a:noFill/>
                  </a:tcPr>
                </a:tc>
                <a:extLst>
                  <a:ext uri="{0D108BD9-81ED-4DB2-BD59-A6C34878D82A}">
                    <a16:rowId xmlns:a16="http://schemas.microsoft.com/office/drawing/2014/main" val="1574809584"/>
                  </a:ext>
                </a:extLst>
              </a:tr>
              <a:tr h="0">
                <a:tc>
                  <a:txBody>
                    <a:bodyPr/>
                    <a:lstStyle/>
                    <a:p>
                      <a:r>
                        <a:rPr lang="en-IN" dirty="0"/>
                        <a:t>92589.88</a:t>
                      </a:r>
                    </a:p>
                  </a:txBody>
                  <a:tcPr anchor="ctr">
                    <a:lnL>
                      <a:noFill/>
                    </a:lnL>
                    <a:lnR>
                      <a:noFill/>
                    </a:lnR>
                    <a:lnT>
                      <a:noFill/>
                    </a:lnT>
                    <a:lnB>
                      <a:noFill/>
                    </a:lnB>
                    <a:noFill/>
                  </a:tcPr>
                </a:tc>
                <a:tc>
                  <a:txBody>
                    <a:bodyPr/>
                    <a:lstStyle/>
                    <a:p>
                      <a:r>
                        <a:rPr lang="en-IN" dirty="0"/>
                        <a:t>February</a:t>
                      </a:r>
                    </a:p>
                  </a:txBody>
                  <a:tcPr anchor="ctr">
                    <a:lnL>
                      <a:noFill/>
                    </a:lnL>
                    <a:lnR>
                      <a:noFill/>
                    </a:lnR>
                    <a:lnT>
                      <a:noFill/>
                    </a:lnT>
                    <a:lnB>
                      <a:noFill/>
                    </a:lnB>
                    <a:noFill/>
                  </a:tcPr>
                </a:tc>
                <a:extLst>
                  <a:ext uri="{0D108BD9-81ED-4DB2-BD59-A6C34878D82A}">
                    <a16:rowId xmlns:a16="http://schemas.microsoft.com/office/drawing/2014/main" val="1047111445"/>
                  </a:ext>
                </a:extLst>
              </a:tr>
            </a:tbl>
          </a:graphicData>
        </a:graphic>
      </p:graphicFrame>
    </p:spTree>
    <p:extLst>
      <p:ext uri="{BB962C8B-B14F-4D97-AF65-F5344CB8AC3E}">
        <p14:creationId xmlns:p14="http://schemas.microsoft.com/office/powerpoint/2010/main" val="17536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Overview</a:t>
            </a:r>
            <a:br>
              <a:rPr lang="en-US" dirty="0"/>
            </a:br>
            <a:endParaRPr dirty="0"/>
          </a:p>
        </p:txBody>
      </p:sp>
      <p:sp>
        <p:nvSpPr>
          <p:cNvPr id="2606" name="Google Shape;2606;p62"/>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sz="2000" b="1" dirty="0"/>
              <a:t>The project aims to conduct a comprehensive analysis of sales data from Amazon, one of the world's largest online retailers. By leveraging advanced analytics techniques, the goal is to extract actionable insights that can inform strategic decisions, improve operational efficiency, and enhance overall business performance</a:t>
            </a:r>
            <a:r>
              <a:rPr lang="en-US" sz="2000" b="1" dirty="0">
                <a:solidFill>
                  <a:schemeClr val="dk1"/>
                </a:solidFill>
              </a:rPr>
              <a:t> </a:t>
            </a:r>
            <a:r>
              <a:rPr lang="en-US" sz="2000" b="1" dirty="0"/>
              <a:t>presentation, highlighting the key findings and insights from the analysis, tailored to different stakeholders' needs</a:t>
            </a:r>
            <a:r>
              <a:rPr lang="en-US" sz="2000" dirty="0"/>
              <a:t>.</a:t>
            </a:r>
          </a:p>
          <a:p>
            <a:pPr marL="0" lvl="0" indent="0" algn="l" rtl="0">
              <a:spcBef>
                <a:spcPts val="0"/>
              </a:spcBef>
              <a:spcAft>
                <a:spcPts val="0"/>
              </a:spcAft>
              <a:buNone/>
            </a:pPr>
            <a:r>
              <a:rPr lang="en-US" sz="2000" b="1" dirty="0"/>
              <a:t>Examine customer purchasing behavior, including preferences, buying frequency, and customer segmentation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84"/>
          <p:cNvSpPr txBox="1">
            <a:spLocks noGrp="1"/>
          </p:cNvSpPr>
          <p:nvPr>
            <p:ph type="title" idx="4294967295"/>
          </p:nvPr>
        </p:nvSpPr>
        <p:spPr>
          <a:xfrm>
            <a:off x="38996" y="100758"/>
            <a:ext cx="9144000" cy="1409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product line, add a column indicating "Good" if its sales are above average, otherwise "Bad.“:</a:t>
            </a:r>
            <a:br>
              <a:rPr lang="en-US" sz="1800" dirty="0"/>
            </a:br>
            <a:r>
              <a:rPr lang="en-US" sz="1800" dirty="0"/>
              <a:t>Query:</a:t>
            </a:r>
            <a:br>
              <a:rPr lang="en-US" sz="1600" b="0" dirty="0"/>
            </a:br>
            <a:r>
              <a:rPr lang="en-US" sz="1600" b="0" dirty="0"/>
              <a:t>SELECT </a:t>
            </a:r>
            <a:r>
              <a:rPr lang="en-US" sz="1600" b="0" dirty="0" err="1"/>
              <a:t>product_line</a:t>
            </a:r>
            <a:r>
              <a:rPr lang="en-US" sz="1600" b="0" dirty="0"/>
              <a:t>, SUM(total) AS </a:t>
            </a:r>
            <a:r>
              <a:rPr lang="en-US" sz="1600" b="0" dirty="0" err="1"/>
              <a:t>total_sales</a:t>
            </a:r>
            <a:r>
              <a:rPr lang="en-US" sz="1600" b="0" dirty="0"/>
              <a:t>, AVG(total) AS </a:t>
            </a:r>
            <a:r>
              <a:rPr lang="en-US" sz="1600" b="0" dirty="0" err="1"/>
              <a:t>average_sales</a:t>
            </a:r>
            <a:r>
              <a:rPr lang="en-US" sz="1600" b="0" dirty="0"/>
              <a:t>, CASE </a:t>
            </a:r>
            <a:br>
              <a:rPr lang="en-US" sz="1600" b="0" dirty="0"/>
            </a:br>
            <a:r>
              <a:rPr lang="en-US" sz="1600" b="0" dirty="0"/>
              <a:t>WHEN SUM(total) &gt; AVG(total) THEN 'Good’ ELSE 'Bad’ END AS </a:t>
            </a:r>
            <a:r>
              <a:rPr lang="en-US" sz="1600" b="0" dirty="0" err="1"/>
              <a:t>sales_performance</a:t>
            </a:r>
            <a:br>
              <a:rPr lang="en-US" sz="1600" b="0" dirty="0"/>
            </a:br>
            <a:r>
              <a:rPr lang="en-US" sz="1600" b="0" dirty="0"/>
              <a:t>FROM  sales GROUP BY </a:t>
            </a:r>
            <a:r>
              <a:rPr lang="en-US" sz="1600" b="0" dirty="0" err="1"/>
              <a:t>product_line</a:t>
            </a:r>
            <a:r>
              <a:rPr lang="en-US" sz="1600" b="0" dirty="0"/>
              <a:t> ORDER BY </a:t>
            </a:r>
            <a:r>
              <a:rPr lang="en-US" sz="1600" b="0" dirty="0" err="1"/>
              <a:t>total_sales</a:t>
            </a:r>
            <a:r>
              <a:rPr lang="en-US" sz="1600" b="0" dirty="0"/>
              <a:t> DESC;</a:t>
            </a:r>
            <a:br>
              <a:rPr lang="en-US" sz="900" b="0" dirty="0"/>
            </a:br>
            <a:endParaRPr sz="900" b="0" dirty="0"/>
          </a:p>
        </p:txBody>
      </p:sp>
      <p:sp>
        <p:nvSpPr>
          <p:cNvPr id="9" name="TextBox 8">
            <a:extLst>
              <a:ext uri="{FF2B5EF4-FFF2-40B4-BE49-F238E27FC236}">
                <a16:creationId xmlns:a16="http://schemas.microsoft.com/office/drawing/2014/main" id="{1A8F3730-D8C8-D501-CCB2-BBBAB3C1D3D8}"/>
              </a:ext>
            </a:extLst>
          </p:cNvPr>
          <p:cNvSpPr txBox="1"/>
          <p:nvPr/>
        </p:nvSpPr>
        <p:spPr>
          <a:xfrm>
            <a:off x="38996" y="4117050"/>
            <a:ext cx="9066007" cy="1323439"/>
          </a:xfrm>
          <a:prstGeom prst="rect">
            <a:avLst/>
          </a:prstGeom>
          <a:noFill/>
        </p:spPr>
        <p:txBody>
          <a:bodyPr wrap="square">
            <a:spAutoFit/>
          </a:bodyPr>
          <a:lstStyle/>
          <a:p>
            <a:r>
              <a:rPr lang="en-US" sz="1600" dirty="0">
                <a:solidFill>
                  <a:schemeClr val="tx1"/>
                </a:solidFill>
              </a:rPr>
              <a:t>Food and beverages sales is 56144.96 avg sales is 322.672184 it is Good</a:t>
            </a:r>
          </a:p>
          <a:p>
            <a:r>
              <a:rPr lang="en-US" sz="1600" dirty="0">
                <a:solidFill>
                  <a:schemeClr val="tx1"/>
                </a:solidFill>
              </a:rPr>
              <a:t>Sports and travel sales is 55123.00 avg sales is 332.066265	it Good</a:t>
            </a:r>
          </a:p>
          <a:p>
            <a:r>
              <a:rPr lang="en-US" sz="1600" dirty="0">
                <a:solidFill>
                  <a:schemeClr val="tx1"/>
                </a:solidFill>
              </a:rPr>
              <a:t>Electronic accessories sales is 54337.64	 sales is 319.633176 it is Good</a:t>
            </a:r>
          </a:p>
          <a:p>
            <a:endParaRPr lang="en-IN" sz="1600" dirty="0">
              <a:solidFill>
                <a:schemeClr val="tx1"/>
              </a:solidFill>
            </a:endParaRPr>
          </a:p>
          <a:p>
            <a:endParaRPr lang="en-US" sz="1600" dirty="0">
              <a:solidFill>
                <a:schemeClr val="tx1"/>
              </a:solidFill>
            </a:endParaRPr>
          </a:p>
        </p:txBody>
      </p:sp>
      <p:sp>
        <p:nvSpPr>
          <p:cNvPr id="13" name="TextBox 12">
            <a:extLst>
              <a:ext uri="{FF2B5EF4-FFF2-40B4-BE49-F238E27FC236}">
                <a16:creationId xmlns:a16="http://schemas.microsoft.com/office/drawing/2014/main" id="{68AB6920-2D24-8778-4013-504AA5B5B314}"/>
              </a:ext>
            </a:extLst>
          </p:cNvPr>
          <p:cNvSpPr txBox="1"/>
          <p:nvPr/>
        </p:nvSpPr>
        <p:spPr>
          <a:xfrm>
            <a:off x="882126" y="1866154"/>
            <a:ext cx="6852622" cy="338554"/>
          </a:xfrm>
          <a:prstGeom prst="rect">
            <a:avLst/>
          </a:prstGeom>
          <a:noFill/>
        </p:spPr>
        <p:txBody>
          <a:bodyPr wrap="square">
            <a:spAutoFit/>
          </a:bodyPr>
          <a:lstStyle/>
          <a:p>
            <a:r>
              <a:rPr lang="en-US" sz="1600" b="1" dirty="0">
                <a:solidFill>
                  <a:schemeClr val="tx1"/>
                </a:solidFill>
              </a:rPr>
              <a:t>Product Lines         total Sales     Average Sales    </a:t>
            </a:r>
            <a:r>
              <a:rPr lang="en-US" sz="1600" b="1" dirty="0" err="1">
                <a:solidFill>
                  <a:schemeClr val="tx1"/>
                </a:solidFill>
              </a:rPr>
              <a:t>Sales</a:t>
            </a:r>
            <a:r>
              <a:rPr lang="en-US" sz="1600" b="1" dirty="0">
                <a:solidFill>
                  <a:schemeClr val="tx1"/>
                </a:solidFill>
              </a:rPr>
              <a:t> Performance</a:t>
            </a:r>
            <a:endParaRPr lang="en-IN" sz="1600" b="1" dirty="0">
              <a:solidFill>
                <a:schemeClr val="tx1"/>
              </a:solidFill>
            </a:endParaRPr>
          </a:p>
        </p:txBody>
      </p:sp>
      <p:sp>
        <p:nvSpPr>
          <p:cNvPr id="15" name="TextBox 14">
            <a:extLst>
              <a:ext uri="{FF2B5EF4-FFF2-40B4-BE49-F238E27FC236}">
                <a16:creationId xmlns:a16="http://schemas.microsoft.com/office/drawing/2014/main" id="{0BB1D495-CE4C-95F4-F205-E2C34A842B43}"/>
              </a:ext>
            </a:extLst>
          </p:cNvPr>
          <p:cNvSpPr txBox="1"/>
          <p:nvPr/>
        </p:nvSpPr>
        <p:spPr>
          <a:xfrm>
            <a:off x="103542" y="3633491"/>
            <a:ext cx="3601122" cy="461665"/>
          </a:xfrm>
          <a:prstGeom prst="rect">
            <a:avLst/>
          </a:prstGeom>
          <a:noFill/>
        </p:spPr>
        <p:txBody>
          <a:bodyPr wrap="square">
            <a:spAutoFit/>
          </a:bodyPr>
          <a:lstStyle/>
          <a:p>
            <a:r>
              <a:rPr lang="en-US" sz="2400" b="1" dirty="0">
                <a:solidFill>
                  <a:schemeClr val="tx1"/>
                </a:solidFill>
              </a:rPr>
              <a:t>Insights:</a:t>
            </a:r>
            <a:endParaRPr lang="en-IN" sz="2400" b="1" dirty="0">
              <a:solidFill>
                <a:schemeClr val="tx1"/>
              </a:solidFill>
            </a:endParaRPr>
          </a:p>
        </p:txBody>
      </p:sp>
      <p:sp>
        <p:nvSpPr>
          <p:cNvPr id="4" name="TextBox 3">
            <a:extLst>
              <a:ext uri="{FF2B5EF4-FFF2-40B4-BE49-F238E27FC236}">
                <a16:creationId xmlns:a16="http://schemas.microsoft.com/office/drawing/2014/main" id="{14CFE6EF-9BFD-51EA-296E-8E0156711192}"/>
              </a:ext>
            </a:extLst>
          </p:cNvPr>
          <p:cNvSpPr txBox="1"/>
          <p:nvPr/>
        </p:nvSpPr>
        <p:spPr>
          <a:xfrm>
            <a:off x="882126" y="2226602"/>
            <a:ext cx="6680500" cy="1384995"/>
          </a:xfrm>
          <a:prstGeom prst="rect">
            <a:avLst/>
          </a:prstGeom>
          <a:noFill/>
        </p:spPr>
        <p:txBody>
          <a:bodyPr wrap="square">
            <a:spAutoFit/>
          </a:bodyPr>
          <a:lstStyle/>
          <a:p>
            <a:r>
              <a:rPr lang="en-US" dirty="0">
                <a:solidFill>
                  <a:schemeClr val="tx1"/>
                </a:solidFill>
              </a:rPr>
              <a:t>Food and beverages	   56144.96	            322.672184	                Good</a:t>
            </a:r>
          </a:p>
          <a:p>
            <a:r>
              <a:rPr lang="en-US" dirty="0">
                <a:solidFill>
                  <a:schemeClr val="tx1"/>
                </a:solidFill>
              </a:rPr>
              <a:t>Sports and travel	   55123.00	            332.066265	                Good</a:t>
            </a:r>
          </a:p>
          <a:p>
            <a:r>
              <a:rPr lang="en-US" dirty="0">
                <a:solidFill>
                  <a:schemeClr val="tx1"/>
                </a:solidFill>
              </a:rPr>
              <a:t>Electronic accessories	   54337.64	            319.633176	                Good</a:t>
            </a:r>
          </a:p>
          <a:p>
            <a:r>
              <a:rPr lang="en-US" dirty="0">
                <a:solidFill>
                  <a:schemeClr val="tx1"/>
                </a:solidFill>
              </a:rPr>
              <a:t>Fashion accessories	   54306.03	            305.090056	                Good</a:t>
            </a:r>
          </a:p>
          <a:p>
            <a:r>
              <a:rPr lang="en-US" dirty="0">
                <a:solidFill>
                  <a:schemeClr val="tx1"/>
                </a:solidFill>
              </a:rPr>
              <a:t>Home and lifestyle	   53861.96	            336.637250	                Good</a:t>
            </a:r>
          </a:p>
          <a:p>
            <a:r>
              <a:rPr lang="en-US" dirty="0">
                <a:solidFill>
                  <a:schemeClr val="tx1"/>
                </a:solidFill>
              </a:rPr>
              <a:t>Health and beauty	   49193.84	            323.643684	                Good</a:t>
            </a:r>
            <a:endParaRPr lang="en-IN" dirty="0">
              <a:solidFill>
                <a:schemeClr val="tx1"/>
              </a:solidFill>
            </a:endParaRPr>
          </a:p>
        </p:txBody>
      </p:sp>
    </p:spTree>
    <p:extLst>
      <p:ext uri="{BB962C8B-B14F-4D97-AF65-F5344CB8AC3E}">
        <p14:creationId xmlns:p14="http://schemas.microsoft.com/office/powerpoint/2010/main" val="57640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84"/>
          <p:cNvSpPr txBox="1">
            <a:spLocks noGrp="1"/>
          </p:cNvSpPr>
          <p:nvPr>
            <p:ph type="title" idx="4294967295"/>
          </p:nvPr>
        </p:nvSpPr>
        <p:spPr>
          <a:xfrm>
            <a:off x="38996" y="58319"/>
            <a:ext cx="9144000" cy="1361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Identify the branch that exceeded the average number of products sold:</a:t>
            </a:r>
            <a:br>
              <a:rPr lang="en-US" sz="1600" b="0" dirty="0"/>
            </a:br>
            <a:r>
              <a:rPr lang="en-US" sz="1600" dirty="0"/>
              <a:t>Query</a:t>
            </a:r>
            <a:r>
              <a:rPr lang="en-US" sz="1600" b="0" dirty="0"/>
              <a:t>:</a:t>
            </a:r>
            <a:br>
              <a:rPr lang="en-US" sz="1600" b="0" dirty="0"/>
            </a:br>
            <a:r>
              <a:rPr lang="en-US" sz="1600" b="0" dirty="0"/>
              <a:t>select branch, COUNT(</a:t>
            </a:r>
            <a:r>
              <a:rPr lang="en-US" sz="1600" b="0" dirty="0" err="1"/>
              <a:t>product_line</a:t>
            </a:r>
            <a:r>
              <a:rPr lang="en-US" sz="1600" b="0" dirty="0"/>
              <a:t>) AS </a:t>
            </a:r>
            <a:r>
              <a:rPr lang="en-US" sz="1600" b="0" dirty="0" err="1"/>
              <a:t>num_products_sold</a:t>
            </a:r>
            <a:r>
              <a:rPr lang="en-US" sz="1600" b="0" dirty="0"/>
              <a:t> from amazon group by branch;</a:t>
            </a:r>
            <a:endParaRPr sz="1600" b="0" dirty="0"/>
          </a:p>
        </p:txBody>
      </p:sp>
      <p:sp>
        <p:nvSpPr>
          <p:cNvPr id="9" name="TextBox 8">
            <a:extLst>
              <a:ext uri="{FF2B5EF4-FFF2-40B4-BE49-F238E27FC236}">
                <a16:creationId xmlns:a16="http://schemas.microsoft.com/office/drawing/2014/main" id="{1A8F3730-D8C8-D501-CCB2-BBBAB3C1D3D8}"/>
              </a:ext>
            </a:extLst>
          </p:cNvPr>
          <p:cNvSpPr txBox="1"/>
          <p:nvPr/>
        </p:nvSpPr>
        <p:spPr>
          <a:xfrm>
            <a:off x="88751" y="3922568"/>
            <a:ext cx="9066007" cy="830997"/>
          </a:xfrm>
          <a:prstGeom prst="rect">
            <a:avLst/>
          </a:prstGeom>
          <a:noFill/>
        </p:spPr>
        <p:txBody>
          <a:bodyPr wrap="square">
            <a:spAutoFit/>
          </a:bodyPr>
          <a:lstStyle/>
          <a:p>
            <a:r>
              <a:rPr lang="en-US" sz="1600" dirty="0">
                <a:solidFill>
                  <a:schemeClr val="tx1"/>
                </a:solidFill>
              </a:rPr>
              <a:t>Branch A has 340 product sold</a:t>
            </a:r>
          </a:p>
          <a:p>
            <a:r>
              <a:rPr lang="en-US" sz="1600" dirty="0">
                <a:solidFill>
                  <a:schemeClr val="tx1"/>
                </a:solidFill>
              </a:rPr>
              <a:t>Branch C has 328 product sold</a:t>
            </a:r>
          </a:p>
          <a:p>
            <a:r>
              <a:rPr lang="en-US" sz="1600" dirty="0">
                <a:solidFill>
                  <a:schemeClr val="tx1"/>
                </a:solidFill>
              </a:rPr>
              <a:t>Branch B has 332 product sold</a:t>
            </a:r>
          </a:p>
        </p:txBody>
      </p:sp>
      <p:sp>
        <p:nvSpPr>
          <p:cNvPr id="11" name="TextBox 10">
            <a:extLst>
              <a:ext uri="{FF2B5EF4-FFF2-40B4-BE49-F238E27FC236}">
                <a16:creationId xmlns:a16="http://schemas.microsoft.com/office/drawing/2014/main" id="{738658D0-3B7B-959B-ADF8-7ECBA6ED4D0A}"/>
              </a:ext>
            </a:extLst>
          </p:cNvPr>
          <p:cNvSpPr txBox="1"/>
          <p:nvPr/>
        </p:nvSpPr>
        <p:spPr>
          <a:xfrm>
            <a:off x="1420010" y="1520677"/>
            <a:ext cx="2345166" cy="461665"/>
          </a:xfrm>
          <a:prstGeom prst="rect">
            <a:avLst/>
          </a:prstGeom>
          <a:noFill/>
        </p:spPr>
        <p:txBody>
          <a:bodyPr wrap="square">
            <a:spAutoFit/>
          </a:bodyPr>
          <a:lstStyle/>
          <a:p>
            <a:r>
              <a:rPr lang="en-US" sz="2400" b="1" dirty="0">
                <a:solidFill>
                  <a:schemeClr val="tx1"/>
                </a:solidFill>
              </a:rPr>
              <a:t>Branch</a:t>
            </a:r>
            <a:endParaRPr lang="en-IN" sz="2400" b="1" dirty="0">
              <a:solidFill>
                <a:schemeClr val="tx1"/>
              </a:solidFill>
            </a:endParaRPr>
          </a:p>
        </p:txBody>
      </p:sp>
      <p:sp>
        <p:nvSpPr>
          <p:cNvPr id="13" name="TextBox 12">
            <a:extLst>
              <a:ext uri="{FF2B5EF4-FFF2-40B4-BE49-F238E27FC236}">
                <a16:creationId xmlns:a16="http://schemas.microsoft.com/office/drawing/2014/main" id="{68AB6920-2D24-8778-4013-504AA5B5B314}"/>
              </a:ext>
            </a:extLst>
          </p:cNvPr>
          <p:cNvSpPr txBox="1"/>
          <p:nvPr/>
        </p:nvSpPr>
        <p:spPr>
          <a:xfrm>
            <a:off x="4572000" y="1556799"/>
            <a:ext cx="2958350" cy="461665"/>
          </a:xfrm>
          <a:prstGeom prst="rect">
            <a:avLst/>
          </a:prstGeom>
          <a:noFill/>
        </p:spPr>
        <p:txBody>
          <a:bodyPr wrap="square">
            <a:spAutoFit/>
          </a:bodyPr>
          <a:lstStyle/>
          <a:p>
            <a:r>
              <a:rPr lang="en-US" sz="2400" b="1" dirty="0">
                <a:solidFill>
                  <a:schemeClr val="tx1"/>
                </a:solidFill>
              </a:rPr>
              <a:t>Num Product Sold</a:t>
            </a:r>
            <a:endParaRPr lang="en-IN" sz="2400" b="1" dirty="0">
              <a:solidFill>
                <a:schemeClr val="tx1"/>
              </a:solidFill>
            </a:endParaRPr>
          </a:p>
        </p:txBody>
      </p:sp>
      <p:sp>
        <p:nvSpPr>
          <p:cNvPr id="15" name="TextBox 14">
            <a:extLst>
              <a:ext uri="{FF2B5EF4-FFF2-40B4-BE49-F238E27FC236}">
                <a16:creationId xmlns:a16="http://schemas.microsoft.com/office/drawing/2014/main" id="{0BB1D495-CE4C-95F4-F205-E2C34A842B43}"/>
              </a:ext>
            </a:extLst>
          </p:cNvPr>
          <p:cNvSpPr txBox="1"/>
          <p:nvPr/>
        </p:nvSpPr>
        <p:spPr>
          <a:xfrm>
            <a:off x="164054" y="3413899"/>
            <a:ext cx="3601122" cy="461665"/>
          </a:xfrm>
          <a:prstGeom prst="rect">
            <a:avLst/>
          </a:prstGeom>
          <a:noFill/>
        </p:spPr>
        <p:txBody>
          <a:bodyPr wrap="square">
            <a:spAutoFit/>
          </a:bodyPr>
          <a:lstStyle/>
          <a:p>
            <a:r>
              <a:rPr lang="en-US" sz="2400" b="1" dirty="0">
                <a:solidFill>
                  <a:schemeClr val="tx1"/>
                </a:solidFill>
              </a:rPr>
              <a:t>Insights:</a:t>
            </a:r>
            <a:endParaRPr lang="en-IN" sz="2400" b="1" dirty="0">
              <a:solidFill>
                <a:schemeClr val="tx1"/>
              </a:solidFill>
            </a:endParaRPr>
          </a:p>
        </p:txBody>
      </p:sp>
      <p:graphicFrame>
        <p:nvGraphicFramePr>
          <p:cNvPr id="2" name="Table 1">
            <a:extLst>
              <a:ext uri="{FF2B5EF4-FFF2-40B4-BE49-F238E27FC236}">
                <a16:creationId xmlns:a16="http://schemas.microsoft.com/office/drawing/2014/main" id="{A4869697-F2FD-7879-4E07-C00F3B3EB18D}"/>
              </a:ext>
            </a:extLst>
          </p:cNvPr>
          <p:cNvGraphicFramePr>
            <a:graphicFrameLocks noGrp="1"/>
          </p:cNvGraphicFramePr>
          <p:nvPr>
            <p:extLst>
              <p:ext uri="{D42A27DB-BD31-4B8C-83A1-F6EECF244321}">
                <p14:modId xmlns:p14="http://schemas.microsoft.com/office/powerpoint/2010/main" val="4211961559"/>
              </p:ext>
            </p:extLst>
          </p:nvPr>
        </p:nvGraphicFramePr>
        <p:xfrm>
          <a:off x="1775012" y="1982342"/>
          <a:ext cx="5948978" cy="914400"/>
        </p:xfrm>
        <a:graphic>
          <a:graphicData uri="http://schemas.openxmlformats.org/drawingml/2006/table">
            <a:tbl>
              <a:tblPr/>
              <a:tblGrid>
                <a:gridCol w="3848183">
                  <a:extLst>
                    <a:ext uri="{9D8B030D-6E8A-4147-A177-3AD203B41FA5}">
                      <a16:colId xmlns:a16="http://schemas.microsoft.com/office/drawing/2014/main" val="3018131932"/>
                    </a:ext>
                  </a:extLst>
                </a:gridCol>
                <a:gridCol w="2100795">
                  <a:extLst>
                    <a:ext uri="{9D8B030D-6E8A-4147-A177-3AD203B41FA5}">
                      <a16:colId xmlns:a16="http://schemas.microsoft.com/office/drawing/2014/main" val="774742042"/>
                    </a:ext>
                  </a:extLst>
                </a:gridCol>
              </a:tblGrid>
              <a:tr h="0">
                <a:tc>
                  <a:txBody>
                    <a:bodyPr/>
                    <a:lstStyle/>
                    <a:p>
                      <a:r>
                        <a:rPr lang="en-IN" dirty="0"/>
                        <a:t>A</a:t>
                      </a:r>
                    </a:p>
                  </a:txBody>
                  <a:tcPr anchor="ctr">
                    <a:lnL>
                      <a:noFill/>
                    </a:lnL>
                    <a:lnR>
                      <a:noFill/>
                    </a:lnR>
                    <a:lnT>
                      <a:noFill/>
                    </a:lnT>
                    <a:lnB>
                      <a:noFill/>
                    </a:lnB>
                    <a:noFill/>
                  </a:tcPr>
                </a:tc>
                <a:tc>
                  <a:txBody>
                    <a:bodyPr/>
                    <a:lstStyle/>
                    <a:p>
                      <a:r>
                        <a:rPr lang="en-IN"/>
                        <a:t>340</a:t>
                      </a:r>
                    </a:p>
                  </a:txBody>
                  <a:tcPr anchor="ctr">
                    <a:lnL>
                      <a:noFill/>
                    </a:lnL>
                    <a:lnR>
                      <a:noFill/>
                    </a:lnR>
                    <a:lnT>
                      <a:noFill/>
                    </a:lnT>
                    <a:lnB>
                      <a:noFill/>
                    </a:lnB>
                    <a:noFill/>
                  </a:tcPr>
                </a:tc>
                <a:extLst>
                  <a:ext uri="{0D108BD9-81ED-4DB2-BD59-A6C34878D82A}">
                    <a16:rowId xmlns:a16="http://schemas.microsoft.com/office/drawing/2014/main" val="3881234980"/>
                  </a:ext>
                </a:extLst>
              </a:tr>
              <a:tr h="0">
                <a:tc>
                  <a:txBody>
                    <a:bodyPr/>
                    <a:lstStyle/>
                    <a:p>
                      <a:r>
                        <a:rPr lang="en-IN" dirty="0"/>
                        <a:t>C</a:t>
                      </a:r>
                    </a:p>
                  </a:txBody>
                  <a:tcPr anchor="ctr">
                    <a:lnL>
                      <a:noFill/>
                    </a:lnL>
                    <a:lnR>
                      <a:noFill/>
                    </a:lnR>
                    <a:lnT>
                      <a:noFill/>
                    </a:lnT>
                    <a:lnB>
                      <a:noFill/>
                    </a:lnB>
                    <a:noFill/>
                  </a:tcPr>
                </a:tc>
                <a:tc>
                  <a:txBody>
                    <a:bodyPr/>
                    <a:lstStyle/>
                    <a:p>
                      <a:r>
                        <a:rPr lang="en-IN"/>
                        <a:t>328</a:t>
                      </a:r>
                    </a:p>
                  </a:txBody>
                  <a:tcPr anchor="ctr">
                    <a:lnL>
                      <a:noFill/>
                    </a:lnL>
                    <a:lnR>
                      <a:noFill/>
                    </a:lnR>
                    <a:lnT>
                      <a:noFill/>
                    </a:lnT>
                    <a:lnB>
                      <a:noFill/>
                    </a:lnB>
                    <a:noFill/>
                  </a:tcPr>
                </a:tc>
                <a:extLst>
                  <a:ext uri="{0D108BD9-81ED-4DB2-BD59-A6C34878D82A}">
                    <a16:rowId xmlns:a16="http://schemas.microsoft.com/office/drawing/2014/main" val="2261544534"/>
                  </a:ext>
                </a:extLst>
              </a:tr>
              <a:tr h="0">
                <a:tc>
                  <a:txBody>
                    <a:bodyPr/>
                    <a:lstStyle/>
                    <a:p>
                      <a:r>
                        <a:rPr lang="en-IN" dirty="0"/>
                        <a:t>B</a:t>
                      </a:r>
                    </a:p>
                  </a:txBody>
                  <a:tcPr anchor="ctr">
                    <a:lnL>
                      <a:noFill/>
                    </a:lnL>
                    <a:lnR>
                      <a:noFill/>
                    </a:lnR>
                    <a:lnT>
                      <a:noFill/>
                    </a:lnT>
                    <a:lnB>
                      <a:noFill/>
                    </a:lnB>
                    <a:noFill/>
                  </a:tcPr>
                </a:tc>
                <a:tc>
                  <a:txBody>
                    <a:bodyPr/>
                    <a:lstStyle/>
                    <a:p>
                      <a:r>
                        <a:rPr lang="en-IN" dirty="0"/>
                        <a:t>332</a:t>
                      </a:r>
                    </a:p>
                  </a:txBody>
                  <a:tcPr anchor="ctr">
                    <a:lnL>
                      <a:noFill/>
                    </a:lnL>
                    <a:lnR>
                      <a:noFill/>
                    </a:lnR>
                    <a:lnT>
                      <a:noFill/>
                    </a:lnT>
                    <a:lnB>
                      <a:noFill/>
                    </a:lnB>
                    <a:noFill/>
                  </a:tcPr>
                </a:tc>
                <a:extLst>
                  <a:ext uri="{0D108BD9-81ED-4DB2-BD59-A6C34878D82A}">
                    <a16:rowId xmlns:a16="http://schemas.microsoft.com/office/drawing/2014/main" val="824440961"/>
                  </a:ext>
                </a:extLst>
              </a:tr>
            </a:tbl>
          </a:graphicData>
        </a:graphic>
      </p:graphicFrame>
    </p:spTree>
    <p:extLst>
      <p:ext uri="{BB962C8B-B14F-4D97-AF65-F5344CB8AC3E}">
        <p14:creationId xmlns:p14="http://schemas.microsoft.com/office/powerpoint/2010/main" val="227668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05124" y="1835819"/>
            <a:ext cx="4853700" cy="7217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Customer Analysis</a:t>
            </a:r>
            <a:endParaRPr sz="3600" dirty="0"/>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2666" name="Google Shape;2666;p66"/>
          <p:cNvSpPr txBox="1">
            <a:spLocks noGrp="1"/>
          </p:cNvSpPr>
          <p:nvPr>
            <p:ph type="subTitle" idx="1"/>
          </p:nvPr>
        </p:nvSpPr>
        <p:spPr>
          <a:xfrm>
            <a:off x="2905124" y="2467570"/>
            <a:ext cx="5136475" cy="47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Conducting analysis to uncover the different customer segments, purchase trends and the profitability of each customer segment.</a:t>
            </a:r>
          </a:p>
          <a:p>
            <a:pPr marL="0" lvl="0" indent="0" algn="ctr" rtl="0">
              <a:spcBef>
                <a:spcPts val="0"/>
              </a:spcBef>
              <a:spcAft>
                <a:spcPts val="1600"/>
              </a:spcAft>
              <a:buNone/>
            </a:pPr>
            <a:endParaRPr lang="en-US" dirty="0"/>
          </a:p>
          <a:p>
            <a:pPr marL="0" lvl="0" indent="0" algn="ctr" rtl="0">
              <a:spcBef>
                <a:spcPts val="0"/>
              </a:spcBef>
              <a:spcAft>
                <a:spcPts val="1600"/>
              </a:spcAft>
              <a:buNone/>
            </a:pPr>
            <a:endParaRPr lang="en-IN" dirty="0"/>
          </a:p>
        </p:txBody>
      </p:sp>
    </p:spTree>
    <p:extLst>
      <p:ext uri="{BB962C8B-B14F-4D97-AF65-F5344CB8AC3E}">
        <p14:creationId xmlns:p14="http://schemas.microsoft.com/office/powerpoint/2010/main" val="395606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7"/>
        <p:cNvGrpSpPr/>
        <p:nvPr/>
      </p:nvGrpSpPr>
      <p:grpSpPr>
        <a:xfrm>
          <a:off x="0" y="0"/>
          <a:ext cx="0" cy="0"/>
          <a:chOff x="0" y="0"/>
          <a:chExt cx="0" cy="0"/>
        </a:xfrm>
      </p:grpSpPr>
      <p:sp>
        <p:nvSpPr>
          <p:cNvPr id="2888" name="Google Shape;2888;p83"/>
          <p:cNvSpPr txBox="1">
            <a:spLocks noGrp="1"/>
          </p:cNvSpPr>
          <p:nvPr>
            <p:ph type="title" idx="4294967295"/>
          </p:nvPr>
        </p:nvSpPr>
        <p:spPr>
          <a:xfrm>
            <a:off x="-1" y="0"/>
            <a:ext cx="9144001"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What is the count of distinct customer types in the dataset</a:t>
            </a:r>
            <a:r>
              <a:rPr lang="en-US" sz="2400" dirty="0"/>
              <a:t>:</a:t>
            </a:r>
            <a:br>
              <a:rPr lang="en-US" sz="2400" dirty="0"/>
            </a:br>
            <a:r>
              <a:rPr lang="en-US" sz="1600" b="0" dirty="0"/>
              <a:t>1 Member </a:t>
            </a:r>
            <a:br>
              <a:rPr lang="en-US" sz="1600" b="0" dirty="0"/>
            </a:br>
            <a:r>
              <a:rPr lang="en-US" sz="1600" b="0" dirty="0"/>
              <a:t>2 Normal</a:t>
            </a:r>
            <a:br>
              <a:rPr lang="en-US" sz="2000" b="0" dirty="0"/>
            </a:br>
            <a:r>
              <a:rPr lang="en-US" sz="2000" dirty="0"/>
              <a:t>Which customer type occurs most frequently?:</a:t>
            </a:r>
            <a:br>
              <a:rPr lang="en-US" sz="2000" dirty="0"/>
            </a:br>
            <a:r>
              <a:rPr lang="en-US" sz="1600" b="0" dirty="0"/>
              <a:t>Normal customers type occurs </a:t>
            </a:r>
            <a:br>
              <a:rPr lang="en-US" sz="2000" b="0" dirty="0"/>
            </a:br>
            <a:r>
              <a:rPr lang="en-US" sz="2000" dirty="0"/>
              <a:t>Identify the customer type with the highest purchase frequency:</a:t>
            </a:r>
            <a:br>
              <a:rPr lang="en-US" sz="2000" dirty="0"/>
            </a:br>
            <a:r>
              <a:rPr lang="en-US" sz="1800" dirty="0"/>
              <a:t>Query:</a:t>
            </a:r>
            <a:br>
              <a:rPr lang="en-US" sz="1800" dirty="0"/>
            </a:br>
            <a:r>
              <a:rPr lang="en-US" sz="1600" b="0" dirty="0"/>
              <a:t>select </a:t>
            </a:r>
            <a:r>
              <a:rPr lang="en-US" sz="1600" b="0" dirty="0" err="1"/>
              <a:t>customer_type</a:t>
            </a:r>
            <a:r>
              <a:rPr lang="en-US" sz="1600" b="0" dirty="0"/>
              <a:t> , sum(total) as total from amazon group by </a:t>
            </a:r>
            <a:r>
              <a:rPr lang="en-US" sz="1600" b="0" dirty="0" err="1"/>
              <a:t>customer_type</a:t>
            </a:r>
            <a:r>
              <a:rPr lang="en-US" sz="1600" b="0" dirty="0"/>
              <a:t> order by total desc;</a:t>
            </a:r>
            <a:br>
              <a:rPr lang="en-US" sz="2000" b="0" dirty="0"/>
            </a:br>
            <a:r>
              <a:rPr lang="en-US" sz="2000" b="0" dirty="0"/>
              <a:t>                              </a:t>
            </a:r>
            <a:r>
              <a:rPr lang="en-US" sz="2000" dirty="0"/>
              <a:t>Customer Type                       Total</a:t>
            </a:r>
            <a:br>
              <a:rPr lang="en-US" sz="2000" b="0" dirty="0"/>
            </a:br>
            <a:br>
              <a:rPr lang="en-US" sz="2000" b="0" dirty="0"/>
            </a:br>
            <a:br>
              <a:rPr lang="en-US" sz="2000" b="0" dirty="0"/>
            </a:br>
            <a:br>
              <a:rPr lang="en-US" sz="2000" b="0" dirty="0"/>
            </a:br>
            <a:br>
              <a:rPr lang="en-US" sz="2000" b="0" dirty="0"/>
            </a:br>
            <a:r>
              <a:rPr lang="en-US" sz="2400" dirty="0"/>
              <a:t>Insights:</a:t>
            </a:r>
            <a:br>
              <a:rPr lang="en-US" sz="2400" dirty="0"/>
            </a:br>
            <a:r>
              <a:rPr lang="en-US" sz="1600" dirty="0"/>
              <a:t>Member Customer Type Made Highest Purchase 164223.81</a:t>
            </a:r>
            <a:br>
              <a:rPr lang="en-US" sz="1600" dirty="0"/>
            </a:br>
            <a:r>
              <a:rPr lang="en-US" sz="1600" dirty="0"/>
              <a:t>Normal Customer Type Made Second Highest Purchase 158743</a:t>
            </a:r>
            <a:endParaRPr lang="en-US" sz="2400" dirty="0"/>
          </a:p>
        </p:txBody>
      </p:sp>
      <p:graphicFrame>
        <p:nvGraphicFramePr>
          <p:cNvPr id="2" name="Table 1">
            <a:extLst>
              <a:ext uri="{FF2B5EF4-FFF2-40B4-BE49-F238E27FC236}">
                <a16:creationId xmlns:a16="http://schemas.microsoft.com/office/drawing/2014/main" id="{1226DB44-0564-0604-12FC-0467F0AB1026}"/>
              </a:ext>
            </a:extLst>
          </p:cNvPr>
          <p:cNvGraphicFramePr>
            <a:graphicFrameLocks noGrp="1"/>
          </p:cNvGraphicFramePr>
          <p:nvPr>
            <p:extLst>
              <p:ext uri="{D42A27DB-BD31-4B8C-83A1-F6EECF244321}">
                <p14:modId xmlns:p14="http://schemas.microsoft.com/office/powerpoint/2010/main" val="3886642424"/>
              </p:ext>
            </p:extLst>
          </p:nvPr>
        </p:nvGraphicFramePr>
        <p:xfrm>
          <a:off x="2173045" y="2978746"/>
          <a:ext cx="5152914" cy="670560"/>
        </p:xfrm>
        <a:graphic>
          <a:graphicData uri="http://schemas.openxmlformats.org/drawingml/2006/table">
            <a:tbl>
              <a:tblPr/>
              <a:tblGrid>
                <a:gridCol w="2958353">
                  <a:extLst>
                    <a:ext uri="{9D8B030D-6E8A-4147-A177-3AD203B41FA5}">
                      <a16:colId xmlns:a16="http://schemas.microsoft.com/office/drawing/2014/main" val="3226461524"/>
                    </a:ext>
                  </a:extLst>
                </a:gridCol>
                <a:gridCol w="2194561">
                  <a:extLst>
                    <a:ext uri="{9D8B030D-6E8A-4147-A177-3AD203B41FA5}">
                      <a16:colId xmlns:a16="http://schemas.microsoft.com/office/drawing/2014/main" val="679610445"/>
                    </a:ext>
                  </a:extLst>
                </a:gridCol>
              </a:tblGrid>
              <a:tr h="0">
                <a:tc>
                  <a:txBody>
                    <a:bodyPr/>
                    <a:lstStyle/>
                    <a:p>
                      <a:r>
                        <a:rPr lang="en-IN" sz="1600" dirty="0"/>
                        <a:t>Member</a:t>
                      </a:r>
                    </a:p>
                  </a:txBody>
                  <a:tcPr anchor="ctr">
                    <a:lnL>
                      <a:noFill/>
                    </a:lnL>
                    <a:lnR>
                      <a:noFill/>
                    </a:lnR>
                    <a:lnT>
                      <a:noFill/>
                    </a:lnT>
                    <a:lnB>
                      <a:noFill/>
                    </a:lnB>
                    <a:noFill/>
                  </a:tcPr>
                </a:tc>
                <a:tc>
                  <a:txBody>
                    <a:bodyPr/>
                    <a:lstStyle/>
                    <a:p>
                      <a:r>
                        <a:rPr lang="en-IN" sz="1600" dirty="0"/>
                        <a:t>164223.81</a:t>
                      </a:r>
                    </a:p>
                  </a:txBody>
                  <a:tcPr anchor="ctr">
                    <a:lnL>
                      <a:noFill/>
                    </a:lnL>
                    <a:lnR>
                      <a:noFill/>
                    </a:lnR>
                    <a:lnT>
                      <a:noFill/>
                    </a:lnT>
                    <a:lnB>
                      <a:noFill/>
                    </a:lnB>
                    <a:noFill/>
                  </a:tcPr>
                </a:tc>
                <a:extLst>
                  <a:ext uri="{0D108BD9-81ED-4DB2-BD59-A6C34878D82A}">
                    <a16:rowId xmlns:a16="http://schemas.microsoft.com/office/drawing/2014/main" val="880679806"/>
                  </a:ext>
                </a:extLst>
              </a:tr>
              <a:tr h="0">
                <a:tc>
                  <a:txBody>
                    <a:bodyPr/>
                    <a:lstStyle/>
                    <a:p>
                      <a:r>
                        <a:rPr lang="en-IN" sz="1600" dirty="0"/>
                        <a:t>Normal</a:t>
                      </a:r>
                    </a:p>
                  </a:txBody>
                  <a:tcPr anchor="ctr">
                    <a:lnL>
                      <a:noFill/>
                    </a:lnL>
                    <a:lnR>
                      <a:noFill/>
                    </a:lnR>
                    <a:lnT>
                      <a:noFill/>
                    </a:lnT>
                    <a:lnB>
                      <a:noFill/>
                    </a:lnB>
                    <a:noFill/>
                  </a:tcPr>
                </a:tc>
                <a:tc>
                  <a:txBody>
                    <a:bodyPr/>
                    <a:lstStyle/>
                    <a:p>
                      <a:r>
                        <a:rPr lang="en-IN" sz="1600" dirty="0"/>
                        <a:t>158743.62</a:t>
                      </a:r>
                    </a:p>
                  </a:txBody>
                  <a:tcPr anchor="ctr">
                    <a:lnL>
                      <a:noFill/>
                    </a:lnL>
                    <a:lnR>
                      <a:noFill/>
                    </a:lnR>
                    <a:lnT>
                      <a:noFill/>
                    </a:lnT>
                    <a:lnB>
                      <a:noFill/>
                    </a:lnB>
                    <a:noFill/>
                  </a:tcPr>
                </a:tc>
                <a:extLst>
                  <a:ext uri="{0D108BD9-81ED-4DB2-BD59-A6C34878D82A}">
                    <a16:rowId xmlns:a16="http://schemas.microsoft.com/office/drawing/2014/main" val="153149746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22D121D-8342-8554-FE83-9FA6973C72D9}"/>
              </a:ext>
            </a:extLst>
          </p:cNvPr>
          <p:cNvSpPr txBox="1"/>
          <p:nvPr/>
        </p:nvSpPr>
        <p:spPr>
          <a:xfrm>
            <a:off x="107575" y="139848"/>
            <a:ext cx="8832030" cy="646331"/>
          </a:xfrm>
          <a:prstGeom prst="rect">
            <a:avLst/>
          </a:prstGeom>
          <a:noFill/>
        </p:spPr>
        <p:txBody>
          <a:bodyPr wrap="square">
            <a:spAutoFit/>
          </a:bodyPr>
          <a:lstStyle/>
          <a:p>
            <a:r>
              <a:rPr lang="en-US" sz="1800" b="1" dirty="0">
                <a:solidFill>
                  <a:schemeClr val="tx1"/>
                </a:solidFill>
              </a:rPr>
              <a:t>Determine the predominant gender among customers:</a:t>
            </a:r>
          </a:p>
          <a:p>
            <a:r>
              <a:rPr lang="en-US" sz="1800" b="1" dirty="0">
                <a:solidFill>
                  <a:schemeClr val="tx1"/>
                </a:solidFill>
              </a:rPr>
              <a:t>Query:</a:t>
            </a:r>
          </a:p>
        </p:txBody>
      </p:sp>
      <p:sp>
        <p:nvSpPr>
          <p:cNvPr id="15" name="TextBox 14">
            <a:extLst>
              <a:ext uri="{FF2B5EF4-FFF2-40B4-BE49-F238E27FC236}">
                <a16:creationId xmlns:a16="http://schemas.microsoft.com/office/drawing/2014/main" id="{21C73EEF-7168-6848-F925-22BA1D1EEF5D}"/>
              </a:ext>
            </a:extLst>
          </p:cNvPr>
          <p:cNvSpPr txBox="1"/>
          <p:nvPr/>
        </p:nvSpPr>
        <p:spPr>
          <a:xfrm>
            <a:off x="107574" y="649031"/>
            <a:ext cx="8928851" cy="584775"/>
          </a:xfrm>
          <a:prstGeom prst="rect">
            <a:avLst/>
          </a:prstGeom>
          <a:noFill/>
        </p:spPr>
        <p:txBody>
          <a:bodyPr wrap="square">
            <a:spAutoFit/>
          </a:bodyPr>
          <a:lstStyle/>
          <a:p>
            <a:r>
              <a:rPr lang="en-US" sz="1600" dirty="0">
                <a:solidFill>
                  <a:schemeClr val="tx1"/>
                </a:solidFill>
              </a:rPr>
              <a:t>select gender , count(*) as </a:t>
            </a:r>
            <a:r>
              <a:rPr lang="en-US" sz="1600" dirty="0" err="1">
                <a:solidFill>
                  <a:schemeClr val="tx1"/>
                </a:solidFill>
              </a:rPr>
              <a:t>gender_count</a:t>
            </a:r>
            <a:r>
              <a:rPr lang="en-US" sz="1600" dirty="0">
                <a:solidFill>
                  <a:schemeClr val="tx1"/>
                </a:solidFill>
              </a:rPr>
              <a:t> from amazon group by gender order by </a:t>
            </a:r>
            <a:r>
              <a:rPr lang="en-US" sz="1600" dirty="0" err="1">
                <a:solidFill>
                  <a:schemeClr val="tx1"/>
                </a:solidFill>
              </a:rPr>
              <a:t>gender_count</a:t>
            </a:r>
            <a:r>
              <a:rPr lang="en-US" sz="1600" dirty="0">
                <a:solidFill>
                  <a:schemeClr val="tx1"/>
                </a:solidFill>
              </a:rPr>
              <a:t> desc ;</a:t>
            </a:r>
            <a:endParaRPr lang="en-IN" sz="1600" dirty="0">
              <a:solidFill>
                <a:schemeClr val="tx1"/>
              </a:solidFill>
            </a:endParaRPr>
          </a:p>
        </p:txBody>
      </p:sp>
      <p:graphicFrame>
        <p:nvGraphicFramePr>
          <p:cNvPr id="18" name="Table 17">
            <a:extLst>
              <a:ext uri="{FF2B5EF4-FFF2-40B4-BE49-F238E27FC236}">
                <a16:creationId xmlns:a16="http://schemas.microsoft.com/office/drawing/2014/main" id="{1B7EFBB8-D452-7DC7-B8D2-99909891FB2A}"/>
              </a:ext>
            </a:extLst>
          </p:cNvPr>
          <p:cNvGraphicFramePr>
            <a:graphicFrameLocks noGrp="1"/>
          </p:cNvGraphicFramePr>
          <p:nvPr>
            <p:extLst>
              <p:ext uri="{D42A27DB-BD31-4B8C-83A1-F6EECF244321}">
                <p14:modId xmlns:p14="http://schemas.microsoft.com/office/powerpoint/2010/main" val="426005176"/>
              </p:ext>
            </p:extLst>
          </p:nvPr>
        </p:nvGraphicFramePr>
        <p:xfrm>
          <a:off x="1527586" y="1461795"/>
          <a:ext cx="5901392" cy="609600"/>
        </p:xfrm>
        <a:graphic>
          <a:graphicData uri="http://schemas.openxmlformats.org/drawingml/2006/table">
            <a:tbl>
              <a:tblPr/>
              <a:tblGrid>
                <a:gridCol w="4266230">
                  <a:extLst>
                    <a:ext uri="{9D8B030D-6E8A-4147-A177-3AD203B41FA5}">
                      <a16:colId xmlns:a16="http://schemas.microsoft.com/office/drawing/2014/main" val="3688918135"/>
                    </a:ext>
                  </a:extLst>
                </a:gridCol>
                <a:gridCol w="1635162">
                  <a:extLst>
                    <a:ext uri="{9D8B030D-6E8A-4147-A177-3AD203B41FA5}">
                      <a16:colId xmlns:a16="http://schemas.microsoft.com/office/drawing/2014/main" val="2644009533"/>
                    </a:ext>
                  </a:extLst>
                </a:gridCol>
              </a:tblGrid>
              <a:tr h="0">
                <a:tc>
                  <a:txBody>
                    <a:bodyPr/>
                    <a:lstStyle/>
                    <a:p>
                      <a:r>
                        <a:rPr lang="en-IN" dirty="0"/>
                        <a:t>Female</a:t>
                      </a:r>
                    </a:p>
                  </a:txBody>
                  <a:tcPr anchor="ctr">
                    <a:lnL>
                      <a:noFill/>
                    </a:lnL>
                    <a:lnR>
                      <a:noFill/>
                    </a:lnR>
                    <a:lnT>
                      <a:noFill/>
                    </a:lnT>
                    <a:lnB>
                      <a:noFill/>
                    </a:lnB>
                    <a:noFill/>
                  </a:tcPr>
                </a:tc>
                <a:tc>
                  <a:txBody>
                    <a:bodyPr/>
                    <a:lstStyle/>
                    <a:p>
                      <a:r>
                        <a:rPr lang="en-IN" dirty="0"/>
                        <a:t>501</a:t>
                      </a:r>
                    </a:p>
                  </a:txBody>
                  <a:tcPr anchor="ctr">
                    <a:lnL>
                      <a:noFill/>
                    </a:lnL>
                    <a:lnR>
                      <a:noFill/>
                    </a:lnR>
                    <a:lnT>
                      <a:noFill/>
                    </a:lnT>
                    <a:lnB>
                      <a:noFill/>
                    </a:lnB>
                    <a:noFill/>
                  </a:tcPr>
                </a:tc>
                <a:extLst>
                  <a:ext uri="{0D108BD9-81ED-4DB2-BD59-A6C34878D82A}">
                    <a16:rowId xmlns:a16="http://schemas.microsoft.com/office/drawing/2014/main" val="2867543995"/>
                  </a:ext>
                </a:extLst>
              </a:tr>
              <a:tr h="0">
                <a:tc>
                  <a:txBody>
                    <a:bodyPr/>
                    <a:lstStyle/>
                    <a:p>
                      <a:r>
                        <a:rPr lang="en-IN" dirty="0"/>
                        <a:t>Male</a:t>
                      </a:r>
                    </a:p>
                  </a:txBody>
                  <a:tcPr anchor="ctr">
                    <a:lnL>
                      <a:noFill/>
                    </a:lnL>
                    <a:lnR>
                      <a:noFill/>
                    </a:lnR>
                    <a:lnT>
                      <a:noFill/>
                    </a:lnT>
                    <a:lnB>
                      <a:noFill/>
                    </a:lnB>
                    <a:noFill/>
                  </a:tcPr>
                </a:tc>
                <a:tc>
                  <a:txBody>
                    <a:bodyPr/>
                    <a:lstStyle/>
                    <a:p>
                      <a:r>
                        <a:rPr lang="en-IN" dirty="0"/>
                        <a:t>499</a:t>
                      </a:r>
                    </a:p>
                  </a:txBody>
                  <a:tcPr anchor="ctr">
                    <a:lnL>
                      <a:noFill/>
                    </a:lnL>
                    <a:lnR>
                      <a:noFill/>
                    </a:lnR>
                    <a:lnT>
                      <a:noFill/>
                    </a:lnT>
                    <a:lnB>
                      <a:noFill/>
                    </a:lnB>
                    <a:noFill/>
                  </a:tcPr>
                </a:tc>
                <a:extLst>
                  <a:ext uri="{0D108BD9-81ED-4DB2-BD59-A6C34878D82A}">
                    <a16:rowId xmlns:a16="http://schemas.microsoft.com/office/drawing/2014/main" val="3966381912"/>
                  </a:ext>
                </a:extLst>
              </a:tr>
            </a:tbl>
          </a:graphicData>
        </a:graphic>
      </p:graphicFrame>
      <p:sp>
        <p:nvSpPr>
          <p:cNvPr id="21" name="TextBox 20">
            <a:extLst>
              <a:ext uri="{FF2B5EF4-FFF2-40B4-BE49-F238E27FC236}">
                <a16:creationId xmlns:a16="http://schemas.microsoft.com/office/drawing/2014/main" id="{50620FEF-3007-C490-AD7C-2D9CBC712732}"/>
              </a:ext>
            </a:extLst>
          </p:cNvPr>
          <p:cNvSpPr txBox="1"/>
          <p:nvPr/>
        </p:nvSpPr>
        <p:spPr>
          <a:xfrm>
            <a:off x="1527586" y="1071715"/>
            <a:ext cx="6519134" cy="400110"/>
          </a:xfrm>
          <a:prstGeom prst="rect">
            <a:avLst/>
          </a:prstGeom>
          <a:noFill/>
        </p:spPr>
        <p:txBody>
          <a:bodyPr wrap="square">
            <a:spAutoFit/>
          </a:bodyPr>
          <a:lstStyle/>
          <a:p>
            <a:r>
              <a:rPr lang="en-US" sz="2000" b="1" dirty="0">
                <a:solidFill>
                  <a:schemeClr val="tx1"/>
                </a:solidFill>
              </a:rPr>
              <a:t>Gender                                           </a:t>
            </a:r>
            <a:r>
              <a:rPr lang="en-US" sz="2000" b="1" dirty="0" err="1">
                <a:solidFill>
                  <a:schemeClr val="tx1"/>
                </a:solidFill>
              </a:rPr>
              <a:t>gender</a:t>
            </a:r>
            <a:r>
              <a:rPr lang="en-US" sz="2000" b="1" dirty="0">
                <a:solidFill>
                  <a:schemeClr val="tx1"/>
                </a:solidFill>
              </a:rPr>
              <a:t> Count</a:t>
            </a:r>
            <a:endParaRPr lang="en-IN" sz="2000" b="1" dirty="0">
              <a:solidFill>
                <a:schemeClr val="tx1"/>
              </a:solidFill>
            </a:endParaRPr>
          </a:p>
        </p:txBody>
      </p:sp>
      <p:graphicFrame>
        <p:nvGraphicFramePr>
          <p:cNvPr id="24" name="Table 23">
            <a:extLst>
              <a:ext uri="{FF2B5EF4-FFF2-40B4-BE49-F238E27FC236}">
                <a16:creationId xmlns:a16="http://schemas.microsoft.com/office/drawing/2014/main" id="{C3B0F2D7-CF09-ED8B-76FB-B16CD4C797A4}"/>
              </a:ext>
            </a:extLst>
          </p:cNvPr>
          <p:cNvGraphicFramePr>
            <a:graphicFrameLocks noGrp="1"/>
          </p:cNvGraphicFramePr>
          <p:nvPr>
            <p:extLst>
              <p:ext uri="{D42A27DB-BD31-4B8C-83A1-F6EECF244321}">
                <p14:modId xmlns:p14="http://schemas.microsoft.com/office/powerpoint/2010/main" val="3654796893"/>
              </p:ext>
            </p:extLst>
          </p:nvPr>
        </p:nvGraphicFramePr>
        <p:xfrm>
          <a:off x="2210697" y="2816341"/>
          <a:ext cx="5152912" cy="2164080"/>
        </p:xfrm>
        <a:graphic>
          <a:graphicData uri="http://schemas.openxmlformats.org/drawingml/2006/table">
            <a:tbl>
              <a:tblPr/>
              <a:tblGrid>
                <a:gridCol w="1446560">
                  <a:extLst>
                    <a:ext uri="{9D8B030D-6E8A-4147-A177-3AD203B41FA5}">
                      <a16:colId xmlns:a16="http://schemas.microsoft.com/office/drawing/2014/main" val="3688918135"/>
                    </a:ext>
                  </a:extLst>
                </a:gridCol>
                <a:gridCol w="1485305">
                  <a:extLst>
                    <a:ext uri="{9D8B030D-6E8A-4147-A177-3AD203B41FA5}">
                      <a16:colId xmlns:a16="http://schemas.microsoft.com/office/drawing/2014/main" val="2644009533"/>
                    </a:ext>
                  </a:extLst>
                </a:gridCol>
                <a:gridCol w="2221047">
                  <a:extLst>
                    <a:ext uri="{9D8B030D-6E8A-4147-A177-3AD203B41FA5}">
                      <a16:colId xmlns:a16="http://schemas.microsoft.com/office/drawing/2014/main" val="3485209581"/>
                    </a:ext>
                  </a:extLst>
                </a:gridCol>
              </a:tblGrid>
              <a:tr h="0">
                <a:tc>
                  <a:txBody>
                    <a:bodyPr/>
                    <a:lstStyle/>
                    <a:p>
                      <a:r>
                        <a:rPr lang="en-US" sz="1600" b="1" dirty="0"/>
                        <a:t>Branch</a:t>
                      </a:r>
                      <a:endParaRPr lang="en-IN" sz="1600" b="1" dirty="0"/>
                    </a:p>
                  </a:txBody>
                  <a:tcPr anchor="ctr">
                    <a:lnL>
                      <a:noFill/>
                    </a:lnL>
                    <a:lnR>
                      <a:noFill/>
                    </a:lnR>
                    <a:lnT>
                      <a:noFill/>
                    </a:lnT>
                    <a:lnB>
                      <a:noFill/>
                    </a:lnB>
                    <a:noFill/>
                  </a:tcPr>
                </a:tc>
                <a:tc>
                  <a:txBody>
                    <a:bodyPr/>
                    <a:lstStyle/>
                    <a:p>
                      <a:r>
                        <a:rPr lang="en-US" sz="1600" b="1" dirty="0"/>
                        <a:t>G</a:t>
                      </a:r>
                      <a:r>
                        <a:rPr lang="en-IN" sz="1600" b="1" dirty="0"/>
                        <a:t>ender</a:t>
                      </a:r>
                    </a:p>
                  </a:txBody>
                  <a:tcPr anchor="ctr">
                    <a:lnL>
                      <a:noFill/>
                    </a:lnL>
                    <a:lnR>
                      <a:noFill/>
                    </a:lnR>
                    <a:lnT>
                      <a:noFill/>
                    </a:lnT>
                    <a:lnB>
                      <a:noFill/>
                    </a:lnB>
                    <a:noFill/>
                  </a:tcPr>
                </a:tc>
                <a:tc>
                  <a:txBody>
                    <a:bodyPr/>
                    <a:lstStyle/>
                    <a:p>
                      <a:r>
                        <a:rPr lang="en-US" sz="1600" b="1" dirty="0"/>
                        <a:t>Gender Count</a:t>
                      </a:r>
                      <a:endParaRPr lang="en-IN" sz="1600" b="1" dirty="0"/>
                    </a:p>
                  </a:txBody>
                  <a:tcPr anchor="ctr">
                    <a:lnL>
                      <a:noFill/>
                    </a:lnL>
                    <a:lnR>
                      <a:noFill/>
                    </a:lnR>
                    <a:lnT>
                      <a:noFill/>
                    </a:lnT>
                    <a:lnB>
                      <a:noFill/>
                    </a:lnB>
                    <a:noFill/>
                  </a:tcPr>
                </a:tc>
                <a:extLst>
                  <a:ext uri="{0D108BD9-81ED-4DB2-BD59-A6C34878D82A}">
                    <a16:rowId xmlns:a16="http://schemas.microsoft.com/office/drawing/2014/main" val="2867543995"/>
                  </a:ext>
                </a:extLst>
              </a:tr>
              <a:tr h="0">
                <a:tc>
                  <a:txBody>
                    <a:bodyPr/>
                    <a:lstStyle/>
                    <a:p>
                      <a:r>
                        <a:rPr lang="en-IN" sz="1400" dirty="0"/>
                        <a:t>A</a:t>
                      </a:r>
                    </a:p>
                  </a:txBody>
                  <a:tcPr anchor="ctr">
                    <a:lnL>
                      <a:noFill/>
                    </a:lnL>
                    <a:lnR>
                      <a:noFill/>
                    </a:lnR>
                    <a:lnT>
                      <a:noFill/>
                    </a:lnT>
                    <a:lnB>
                      <a:noFill/>
                    </a:lnB>
                    <a:noFill/>
                  </a:tcPr>
                </a:tc>
                <a:tc>
                  <a:txBody>
                    <a:bodyPr/>
                    <a:lstStyle/>
                    <a:p>
                      <a:r>
                        <a:rPr lang="en-IN" sz="1400" dirty="0"/>
                        <a:t>Male</a:t>
                      </a:r>
                    </a:p>
                  </a:txBody>
                  <a:tcPr anchor="ctr">
                    <a:lnL>
                      <a:noFill/>
                    </a:lnL>
                    <a:lnR>
                      <a:noFill/>
                    </a:lnR>
                    <a:lnT>
                      <a:noFill/>
                    </a:lnT>
                    <a:lnB>
                      <a:noFill/>
                    </a:lnB>
                    <a:noFill/>
                  </a:tcPr>
                </a:tc>
                <a:tc>
                  <a:txBody>
                    <a:bodyPr/>
                    <a:lstStyle/>
                    <a:p>
                      <a:r>
                        <a:rPr lang="en-IN" sz="1400" dirty="0"/>
                        <a:t>179</a:t>
                      </a:r>
                    </a:p>
                  </a:txBody>
                  <a:tcPr anchor="ctr">
                    <a:lnL>
                      <a:noFill/>
                    </a:lnL>
                    <a:lnR>
                      <a:noFill/>
                    </a:lnR>
                    <a:lnT>
                      <a:noFill/>
                    </a:lnT>
                    <a:lnB>
                      <a:noFill/>
                    </a:lnB>
                    <a:noFill/>
                  </a:tcPr>
                </a:tc>
                <a:extLst>
                  <a:ext uri="{0D108BD9-81ED-4DB2-BD59-A6C34878D82A}">
                    <a16:rowId xmlns:a16="http://schemas.microsoft.com/office/drawing/2014/main" val="3966381912"/>
                  </a:ext>
                </a:extLst>
              </a:tr>
              <a:tr h="0">
                <a:tc>
                  <a:txBody>
                    <a:bodyPr/>
                    <a:lstStyle/>
                    <a:p>
                      <a:r>
                        <a:rPr lang="en-IN" sz="1400"/>
                        <a:t>A</a:t>
                      </a:r>
                    </a:p>
                  </a:txBody>
                  <a:tcPr anchor="ctr">
                    <a:lnL>
                      <a:noFill/>
                    </a:lnL>
                    <a:lnR>
                      <a:noFill/>
                    </a:lnR>
                    <a:lnT>
                      <a:noFill/>
                    </a:lnT>
                    <a:lnB>
                      <a:noFill/>
                    </a:lnB>
                    <a:noFill/>
                  </a:tcPr>
                </a:tc>
                <a:tc>
                  <a:txBody>
                    <a:bodyPr/>
                    <a:lstStyle/>
                    <a:p>
                      <a:r>
                        <a:rPr lang="en-IN" sz="1400" dirty="0"/>
                        <a:t>Female</a:t>
                      </a:r>
                    </a:p>
                  </a:txBody>
                  <a:tcPr anchor="ctr">
                    <a:lnL>
                      <a:noFill/>
                    </a:lnL>
                    <a:lnR>
                      <a:noFill/>
                    </a:lnR>
                    <a:lnT>
                      <a:noFill/>
                    </a:lnT>
                    <a:lnB>
                      <a:noFill/>
                    </a:lnB>
                    <a:noFill/>
                  </a:tcPr>
                </a:tc>
                <a:tc>
                  <a:txBody>
                    <a:bodyPr/>
                    <a:lstStyle/>
                    <a:p>
                      <a:r>
                        <a:rPr lang="en-IN" sz="1400" dirty="0"/>
                        <a:t>161</a:t>
                      </a:r>
                    </a:p>
                  </a:txBody>
                  <a:tcPr anchor="ctr">
                    <a:lnL>
                      <a:noFill/>
                    </a:lnL>
                    <a:lnR>
                      <a:noFill/>
                    </a:lnR>
                    <a:lnT>
                      <a:noFill/>
                    </a:lnT>
                    <a:lnB>
                      <a:noFill/>
                    </a:lnB>
                    <a:noFill/>
                  </a:tcPr>
                </a:tc>
                <a:extLst>
                  <a:ext uri="{0D108BD9-81ED-4DB2-BD59-A6C34878D82A}">
                    <a16:rowId xmlns:a16="http://schemas.microsoft.com/office/drawing/2014/main" val="1974287647"/>
                  </a:ext>
                </a:extLst>
              </a:tr>
              <a:tr h="0">
                <a:tc>
                  <a:txBody>
                    <a:bodyPr/>
                    <a:lstStyle/>
                    <a:p>
                      <a:r>
                        <a:rPr lang="en-IN" sz="1400"/>
                        <a:t>B</a:t>
                      </a:r>
                    </a:p>
                  </a:txBody>
                  <a:tcPr anchor="ctr">
                    <a:lnL>
                      <a:noFill/>
                    </a:lnL>
                    <a:lnR>
                      <a:noFill/>
                    </a:lnR>
                    <a:lnT>
                      <a:noFill/>
                    </a:lnT>
                    <a:lnB>
                      <a:noFill/>
                    </a:lnB>
                    <a:noFill/>
                  </a:tcPr>
                </a:tc>
                <a:tc>
                  <a:txBody>
                    <a:bodyPr/>
                    <a:lstStyle/>
                    <a:p>
                      <a:r>
                        <a:rPr lang="en-IN" sz="1400"/>
                        <a:t>Male</a:t>
                      </a:r>
                    </a:p>
                  </a:txBody>
                  <a:tcPr anchor="ctr">
                    <a:lnL>
                      <a:noFill/>
                    </a:lnL>
                    <a:lnR>
                      <a:noFill/>
                    </a:lnR>
                    <a:lnT>
                      <a:noFill/>
                    </a:lnT>
                    <a:lnB>
                      <a:noFill/>
                    </a:lnB>
                    <a:noFill/>
                  </a:tcPr>
                </a:tc>
                <a:tc>
                  <a:txBody>
                    <a:bodyPr/>
                    <a:lstStyle/>
                    <a:p>
                      <a:r>
                        <a:rPr lang="en-IN" sz="1400"/>
                        <a:t>170</a:t>
                      </a:r>
                    </a:p>
                  </a:txBody>
                  <a:tcPr anchor="ctr">
                    <a:lnL>
                      <a:noFill/>
                    </a:lnL>
                    <a:lnR>
                      <a:noFill/>
                    </a:lnR>
                    <a:lnT>
                      <a:noFill/>
                    </a:lnT>
                    <a:lnB>
                      <a:noFill/>
                    </a:lnB>
                    <a:noFill/>
                  </a:tcPr>
                </a:tc>
                <a:extLst>
                  <a:ext uri="{0D108BD9-81ED-4DB2-BD59-A6C34878D82A}">
                    <a16:rowId xmlns:a16="http://schemas.microsoft.com/office/drawing/2014/main" val="1825964447"/>
                  </a:ext>
                </a:extLst>
              </a:tr>
              <a:tr h="0">
                <a:tc>
                  <a:txBody>
                    <a:bodyPr/>
                    <a:lstStyle/>
                    <a:p>
                      <a:r>
                        <a:rPr lang="en-IN" sz="1400"/>
                        <a:t>B</a:t>
                      </a:r>
                    </a:p>
                  </a:txBody>
                  <a:tcPr anchor="ctr">
                    <a:lnL>
                      <a:noFill/>
                    </a:lnL>
                    <a:lnR>
                      <a:noFill/>
                    </a:lnR>
                    <a:lnT>
                      <a:noFill/>
                    </a:lnT>
                    <a:lnB>
                      <a:noFill/>
                    </a:lnB>
                    <a:noFill/>
                  </a:tcPr>
                </a:tc>
                <a:tc>
                  <a:txBody>
                    <a:bodyPr/>
                    <a:lstStyle/>
                    <a:p>
                      <a:r>
                        <a:rPr lang="en-IN" sz="1400"/>
                        <a:t>Female</a:t>
                      </a:r>
                    </a:p>
                  </a:txBody>
                  <a:tcPr anchor="ctr">
                    <a:lnL>
                      <a:noFill/>
                    </a:lnL>
                    <a:lnR>
                      <a:noFill/>
                    </a:lnR>
                    <a:lnT>
                      <a:noFill/>
                    </a:lnT>
                    <a:lnB>
                      <a:noFill/>
                    </a:lnB>
                    <a:noFill/>
                  </a:tcPr>
                </a:tc>
                <a:tc>
                  <a:txBody>
                    <a:bodyPr/>
                    <a:lstStyle/>
                    <a:p>
                      <a:r>
                        <a:rPr lang="en-IN" sz="1400" dirty="0"/>
                        <a:t>162</a:t>
                      </a:r>
                    </a:p>
                  </a:txBody>
                  <a:tcPr anchor="ctr">
                    <a:lnL>
                      <a:noFill/>
                    </a:lnL>
                    <a:lnR>
                      <a:noFill/>
                    </a:lnR>
                    <a:lnT>
                      <a:noFill/>
                    </a:lnT>
                    <a:lnB>
                      <a:noFill/>
                    </a:lnB>
                    <a:noFill/>
                  </a:tcPr>
                </a:tc>
                <a:extLst>
                  <a:ext uri="{0D108BD9-81ED-4DB2-BD59-A6C34878D82A}">
                    <a16:rowId xmlns:a16="http://schemas.microsoft.com/office/drawing/2014/main" val="1887729071"/>
                  </a:ext>
                </a:extLst>
              </a:tr>
              <a:tr h="0">
                <a:tc>
                  <a:txBody>
                    <a:bodyPr/>
                    <a:lstStyle/>
                    <a:p>
                      <a:r>
                        <a:rPr lang="en-IN" sz="1400" dirty="0"/>
                        <a:t>C</a:t>
                      </a:r>
                    </a:p>
                  </a:txBody>
                  <a:tcPr anchor="ctr">
                    <a:lnL>
                      <a:noFill/>
                    </a:lnL>
                    <a:lnR>
                      <a:noFill/>
                    </a:lnR>
                    <a:lnT>
                      <a:noFill/>
                    </a:lnT>
                    <a:lnB>
                      <a:noFill/>
                    </a:lnB>
                    <a:noFill/>
                  </a:tcPr>
                </a:tc>
                <a:tc>
                  <a:txBody>
                    <a:bodyPr/>
                    <a:lstStyle/>
                    <a:p>
                      <a:r>
                        <a:rPr lang="en-IN" sz="1400"/>
                        <a:t>Female</a:t>
                      </a:r>
                    </a:p>
                  </a:txBody>
                  <a:tcPr anchor="ctr">
                    <a:lnL>
                      <a:noFill/>
                    </a:lnL>
                    <a:lnR>
                      <a:noFill/>
                    </a:lnR>
                    <a:lnT>
                      <a:noFill/>
                    </a:lnT>
                    <a:lnB>
                      <a:noFill/>
                    </a:lnB>
                    <a:noFill/>
                  </a:tcPr>
                </a:tc>
                <a:tc>
                  <a:txBody>
                    <a:bodyPr/>
                    <a:lstStyle/>
                    <a:p>
                      <a:r>
                        <a:rPr lang="en-IN" sz="1400" dirty="0"/>
                        <a:t>178</a:t>
                      </a:r>
                    </a:p>
                  </a:txBody>
                  <a:tcPr anchor="ctr">
                    <a:lnL>
                      <a:noFill/>
                    </a:lnL>
                    <a:lnR>
                      <a:noFill/>
                    </a:lnR>
                    <a:lnT>
                      <a:noFill/>
                    </a:lnT>
                    <a:lnB>
                      <a:noFill/>
                    </a:lnB>
                    <a:noFill/>
                  </a:tcPr>
                </a:tc>
                <a:extLst>
                  <a:ext uri="{0D108BD9-81ED-4DB2-BD59-A6C34878D82A}">
                    <a16:rowId xmlns:a16="http://schemas.microsoft.com/office/drawing/2014/main" val="1540811883"/>
                  </a:ext>
                </a:extLst>
              </a:tr>
              <a:tr h="0">
                <a:tc>
                  <a:txBody>
                    <a:bodyPr/>
                    <a:lstStyle/>
                    <a:p>
                      <a:r>
                        <a:rPr lang="en-IN" sz="1400" dirty="0"/>
                        <a:t>C</a:t>
                      </a:r>
                    </a:p>
                  </a:txBody>
                  <a:tcPr anchor="ctr">
                    <a:lnL>
                      <a:noFill/>
                    </a:lnL>
                    <a:lnR>
                      <a:noFill/>
                    </a:lnR>
                    <a:lnT>
                      <a:noFill/>
                    </a:lnT>
                    <a:lnB>
                      <a:noFill/>
                    </a:lnB>
                    <a:noFill/>
                  </a:tcPr>
                </a:tc>
                <a:tc>
                  <a:txBody>
                    <a:bodyPr/>
                    <a:lstStyle/>
                    <a:p>
                      <a:r>
                        <a:rPr lang="en-IN" sz="1400" dirty="0"/>
                        <a:t>Male</a:t>
                      </a:r>
                    </a:p>
                  </a:txBody>
                  <a:tcPr anchor="ctr">
                    <a:lnL>
                      <a:noFill/>
                    </a:lnL>
                    <a:lnR>
                      <a:noFill/>
                    </a:lnR>
                    <a:lnT>
                      <a:noFill/>
                    </a:lnT>
                    <a:lnB>
                      <a:noFill/>
                    </a:lnB>
                    <a:noFill/>
                  </a:tcPr>
                </a:tc>
                <a:tc>
                  <a:txBody>
                    <a:bodyPr/>
                    <a:lstStyle/>
                    <a:p>
                      <a:r>
                        <a:rPr lang="en-IN" sz="1400" dirty="0"/>
                        <a:t>150</a:t>
                      </a:r>
                    </a:p>
                  </a:txBody>
                  <a:tcPr anchor="ctr">
                    <a:lnL>
                      <a:noFill/>
                    </a:lnL>
                    <a:lnR>
                      <a:noFill/>
                    </a:lnR>
                    <a:lnT>
                      <a:noFill/>
                    </a:lnT>
                    <a:lnB>
                      <a:noFill/>
                    </a:lnB>
                    <a:noFill/>
                  </a:tcPr>
                </a:tc>
                <a:extLst>
                  <a:ext uri="{0D108BD9-81ED-4DB2-BD59-A6C34878D82A}">
                    <a16:rowId xmlns:a16="http://schemas.microsoft.com/office/drawing/2014/main" val="1250692701"/>
                  </a:ext>
                </a:extLst>
              </a:tr>
            </a:tbl>
          </a:graphicData>
        </a:graphic>
      </p:graphicFrame>
      <p:sp>
        <p:nvSpPr>
          <p:cNvPr id="29" name="TextBox 28">
            <a:extLst>
              <a:ext uri="{FF2B5EF4-FFF2-40B4-BE49-F238E27FC236}">
                <a16:creationId xmlns:a16="http://schemas.microsoft.com/office/drawing/2014/main" id="{41B9CB8C-3F8B-3439-54AA-208242ECF36C}"/>
              </a:ext>
            </a:extLst>
          </p:cNvPr>
          <p:cNvSpPr txBox="1"/>
          <p:nvPr/>
        </p:nvSpPr>
        <p:spPr>
          <a:xfrm>
            <a:off x="0" y="2063742"/>
            <a:ext cx="5669280" cy="338554"/>
          </a:xfrm>
          <a:prstGeom prst="rect">
            <a:avLst/>
          </a:prstGeom>
          <a:noFill/>
        </p:spPr>
        <p:txBody>
          <a:bodyPr wrap="square">
            <a:spAutoFit/>
          </a:bodyPr>
          <a:lstStyle/>
          <a:p>
            <a:r>
              <a:rPr lang="en-US" sz="1600" b="1" dirty="0">
                <a:solidFill>
                  <a:schemeClr val="tx1"/>
                </a:solidFill>
              </a:rPr>
              <a:t>Examine the distribution of genders within each branch:</a:t>
            </a:r>
            <a:endParaRPr lang="en-IN" sz="1600" b="1" dirty="0">
              <a:solidFill>
                <a:schemeClr val="tx1"/>
              </a:solidFill>
            </a:endParaRPr>
          </a:p>
        </p:txBody>
      </p:sp>
      <p:sp>
        <p:nvSpPr>
          <p:cNvPr id="31" name="TextBox 30">
            <a:extLst>
              <a:ext uri="{FF2B5EF4-FFF2-40B4-BE49-F238E27FC236}">
                <a16:creationId xmlns:a16="http://schemas.microsoft.com/office/drawing/2014/main" id="{D531E61D-6CA1-065F-3F50-908DD3656CBD}"/>
              </a:ext>
            </a:extLst>
          </p:cNvPr>
          <p:cNvSpPr txBox="1"/>
          <p:nvPr/>
        </p:nvSpPr>
        <p:spPr>
          <a:xfrm>
            <a:off x="-21515" y="2365565"/>
            <a:ext cx="8928850" cy="523220"/>
          </a:xfrm>
          <a:prstGeom prst="rect">
            <a:avLst/>
          </a:prstGeom>
          <a:noFill/>
        </p:spPr>
        <p:txBody>
          <a:bodyPr wrap="square">
            <a:spAutoFit/>
          </a:bodyPr>
          <a:lstStyle/>
          <a:p>
            <a:r>
              <a:rPr lang="en-US" dirty="0">
                <a:solidFill>
                  <a:schemeClr val="tx1"/>
                </a:solidFill>
              </a:rPr>
              <a:t>select gender , branch , count(*) as </a:t>
            </a:r>
            <a:r>
              <a:rPr lang="en-US" dirty="0" err="1">
                <a:solidFill>
                  <a:schemeClr val="tx1"/>
                </a:solidFill>
              </a:rPr>
              <a:t>gender_count</a:t>
            </a:r>
            <a:r>
              <a:rPr lang="en-US" dirty="0">
                <a:solidFill>
                  <a:schemeClr val="tx1"/>
                </a:solidFill>
              </a:rPr>
              <a:t> from amazon group by </a:t>
            </a:r>
            <a:r>
              <a:rPr lang="en-US" dirty="0" err="1">
                <a:solidFill>
                  <a:schemeClr val="tx1"/>
                </a:solidFill>
              </a:rPr>
              <a:t>branch,gender</a:t>
            </a:r>
            <a:r>
              <a:rPr lang="en-US" dirty="0">
                <a:solidFill>
                  <a:schemeClr val="tx1"/>
                </a:solidFill>
              </a:rPr>
              <a:t> order by branch, </a:t>
            </a:r>
            <a:r>
              <a:rPr lang="en-US" dirty="0" err="1">
                <a:solidFill>
                  <a:schemeClr val="tx1"/>
                </a:solidFill>
              </a:rPr>
              <a:t>gender_count</a:t>
            </a:r>
            <a:r>
              <a:rPr lang="en-US" dirty="0">
                <a:solidFill>
                  <a:schemeClr val="tx1"/>
                </a:solidFill>
              </a:rPr>
              <a:t> desc;</a:t>
            </a:r>
            <a:endParaRPr lang="en-IN" dirty="0">
              <a:solidFill>
                <a:schemeClr val="tx1"/>
              </a:solidFill>
            </a:endParaRPr>
          </a:p>
        </p:txBody>
      </p:sp>
    </p:spTree>
    <p:extLst>
      <p:ext uri="{BB962C8B-B14F-4D97-AF65-F5344CB8AC3E}">
        <p14:creationId xmlns:p14="http://schemas.microsoft.com/office/powerpoint/2010/main" val="419368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15C00-6730-DC96-0B87-53FE02A4875D}"/>
              </a:ext>
            </a:extLst>
          </p:cNvPr>
          <p:cNvSpPr txBox="1"/>
          <p:nvPr/>
        </p:nvSpPr>
        <p:spPr>
          <a:xfrm>
            <a:off x="86060" y="114907"/>
            <a:ext cx="8433996" cy="646331"/>
          </a:xfrm>
          <a:prstGeom prst="rect">
            <a:avLst/>
          </a:prstGeom>
          <a:noFill/>
        </p:spPr>
        <p:txBody>
          <a:bodyPr wrap="square">
            <a:spAutoFit/>
          </a:bodyPr>
          <a:lstStyle/>
          <a:p>
            <a:r>
              <a:rPr lang="en-IN" sz="1800" b="1" dirty="0">
                <a:solidFill>
                  <a:schemeClr val="tx1"/>
                </a:solidFill>
              </a:rPr>
              <a:t>Identify the time of day when customers provide the most ratings:</a:t>
            </a:r>
          </a:p>
          <a:p>
            <a:r>
              <a:rPr lang="en-IN" sz="1800" b="1" dirty="0">
                <a:solidFill>
                  <a:schemeClr val="tx1"/>
                </a:solidFill>
              </a:rPr>
              <a:t>Query: </a:t>
            </a:r>
            <a:r>
              <a:rPr lang="en-US" sz="1600" dirty="0">
                <a:solidFill>
                  <a:schemeClr val="tx1"/>
                </a:solidFill>
              </a:rPr>
              <a:t>select </a:t>
            </a:r>
            <a:r>
              <a:rPr lang="en-US" sz="1600" dirty="0" err="1">
                <a:solidFill>
                  <a:schemeClr val="tx1"/>
                </a:solidFill>
              </a:rPr>
              <a:t>timeofday</a:t>
            </a:r>
            <a:r>
              <a:rPr lang="en-US" sz="1600" dirty="0">
                <a:solidFill>
                  <a:schemeClr val="tx1"/>
                </a:solidFill>
              </a:rPr>
              <a:t> ,max(rating) as </a:t>
            </a:r>
            <a:r>
              <a:rPr lang="en-US" sz="1600" dirty="0" err="1">
                <a:solidFill>
                  <a:schemeClr val="tx1"/>
                </a:solidFill>
              </a:rPr>
              <a:t>most_ratings</a:t>
            </a:r>
            <a:r>
              <a:rPr lang="en-US" sz="1600" dirty="0">
                <a:solidFill>
                  <a:schemeClr val="tx1"/>
                </a:solidFill>
              </a:rPr>
              <a:t> from amazon group by </a:t>
            </a:r>
            <a:r>
              <a:rPr lang="en-US" sz="1600" dirty="0" err="1">
                <a:solidFill>
                  <a:schemeClr val="tx1"/>
                </a:solidFill>
              </a:rPr>
              <a:t>timeofday</a:t>
            </a:r>
            <a:r>
              <a:rPr lang="en-US" sz="1600" dirty="0">
                <a:solidFill>
                  <a:schemeClr val="tx1"/>
                </a:solidFill>
              </a:rPr>
              <a:t>;</a:t>
            </a:r>
            <a:endParaRPr lang="en-IN" sz="1600" dirty="0">
              <a:solidFill>
                <a:schemeClr val="tx1"/>
              </a:solidFill>
            </a:endParaRPr>
          </a:p>
        </p:txBody>
      </p:sp>
      <p:graphicFrame>
        <p:nvGraphicFramePr>
          <p:cNvPr id="4" name="Table 3">
            <a:extLst>
              <a:ext uri="{FF2B5EF4-FFF2-40B4-BE49-F238E27FC236}">
                <a16:creationId xmlns:a16="http://schemas.microsoft.com/office/drawing/2014/main" id="{3DDCB0D2-668F-0993-4778-13969A81A573}"/>
              </a:ext>
            </a:extLst>
          </p:cNvPr>
          <p:cNvGraphicFramePr>
            <a:graphicFrameLocks noGrp="1"/>
          </p:cNvGraphicFramePr>
          <p:nvPr>
            <p:extLst>
              <p:ext uri="{D42A27DB-BD31-4B8C-83A1-F6EECF244321}">
                <p14:modId xmlns:p14="http://schemas.microsoft.com/office/powerpoint/2010/main" val="158169087"/>
              </p:ext>
            </p:extLst>
          </p:nvPr>
        </p:nvGraphicFramePr>
        <p:xfrm>
          <a:off x="924745" y="761238"/>
          <a:ext cx="6756626" cy="1280160"/>
        </p:xfrm>
        <a:graphic>
          <a:graphicData uri="http://schemas.openxmlformats.org/drawingml/2006/table">
            <a:tbl>
              <a:tblPr/>
              <a:tblGrid>
                <a:gridCol w="3378313">
                  <a:extLst>
                    <a:ext uri="{9D8B030D-6E8A-4147-A177-3AD203B41FA5}">
                      <a16:colId xmlns:a16="http://schemas.microsoft.com/office/drawing/2014/main" val="515428883"/>
                    </a:ext>
                  </a:extLst>
                </a:gridCol>
                <a:gridCol w="3378313">
                  <a:extLst>
                    <a:ext uri="{9D8B030D-6E8A-4147-A177-3AD203B41FA5}">
                      <a16:colId xmlns:a16="http://schemas.microsoft.com/office/drawing/2014/main" val="397820416"/>
                    </a:ext>
                  </a:extLst>
                </a:gridCol>
              </a:tblGrid>
              <a:tr h="0">
                <a:tc>
                  <a:txBody>
                    <a:bodyPr/>
                    <a:lstStyle/>
                    <a:p>
                      <a:r>
                        <a:rPr lang="en-US" sz="1800" b="1" dirty="0"/>
                        <a:t>Time of Day</a:t>
                      </a:r>
                      <a:endParaRPr lang="en-IN" sz="1800" b="1" dirty="0"/>
                    </a:p>
                  </a:txBody>
                  <a:tcPr anchor="ctr">
                    <a:lnL>
                      <a:noFill/>
                    </a:lnL>
                    <a:lnR>
                      <a:noFill/>
                    </a:lnR>
                    <a:lnT>
                      <a:noFill/>
                    </a:lnT>
                    <a:lnB>
                      <a:noFill/>
                    </a:lnB>
                    <a:noFill/>
                  </a:tcPr>
                </a:tc>
                <a:tc>
                  <a:txBody>
                    <a:bodyPr/>
                    <a:lstStyle/>
                    <a:p>
                      <a:r>
                        <a:rPr lang="en-US" sz="1800" b="1" dirty="0"/>
                        <a:t>Most Ratings</a:t>
                      </a:r>
                      <a:endParaRPr lang="en-IN" sz="1800" b="1" dirty="0"/>
                    </a:p>
                  </a:txBody>
                  <a:tcPr anchor="ctr">
                    <a:lnL>
                      <a:noFill/>
                    </a:lnL>
                    <a:lnR>
                      <a:noFill/>
                    </a:lnR>
                    <a:lnT>
                      <a:noFill/>
                    </a:lnT>
                    <a:lnB>
                      <a:noFill/>
                    </a:lnB>
                    <a:noFill/>
                  </a:tcPr>
                </a:tc>
                <a:extLst>
                  <a:ext uri="{0D108BD9-81ED-4DB2-BD59-A6C34878D82A}">
                    <a16:rowId xmlns:a16="http://schemas.microsoft.com/office/drawing/2014/main" val="3192806876"/>
                  </a:ext>
                </a:extLst>
              </a:tr>
              <a:tr h="0">
                <a:tc>
                  <a:txBody>
                    <a:bodyPr/>
                    <a:lstStyle/>
                    <a:p>
                      <a:r>
                        <a:rPr lang="en-IN" dirty="0"/>
                        <a:t>Afternoon</a:t>
                      </a:r>
                    </a:p>
                  </a:txBody>
                  <a:tcPr anchor="ctr">
                    <a:lnL>
                      <a:noFill/>
                    </a:lnL>
                    <a:lnR>
                      <a:noFill/>
                    </a:lnR>
                    <a:lnT>
                      <a:noFill/>
                    </a:lnT>
                    <a:lnB>
                      <a:noFill/>
                    </a:lnB>
                    <a:noFill/>
                  </a:tcPr>
                </a:tc>
                <a:tc>
                  <a:txBody>
                    <a:bodyPr/>
                    <a:lstStyle/>
                    <a:p>
                      <a:r>
                        <a:rPr lang="en-IN"/>
                        <a:t>10.0000</a:t>
                      </a:r>
                    </a:p>
                  </a:txBody>
                  <a:tcPr anchor="ctr">
                    <a:lnL>
                      <a:noFill/>
                    </a:lnL>
                    <a:lnR>
                      <a:noFill/>
                    </a:lnR>
                    <a:lnT>
                      <a:noFill/>
                    </a:lnT>
                    <a:lnB>
                      <a:noFill/>
                    </a:lnB>
                    <a:noFill/>
                  </a:tcPr>
                </a:tc>
                <a:extLst>
                  <a:ext uri="{0D108BD9-81ED-4DB2-BD59-A6C34878D82A}">
                    <a16:rowId xmlns:a16="http://schemas.microsoft.com/office/drawing/2014/main" val="2844336445"/>
                  </a:ext>
                </a:extLst>
              </a:tr>
              <a:tr h="0">
                <a:tc>
                  <a:txBody>
                    <a:bodyPr/>
                    <a:lstStyle/>
                    <a:p>
                      <a:r>
                        <a:rPr lang="en-IN"/>
                        <a:t>Morning</a:t>
                      </a:r>
                    </a:p>
                  </a:txBody>
                  <a:tcPr anchor="ctr">
                    <a:lnL>
                      <a:noFill/>
                    </a:lnL>
                    <a:lnR>
                      <a:noFill/>
                    </a:lnR>
                    <a:lnT>
                      <a:noFill/>
                    </a:lnT>
                    <a:lnB>
                      <a:noFill/>
                    </a:lnB>
                    <a:noFill/>
                  </a:tcPr>
                </a:tc>
                <a:tc>
                  <a:txBody>
                    <a:bodyPr/>
                    <a:lstStyle/>
                    <a:p>
                      <a:r>
                        <a:rPr lang="en-IN" dirty="0"/>
                        <a:t>10.0000</a:t>
                      </a:r>
                    </a:p>
                  </a:txBody>
                  <a:tcPr anchor="ctr">
                    <a:lnL>
                      <a:noFill/>
                    </a:lnL>
                    <a:lnR>
                      <a:noFill/>
                    </a:lnR>
                    <a:lnT>
                      <a:noFill/>
                    </a:lnT>
                    <a:lnB>
                      <a:noFill/>
                    </a:lnB>
                    <a:noFill/>
                  </a:tcPr>
                </a:tc>
                <a:extLst>
                  <a:ext uri="{0D108BD9-81ED-4DB2-BD59-A6C34878D82A}">
                    <a16:rowId xmlns:a16="http://schemas.microsoft.com/office/drawing/2014/main" val="3515214474"/>
                  </a:ext>
                </a:extLst>
              </a:tr>
              <a:tr h="0">
                <a:tc>
                  <a:txBody>
                    <a:bodyPr/>
                    <a:lstStyle/>
                    <a:p>
                      <a:r>
                        <a:rPr lang="en-IN" dirty="0"/>
                        <a:t>Evening</a:t>
                      </a:r>
                    </a:p>
                  </a:txBody>
                  <a:tcPr anchor="ctr">
                    <a:lnL>
                      <a:noFill/>
                    </a:lnL>
                    <a:lnR>
                      <a:noFill/>
                    </a:lnR>
                    <a:lnT>
                      <a:noFill/>
                    </a:lnT>
                    <a:lnB>
                      <a:noFill/>
                    </a:lnB>
                    <a:noFill/>
                  </a:tcPr>
                </a:tc>
                <a:tc>
                  <a:txBody>
                    <a:bodyPr/>
                    <a:lstStyle/>
                    <a:p>
                      <a:r>
                        <a:rPr lang="en-IN" dirty="0"/>
                        <a:t>10.0000</a:t>
                      </a:r>
                    </a:p>
                  </a:txBody>
                  <a:tcPr anchor="ctr">
                    <a:lnL>
                      <a:noFill/>
                    </a:lnL>
                    <a:lnR>
                      <a:noFill/>
                    </a:lnR>
                    <a:lnT>
                      <a:noFill/>
                    </a:lnT>
                    <a:lnB>
                      <a:noFill/>
                    </a:lnB>
                    <a:noFill/>
                  </a:tcPr>
                </a:tc>
                <a:extLst>
                  <a:ext uri="{0D108BD9-81ED-4DB2-BD59-A6C34878D82A}">
                    <a16:rowId xmlns:a16="http://schemas.microsoft.com/office/drawing/2014/main" val="1835960922"/>
                  </a:ext>
                </a:extLst>
              </a:tr>
            </a:tbl>
          </a:graphicData>
        </a:graphic>
      </p:graphicFrame>
      <p:graphicFrame>
        <p:nvGraphicFramePr>
          <p:cNvPr id="5" name="Table 4">
            <a:extLst>
              <a:ext uri="{FF2B5EF4-FFF2-40B4-BE49-F238E27FC236}">
                <a16:creationId xmlns:a16="http://schemas.microsoft.com/office/drawing/2014/main" id="{7AA5692E-BFBC-5518-26EF-6BBA618A7DE9}"/>
              </a:ext>
            </a:extLst>
          </p:cNvPr>
          <p:cNvGraphicFramePr>
            <a:graphicFrameLocks noGrp="1"/>
          </p:cNvGraphicFramePr>
          <p:nvPr>
            <p:extLst>
              <p:ext uri="{D42A27DB-BD31-4B8C-83A1-F6EECF244321}">
                <p14:modId xmlns:p14="http://schemas.microsoft.com/office/powerpoint/2010/main" val="218470731"/>
              </p:ext>
            </p:extLst>
          </p:nvPr>
        </p:nvGraphicFramePr>
        <p:xfrm>
          <a:off x="741866" y="2998983"/>
          <a:ext cx="7337538" cy="1889760"/>
        </p:xfrm>
        <a:graphic>
          <a:graphicData uri="http://schemas.openxmlformats.org/drawingml/2006/table">
            <a:tbl>
              <a:tblPr/>
              <a:tblGrid>
                <a:gridCol w="2445846">
                  <a:extLst>
                    <a:ext uri="{9D8B030D-6E8A-4147-A177-3AD203B41FA5}">
                      <a16:colId xmlns:a16="http://schemas.microsoft.com/office/drawing/2014/main" val="434043874"/>
                    </a:ext>
                  </a:extLst>
                </a:gridCol>
                <a:gridCol w="2445846">
                  <a:extLst>
                    <a:ext uri="{9D8B030D-6E8A-4147-A177-3AD203B41FA5}">
                      <a16:colId xmlns:a16="http://schemas.microsoft.com/office/drawing/2014/main" val="2765930492"/>
                    </a:ext>
                  </a:extLst>
                </a:gridCol>
                <a:gridCol w="2445846">
                  <a:extLst>
                    <a:ext uri="{9D8B030D-6E8A-4147-A177-3AD203B41FA5}">
                      <a16:colId xmlns:a16="http://schemas.microsoft.com/office/drawing/2014/main" val="1586522806"/>
                    </a:ext>
                  </a:extLst>
                </a:gridCol>
              </a:tblGrid>
              <a:tr h="304800">
                <a:tc>
                  <a:txBody>
                    <a:bodyPr/>
                    <a:lstStyle/>
                    <a:p>
                      <a:r>
                        <a:rPr lang="en-US" sz="1800" b="1" dirty="0"/>
                        <a:t>Branch</a:t>
                      </a:r>
                      <a:endParaRPr lang="en-IN" sz="1800" b="1" dirty="0"/>
                    </a:p>
                  </a:txBody>
                  <a:tcPr anchor="ctr">
                    <a:lnL>
                      <a:noFill/>
                    </a:lnL>
                    <a:lnR>
                      <a:noFill/>
                    </a:lnR>
                    <a:lnT>
                      <a:noFill/>
                    </a:lnT>
                    <a:lnB>
                      <a:noFill/>
                    </a:lnB>
                    <a:noFill/>
                  </a:tcPr>
                </a:tc>
                <a:tc>
                  <a:txBody>
                    <a:bodyPr/>
                    <a:lstStyle/>
                    <a:p>
                      <a:r>
                        <a:rPr lang="en-US" sz="1800" b="1" dirty="0"/>
                        <a:t>Time of Day</a:t>
                      </a:r>
                      <a:endParaRPr lang="en-IN" sz="1800" b="1" dirty="0"/>
                    </a:p>
                  </a:txBody>
                  <a:tcPr anchor="ctr">
                    <a:lnL>
                      <a:noFill/>
                    </a:lnL>
                    <a:lnR>
                      <a:noFill/>
                    </a:lnR>
                    <a:lnT>
                      <a:noFill/>
                    </a:lnT>
                    <a:lnB>
                      <a:noFill/>
                    </a:lnB>
                    <a:noFill/>
                  </a:tcPr>
                </a:tc>
                <a:tc>
                  <a:txBody>
                    <a:bodyPr/>
                    <a:lstStyle/>
                    <a:p>
                      <a:r>
                        <a:rPr lang="en-US" sz="1800" b="1" dirty="0"/>
                        <a:t>Highest Ratings</a:t>
                      </a:r>
                      <a:endParaRPr lang="en-IN" sz="1800" b="1" dirty="0"/>
                    </a:p>
                  </a:txBody>
                  <a:tcPr anchor="ctr">
                    <a:lnL>
                      <a:noFill/>
                    </a:lnL>
                    <a:lnR>
                      <a:noFill/>
                    </a:lnR>
                    <a:lnT>
                      <a:noFill/>
                    </a:lnT>
                    <a:lnB>
                      <a:noFill/>
                    </a:lnB>
                    <a:noFill/>
                  </a:tcPr>
                </a:tc>
                <a:extLst>
                  <a:ext uri="{0D108BD9-81ED-4DB2-BD59-A6C34878D82A}">
                    <a16:rowId xmlns:a16="http://schemas.microsoft.com/office/drawing/2014/main" val="1998252289"/>
                  </a:ext>
                </a:extLst>
              </a:tr>
              <a:tr h="304800">
                <a:tc>
                  <a:txBody>
                    <a:bodyPr/>
                    <a:lstStyle/>
                    <a:p>
                      <a:r>
                        <a:rPr lang="en-IN" sz="1400" dirty="0"/>
                        <a:t>A</a:t>
                      </a:r>
                    </a:p>
                  </a:txBody>
                  <a:tcPr anchor="ctr">
                    <a:lnL>
                      <a:noFill/>
                    </a:lnL>
                    <a:lnR>
                      <a:noFill/>
                    </a:lnR>
                    <a:lnT>
                      <a:noFill/>
                    </a:lnT>
                    <a:lnB>
                      <a:noFill/>
                    </a:lnB>
                    <a:noFill/>
                  </a:tcPr>
                </a:tc>
                <a:tc>
                  <a:txBody>
                    <a:bodyPr/>
                    <a:lstStyle/>
                    <a:p>
                      <a:r>
                        <a:rPr lang="en-IN" sz="1400"/>
                        <a:t>Afternoon</a:t>
                      </a:r>
                    </a:p>
                  </a:txBody>
                  <a:tcPr anchor="ctr">
                    <a:lnL>
                      <a:noFill/>
                    </a:lnL>
                    <a:lnR>
                      <a:noFill/>
                    </a:lnR>
                    <a:lnT>
                      <a:noFill/>
                    </a:lnT>
                    <a:lnB>
                      <a:noFill/>
                    </a:lnB>
                    <a:noFill/>
                  </a:tcPr>
                </a:tc>
                <a:tc>
                  <a:txBody>
                    <a:bodyPr/>
                    <a:lstStyle/>
                    <a:p>
                      <a:r>
                        <a:rPr lang="en-IN" sz="1400" dirty="0"/>
                        <a:t>10.0000</a:t>
                      </a:r>
                    </a:p>
                  </a:txBody>
                  <a:tcPr anchor="ctr">
                    <a:lnL>
                      <a:noFill/>
                    </a:lnL>
                    <a:lnR>
                      <a:noFill/>
                    </a:lnR>
                    <a:lnT>
                      <a:noFill/>
                    </a:lnT>
                    <a:lnB>
                      <a:noFill/>
                    </a:lnB>
                    <a:noFill/>
                  </a:tcPr>
                </a:tc>
                <a:extLst>
                  <a:ext uri="{0D108BD9-81ED-4DB2-BD59-A6C34878D82A}">
                    <a16:rowId xmlns:a16="http://schemas.microsoft.com/office/drawing/2014/main" val="2192697967"/>
                  </a:ext>
                </a:extLst>
              </a:tr>
              <a:tr h="304800">
                <a:tc>
                  <a:txBody>
                    <a:bodyPr/>
                    <a:lstStyle/>
                    <a:p>
                      <a:r>
                        <a:rPr lang="en-IN" sz="1400"/>
                        <a:t>C</a:t>
                      </a:r>
                    </a:p>
                  </a:txBody>
                  <a:tcPr anchor="ctr">
                    <a:lnL>
                      <a:noFill/>
                    </a:lnL>
                    <a:lnR>
                      <a:noFill/>
                    </a:lnR>
                    <a:lnT>
                      <a:noFill/>
                    </a:lnT>
                    <a:lnB>
                      <a:noFill/>
                    </a:lnB>
                    <a:noFill/>
                  </a:tcPr>
                </a:tc>
                <a:tc>
                  <a:txBody>
                    <a:bodyPr/>
                    <a:lstStyle/>
                    <a:p>
                      <a:r>
                        <a:rPr lang="en-IN" sz="1400"/>
                        <a:t>Morning</a:t>
                      </a:r>
                    </a:p>
                  </a:txBody>
                  <a:tcPr anchor="ctr">
                    <a:lnL>
                      <a:noFill/>
                    </a:lnL>
                    <a:lnR>
                      <a:noFill/>
                    </a:lnR>
                    <a:lnT>
                      <a:noFill/>
                    </a:lnT>
                    <a:lnB>
                      <a:noFill/>
                    </a:lnB>
                    <a:noFill/>
                  </a:tcPr>
                </a:tc>
                <a:tc>
                  <a:txBody>
                    <a:bodyPr/>
                    <a:lstStyle/>
                    <a:p>
                      <a:r>
                        <a:rPr lang="en-IN" sz="1400"/>
                        <a:t>9.9000</a:t>
                      </a:r>
                    </a:p>
                  </a:txBody>
                  <a:tcPr anchor="ctr">
                    <a:lnL>
                      <a:noFill/>
                    </a:lnL>
                    <a:lnR>
                      <a:noFill/>
                    </a:lnR>
                    <a:lnT>
                      <a:noFill/>
                    </a:lnT>
                    <a:lnB>
                      <a:noFill/>
                    </a:lnB>
                    <a:noFill/>
                  </a:tcPr>
                </a:tc>
                <a:extLst>
                  <a:ext uri="{0D108BD9-81ED-4DB2-BD59-A6C34878D82A}">
                    <a16:rowId xmlns:a16="http://schemas.microsoft.com/office/drawing/2014/main" val="4153469843"/>
                  </a:ext>
                </a:extLst>
              </a:tr>
              <a:tr h="304800">
                <a:tc>
                  <a:txBody>
                    <a:bodyPr/>
                    <a:lstStyle/>
                    <a:p>
                      <a:r>
                        <a:rPr lang="en-IN" sz="1400"/>
                        <a:t>A</a:t>
                      </a:r>
                    </a:p>
                  </a:txBody>
                  <a:tcPr anchor="ctr">
                    <a:lnL>
                      <a:noFill/>
                    </a:lnL>
                    <a:lnR>
                      <a:noFill/>
                    </a:lnR>
                    <a:lnT>
                      <a:noFill/>
                    </a:lnT>
                    <a:lnB>
                      <a:noFill/>
                    </a:lnB>
                    <a:noFill/>
                  </a:tcPr>
                </a:tc>
                <a:tc>
                  <a:txBody>
                    <a:bodyPr/>
                    <a:lstStyle/>
                    <a:p>
                      <a:r>
                        <a:rPr lang="en-IN" sz="1400"/>
                        <a:t>Evening</a:t>
                      </a:r>
                    </a:p>
                  </a:txBody>
                  <a:tcPr anchor="ctr">
                    <a:lnL>
                      <a:noFill/>
                    </a:lnL>
                    <a:lnR>
                      <a:noFill/>
                    </a:lnR>
                    <a:lnT>
                      <a:noFill/>
                    </a:lnT>
                    <a:lnB>
                      <a:noFill/>
                    </a:lnB>
                    <a:noFill/>
                  </a:tcPr>
                </a:tc>
                <a:tc>
                  <a:txBody>
                    <a:bodyPr/>
                    <a:lstStyle/>
                    <a:p>
                      <a:r>
                        <a:rPr lang="en-IN" sz="1400"/>
                        <a:t>9.8000</a:t>
                      </a:r>
                    </a:p>
                  </a:txBody>
                  <a:tcPr anchor="ctr">
                    <a:lnL>
                      <a:noFill/>
                    </a:lnL>
                    <a:lnR>
                      <a:noFill/>
                    </a:lnR>
                    <a:lnT>
                      <a:noFill/>
                    </a:lnT>
                    <a:lnB>
                      <a:noFill/>
                    </a:lnB>
                    <a:noFill/>
                  </a:tcPr>
                </a:tc>
                <a:extLst>
                  <a:ext uri="{0D108BD9-81ED-4DB2-BD59-A6C34878D82A}">
                    <a16:rowId xmlns:a16="http://schemas.microsoft.com/office/drawing/2014/main" val="2783923535"/>
                  </a:ext>
                </a:extLst>
              </a:tr>
              <a:tr h="304800">
                <a:tc>
                  <a:txBody>
                    <a:bodyPr/>
                    <a:lstStyle/>
                    <a:p>
                      <a:r>
                        <a:rPr lang="en-IN" sz="1400"/>
                        <a:t>A</a:t>
                      </a:r>
                    </a:p>
                  </a:txBody>
                  <a:tcPr anchor="ctr">
                    <a:lnL>
                      <a:noFill/>
                    </a:lnL>
                    <a:lnR>
                      <a:noFill/>
                    </a:lnR>
                    <a:lnT>
                      <a:noFill/>
                    </a:lnT>
                    <a:lnB>
                      <a:noFill/>
                    </a:lnB>
                    <a:noFill/>
                  </a:tcPr>
                </a:tc>
                <a:tc>
                  <a:txBody>
                    <a:bodyPr/>
                    <a:lstStyle/>
                    <a:p>
                      <a:r>
                        <a:rPr lang="en-IN" sz="1400"/>
                        <a:t>Morning</a:t>
                      </a:r>
                    </a:p>
                  </a:txBody>
                  <a:tcPr anchor="ctr">
                    <a:lnL>
                      <a:noFill/>
                    </a:lnL>
                    <a:lnR>
                      <a:noFill/>
                    </a:lnR>
                    <a:lnT>
                      <a:noFill/>
                    </a:lnT>
                    <a:lnB>
                      <a:noFill/>
                    </a:lnB>
                    <a:noFill/>
                  </a:tcPr>
                </a:tc>
                <a:tc>
                  <a:txBody>
                    <a:bodyPr/>
                    <a:lstStyle/>
                    <a:p>
                      <a:r>
                        <a:rPr lang="en-IN" sz="1400"/>
                        <a:t>9.9000</a:t>
                      </a:r>
                    </a:p>
                  </a:txBody>
                  <a:tcPr anchor="ctr">
                    <a:lnL>
                      <a:noFill/>
                    </a:lnL>
                    <a:lnR>
                      <a:noFill/>
                    </a:lnR>
                    <a:lnT>
                      <a:noFill/>
                    </a:lnT>
                    <a:lnB>
                      <a:noFill/>
                    </a:lnB>
                    <a:noFill/>
                  </a:tcPr>
                </a:tc>
                <a:extLst>
                  <a:ext uri="{0D108BD9-81ED-4DB2-BD59-A6C34878D82A}">
                    <a16:rowId xmlns:a16="http://schemas.microsoft.com/office/drawing/2014/main" val="2629365673"/>
                  </a:ext>
                </a:extLst>
              </a:tr>
              <a:tr h="304800">
                <a:tc>
                  <a:txBody>
                    <a:bodyPr/>
                    <a:lstStyle/>
                    <a:p>
                      <a:r>
                        <a:rPr lang="en-IN" sz="1400"/>
                        <a:t>C</a:t>
                      </a:r>
                    </a:p>
                  </a:txBody>
                  <a:tcPr anchor="ctr">
                    <a:lnL>
                      <a:noFill/>
                    </a:lnL>
                    <a:lnR>
                      <a:noFill/>
                    </a:lnR>
                    <a:lnT>
                      <a:noFill/>
                    </a:lnT>
                    <a:lnB>
                      <a:noFill/>
                    </a:lnB>
                    <a:noFill/>
                  </a:tcPr>
                </a:tc>
                <a:tc>
                  <a:txBody>
                    <a:bodyPr/>
                    <a:lstStyle/>
                    <a:p>
                      <a:r>
                        <a:rPr lang="en-IN" sz="1400"/>
                        <a:t>Evening</a:t>
                      </a:r>
                    </a:p>
                  </a:txBody>
                  <a:tcPr anchor="ctr">
                    <a:lnL>
                      <a:noFill/>
                    </a:lnL>
                    <a:lnR>
                      <a:noFill/>
                    </a:lnR>
                    <a:lnT>
                      <a:noFill/>
                    </a:lnT>
                    <a:lnB>
                      <a:noFill/>
                    </a:lnB>
                    <a:noFill/>
                  </a:tcPr>
                </a:tc>
                <a:tc>
                  <a:txBody>
                    <a:bodyPr/>
                    <a:lstStyle/>
                    <a:p>
                      <a:r>
                        <a:rPr lang="en-IN" sz="1400" dirty="0"/>
                        <a:t>9.9000</a:t>
                      </a:r>
                    </a:p>
                  </a:txBody>
                  <a:tcPr anchor="ctr">
                    <a:lnL>
                      <a:noFill/>
                    </a:lnL>
                    <a:lnR>
                      <a:noFill/>
                    </a:lnR>
                    <a:lnT>
                      <a:noFill/>
                    </a:lnT>
                    <a:lnB>
                      <a:noFill/>
                    </a:lnB>
                    <a:noFill/>
                  </a:tcPr>
                </a:tc>
                <a:extLst>
                  <a:ext uri="{0D108BD9-81ED-4DB2-BD59-A6C34878D82A}">
                    <a16:rowId xmlns:a16="http://schemas.microsoft.com/office/drawing/2014/main" val="227706170"/>
                  </a:ext>
                </a:extLst>
              </a:tr>
            </a:tbl>
          </a:graphicData>
        </a:graphic>
      </p:graphicFrame>
      <p:sp>
        <p:nvSpPr>
          <p:cNvPr id="7" name="TextBox 6">
            <a:extLst>
              <a:ext uri="{FF2B5EF4-FFF2-40B4-BE49-F238E27FC236}">
                <a16:creationId xmlns:a16="http://schemas.microsoft.com/office/drawing/2014/main" id="{AC7FE86D-9726-0EBC-D0DB-355B05B6A0E5}"/>
              </a:ext>
            </a:extLst>
          </p:cNvPr>
          <p:cNvSpPr txBox="1"/>
          <p:nvPr/>
        </p:nvSpPr>
        <p:spPr>
          <a:xfrm>
            <a:off x="86059" y="2041398"/>
            <a:ext cx="9057941" cy="830997"/>
          </a:xfrm>
          <a:prstGeom prst="rect">
            <a:avLst/>
          </a:prstGeom>
          <a:noFill/>
        </p:spPr>
        <p:txBody>
          <a:bodyPr wrap="square">
            <a:spAutoFit/>
          </a:bodyPr>
          <a:lstStyle/>
          <a:p>
            <a:r>
              <a:rPr lang="en-US" sz="1600" b="1" dirty="0">
                <a:solidFill>
                  <a:schemeClr val="tx1"/>
                </a:solidFill>
              </a:rPr>
              <a:t>Determine the time of day with the highest customer ratings for each branch:</a:t>
            </a:r>
          </a:p>
          <a:p>
            <a:r>
              <a:rPr lang="en-US" sz="1600" b="1" dirty="0">
                <a:solidFill>
                  <a:schemeClr val="tx1"/>
                </a:solidFill>
              </a:rPr>
              <a:t>Query:</a:t>
            </a:r>
          </a:p>
          <a:p>
            <a:r>
              <a:rPr lang="en-US" sz="1600" dirty="0">
                <a:solidFill>
                  <a:schemeClr val="tx1"/>
                </a:solidFill>
              </a:rPr>
              <a:t>select </a:t>
            </a:r>
            <a:r>
              <a:rPr lang="en-US" sz="1600" dirty="0" err="1">
                <a:solidFill>
                  <a:schemeClr val="tx1"/>
                </a:solidFill>
              </a:rPr>
              <a:t>branch,timeofday</a:t>
            </a:r>
            <a:r>
              <a:rPr lang="en-US" sz="1600" dirty="0">
                <a:solidFill>
                  <a:schemeClr val="tx1"/>
                </a:solidFill>
              </a:rPr>
              <a:t> , max(rating) as </a:t>
            </a:r>
            <a:r>
              <a:rPr lang="en-US" sz="1600" dirty="0" err="1">
                <a:solidFill>
                  <a:schemeClr val="tx1"/>
                </a:solidFill>
              </a:rPr>
              <a:t>highest_ratings</a:t>
            </a:r>
            <a:r>
              <a:rPr lang="en-US" sz="1600" dirty="0">
                <a:solidFill>
                  <a:schemeClr val="tx1"/>
                </a:solidFill>
              </a:rPr>
              <a:t>  from amazon group by </a:t>
            </a:r>
            <a:r>
              <a:rPr lang="en-US" sz="1600" dirty="0" err="1">
                <a:solidFill>
                  <a:schemeClr val="tx1"/>
                </a:solidFill>
              </a:rPr>
              <a:t>branch,timeofday</a:t>
            </a:r>
            <a:r>
              <a:rPr lang="en-US" sz="1600" dirty="0">
                <a:solidFill>
                  <a:schemeClr val="tx1"/>
                </a:solidFill>
              </a:rPr>
              <a:t>;</a:t>
            </a:r>
            <a:endParaRPr lang="en-IN" sz="1600" dirty="0">
              <a:solidFill>
                <a:schemeClr val="tx1"/>
              </a:solidFill>
            </a:endParaRPr>
          </a:p>
        </p:txBody>
      </p:sp>
    </p:spTree>
    <p:extLst>
      <p:ext uri="{BB962C8B-B14F-4D97-AF65-F5344CB8AC3E}">
        <p14:creationId xmlns:p14="http://schemas.microsoft.com/office/powerpoint/2010/main" val="3494858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5"/>
        <p:cNvGrpSpPr/>
        <p:nvPr/>
      </p:nvGrpSpPr>
      <p:grpSpPr>
        <a:xfrm>
          <a:off x="0" y="0"/>
          <a:ext cx="0" cy="0"/>
          <a:chOff x="0" y="0"/>
          <a:chExt cx="0" cy="0"/>
        </a:xfrm>
      </p:grpSpPr>
      <p:sp>
        <p:nvSpPr>
          <p:cNvPr id="3588" name="Google Shape;3588;p120"/>
          <p:cNvSpPr txBox="1">
            <a:spLocks noGrp="1"/>
          </p:cNvSpPr>
          <p:nvPr>
            <p:ph type="title" idx="4294967295"/>
          </p:nvPr>
        </p:nvSpPr>
        <p:spPr>
          <a:xfrm>
            <a:off x="0" y="2108499"/>
            <a:ext cx="8832028" cy="13554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6"/>
        <p:cNvGrpSpPr/>
        <p:nvPr/>
      </p:nvGrpSpPr>
      <p:grpSpPr>
        <a:xfrm>
          <a:off x="0" y="0"/>
          <a:ext cx="0" cy="0"/>
          <a:chOff x="0" y="0"/>
          <a:chExt cx="0" cy="0"/>
        </a:xfrm>
      </p:grpSpPr>
      <p:sp>
        <p:nvSpPr>
          <p:cNvPr id="2677" name="Google Shape;2677;p68"/>
          <p:cNvSpPr txBox="1">
            <a:spLocks noGrp="1"/>
          </p:cNvSpPr>
          <p:nvPr>
            <p:ph type="title"/>
          </p:nvPr>
        </p:nvSpPr>
        <p:spPr>
          <a:xfrm>
            <a:off x="783700" y="1669200"/>
            <a:ext cx="3469200" cy="180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a:t>
            </a:r>
            <a:br>
              <a:rPr lang="en-US" dirty="0"/>
            </a:br>
            <a:r>
              <a:rPr lang="en-US" dirty="0"/>
              <a:t>Scope</a:t>
            </a:r>
            <a:endParaRPr dirty="0"/>
          </a:p>
        </p:txBody>
      </p:sp>
      <p:sp>
        <p:nvSpPr>
          <p:cNvPr id="2678" name="Google Shape;2678;p68"/>
          <p:cNvSpPr txBox="1">
            <a:spLocks noGrp="1"/>
          </p:cNvSpPr>
          <p:nvPr>
            <p:ph type="subTitle" idx="1"/>
          </p:nvPr>
        </p:nvSpPr>
        <p:spPr>
          <a:xfrm>
            <a:off x="4793356" y="1550866"/>
            <a:ext cx="3658800" cy="1805100"/>
          </a:xfrm>
          <a:prstGeom prst="rect">
            <a:avLst/>
          </a:prstGeom>
        </p:spPr>
        <p:txBody>
          <a:bodyPr spcFirstLastPara="1" wrap="square" lIns="91425" tIns="91425" rIns="91425" bIns="91425" anchor="t" anchorCtr="0">
            <a:noAutofit/>
          </a:bodyPr>
          <a:lstStyle/>
          <a:p>
            <a:pPr marL="0" lvl="0" indent="0">
              <a:spcAft>
                <a:spcPts val="1600"/>
              </a:spcAft>
            </a:pPr>
            <a:r>
              <a:rPr lang="en-US" b="1" dirty="0"/>
              <a:t> analysis on the data to understand the different product lines and  the sales trends of product, the products lines performing best and profitability of each customer segment  </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73"/>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Problem</a:t>
            </a:r>
            <a:endParaRPr dirty="0"/>
          </a:p>
        </p:txBody>
      </p:sp>
      <p:sp>
        <p:nvSpPr>
          <p:cNvPr id="2768" name="Google Shape;2768;p73"/>
          <p:cNvSpPr txBox="1">
            <a:spLocks noGrp="1"/>
          </p:cNvSpPr>
          <p:nvPr>
            <p:ph type="subTitle" idx="1"/>
          </p:nvPr>
        </p:nvSpPr>
        <p:spPr>
          <a:xfrm>
            <a:off x="1226400" y="1272663"/>
            <a:ext cx="6691200" cy="1478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a:t>
            </a:r>
            <a:r>
              <a:rPr lang="en-US" b="1" dirty="0"/>
              <a:t>this project is to gain insight into the sales data of Amazon to understand the different factors that affect sales of the different branches.</a:t>
            </a:r>
            <a:r>
              <a:rPr lang="en" b="1" dirty="0"/>
              <a:t>.”</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3"/>
        <p:cNvGrpSpPr/>
        <p:nvPr/>
      </p:nvGrpSpPr>
      <p:grpSpPr>
        <a:xfrm>
          <a:off x="0" y="0"/>
          <a:ext cx="0" cy="0"/>
          <a:chOff x="0" y="0"/>
          <a:chExt cx="0" cy="0"/>
        </a:xfrm>
      </p:grpSpPr>
      <p:sp>
        <p:nvSpPr>
          <p:cNvPr id="2794" name="Google Shape;2794;p77"/>
          <p:cNvSpPr txBox="1">
            <a:spLocks noGrp="1"/>
          </p:cNvSpPr>
          <p:nvPr>
            <p:ph type="title"/>
          </p:nvPr>
        </p:nvSpPr>
        <p:spPr>
          <a:xfrm>
            <a:off x="720000" y="2083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Business Objective And Constraints</a:t>
            </a:r>
            <a:br>
              <a:rPr lang="en-IN" dirty="0"/>
            </a:br>
            <a:endParaRPr dirty="0"/>
          </a:p>
        </p:txBody>
      </p:sp>
      <p:sp>
        <p:nvSpPr>
          <p:cNvPr id="2795" name="Google Shape;2795;p77"/>
          <p:cNvSpPr txBox="1">
            <a:spLocks noGrp="1"/>
          </p:cNvSpPr>
          <p:nvPr>
            <p:ph type="subTitle" idx="1"/>
          </p:nvPr>
        </p:nvSpPr>
        <p:spPr>
          <a:xfrm>
            <a:off x="807725" y="1747600"/>
            <a:ext cx="4550700" cy="25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b="1" dirty="0"/>
              <a:t> Objectives</a:t>
            </a:r>
            <a:r>
              <a:rPr lang="en" dirty="0"/>
              <a:t>:</a:t>
            </a:r>
            <a:endParaRPr dirty="0"/>
          </a:p>
          <a:p>
            <a:pPr marL="241300" lvl="0" indent="-215900" algn="l" rtl="0">
              <a:spcBef>
                <a:spcPts val="0"/>
              </a:spcBef>
              <a:spcAft>
                <a:spcPts val="0"/>
              </a:spcAft>
              <a:buClr>
                <a:schemeClr val="dk1"/>
              </a:buClr>
              <a:buSzPts val="1400"/>
              <a:buFont typeface="Anaheim"/>
              <a:buChar char="●"/>
            </a:pPr>
            <a:r>
              <a:rPr lang="en-IN" dirty="0"/>
              <a:t>Understand Sales Trends</a:t>
            </a:r>
            <a:endParaRPr dirty="0"/>
          </a:p>
          <a:p>
            <a:pPr marL="241300" lvl="0" indent="-215900" algn="l" rtl="0">
              <a:spcBef>
                <a:spcPts val="0"/>
              </a:spcBef>
              <a:spcAft>
                <a:spcPts val="0"/>
              </a:spcAft>
              <a:buClr>
                <a:schemeClr val="dk1"/>
              </a:buClr>
              <a:buSzPts val="1400"/>
              <a:buFont typeface="Anaheim"/>
              <a:buChar char="●"/>
            </a:pPr>
            <a:r>
              <a:rPr lang="en-IN" dirty="0"/>
              <a:t>Customer </a:t>
            </a:r>
            <a:r>
              <a:rPr lang="en-IN" dirty="0" err="1"/>
              <a:t>Behavior</a:t>
            </a:r>
            <a:r>
              <a:rPr lang="en-IN" dirty="0"/>
              <a:t> Analysis</a:t>
            </a:r>
            <a:endParaRPr dirty="0"/>
          </a:p>
          <a:p>
            <a:pPr marL="241300" lvl="0" indent="-215900" algn="l" rtl="0">
              <a:spcBef>
                <a:spcPts val="0"/>
              </a:spcBef>
              <a:spcAft>
                <a:spcPts val="0"/>
              </a:spcAft>
              <a:buClr>
                <a:schemeClr val="dk1"/>
              </a:buClr>
              <a:buSzPts val="1400"/>
              <a:buFont typeface="Anaheim"/>
              <a:buChar char="●"/>
            </a:pPr>
            <a:r>
              <a:rPr lang="en-IN" dirty="0"/>
              <a:t>Product Performance Assessment</a:t>
            </a:r>
            <a:endParaRPr lang="en-IN" b="1" dirty="0"/>
          </a:p>
          <a:p>
            <a:pPr marL="25400" lvl="0" indent="0" algn="l" rtl="0">
              <a:spcBef>
                <a:spcPts val="0"/>
              </a:spcBef>
              <a:spcAft>
                <a:spcPts val="0"/>
              </a:spcAft>
              <a:buClr>
                <a:schemeClr val="dk1"/>
              </a:buClr>
              <a:buSzPts val="1400"/>
              <a:buNone/>
            </a:pPr>
            <a:r>
              <a:rPr lang="en-IN" b="1" dirty="0"/>
              <a:t>Constraints</a:t>
            </a:r>
            <a:r>
              <a:rPr lang="en-IN" dirty="0"/>
              <a:t>:</a:t>
            </a:r>
            <a:endParaRPr lang="en-IN" b="1" dirty="0"/>
          </a:p>
          <a:p>
            <a:pPr marL="25400" lvl="0" indent="0" algn="l" rtl="0">
              <a:spcBef>
                <a:spcPts val="0"/>
              </a:spcBef>
              <a:spcAft>
                <a:spcPts val="0"/>
              </a:spcAft>
              <a:buClr>
                <a:schemeClr val="dk1"/>
              </a:buClr>
              <a:buSzPts val="1400"/>
              <a:buNone/>
            </a:pPr>
            <a:r>
              <a:rPr lang="en-US" b="1" dirty="0"/>
              <a:t> Compare Amazon's sales performance with competitors, identifying strengths, weaknesses, and areas for improvement.</a:t>
            </a:r>
            <a:endParaRPr lang="en-IN" b="1" dirty="0"/>
          </a:p>
        </p:txBody>
      </p:sp>
      <p:pic>
        <p:nvPicPr>
          <p:cNvPr id="2796" name="Google Shape;2796;p77"/>
          <p:cNvPicPr preferRelativeResize="0"/>
          <p:nvPr/>
        </p:nvPicPr>
        <p:blipFill rotWithShape="1">
          <a:blip r:embed="rId3">
            <a:alphaModFix/>
          </a:blip>
          <a:srcRect l="16595" r="16595"/>
          <a:stretch/>
        </p:blipFill>
        <p:spPr>
          <a:xfrm>
            <a:off x="5849250" y="1712225"/>
            <a:ext cx="2508000" cy="2505900"/>
          </a:xfrm>
          <a:prstGeom prst="roundRect">
            <a:avLst>
              <a:gd name="adj" fmla="val 16667"/>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7"/>
        <p:cNvGrpSpPr/>
        <p:nvPr/>
      </p:nvGrpSpPr>
      <p:grpSpPr>
        <a:xfrm>
          <a:off x="0" y="0"/>
          <a:ext cx="0" cy="0"/>
          <a:chOff x="0" y="0"/>
          <a:chExt cx="0" cy="0"/>
        </a:xfrm>
      </p:grpSpPr>
      <p:sp>
        <p:nvSpPr>
          <p:cNvPr id="2728" name="Google Shape;2728;p7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Approch of the project</a:t>
            </a:r>
            <a:endParaRPr dirty="0"/>
          </a:p>
        </p:txBody>
      </p:sp>
      <p:sp>
        <p:nvSpPr>
          <p:cNvPr id="2729" name="Google Shape;2729;p71"/>
          <p:cNvSpPr txBox="1">
            <a:spLocks noGrp="1"/>
          </p:cNvSpPr>
          <p:nvPr>
            <p:ph type="title" idx="2"/>
          </p:nvPr>
        </p:nvSpPr>
        <p:spPr>
          <a:xfrm>
            <a:off x="836025" y="2894100"/>
            <a:ext cx="2238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Wrangling</a:t>
            </a:r>
            <a:endParaRPr dirty="0"/>
          </a:p>
        </p:txBody>
      </p:sp>
      <p:sp>
        <p:nvSpPr>
          <p:cNvPr id="2731" name="Google Shape;2731;p71"/>
          <p:cNvSpPr txBox="1">
            <a:spLocks noGrp="1"/>
          </p:cNvSpPr>
          <p:nvPr>
            <p:ph type="title" idx="3"/>
          </p:nvPr>
        </p:nvSpPr>
        <p:spPr>
          <a:xfrm>
            <a:off x="3452625" y="2894100"/>
            <a:ext cx="2238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Feature</a:t>
            </a:r>
            <a:br>
              <a:rPr lang="en-US" dirty="0"/>
            </a:br>
            <a:r>
              <a:rPr lang="en-US" dirty="0"/>
              <a:t>Engineering</a:t>
            </a:r>
            <a:endParaRPr dirty="0"/>
          </a:p>
        </p:txBody>
      </p:sp>
      <p:sp>
        <p:nvSpPr>
          <p:cNvPr id="2733" name="Google Shape;2733;p71"/>
          <p:cNvSpPr txBox="1">
            <a:spLocks noGrp="1"/>
          </p:cNvSpPr>
          <p:nvPr>
            <p:ph type="title" idx="5"/>
          </p:nvPr>
        </p:nvSpPr>
        <p:spPr>
          <a:xfrm>
            <a:off x="6069375" y="2894100"/>
            <a:ext cx="2238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Exploratory</a:t>
            </a:r>
            <a:br>
              <a:rPr lang="en-US" dirty="0"/>
            </a:br>
            <a:r>
              <a:rPr lang="en-US" dirty="0"/>
              <a:t>Data</a:t>
            </a:r>
            <a:br>
              <a:rPr lang="en-US" dirty="0"/>
            </a:br>
            <a:r>
              <a:rPr lang="en-US" dirty="0"/>
              <a:t>Analysis</a:t>
            </a:r>
            <a:endParaRPr dirty="0"/>
          </a:p>
        </p:txBody>
      </p:sp>
      <p:sp>
        <p:nvSpPr>
          <p:cNvPr id="2735" name="Google Shape;2735;p71"/>
          <p:cNvSpPr/>
          <p:nvPr/>
        </p:nvSpPr>
        <p:spPr>
          <a:xfrm>
            <a:off x="7027431" y="1577617"/>
            <a:ext cx="455485" cy="455838"/>
          </a:xfrm>
          <a:custGeom>
            <a:avLst/>
            <a:gdLst/>
            <a:ahLst/>
            <a:cxnLst/>
            <a:rect l="l" t="t" r="r" b="b"/>
            <a:pathLst>
              <a:path w="14194" h="14205" extrusionOk="0">
                <a:moveTo>
                  <a:pt x="5859" y="3334"/>
                </a:moveTo>
                <a:lnTo>
                  <a:pt x="5859" y="8311"/>
                </a:lnTo>
                <a:cubicBezTo>
                  <a:pt x="5597" y="8234"/>
                  <a:pt x="5311" y="8195"/>
                  <a:pt x="5025" y="8195"/>
                </a:cubicBezTo>
                <a:cubicBezTo>
                  <a:pt x="4739" y="8195"/>
                  <a:pt x="4454" y="8234"/>
                  <a:pt x="4192" y="8311"/>
                </a:cubicBezTo>
                <a:lnTo>
                  <a:pt x="4192" y="3334"/>
                </a:lnTo>
                <a:close/>
                <a:moveTo>
                  <a:pt x="8359" y="822"/>
                </a:moveTo>
                <a:lnTo>
                  <a:pt x="8359" y="834"/>
                </a:lnTo>
                <a:lnTo>
                  <a:pt x="8359" y="9180"/>
                </a:lnTo>
                <a:lnTo>
                  <a:pt x="7418" y="9180"/>
                </a:lnTo>
                <a:cubicBezTo>
                  <a:pt x="7228" y="9180"/>
                  <a:pt x="7145" y="9085"/>
                  <a:pt x="6942" y="8906"/>
                </a:cubicBezTo>
                <a:cubicBezTo>
                  <a:pt x="6859" y="8823"/>
                  <a:pt x="6787" y="8764"/>
                  <a:pt x="6692" y="8692"/>
                </a:cubicBezTo>
                <a:lnTo>
                  <a:pt x="6692" y="822"/>
                </a:lnTo>
                <a:close/>
                <a:moveTo>
                  <a:pt x="10847" y="1667"/>
                </a:moveTo>
                <a:lnTo>
                  <a:pt x="10847" y="9823"/>
                </a:lnTo>
                <a:lnTo>
                  <a:pt x="9800" y="10514"/>
                </a:lnTo>
                <a:cubicBezTo>
                  <a:pt x="9931" y="10240"/>
                  <a:pt x="10014" y="9930"/>
                  <a:pt x="10014" y="9597"/>
                </a:cubicBezTo>
                <a:lnTo>
                  <a:pt x="10014" y="9180"/>
                </a:lnTo>
                <a:lnTo>
                  <a:pt x="9181" y="9180"/>
                </a:lnTo>
                <a:lnTo>
                  <a:pt x="9181" y="1667"/>
                </a:lnTo>
                <a:close/>
                <a:moveTo>
                  <a:pt x="2525" y="10014"/>
                </a:moveTo>
                <a:lnTo>
                  <a:pt x="2525" y="13383"/>
                </a:lnTo>
                <a:lnTo>
                  <a:pt x="834" y="13383"/>
                </a:lnTo>
                <a:lnTo>
                  <a:pt x="834" y="10014"/>
                </a:lnTo>
                <a:close/>
                <a:moveTo>
                  <a:pt x="5019" y="9043"/>
                </a:moveTo>
                <a:cubicBezTo>
                  <a:pt x="5510" y="9043"/>
                  <a:pt x="6002" y="9216"/>
                  <a:pt x="6394" y="9561"/>
                </a:cubicBezTo>
                <a:cubicBezTo>
                  <a:pt x="6597" y="9740"/>
                  <a:pt x="6883" y="10037"/>
                  <a:pt x="7418" y="10037"/>
                </a:cubicBezTo>
                <a:lnTo>
                  <a:pt x="9121" y="10037"/>
                </a:lnTo>
                <a:cubicBezTo>
                  <a:pt x="8942" y="10514"/>
                  <a:pt x="8478" y="10871"/>
                  <a:pt x="7942" y="10871"/>
                </a:cubicBezTo>
                <a:lnTo>
                  <a:pt x="5859" y="10871"/>
                </a:lnTo>
                <a:lnTo>
                  <a:pt x="5859" y="11704"/>
                </a:lnTo>
                <a:lnTo>
                  <a:pt x="9538" y="11704"/>
                </a:lnTo>
                <a:lnTo>
                  <a:pt x="11550" y="10371"/>
                </a:lnTo>
                <a:cubicBezTo>
                  <a:pt x="11757" y="10231"/>
                  <a:pt x="11998" y="10165"/>
                  <a:pt x="12239" y="10165"/>
                </a:cubicBezTo>
                <a:cubicBezTo>
                  <a:pt x="12511" y="10165"/>
                  <a:pt x="12782" y="10249"/>
                  <a:pt x="13002" y="10407"/>
                </a:cubicBezTo>
                <a:lnTo>
                  <a:pt x="9050" y="13383"/>
                </a:lnTo>
                <a:lnTo>
                  <a:pt x="3358" y="13383"/>
                </a:lnTo>
                <a:lnTo>
                  <a:pt x="3358" y="9811"/>
                </a:lnTo>
                <a:lnTo>
                  <a:pt x="3644" y="9561"/>
                </a:lnTo>
                <a:cubicBezTo>
                  <a:pt x="4037" y="9216"/>
                  <a:pt x="4528" y="9043"/>
                  <a:pt x="5019" y="9043"/>
                </a:cubicBezTo>
                <a:close/>
                <a:moveTo>
                  <a:pt x="5847" y="1"/>
                </a:moveTo>
                <a:lnTo>
                  <a:pt x="5847" y="2501"/>
                </a:lnTo>
                <a:lnTo>
                  <a:pt x="3358" y="2501"/>
                </a:lnTo>
                <a:lnTo>
                  <a:pt x="3358" y="8704"/>
                </a:lnTo>
                <a:cubicBezTo>
                  <a:pt x="3180" y="8823"/>
                  <a:pt x="3120" y="8883"/>
                  <a:pt x="2775" y="9180"/>
                </a:cubicBezTo>
                <a:lnTo>
                  <a:pt x="1" y="9180"/>
                </a:lnTo>
                <a:lnTo>
                  <a:pt x="1" y="14205"/>
                </a:lnTo>
                <a:lnTo>
                  <a:pt x="9311" y="14205"/>
                </a:lnTo>
                <a:lnTo>
                  <a:pt x="14193" y="10514"/>
                </a:lnTo>
                <a:lnTo>
                  <a:pt x="13967" y="10192"/>
                </a:lnTo>
                <a:cubicBezTo>
                  <a:pt x="13558" y="9626"/>
                  <a:pt x="12904" y="9320"/>
                  <a:pt x="12240" y="9320"/>
                </a:cubicBezTo>
                <a:cubicBezTo>
                  <a:pt x="12053" y="9320"/>
                  <a:pt x="11864" y="9345"/>
                  <a:pt x="11681" y="9395"/>
                </a:cubicBezTo>
                <a:lnTo>
                  <a:pt x="11681" y="834"/>
                </a:lnTo>
                <a:lnTo>
                  <a:pt x="9181" y="834"/>
                </a:lnTo>
                <a:lnTo>
                  <a:pt x="9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010;p122">
            <a:extLst>
              <a:ext uri="{FF2B5EF4-FFF2-40B4-BE49-F238E27FC236}">
                <a16:creationId xmlns:a16="http://schemas.microsoft.com/office/drawing/2014/main" id="{55140453-2D8A-109C-18F8-E063E212BFA1}"/>
              </a:ext>
            </a:extLst>
          </p:cNvPr>
          <p:cNvGrpSpPr/>
          <p:nvPr/>
        </p:nvGrpSpPr>
        <p:grpSpPr>
          <a:xfrm>
            <a:off x="4324574" y="1590756"/>
            <a:ext cx="537882" cy="455865"/>
            <a:chOff x="2741479" y="2331665"/>
            <a:chExt cx="439985" cy="439967"/>
          </a:xfrm>
        </p:grpSpPr>
        <p:sp>
          <p:nvSpPr>
            <p:cNvPr id="10" name="Google Shape;4011;p122">
              <a:extLst>
                <a:ext uri="{FF2B5EF4-FFF2-40B4-BE49-F238E27FC236}">
                  <a16:creationId xmlns:a16="http://schemas.microsoft.com/office/drawing/2014/main" id="{24F7E155-531B-F504-6D75-177829D8DB8F}"/>
                </a:ext>
              </a:extLst>
            </p:cNvPr>
            <p:cNvSpPr/>
            <p:nvPr/>
          </p:nvSpPr>
          <p:spPr>
            <a:xfrm>
              <a:off x="2741479" y="23316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12;p122">
              <a:extLst>
                <a:ext uri="{FF2B5EF4-FFF2-40B4-BE49-F238E27FC236}">
                  <a16:creationId xmlns:a16="http://schemas.microsoft.com/office/drawing/2014/main" id="{F695E78F-C014-A891-000D-482DA76EFF2A}"/>
                </a:ext>
              </a:extLst>
            </p:cNvPr>
            <p:cNvSpPr/>
            <p:nvPr/>
          </p:nvSpPr>
          <p:spPr>
            <a:xfrm>
              <a:off x="2788612" y="23832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13;p122">
              <a:extLst>
                <a:ext uri="{FF2B5EF4-FFF2-40B4-BE49-F238E27FC236}">
                  <a16:creationId xmlns:a16="http://schemas.microsoft.com/office/drawing/2014/main" id="{8098CE29-7696-8B0B-4652-682C917F6B8D}"/>
                </a:ext>
              </a:extLst>
            </p:cNvPr>
            <p:cNvSpPr/>
            <p:nvPr/>
          </p:nvSpPr>
          <p:spPr>
            <a:xfrm>
              <a:off x="2840151" y="23832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14;p122">
              <a:extLst>
                <a:ext uri="{FF2B5EF4-FFF2-40B4-BE49-F238E27FC236}">
                  <a16:creationId xmlns:a16="http://schemas.microsoft.com/office/drawing/2014/main" id="{8CC072C5-D6AA-38C1-9020-D18404589F4A}"/>
                </a:ext>
              </a:extLst>
            </p:cNvPr>
            <p:cNvSpPr/>
            <p:nvPr/>
          </p:nvSpPr>
          <p:spPr>
            <a:xfrm>
              <a:off x="2891691" y="23832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15;p122">
              <a:extLst>
                <a:ext uri="{FF2B5EF4-FFF2-40B4-BE49-F238E27FC236}">
                  <a16:creationId xmlns:a16="http://schemas.microsoft.com/office/drawing/2014/main" id="{B5D387AC-1B89-BC65-600E-0CD61906354F}"/>
                </a:ext>
              </a:extLst>
            </p:cNvPr>
            <p:cNvSpPr/>
            <p:nvPr/>
          </p:nvSpPr>
          <p:spPr>
            <a:xfrm>
              <a:off x="2789340" y="24862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733;p121">
            <a:extLst>
              <a:ext uri="{FF2B5EF4-FFF2-40B4-BE49-F238E27FC236}">
                <a16:creationId xmlns:a16="http://schemas.microsoft.com/office/drawing/2014/main" id="{882B0F86-3F51-7204-0B93-04BD581AD6A5}"/>
              </a:ext>
            </a:extLst>
          </p:cNvPr>
          <p:cNvGrpSpPr/>
          <p:nvPr/>
        </p:nvGrpSpPr>
        <p:grpSpPr>
          <a:xfrm>
            <a:off x="1647255" y="1590755"/>
            <a:ext cx="537882" cy="455865"/>
            <a:chOff x="5453800" y="2770700"/>
            <a:chExt cx="355425" cy="355725"/>
          </a:xfrm>
        </p:grpSpPr>
        <p:sp>
          <p:nvSpPr>
            <p:cNvPr id="19" name="Google Shape;3734;p121">
              <a:extLst>
                <a:ext uri="{FF2B5EF4-FFF2-40B4-BE49-F238E27FC236}">
                  <a16:creationId xmlns:a16="http://schemas.microsoft.com/office/drawing/2014/main" id="{C13F797A-7715-5F60-9A84-FA77D6D105C9}"/>
                </a:ext>
              </a:extLst>
            </p:cNvPr>
            <p:cNvSpPr/>
            <p:nvPr/>
          </p:nvSpPr>
          <p:spPr>
            <a:xfrm>
              <a:off x="5453800" y="2770700"/>
              <a:ext cx="355425" cy="355725"/>
            </a:xfrm>
            <a:custGeom>
              <a:avLst/>
              <a:gdLst/>
              <a:ahLst/>
              <a:cxnLst/>
              <a:rect l="l" t="t" r="r" b="b"/>
              <a:pathLst>
                <a:path w="14217" h="14229" extrusionOk="0">
                  <a:moveTo>
                    <a:pt x="7549" y="3334"/>
                  </a:moveTo>
                  <a:cubicBezTo>
                    <a:pt x="7990" y="3334"/>
                    <a:pt x="8383" y="3727"/>
                    <a:pt x="8383" y="4203"/>
                  </a:cubicBezTo>
                  <a:lnTo>
                    <a:pt x="6716" y="4203"/>
                  </a:lnTo>
                  <a:cubicBezTo>
                    <a:pt x="6716" y="3739"/>
                    <a:pt x="7097" y="3334"/>
                    <a:pt x="7549" y="3334"/>
                  </a:cubicBezTo>
                  <a:close/>
                  <a:moveTo>
                    <a:pt x="7966" y="834"/>
                  </a:moveTo>
                  <a:lnTo>
                    <a:pt x="7966" y="1691"/>
                  </a:lnTo>
                  <a:cubicBezTo>
                    <a:pt x="8645" y="1894"/>
                    <a:pt x="8656" y="1905"/>
                    <a:pt x="9216" y="2286"/>
                  </a:cubicBezTo>
                  <a:lnTo>
                    <a:pt x="10014" y="1477"/>
                  </a:lnTo>
                  <a:lnTo>
                    <a:pt x="10609" y="2072"/>
                  </a:lnTo>
                  <a:lnTo>
                    <a:pt x="9740" y="2953"/>
                  </a:lnTo>
                  <a:cubicBezTo>
                    <a:pt x="9835" y="3179"/>
                    <a:pt x="10038" y="3596"/>
                    <a:pt x="10038" y="4203"/>
                  </a:cubicBezTo>
                  <a:lnTo>
                    <a:pt x="9204" y="4203"/>
                  </a:lnTo>
                  <a:cubicBezTo>
                    <a:pt x="9204" y="3275"/>
                    <a:pt x="8454" y="2501"/>
                    <a:pt x="7537" y="2501"/>
                  </a:cubicBezTo>
                  <a:cubicBezTo>
                    <a:pt x="6609" y="2501"/>
                    <a:pt x="5870" y="3275"/>
                    <a:pt x="5870" y="4203"/>
                  </a:cubicBezTo>
                  <a:lnTo>
                    <a:pt x="5037" y="4203"/>
                  </a:lnTo>
                  <a:cubicBezTo>
                    <a:pt x="5049" y="3691"/>
                    <a:pt x="5180" y="3334"/>
                    <a:pt x="5335" y="2965"/>
                  </a:cubicBezTo>
                  <a:lnTo>
                    <a:pt x="4465" y="2108"/>
                  </a:lnTo>
                  <a:lnTo>
                    <a:pt x="5061" y="1513"/>
                  </a:lnTo>
                  <a:lnTo>
                    <a:pt x="5847" y="2298"/>
                  </a:lnTo>
                  <a:cubicBezTo>
                    <a:pt x="6418" y="1905"/>
                    <a:pt x="6430" y="1894"/>
                    <a:pt x="7132" y="1691"/>
                  </a:cubicBezTo>
                  <a:lnTo>
                    <a:pt x="7132" y="834"/>
                  </a:lnTo>
                  <a:close/>
                  <a:moveTo>
                    <a:pt x="10859" y="8132"/>
                  </a:moveTo>
                  <a:lnTo>
                    <a:pt x="10859" y="11680"/>
                  </a:lnTo>
                  <a:lnTo>
                    <a:pt x="10038" y="11680"/>
                  </a:lnTo>
                  <a:lnTo>
                    <a:pt x="10038" y="8942"/>
                  </a:lnTo>
                  <a:lnTo>
                    <a:pt x="10859" y="8132"/>
                  </a:lnTo>
                  <a:close/>
                  <a:moveTo>
                    <a:pt x="2549" y="9454"/>
                  </a:moveTo>
                  <a:lnTo>
                    <a:pt x="2549" y="11692"/>
                  </a:lnTo>
                  <a:lnTo>
                    <a:pt x="1715" y="11692"/>
                  </a:lnTo>
                  <a:lnTo>
                    <a:pt x="1715" y="9871"/>
                  </a:lnTo>
                  <a:lnTo>
                    <a:pt x="2549" y="9454"/>
                  </a:lnTo>
                  <a:close/>
                  <a:moveTo>
                    <a:pt x="12526" y="5037"/>
                  </a:moveTo>
                  <a:lnTo>
                    <a:pt x="12526" y="11692"/>
                  </a:lnTo>
                  <a:lnTo>
                    <a:pt x="11704" y="11692"/>
                  </a:lnTo>
                  <a:lnTo>
                    <a:pt x="11704" y="6156"/>
                  </a:lnTo>
                  <a:lnTo>
                    <a:pt x="9645" y="8156"/>
                  </a:lnTo>
                  <a:lnTo>
                    <a:pt x="7490" y="5573"/>
                  </a:lnTo>
                  <a:lnTo>
                    <a:pt x="5275" y="9109"/>
                  </a:lnTo>
                  <a:lnTo>
                    <a:pt x="2918" y="8323"/>
                  </a:lnTo>
                  <a:lnTo>
                    <a:pt x="1703" y="8930"/>
                  </a:lnTo>
                  <a:lnTo>
                    <a:pt x="1703" y="5037"/>
                  </a:lnTo>
                  <a:close/>
                  <a:moveTo>
                    <a:pt x="3382" y="9371"/>
                  </a:moveTo>
                  <a:lnTo>
                    <a:pt x="4215" y="9645"/>
                  </a:lnTo>
                  <a:lnTo>
                    <a:pt x="4215" y="11704"/>
                  </a:lnTo>
                  <a:lnTo>
                    <a:pt x="3382" y="11704"/>
                  </a:lnTo>
                  <a:lnTo>
                    <a:pt x="3382" y="9371"/>
                  </a:lnTo>
                  <a:close/>
                  <a:moveTo>
                    <a:pt x="5882" y="9740"/>
                  </a:moveTo>
                  <a:lnTo>
                    <a:pt x="5882" y="11704"/>
                  </a:lnTo>
                  <a:lnTo>
                    <a:pt x="5049" y="11704"/>
                  </a:lnTo>
                  <a:lnTo>
                    <a:pt x="5049" y="9918"/>
                  </a:lnTo>
                  <a:lnTo>
                    <a:pt x="5644" y="10109"/>
                  </a:lnTo>
                  <a:lnTo>
                    <a:pt x="5882" y="9740"/>
                  </a:lnTo>
                  <a:close/>
                  <a:moveTo>
                    <a:pt x="7549" y="7073"/>
                  </a:moveTo>
                  <a:lnTo>
                    <a:pt x="7549" y="11704"/>
                  </a:lnTo>
                  <a:lnTo>
                    <a:pt x="6716" y="11704"/>
                  </a:lnTo>
                  <a:lnTo>
                    <a:pt x="6716" y="8394"/>
                  </a:lnTo>
                  <a:lnTo>
                    <a:pt x="7549" y="7073"/>
                  </a:lnTo>
                  <a:close/>
                  <a:moveTo>
                    <a:pt x="8359" y="7942"/>
                  </a:moveTo>
                  <a:lnTo>
                    <a:pt x="9192" y="8930"/>
                  </a:lnTo>
                  <a:lnTo>
                    <a:pt x="9192" y="11704"/>
                  </a:lnTo>
                  <a:lnTo>
                    <a:pt x="8359" y="11704"/>
                  </a:lnTo>
                  <a:lnTo>
                    <a:pt x="8359" y="7942"/>
                  </a:lnTo>
                  <a:close/>
                  <a:moveTo>
                    <a:pt x="12990" y="12526"/>
                  </a:moveTo>
                  <a:lnTo>
                    <a:pt x="12669" y="13383"/>
                  </a:lnTo>
                  <a:lnTo>
                    <a:pt x="1584" y="13383"/>
                  </a:lnTo>
                  <a:lnTo>
                    <a:pt x="1239" y="12526"/>
                  </a:lnTo>
                  <a:close/>
                  <a:moveTo>
                    <a:pt x="6263" y="0"/>
                  </a:moveTo>
                  <a:lnTo>
                    <a:pt x="6263" y="1072"/>
                  </a:lnTo>
                  <a:cubicBezTo>
                    <a:pt x="6144" y="1120"/>
                    <a:pt x="6025" y="1179"/>
                    <a:pt x="5942" y="1239"/>
                  </a:cubicBezTo>
                  <a:lnTo>
                    <a:pt x="5049" y="346"/>
                  </a:lnTo>
                  <a:lnTo>
                    <a:pt x="3275" y="2120"/>
                  </a:lnTo>
                  <a:lnTo>
                    <a:pt x="4346" y="3191"/>
                  </a:lnTo>
                  <a:cubicBezTo>
                    <a:pt x="4239" y="3513"/>
                    <a:pt x="4204" y="3870"/>
                    <a:pt x="4204" y="4215"/>
                  </a:cubicBezTo>
                  <a:lnTo>
                    <a:pt x="870" y="4215"/>
                  </a:lnTo>
                  <a:lnTo>
                    <a:pt x="870" y="11704"/>
                  </a:lnTo>
                  <a:lnTo>
                    <a:pt x="1" y="11704"/>
                  </a:lnTo>
                  <a:lnTo>
                    <a:pt x="1001" y="14228"/>
                  </a:lnTo>
                  <a:lnTo>
                    <a:pt x="13217" y="14228"/>
                  </a:lnTo>
                  <a:lnTo>
                    <a:pt x="14217" y="11704"/>
                  </a:lnTo>
                  <a:lnTo>
                    <a:pt x="13371" y="11704"/>
                  </a:lnTo>
                  <a:lnTo>
                    <a:pt x="13371" y="11692"/>
                  </a:lnTo>
                  <a:lnTo>
                    <a:pt x="13371" y="4203"/>
                  </a:lnTo>
                  <a:lnTo>
                    <a:pt x="10871" y="4203"/>
                  </a:lnTo>
                  <a:cubicBezTo>
                    <a:pt x="10871" y="3846"/>
                    <a:pt x="10811" y="3477"/>
                    <a:pt x="10704" y="3144"/>
                  </a:cubicBezTo>
                  <a:lnTo>
                    <a:pt x="11776" y="2072"/>
                  </a:lnTo>
                  <a:lnTo>
                    <a:pt x="10002" y="298"/>
                  </a:lnTo>
                  <a:lnTo>
                    <a:pt x="9085" y="1227"/>
                  </a:lnTo>
                  <a:cubicBezTo>
                    <a:pt x="8978" y="1167"/>
                    <a:pt x="8871" y="1120"/>
                    <a:pt x="8764" y="1072"/>
                  </a:cubicBezTo>
                  <a:lnTo>
                    <a:pt x="87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35;p121">
              <a:extLst>
                <a:ext uri="{FF2B5EF4-FFF2-40B4-BE49-F238E27FC236}">
                  <a16:creationId xmlns:a16="http://schemas.microsoft.com/office/drawing/2014/main" id="{97A5295F-1A5D-DFD7-C86B-8AD2876F9FC5}"/>
                </a:ext>
              </a:extLst>
            </p:cNvPr>
            <p:cNvSpPr/>
            <p:nvPr/>
          </p:nvSpPr>
          <p:spPr>
            <a:xfrm>
              <a:off x="5517500" y="2917450"/>
              <a:ext cx="62525" cy="20850"/>
            </a:xfrm>
            <a:custGeom>
              <a:avLst/>
              <a:gdLst/>
              <a:ahLst/>
              <a:cxnLst/>
              <a:rect l="l" t="t" r="r" b="b"/>
              <a:pathLst>
                <a:path w="2501" h="834" extrusionOk="0">
                  <a:moveTo>
                    <a:pt x="1" y="0"/>
                  </a:moveTo>
                  <a:lnTo>
                    <a:pt x="1" y="834"/>
                  </a:lnTo>
                  <a:lnTo>
                    <a:pt x="2501" y="834"/>
                  </a:lnTo>
                  <a:lnTo>
                    <a:pt x="2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 name="Subtitle 1">
            <a:extLst>
              <a:ext uri="{FF2B5EF4-FFF2-40B4-BE49-F238E27FC236}">
                <a16:creationId xmlns:a16="http://schemas.microsoft.com/office/drawing/2014/main" id="{2D51F414-AAD7-5A3A-1DE8-ADBBCB9086A9}"/>
              </a:ext>
            </a:extLst>
          </p:cNvPr>
          <p:cNvSpPr>
            <a:spLocks noGrp="1"/>
          </p:cNvSpPr>
          <p:nvPr>
            <p:ph type="subTitle" idx="1"/>
          </p:nvPr>
        </p:nvSpPr>
        <p:spPr/>
        <p:txBody>
          <a:bodyPr/>
          <a:lstStyle/>
          <a:p>
            <a:r>
              <a:rPr lang="en-US" sz="1800" b="1" dirty="0"/>
              <a:t>Build a database</a:t>
            </a:r>
          </a:p>
          <a:p>
            <a:endParaRPr lang="en-US" sz="1800" b="1" dirty="0"/>
          </a:p>
          <a:p>
            <a:r>
              <a:rPr lang="en-US" sz="1800" b="1" dirty="0"/>
              <a:t>Create a table and insert the data.</a:t>
            </a:r>
          </a:p>
          <a:p>
            <a:endParaRPr lang="en-US" sz="1800" b="1" dirty="0"/>
          </a:p>
          <a:p>
            <a:r>
              <a:rPr lang="en-US" sz="1800" b="1" dirty="0"/>
              <a:t>Checking Null Values and replacing with appropriate Methods</a:t>
            </a:r>
          </a:p>
        </p:txBody>
      </p:sp>
      <p:sp>
        <p:nvSpPr>
          <p:cNvPr id="2789" name="Google Shape;2789;p76"/>
          <p:cNvSpPr txBox="1">
            <a:spLocks noGrp="1"/>
          </p:cNvSpPr>
          <p:nvPr>
            <p:ph type="title"/>
          </p:nvPr>
        </p:nvSpPr>
        <p:spPr>
          <a:xfrm>
            <a:off x="2626183" y="671835"/>
            <a:ext cx="38916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01  Data Wrangling</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789" name="Google Shape;2789;p76"/>
          <p:cNvSpPr txBox="1">
            <a:spLocks noGrp="1"/>
          </p:cNvSpPr>
          <p:nvPr>
            <p:ph type="title"/>
          </p:nvPr>
        </p:nvSpPr>
        <p:spPr>
          <a:xfrm>
            <a:off x="2323651" y="305176"/>
            <a:ext cx="4496697" cy="572700"/>
          </a:xfrm>
          <a:prstGeom prst="rect">
            <a:avLst/>
          </a:prstGeom>
        </p:spPr>
        <p:txBody>
          <a:bodyPr spcFirstLastPara="1" wrap="square" lIns="91425" tIns="91425" rIns="91425" bIns="91425" anchor="t" anchorCtr="0">
            <a:noAutofit/>
          </a:bodyPr>
          <a:lstStyle/>
          <a:p>
            <a:pPr algn="r"/>
            <a:r>
              <a:rPr lang="en-US" sz="2800" dirty="0"/>
              <a:t>02  Feature Engineering</a:t>
            </a:r>
            <a:br>
              <a:rPr lang="en-US" sz="2800" dirty="0"/>
            </a:br>
            <a:br>
              <a:rPr lang="en-US" sz="2800" dirty="0"/>
            </a:br>
            <a:endParaRPr sz="2800" dirty="0"/>
          </a:p>
        </p:txBody>
      </p:sp>
      <p:sp>
        <p:nvSpPr>
          <p:cNvPr id="2" name="Subtitle 1">
            <a:extLst>
              <a:ext uri="{FF2B5EF4-FFF2-40B4-BE49-F238E27FC236}">
                <a16:creationId xmlns:a16="http://schemas.microsoft.com/office/drawing/2014/main" id="{2D51F414-AAD7-5A3A-1DE8-ADBBCB9086A9}"/>
              </a:ext>
            </a:extLst>
          </p:cNvPr>
          <p:cNvSpPr>
            <a:spLocks noGrp="1"/>
          </p:cNvSpPr>
          <p:nvPr>
            <p:ph type="body" idx="1"/>
          </p:nvPr>
        </p:nvSpPr>
        <p:spPr/>
        <p:txBody>
          <a:bodyPr/>
          <a:lstStyle/>
          <a:p>
            <a:r>
              <a:rPr lang="en-US" sz="1800" b="1" dirty="0"/>
              <a:t> Adding a new column named </a:t>
            </a:r>
            <a:r>
              <a:rPr lang="en-US" sz="1800" b="1" dirty="0" err="1"/>
              <a:t>timeofday</a:t>
            </a:r>
            <a:r>
              <a:rPr lang="en-US" sz="1800" b="1" dirty="0"/>
              <a:t> to give insight of sales in the Morning, Afternoon and Evening</a:t>
            </a:r>
          </a:p>
          <a:p>
            <a:r>
              <a:rPr lang="en-US" sz="1800" b="1" dirty="0"/>
              <a:t>Adding a new column named </a:t>
            </a:r>
            <a:r>
              <a:rPr lang="en-US" sz="1800" b="1" dirty="0" err="1"/>
              <a:t>dayname</a:t>
            </a:r>
            <a:r>
              <a:rPr lang="en-US" sz="1800" b="1" dirty="0"/>
              <a:t> that contains the extracted days of the week on which the given transaction took place (Mon, Tue, Wed, </a:t>
            </a:r>
            <a:r>
              <a:rPr lang="en-US" sz="1800" b="1" dirty="0" err="1"/>
              <a:t>Thur</a:t>
            </a:r>
            <a:r>
              <a:rPr lang="en-US" sz="1800" b="1" dirty="0"/>
              <a:t>, Fri).</a:t>
            </a:r>
          </a:p>
          <a:p>
            <a:r>
              <a:rPr lang="en-US" sz="1800" b="1" dirty="0"/>
              <a:t> Adding a new column named </a:t>
            </a:r>
            <a:r>
              <a:rPr lang="en-US" sz="1800" b="1" dirty="0" err="1"/>
              <a:t>monthname</a:t>
            </a:r>
            <a:r>
              <a:rPr lang="en-US" sz="1800" b="1" dirty="0"/>
              <a:t> that contains the extracted months of the year on which the given transaction took place (Jan, Feb, Mar).</a:t>
            </a:r>
          </a:p>
          <a:p>
            <a:pPr marL="152400" indent="0">
              <a:buNone/>
            </a:pPr>
            <a:endParaRPr lang="en-US" sz="1800" b="1" dirty="0"/>
          </a:p>
          <a:p>
            <a:pPr marL="152400" indent="0">
              <a:buNone/>
            </a:pPr>
            <a:r>
              <a:rPr lang="en-US" sz="1800" b="1" dirty="0"/>
              <a:t>By Applying Feature Engineering Techniques This will help answer the question on which part of we are finding </a:t>
            </a:r>
            <a:r>
              <a:rPr lang="en-US" sz="1800" b="1" dirty="0" err="1"/>
              <a:t>Usefull</a:t>
            </a:r>
            <a:r>
              <a:rPr lang="en-US" sz="1800" b="1" dirty="0"/>
              <a:t> insights</a:t>
            </a:r>
          </a:p>
        </p:txBody>
      </p:sp>
    </p:spTree>
    <p:extLst>
      <p:ext uri="{BB962C8B-B14F-4D97-AF65-F5344CB8AC3E}">
        <p14:creationId xmlns:p14="http://schemas.microsoft.com/office/powerpoint/2010/main" val="263803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 name="Subtitle 1">
            <a:extLst>
              <a:ext uri="{FF2B5EF4-FFF2-40B4-BE49-F238E27FC236}">
                <a16:creationId xmlns:a16="http://schemas.microsoft.com/office/drawing/2014/main" id="{2D51F414-AAD7-5A3A-1DE8-ADBBCB9086A9}"/>
              </a:ext>
            </a:extLst>
          </p:cNvPr>
          <p:cNvSpPr>
            <a:spLocks noGrp="1"/>
          </p:cNvSpPr>
          <p:nvPr>
            <p:ph type="subTitle" idx="1"/>
          </p:nvPr>
        </p:nvSpPr>
        <p:spPr/>
        <p:txBody>
          <a:bodyPr/>
          <a:lstStyle/>
          <a:p>
            <a:r>
              <a:rPr lang="en-US" sz="1800" b="1" dirty="0"/>
              <a:t>Data Collection</a:t>
            </a:r>
          </a:p>
          <a:p>
            <a:endParaRPr lang="en-US" sz="1800" b="1" dirty="0"/>
          </a:p>
          <a:p>
            <a:r>
              <a:rPr lang="en-US" sz="1800" b="1" dirty="0"/>
              <a:t>Data Cleaning and Preprocessing.</a:t>
            </a:r>
          </a:p>
          <a:p>
            <a:endParaRPr lang="en-US" sz="1800" b="1" dirty="0"/>
          </a:p>
          <a:p>
            <a:r>
              <a:rPr lang="en-US" sz="1800" b="1" dirty="0"/>
              <a:t>exploratory analysis to visualize sales trends</a:t>
            </a:r>
          </a:p>
        </p:txBody>
      </p:sp>
      <p:sp>
        <p:nvSpPr>
          <p:cNvPr id="2789" name="Google Shape;2789;p76"/>
          <p:cNvSpPr txBox="1">
            <a:spLocks noGrp="1"/>
          </p:cNvSpPr>
          <p:nvPr>
            <p:ph type="title"/>
          </p:nvPr>
        </p:nvSpPr>
        <p:spPr>
          <a:xfrm>
            <a:off x="1729238" y="714866"/>
            <a:ext cx="5685524" cy="572700"/>
          </a:xfrm>
          <a:prstGeom prst="rect">
            <a:avLst/>
          </a:prstGeom>
        </p:spPr>
        <p:txBody>
          <a:bodyPr spcFirstLastPara="1" wrap="square" lIns="91425" tIns="91425" rIns="91425" bIns="91425" anchor="t" anchorCtr="0">
            <a:noAutofit/>
          </a:bodyPr>
          <a:lstStyle/>
          <a:p>
            <a:pPr algn="r"/>
            <a:r>
              <a:rPr lang="en-US" sz="2800" dirty="0"/>
              <a:t>03  Exploratory Data Analysis</a:t>
            </a:r>
            <a:br>
              <a:rPr lang="en-US" sz="2800" dirty="0"/>
            </a:br>
            <a:br>
              <a:rPr lang="en-US" sz="2800" dirty="0"/>
            </a:br>
            <a:br>
              <a:rPr lang="en-US" sz="2800" dirty="0"/>
            </a:br>
            <a:br>
              <a:rPr lang="en-US" sz="2800" dirty="0"/>
            </a:br>
            <a:endParaRPr sz="2800" dirty="0"/>
          </a:p>
        </p:txBody>
      </p:sp>
    </p:spTree>
    <p:extLst>
      <p:ext uri="{BB962C8B-B14F-4D97-AF65-F5344CB8AC3E}">
        <p14:creationId xmlns:p14="http://schemas.microsoft.com/office/powerpoint/2010/main" val="2355626580"/>
      </p:ext>
    </p:extLst>
  </p:cSld>
  <p:clrMapOvr>
    <a:masterClrMapping/>
  </p:clrMapOvr>
</p:sld>
</file>

<file path=ppt/theme/theme1.xml><?xml version="1.0" encoding="utf-8"?>
<a:theme xmlns:a="http://schemas.openxmlformats.org/drawingml/2006/main"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1536</Words>
  <Application>Microsoft Office PowerPoint</Application>
  <PresentationFormat>On-screen Show (16:9)</PresentationFormat>
  <Paragraphs>247</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Open Sans</vt:lpstr>
      <vt:lpstr>Anaheim</vt:lpstr>
      <vt:lpstr>Roboto Condensed Light</vt:lpstr>
      <vt:lpstr>DM Sans</vt:lpstr>
      <vt:lpstr>Poppins</vt:lpstr>
      <vt:lpstr>Database Project Proposal XL by Slidesgo</vt:lpstr>
      <vt:lpstr>Amazon Capstone Project</vt:lpstr>
      <vt:lpstr>Project Overview </vt:lpstr>
      <vt:lpstr>Project Scope</vt:lpstr>
      <vt:lpstr>Business Problem</vt:lpstr>
      <vt:lpstr>Business Objective And Constraints </vt:lpstr>
      <vt:lpstr>Approch of the project</vt:lpstr>
      <vt:lpstr>01  Data Wrangling</vt:lpstr>
      <vt:lpstr>02  Feature Engineering  </vt:lpstr>
      <vt:lpstr>03  Exploratory Data Analysis    </vt:lpstr>
      <vt:lpstr>Project stages</vt:lpstr>
      <vt:lpstr>Product Analysis</vt:lpstr>
      <vt:lpstr>Understanding Different Product Lines: </vt:lpstr>
      <vt:lpstr>By analyzing the total quantity sold for each product line, you can identify the                            top-performing product lines. This insight can guide resource allocation, such as   increasing inventory for popular product lines. 1  Electronic accessories are sold quantity of 971 products 2 Food and beverages sold quantity of 952 products 3 sports and travel sold quantity of 920 products   </vt:lpstr>
      <vt:lpstr>Product Lines Needs Improvement (Based on Quantity Sold)</vt:lpstr>
      <vt:lpstr>PowerPoint Presentation</vt:lpstr>
      <vt:lpstr> Which product line is most frequently associated with each gender</vt:lpstr>
      <vt:lpstr>Sales Analysis</vt:lpstr>
      <vt:lpstr>Which product line has the highest sales?:  Query: select product_line , sum(total) as total_sales from amazon group by product_line order by total_sales desc;</vt:lpstr>
      <vt:lpstr> which month did the cost of goods sold reach its peak?:  Query: select sum(cogs) as cost_of_goods_sold, monthname from amazongroup by monthname order by cost_of_goods_sold desc;</vt:lpstr>
      <vt:lpstr>product line, add a column indicating "Good" if its sales are above average, otherwise "Bad.“: Query: SELECT product_line, SUM(total) AS total_sales, AVG(total) AS average_sales, CASE  WHEN SUM(total) &gt; AVG(total) THEN 'Good’ ELSE 'Bad’ END AS sales_performance FROM  sales GROUP BY product_line ORDER BY total_sales DESC; </vt:lpstr>
      <vt:lpstr>Identify the branch that exceeded the average number of products sold: Query: select branch, COUNT(product_line) AS num_products_sold from amazon group by branch;</vt:lpstr>
      <vt:lpstr>Customer Analysis</vt:lpstr>
      <vt:lpstr>What is the count of distinct customer types in the dataset: 1 Member  2 Normal Which customer type occurs most frequently?: Normal customers type occurs  Identify the customer type with the highest purchase frequency: Query: select customer_type , sum(total) as total from amazon group by customer_type order by total desc;                               Customer Type                       Total     Insights: Member Customer Type Made Highest Purchase 164223.81 Normal Customer Type Made Second Highest Purchase 158743</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SQL Project</dc:title>
  <dc:creator>Sudarshan Patil</dc:creator>
  <cp:lastModifiedBy>Sudarshan Patil</cp:lastModifiedBy>
  <cp:revision>88</cp:revision>
  <dcterms:modified xsi:type="dcterms:W3CDTF">2024-05-25T03:46:18Z</dcterms:modified>
</cp:coreProperties>
</file>