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3" r:id="rId1"/>
  </p:sldMasterIdLst>
  <p:sldIdLst>
    <p:sldId id="256" r:id="rId2"/>
    <p:sldId id="266" r:id="rId3"/>
    <p:sldId id="257" r:id="rId4"/>
    <p:sldId id="258" r:id="rId5"/>
    <p:sldId id="267" r:id="rId6"/>
    <p:sldId id="259" r:id="rId7"/>
    <p:sldId id="260" r:id="rId8"/>
    <p:sldId id="261" r:id="rId9"/>
    <p:sldId id="262" r:id="rId10"/>
    <p:sldId id="263" r:id="rId11"/>
    <p:sldId id="265" r:id="rId12"/>
    <p:sldId id="268" r:id="rId13"/>
    <p:sldId id="264" r:id="rId14"/>
  </p:sldIdLst>
  <p:sldSz cx="18288000" cy="10287000"/>
  <p:notesSz cx="6858000" cy="9144000"/>
  <p:embeddedFontLst>
    <p:embeddedFont>
      <p:font typeface="Libre Baskerville" panose="02000000000000000000" pitchFamily="2" charset="0"/>
      <p:regular r:id="rId15"/>
      <p:bold r:id="rId16"/>
      <p:italic r:id="rId17"/>
    </p:embeddedFont>
    <p:embeddedFont>
      <p:font typeface="Trebuchet MS" panose="020B0603020202020204" pitchFamily="34" charset="0"/>
      <p:regular r:id="rId18"/>
      <p:bold r:id="rId19"/>
      <p:italic r:id="rId20"/>
      <p:boldItalic r:id="rId21"/>
    </p:embeddedFont>
    <p:embeddedFont>
      <p:font typeface="Wingdings 3" panose="05040102010807070707" pitchFamily="18" charset="2"/>
      <p:regular r:id="rId2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3B9"/>
    <a:srgbClr val="5D5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444" autoAdjust="0"/>
    <p:restoredTop sz="95196" autoAdjust="0"/>
  </p:normalViewPr>
  <p:slideViewPr>
    <p:cSldViewPr>
      <p:cViewPr varScale="1">
        <p:scale>
          <a:sx n="56" d="100"/>
          <a:sy n="56" d="100"/>
        </p:scale>
        <p:origin x="158"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2265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550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1613423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7918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57096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4237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7971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678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956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5006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2394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997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8393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336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24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538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2/10/2025</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1098889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5411" y="-344001"/>
            <a:ext cx="19038822" cy="5487501"/>
            <a:chOff x="0" y="0"/>
            <a:chExt cx="5014340" cy="1445268"/>
          </a:xfrm>
        </p:grpSpPr>
        <p:sp>
          <p:nvSpPr>
            <p:cNvPr id="3" name="Freeform 3"/>
            <p:cNvSpPr/>
            <p:nvPr/>
          </p:nvSpPr>
          <p:spPr>
            <a:xfrm>
              <a:off x="0" y="0"/>
              <a:ext cx="5014340" cy="1445268"/>
            </a:xfrm>
            <a:custGeom>
              <a:avLst/>
              <a:gdLst/>
              <a:ahLst/>
              <a:cxnLst/>
              <a:rect l="l" t="t" r="r" b="b"/>
              <a:pathLst>
                <a:path w="5014340" h="1445268">
                  <a:moveTo>
                    <a:pt x="0" y="0"/>
                  </a:moveTo>
                  <a:lnTo>
                    <a:pt x="5014340" y="0"/>
                  </a:lnTo>
                  <a:lnTo>
                    <a:pt x="5014340" y="1445268"/>
                  </a:lnTo>
                  <a:lnTo>
                    <a:pt x="0" y="1445268"/>
                  </a:lnTo>
                  <a:close/>
                </a:path>
              </a:pathLst>
            </a:custGeom>
            <a:solidFill>
              <a:srgbClr val="FFFFFF"/>
            </a:solidFill>
          </p:spPr>
        </p:sp>
        <p:sp>
          <p:nvSpPr>
            <p:cNvPr id="4" name="TextBox 4"/>
            <p:cNvSpPr txBox="1"/>
            <p:nvPr/>
          </p:nvSpPr>
          <p:spPr>
            <a:xfrm>
              <a:off x="0" y="-38100"/>
              <a:ext cx="5014340" cy="1483368"/>
            </a:xfrm>
            <a:prstGeom prst="rect">
              <a:avLst/>
            </a:prstGeom>
          </p:spPr>
          <p:txBody>
            <a:bodyPr lIns="50800" tIns="50800" rIns="50800" bIns="50800" rtlCol="0" anchor="ctr"/>
            <a:lstStyle/>
            <a:p>
              <a:pPr algn="ctr">
                <a:lnSpc>
                  <a:spcPts val="2100"/>
                </a:lnSpc>
              </a:pPr>
              <a:endParaRPr>
                <a:latin typeface="Times New Roman" panose="02020603050405020304" pitchFamily="18" charset="0"/>
                <a:cs typeface="Times New Roman" panose="02020603050405020304" pitchFamily="18" charset="0"/>
              </a:endParaRPr>
            </a:p>
          </p:txBody>
        </p:sp>
      </p:grpSp>
      <p:sp>
        <p:nvSpPr>
          <p:cNvPr id="5" name="Freeform 5"/>
          <p:cNvSpPr/>
          <p:nvPr/>
        </p:nvSpPr>
        <p:spPr>
          <a:xfrm>
            <a:off x="125506" y="270938"/>
            <a:ext cx="16230600" cy="5391780"/>
          </a:xfrm>
          <a:custGeom>
            <a:avLst/>
            <a:gdLst/>
            <a:ahLst/>
            <a:cxnLst/>
            <a:rect l="l" t="t" r="r" b="b"/>
            <a:pathLst>
              <a:path w="16230600" h="5391780">
                <a:moveTo>
                  <a:pt x="0" y="0"/>
                </a:moveTo>
                <a:lnTo>
                  <a:pt x="16230600" y="0"/>
                </a:lnTo>
                <a:lnTo>
                  <a:pt x="16230600" y="5391780"/>
                </a:lnTo>
                <a:lnTo>
                  <a:pt x="0" y="5391780"/>
                </a:lnTo>
                <a:lnTo>
                  <a:pt x="0" y="0"/>
                </a:lnTo>
                <a:close/>
              </a:path>
            </a:pathLst>
          </a:custGeom>
          <a:blipFill>
            <a:blip r:embed="rId2"/>
            <a:stretch>
              <a:fillRect t="-477" b="-68819"/>
            </a:stretch>
          </a:blipFill>
        </p:spPr>
        <p:txBody>
          <a:bodyPr/>
          <a:lstStyle/>
          <a:p>
            <a:endParaRPr lang="en-IN" dirty="0"/>
          </a:p>
        </p:txBody>
      </p:sp>
      <p:grpSp>
        <p:nvGrpSpPr>
          <p:cNvPr id="6" name="Group 6"/>
          <p:cNvGrpSpPr/>
          <p:nvPr/>
        </p:nvGrpSpPr>
        <p:grpSpPr>
          <a:xfrm>
            <a:off x="2036735" y="5698758"/>
            <a:ext cx="15402648" cy="2336898"/>
            <a:chOff x="-5976" y="-1267045"/>
            <a:chExt cx="20536863" cy="3115863"/>
          </a:xfrm>
        </p:grpSpPr>
        <p:sp>
          <p:nvSpPr>
            <p:cNvPr id="7" name="TextBox 7"/>
            <p:cNvSpPr txBox="1"/>
            <p:nvPr/>
          </p:nvSpPr>
          <p:spPr>
            <a:xfrm>
              <a:off x="-5976" y="-1267045"/>
              <a:ext cx="20530887" cy="940428"/>
            </a:xfrm>
            <a:prstGeom prst="rect">
              <a:avLst/>
            </a:prstGeom>
          </p:spPr>
          <p:txBody>
            <a:bodyPr lIns="0" tIns="0" rIns="0" bIns="0" rtlCol="0" anchor="t">
              <a:spAutoFit/>
            </a:bodyPr>
            <a:lstStyle/>
            <a:p>
              <a:pPr marL="0" lvl="0" indent="0" algn="ctr">
                <a:lnSpc>
                  <a:spcPts val="5498"/>
                </a:lnSpc>
              </a:pPr>
              <a:r>
                <a:rPr lang="en-US" sz="4998" spc="46" dirty="0">
                  <a:latin typeface="Times New Roman" panose="02020603050405020304" pitchFamily="18" charset="0"/>
                  <a:ea typeface="TT Rounds Condensed"/>
                  <a:cs typeface="Times New Roman" panose="02020603050405020304" pitchFamily="18" charset="0"/>
                  <a:sym typeface="TT Rounds Condensed"/>
                </a:rPr>
                <a:t>Bank</a:t>
              </a:r>
              <a:r>
                <a:rPr lang="en-US" sz="4998" spc="46" dirty="0">
                  <a:solidFill>
                    <a:srgbClr val="00B0F0"/>
                  </a:solidFill>
                  <a:latin typeface="Times New Roman" panose="02020603050405020304" pitchFamily="18" charset="0"/>
                  <a:ea typeface="TT Rounds Condensed"/>
                  <a:cs typeface="Times New Roman" panose="02020603050405020304" pitchFamily="18" charset="0"/>
                  <a:sym typeface="TT Rounds Condensed"/>
                </a:rPr>
                <a:t> </a:t>
              </a:r>
              <a:r>
                <a:rPr lang="en-IN" sz="5400" b="0" i="0" dirty="0">
                  <a:solidFill>
                    <a:srgbClr val="404040"/>
                  </a:solidFill>
                  <a:effectLst/>
                  <a:latin typeface="Times New Roman" panose="02020603050405020304" pitchFamily="18" charset="0"/>
                  <a:cs typeface="Times New Roman" panose="02020603050405020304" pitchFamily="18" charset="0"/>
                </a:rPr>
                <a:t>Customer Churn Analysis</a:t>
              </a:r>
              <a:endParaRPr lang="en-US" sz="4998" spc="46" dirty="0">
                <a:solidFill>
                  <a:srgbClr val="00B0F0"/>
                </a:solidFill>
                <a:latin typeface="Times New Roman" panose="02020603050405020304" pitchFamily="18" charset="0"/>
                <a:ea typeface="TT Rounds Condensed"/>
                <a:cs typeface="Times New Roman" panose="02020603050405020304" pitchFamily="18" charset="0"/>
                <a:sym typeface="TT Rounds Condensed"/>
              </a:endParaRPr>
            </a:p>
          </p:txBody>
        </p:sp>
        <p:sp>
          <p:nvSpPr>
            <p:cNvPr id="8" name="TextBox 8"/>
            <p:cNvSpPr txBox="1"/>
            <p:nvPr/>
          </p:nvSpPr>
          <p:spPr>
            <a:xfrm>
              <a:off x="0" y="1148285"/>
              <a:ext cx="20530887" cy="700533"/>
            </a:xfrm>
            <a:prstGeom prst="rect">
              <a:avLst/>
            </a:prstGeom>
          </p:spPr>
          <p:txBody>
            <a:bodyPr lIns="0" tIns="0" rIns="0" bIns="0" rtlCol="0" anchor="t">
              <a:spAutoFit/>
            </a:bodyPr>
            <a:lstStyle/>
            <a:p>
              <a:pPr marL="0" lvl="0" indent="0" algn="ctr">
                <a:lnSpc>
                  <a:spcPts val="4918"/>
                </a:lnSpc>
              </a:pPr>
              <a:endParaRPr>
                <a:latin typeface="Times New Roman" panose="02020603050405020304" pitchFamily="18" charset="0"/>
                <a:cs typeface="Times New Roman" panose="02020603050405020304" pitchFamily="18" charset="0"/>
              </a:endParaRPr>
            </a:p>
          </p:txBody>
        </p:sp>
      </p:grpSp>
      <p:sp>
        <p:nvSpPr>
          <p:cNvPr id="9" name="AutoShape 9"/>
          <p:cNvSpPr/>
          <p:nvPr/>
        </p:nvSpPr>
        <p:spPr>
          <a:xfrm>
            <a:off x="1028700" y="9038632"/>
            <a:ext cx="16230600" cy="0"/>
          </a:xfrm>
          <a:prstGeom prst="line">
            <a:avLst/>
          </a:prstGeom>
          <a:ln w="9525" cap="flat">
            <a:solidFill>
              <a:srgbClr val="FFFFFF"/>
            </a:solidFill>
            <a:prstDash val="solid"/>
            <a:headEnd type="none" w="sm" len="sm"/>
            <a:tailEnd type="none" w="sm" len="sm"/>
          </a:ln>
        </p:spPr>
      </p:sp>
      <p:sp>
        <p:nvSpPr>
          <p:cNvPr id="10" name="Freeform 10"/>
          <p:cNvSpPr/>
          <p:nvPr/>
        </p:nvSpPr>
        <p:spPr>
          <a:xfrm>
            <a:off x="13606225" y="9310094"/>
            <a:ext cx="4681775" cy="976906"/>
          </a:xfrm>
          <a:custGeom>
            <a:avLst/>
            <a:gdLst/>
            <a:ahLst/>
            <a:cxnLst/>
            <a:rect l="l" t="t" r="r" b="b"/>
            <a:pathLst>
              <a:path w="4681775" h="976906">
                <a:moveTo>
                  <a:pt x="0" y="0"/>
                </a:moveTo>
                <a:lnTo>
                  <a:pt x="4681775" y="0"/>
                </a:lnTo>
                <a:lnTo>
                  <a:pt x="4681775" y="976906"/>
                </a:lnTo>
                <a:lnTo>
                  <a:pt x="0" y="976906"/>
                </a:lnTo>
                <a:lnTo>
                  <a:pt x="0" y="0"/>
                </a:lnTo>
                <a:close/>
              </a:path>
            </a:pathLst>
          </a:custGeom>
          <a:blipFill>
            <a:blip r:embed="rId3"/>
            <a:stretch>
              <a:fillRect/>
            </a:stretch>
          </a:blipFill>
        </p:spPr>
      </p:sp>
      <p:sp>
        <p:nvSpPr>
          <p:cNvPr id="11" name="TextBox 10">
            <a:extLst>
              <a:ext uri="{FF2B5EF4-FFF2-40B4-BE49-F238E27FC236}">
                <a16:creationId xmlns:a16="http://schemas.microsoft.com/office/drawing/2014/main" id="{58D4C1F3-7E66-6652-2B6B-FAFEA90EB26C}"/>
              </a:ext>
            </a:extLst>
          </p:cNvPr>
          <p:cNvSpPr txBox="1"/>
          <p:nvPr/>
        </p:nvSpPr>
        <p:spPr>
          <a:xfrm>
            <a:off x="129988" y="7568922"/>
            <a:ext cx="5715000" cy="1831271"/>
          </a:xfrm>
          <a:prstGeom prst="rect">
            <a:avLst/>
          </a:prstGeom>
          <a:noFill/>
        </p:spPr>
        <p:txBody>
          <a:bodyPr wrap="square" rtlCol="0">
            <a:spAutoFit/>
          </a:bodyPr>
          <a:lstStyle/>
          <a:p>
            <a:pPr algn="l">
              <a:spcBef>
                <a:spcPts val="300"/>
              </a:spcBef>
            </a:pPr>
            <a:r>
              <a:rPr lang="en-IN" sz="3600" b="1" i="0" u="sng" dirty="0">
                <a:solidFill>
                  <a:srgbClr val="404040"/>
                </a:solidFill>
                <a:effectLst/>
                <a:latin typeface="Times New Roman" panose="02020603050405020304" pitchFamily="18" charset="0"/>
                <a:cs typeface="Times New Roman" panose="02020603050405020304" pitchFamily="18" charset="0"/>
              </a:rPr>
              <a:t>Presented by</a:t>
            </a:r>
            <a:r>
              <a:rPr lang="en-IN" sz="3600" b="1" i="0" dirty="0">
                <a:solidFill>
                  <a:srgbClr val="404040"/>
                </a:solidFill>
                <a:effectLst/>
                <a:latin typeface="Times New Roman" panose="02020603050405020304" pitchFamily="18" charset="0"/>
                <a:cs typeface="Times New Roman" panose="02020603050405020304" pitchFamily="18" charset="0"/>
              </a:rPr>
              <a:t>:</a:t>
            </a:r>
            <a:r>
              <a:rPr lang="en-IN" sz="3600" b="0" i="0" dirty="0">
                <a:solidFill>
                  <a:srgbClr val="404040"/>
                </a:solidFill>
                <a:effectLst/>
                <a:latin typeface="Times New Roman" panose="02020603050405020304" pitchFamily="18" charset="0"/>
                <a:cs typeface="Times New Roman" panose="02020603050405020304" pitchFamily="18" charset="0"/>
              </a:rPr>
              <a:t> </a:t>
            </a:r>
          </a:p>
          <a:p>
            <a:pPr algn="l">
              <a:spcBef>
                <a:spcPts val="300"/>
              </a:spcBef>
            </a:pPr>
            <a:r>
              <a:rPr lang="en-IN" sz="3600" dirty="0">
                <a:solidFill>
                  <a:srgbClr val="404040"/>
                </a:solidFill>
                <a:latin typeface="Times New Roman" panose="02020603050405020304" pitchFamily="18" charset="0"/>
                <a:cs typeface="Times New Roman" panose="02020603050405020304" pitchFamily="18" charset="0"/>
              </a:rPr>
              <a:t>U.Sudarshan</a:t>
            </a:r>
          </a:p>
          <a:p>
            <a:pPr algn="l">
              <a:spcBef>
                <a:spcPts val="300"/>
              </a:spcBef>
            </a:pPr>
            <a:r>
              <a:rPr lang="en-IN" sz="3600" dirty="0">
                <a:solidFill>
                  <a:srgbClr val="404040"/>
                </a:solidFill>
                <a:latin typeface="Times New Roman" panose="02020603050405020304" pitchFamily="18" charset="0"/>
                <a:cs typeface="Times New Roman" panose="02020603050405020304" pitchFamily="18" charset="0"/>
              </a:rPr>
              <a:t>P.Sai Teja</a:t>
            </a:r>
            <a:endParaRPr lang="en-IN" sz="3600" dirty="0">
              <a:solidFill>
                <a:schemeClr val="accent2"/>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EA7BBC7-32D3-31F8-ACDA-6DFFFE9D7F62}"/>
              </a:ext>
            </a:extLst>
          </p:cNvPr>
          <p:cNvSpPr txBox="1"/>
          <p:nvPr/>
        </p:nvSpPr>
        <p:spPr>
          <a:xfrm>
            <a:off x="8845966" y="6583915"/>
            <a:ext cx="9520518" cy="523220"/>
          </a:xfrm>
          <a:prstGeom prst="rect">
            <a:avLst/>
          </a:prstGeom>
          <a:noFill/>
        </p:spPr>
        <p:txBody>
          <a:bodyPr wrap="square">
            <a:spAutoFit/>
          </a:bodyPr>
          <a:lstStyle/>
          <a:p>
            <a:r>
              <a:rPr lang="en-US" sz="2800" b="0" i="0" dirty="0">
                <a:solidFill>
                  <a:srgbClr val="404040"/>
                </a:solidFill>
                <a:effectLst/>
                <a:latin typeface="Times New Roman" panose="02020603050405020304" pitchFamily="18" charset="0"/>
                <a:cs typeface="Times New Roman" panose="02020603050405020304" pitchFamily="18" charset="0"/>
              </a:rPr>
              <a:t>Leveraging Data to Drive Customer Retention Strategies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15713939" y="9738714"/>
            <a:ext cx="2574061" cy="537107"/>
          </a:xfrm>
          <a:custGeom>
            <a:avLst/>
            <a:gdLst/>
            <a:ahLst/>
            <a:cxnLst/>
            <a:rect l="l" t="t" r="r" b="b"/>
            <a:pathLst>
              <a:path w="2574061" h="537107">
                <a:moveTo>
                  <a:pt x="0" y="0"/>
                </a:moveTo>
                <a:lnTo>
                  <a:pt x="2574061" y="0"/>
                </a:lnTo>
                <a:lnTo>
                  <a:pt x="2574061" y="537107"/>
                </a:lnTo>
                <a:lnTo>
                  <a:pt x="0" y="537107"/>
                </a:lnTo>
                <a:lnTo>
                  <a:pt x="0" y="0"/>
                </a:lnTo>
                <a:close/>
              </a:path>
            </a:pathLst>
          </a:custGeom>
          <a:blipFill>
            <a:blip r:embed="rId2"/>
            <a:stretch>
              <a:fillRect/>
            </a:stretch>
          </a:blipFill>
        </p:spPr>
      </p:sp>
      <p:pic>
        <p:nvPicPr>
          <p:cNvPr id="8" name="Picture 7">
            <a:extLst>
              <a:ext uri="{FF2B5EF4-FFF2-40B4-BE49-F238E27FC236}">
                <a16:creationId xmlns:a16="http://schemas.microsoft.com/office/drawing/2014/main" id="{BAD4B914-533E-03DF-19C1-F7764975A7D4}"/>
              </a:ext>
            </a:extLst>
          </p:cNvPr>
          <p:cNvPicPr>
            <a:picLocks noChangeAspect="1"/>
          </p:cNvPicPr>
          <p:nvPr/>
        </p:nvPicPr>
        <p:blipFill>
          <a:blip r:embed="rId3"/>
          <a:stretch>
            <a:fillRect/>
          </a:stretch>
        </p:blipFill>
        <p:spPr>
          <a:xfrm>
            <a:off x="9813061" y="11179"/>
            <a:ext cx="8474939" cy="6940950"/>
          </a:xfrm>
          <a:prstGeom prst="rect">
            <a:avLst/>
          </a:prstGeom>
        </p:spPr>
      </p:pic>
      <p:sp>
        <p:nvSpPr>
          <p:cNvPr id="10" name="TextBox 9">
            <a:extLst>
              <a:ext uri="{FF2B5EF4-FFF2-40B4-BE49-F238E27FC236}">
                <a16:creationId xmlns:a16="http://schemas.microsoft.com/office/drawing/2014/main" id="{0BEDDD95-A7D9-71E2-E2EC-C108800649F8}"/>
              </a:ext>
            </a:extLst>
          </p:cNvPr>
          <p:cNvSpPr txBox="1"/>
          <p:nvPr/>
        </p:nvSpPr>
        <p:spPr>
          <a:xfrm>
            <a:off x="152400" y="495300"/>
            <a:ext cx="9144000"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Key Observations</a:t>
            </a:r>
          </a:p>
        </p:txBody>
      </p:sp>
      <p:sp>
        <p:nvSpPr>
          <p:cNvPr id="12" name="TextBox 11">
            <a:extLst>
              <a:ext uri="{FF2B5EF4-FFF2-40B4-BE49-F238E27FC236}">
                <a16:creationId xmlns:a16="http://schemas.microsoft.com/office/drawing/2014/main" id="{FC18336E-84C1-C973-7365-3AE16C4515B0}"/>
              </a:ext>
            </a:extLst>
          </p:cNvPr>
          <p:cNvSpPr txBox="1"/>
          <p:nvPr/>
        </p:nvSpPr>
        <p:spPr>
          <a:xfrm>
            <a:off x="381000" y="1257300"/>
            <a:ext cx="9829800" cy="5170646"/>
          </a:xfrm>
          <a:prstGeom prst="rect">
            <a:avLst/>
          </a:prstGeom>
          <a:noFill/>
        </p:spPr>
        <p:txBody>
          <a:bodyPr wrap="square">
            <a:spAutoFit/>
          </a:bodyPr>
          <a:lstStyle/>
          <a:p>
            <a:pPr marL="342900" indent="-342900">
              <a:buFont typeface="+mj-lt"/>
              <a:buAutoNum type="arabicPeriod"/>
            </a:pPr>
            <a:r>
              <a:rPr lang="en-IN" sz="2400" i="1" dirty="0">
                <a:latin typeface="Times New Roman" panose="02020603050405020304" pitchFamily="18" charset="0"/>
                <a:cs typeface="Times New Roman" panose="02020603050405020304" pitchFamily="18" charset="0"/>
              </a:rPr>
              <a:t>Age and Exited:</a:t>
            </a:r>
          </a:p>
          <a:p>
            <a:pPr marL="342900" indent="-342900">
              <a:buFont typeface="+mj-lt"/>
              <a:buAutoNum type="arabicPeriod"/>
            </a:pPr>
            <a:endParaRPr lang="en-IN" sz="2400" i="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2400" i="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400" i="1" dirty="0">
                <a:latin typeface="Times New Roman" panose="02020603050405020304" pitchFamily="18" charset="0"/>
                <a:cs typeface="Times New Roman" panose="02020603050405020304" pitchFamily="18" charset="0"/>
              </a:rPr>
              <a:t>Balance and Exited:</a:t>
            </a:r>
          </a:p>
          <a:p>
            <a:r>
              <a:rPr lang="en-IN" sz="2400" i="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Positive but weak correlation (0.12),</a:t>
            </a:r>
            <a:r>
              <a:rPr lang="en-US" dirty="0">
                <a:latin typeface="Times New Roman" panose="02020603050405020304" pitchFamily="18" charset="0"/>
                <a:cs typeface="Times New Roman" panose="02020603050405020304" pitchFamily="18" charset="0"/>
              </a:rPr>
              <a:t> suggesting that higher balance might be slightly related to churn.</a:t>
            </a:r>
            <a:r>
              <a:rPr lang="en-IN" dirty="0">
                <a:latin typeface="Times New Roman" panose="02020603050405020304" pitchFamily="18" charset="0"/>
                <a:cs typeface="Times New Roman" panose="02020603050405020304" pitchFamily="18" charset="0"/>
              </a:rPr>
              <a:t> </a:t>
            </a:r>
            <a:endParaRPr lang="en-IN" i="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2400" i="1" dirty="0">
              <a:latin typeface="Times New Roman" panose="02020603050405020304" pitchFamily="18" charset="0"/>
              <a:cs typeface="Times New Roman" panose="02020603050405020304" pitchFamily="18" charset="0"/>
            </a:endParaRPr>
          </a:p>
          <a:p>
            <a:r>
              <a:rPr lang="en-IN" sz="2400" i="1" dirty="0">
                <a:latin typeface="Times New Roman" panose="02020603050405020304" pitchFamily="18" charset="0"/>
                <a:cs typeface="Times New Roman" panose="02020603050405020304" pitchFamily="18" charset="0"/>
              </a:rPr>
              <a:t>3. Is Active Member and Exited:</a:t>
            </a:r>
          </a:p>
          <a:p>
            <a:r>
              <a:rPr lang="en-IN" sz="2400" i="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Negative correlation </a:t>
            </a:r>
            <a:r>
              <a:rPr lang="en-IN" sz="2000" i="1" dirty="0">
                <a:latin typeface="Times New Roman" panose="02020603050405020304" pitchFamily="18" charset="0"/>
                <a:cs typeface="Times New Roman" panose="02020603050405020304" pitchFamily="18" charset="0"/>
              </a:rPr>
              <a:t>(-0.16),</a:t>
            </a:r>
            <a:r>
              <a:rPr lang="en-US" sz="2000" dirty="0">
                <a:latin typeface="Times New Roman" panose="02020603050405020304" pitchFamily="18" charset="0"/>
                <a:cs typeface="Times New Roman" panose="02020603050405020304" pitchFamily="18" charset="0"/>
              </a:rPr>
              <a:t> meaning less active members are more likely to churn.</a:t>
            </a:r>
            <a:endParaRPr lang="en-IN" sz="2000" i="1" dirty="0">
              <a:latin typeface="Times New Roman" panose="02020603050405020304" pitchFamily="18" charset="0"/>
              <a:cs typeface="Times New Roman" panose="02020603050405020304" pitchFamily="18" charset="0"/>
            </a:endParaRPr>
          </a:p>
          <a:p>
            <a:endParaRPr lang="en-IN" sz="2400" b="1" i="1" dirty="0">
              <a:latin typeface="Times New Roman" panose="02020603050405020304" pitchFamily="18" charset="0"/>
              <a:cs typeface="Times New Roman" panose="02020603050405020304" pitchFamily="18" charset="0"/>
            </a:endParaRPr>
          </a:p>
          <a:p>
            <a:r>
              <a:rPr lang="en-IN" sz="2400" i="1" dirty="0">
                <a:latin typeface="Times New Roman" panose="02020603050405020304" pitchFamily="18" charset="0"/>
                <a:cs typeface="Times New Roman" panose="02020603050405020304" pitchFamily="18" charset="0"/>
              </a:rPr>
              <a:t>4. Other Features:</a:t>
            </a:r>
          </a:p>
          <a:p>
            <a:r>
              <a:rPr lang="en-IN" sz="2400" i="1" dirty="0">
                <a:latin typeface="Times New Roman" panose="02020603050405020304" pitchFamily="18" charset="0"/>
                <a:cs typeface="Times New Roman" panose="02020603050405020304" pitchFamily="18" charset="0"/>
              </a:rPr>
              <a:t>	</a:t>
            </a:r>
          </a:p>
          <a:p>
            <a:pPr marL="342900" indent="-342900">
              <a:buFont typeface="+mj-lt"/>
              <a:buAutoNum type="arabicPeriod"/>
            </a:pPr>
            <a:endParaRPr lang="en-IN" sz="2400" i="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2400" i="1" dirty="0">
              <a:latin typeface="Times New Roman" panose="02020603050405020304" pitchFamily="18" charset="0"/>
              <a:cs typeface="Times New Roman" panose="02020603050405020304" pitchFamily="18" charset="0"/>
            </a:endParaRPr>
          </a:p>
        </p:txBody>
      </p:sp>
      <p:sp>
        <p:nvSpPr>
          <p:cNvPr id="13" name="Rectangle 1">
            <a:extLst>
              <a:ext uri="{FF2B5EF4-FFF2-40B4-BE49-F238E27FC236}">
                <a16:creationId xmlns:a16="http://schemas.microsoft.com/office/drawing/2014/main" id="{7738E1B1-58B7-DBB9-A73D-5AB802463329}"/>
              </a:ext>
            </a:extLst>
          </p:cNvPr>
          <p:cNvSpPr>
            <a:spLocks noChangeArrowheads="1"/>
          </p:cNvSpPr>
          <p:nvPr/>
        </p:nvSpPr>
        <p:spPr bwMode="auto">
          <a:xfrm>
            <a:off x="944131" y="1743790"/>
            <a:ext cx="183642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 positive correlation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(0.31), meaning older customers are more likely to churn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2">
            <a:extLst>
              <a:ext uri="{FF2B5EF4-FFF2-40B4-BE49-F238E27FC236}">
                <a16:creationId xmlns:a16="http://schemas.microsoft.com/office/drawing/2014/main" id="{BFEF8CB6-AC64-EF60-1BE4-A6E100EBFF27}"/>
              </a:ext>
            </a:extLst>
          </p:cNvPr>
          <p:cNvSpPr>
            <a:spLocks noChangeArrowheads="1"/>
          </p:cNvSpPr>
          <p:nvPr/>
        </p:nvSpPr>
        <p:spPr bwMode="auto">
          <a:xfrm>
            <a:off x="762000" y="5246757"/>
            <a:ext cx="100691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features have very weak correlations with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Exited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that they might not individually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explain much of the churn.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F46C10A-F25D-1292-DD6B-DED80BEE08B4}"/>
              </a:ext>
            </a:extLst>
          </p:cNvPr>
          <p:cNvSpPr txBox="1"/>
          <p:nvPr/>
        </p:nvSpPr>
        <p:spPr>
          <a:xfrm>
            <a:off x="171520" y="6171765"/>
            <a:ext cx="9654988" cy="584775"/>
          </a:xfrm>
          <a:prstGeom prst="rect">
            <a:avLst/>
          </a:prstGeom>
          <a:noFill/>
        </p:spPr>
        <p:txBody>
          <a:bodyPr wrap="square">
            <a:spAutoFit/>
          </a:bodyPr>
          <a:lstStyle/>
          <a:p>
            <a:r>
              <a:rPr lang="en-IN" sz="3200" i="1" u="sng" dirty="0">
                <a:latin typeface="Times New Roman" panose="02020603050405020304" pitchFamily="18" charset="0"/>
                <a:cs typeface="Times New Roman" panose="02020603050405020304" pitchFamily="18" charset="0"/>
              </a:rPr>
              <a:t>Actionable Insights</a:t>
            </a:r>
          </a:p>
        </p:txBody>
      </p:sp>
      <p:sp>
        <p:nvSpPr>
          <p:cNvPr id="20" name="TextBox 19">
            <a:extLst>
              <a:ext uri="{FF2B5EF4-FFF2-40B4-BE49-F238E27FC236}">
                <a16:creationId xmlns:a16="http://schemas.microsoft.com/office/drawing/2014/main" id="{877AE53E-4E88-3083-F7CD-AB036ABC34F1}"/>
              </a:ext>
            </a:extLst>
          </p:cNvPr>
          <p:cNvSpPr txBox="1"/>
          <p:nvPr/>
        </p:nvSpPr>
        <p:spPr>
          <a:xfrm>
            <a:off x="546620" y="6881036"/>
            <a:ext cx="12788380" cy="1431161"/>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Focus on features with stronger correlations to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Exited</a:t>
            </a:r>
            <a:r>
              <a:rPr lang="en-US" altLang="en-US" sz="36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(ex: Age, is active member, Balance)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Weakly correlated features might still contribute when combined in a multivariate model.</a:t>
            </a:r>
            <a:endParaRPr lang="en-US" alt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0" lang="en-US" altLang="en-US" sz="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24" name="Rectangle 6">
            <a:extLst>
              <a:ext uri="{FF2B5EF4-FFF2-40B4-BE49-F238E27FC236}">
                <a16:creationId xmlns:a16="http://schemas.microsoft.com/office/drawing/2014/main" id="{4C0E4641-B29D-B76F-669E-3AB54EC88902}"/>
              </a:ext>
            </a:extLst>
          </p:cNvPr>
          <p:cNvSpPr>
            <a:spLocks noChangeArrowheads="1"/>
          </p:cNvSpPr>
          <p:nvPr/>
        </p:nvSpPr>
        <p:spPr bwMode="auto">
          <a:xfrm>
            <a:off x="546620" y="8096761"/>
            <a:ext cx="124197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 pairs like Balance and Num Of Products with moderate negative correlation </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(-0.31). If both are included in a model, they might cause multicollinearity issues.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56BA2C4-E92E-E497-53AE-748DF2006F99}"/>
              </a:ext>
            </a:extLst>
          </p:cNvPr>
          <p:cNvSpPr txBox="1"/>
          <p:nvPr/>
        </p:nvSpPr>
        <p:spPr>
          <a:xfrm>
            <a:off x="5791200" y="342900"/>
            <a:ext cx="9144000" cy="769441"/>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Model Building</a:t>
            </a:r>
          </a:p>
        </p:txBody>
      </p:sp>
      <p:sp>
        <p:nvSpPr>
          <p:cNvPr id="9" name="Rectangle 1">
            <a:extLst>
              <a:ext uri="{FF2B5EF4-FFF2-40B4-BE49-F238E27FC236}">
                <a16:creationId xmlns:a16="http://schemas.microsoft.com/office/drawing/2014/main" id="{DC76C06A-2FAA-AAB1-DE7F-6BBD0AC4EA76}"/>
              </a:ext>
            </a:extLst>
          </p:cNvPr>
          <p:cNvSpPr>
            <a:spLocks noChangeArrowheads="1"/>
          </p:cNvSpPr>
          <p:nvPr/>
        </p:nvSpPr>
        <p:spPr bwMode="auto">
          <a:xfrm>
            <a:off x="381000" y="5676900"/>
            <a:ext cx="161544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sz="3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 Scaling (Standardization)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Train-Test Split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the model  Classification models like Logistic Regression, Decision Tree, Random Forest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Performance (Accuracy, Precision, Recall, F1-score) </a:t>
            </a:r>
          </a:p>
        </p:txBody>
      </p:sp>
      <p:sp>
        <p:nvSpPr>
          <p:cNvPr id="11" name="TextBox 10">
            <a:extLst>
              <a:ext uri="{FF2B5EF4-FFF2-40B4-BE49-F238E27FC236}">
                <a16:creationId xmlns:a16="http://schemas.microsoft.com/office/drawing/2014/main" id="{6350F1E1-5B59-7DE4-76A0-C5408FD2D806}"/>
              </a:ext>
            </a:extLst>
          </p:cNvPr>
          <p:cNvSpPr txBox="1"/>
          <p:nvPr/>
        </p:nvSpPr>
        <p:spPr>
          <a:xfrm>
            <a:off x="-152400" y="1686460"/>
            <a:ext cx="11658600" cy="3416320"/>
          </a:xfrm>
          <a:prstGeom prst="rect">
            <a:avLst/>
          </a:prstGeom>
          <a:noFill/>
        </p:spPr>
        <p:txBody>
          <a:bodyPr wrap="square">
            <a:spAutoFit/>
          </a:bodyPr>
          <a:lstStyle/>
          <a:p>
            <a:pPr marL="457200" rtl="0" fontAlgn="base">
              <a:buFont typeface="Arial" panose="020B0604020202020204" pitchFamily="34" charset="0"/>
              <a:buChar char="•"/>
            </a:pPr>
            <a:r>
              <a:rPr lang="en-US" sz="3600" b="0" i="0" u="none" strike="noStrike" dirty="0">
                <a:solidFill>
                  <a:srgbClr val="000000"/>
                </a:solidFill>
                <a:effectLst/>
                <a:latin typeface="Times New Roman" panose="02020603050405020304" pitchFamily="18" charset="0"/>
                <a:cs typeface="Times New Roman" panose="02020603050405020304" pitchFamily="18" charset="0"/>
              </a:rPr>
              <a:t>Advanced </a:t>
            </a:r>
            <a:r>
              <a:rPr lang="en-US" sz="3600" b="1" i="0" u="none" strike="noStrike" dirty="0">
                <a:solidFill>
                  <a:srgbClr val="000000"/>
                </a:solidFill>
                <a:effectLst/>
                <a:latin typeface="Times New Roman" panose="02020603050405020304" pitchFamily="18" charset="0"/>
                <a:cs typeface="Times New Roman" panose="02020603050405020304" pitchFamily="18" charset="0"/>
              </a:rPr>
              <a:t>Feature Selection</a:t>
            </a:r>
            <a:r>
              <a:rPr lang="en-US" sz="3600" b="0" i="0" u="none" strike="noStrike" dirty="0">
                <a:solidFill>
                  <a:srgbClr val="000000"/>
                </a:solidFill>
                <a:effectLst/>
                <a:latin typeface="Times New Roman" panose="02020603050405020304" pitchFamily="18" charset="0"/>
                <a:cs typeface="Times New Roman" panose="02020603050405020304" pitchFamily="18" charset="0"/>
              </a:rPr>
              <a:t> Methods</a:t>
            </a:r>
            <a:endParaRPr lang="en-US" sz="3600" b="1" i="0" u="sng" dirty="0">
              <a:solidFill>
                <a:srgbClr val="000000"/>
              </a:solidFill>
              <a:effectLst/>
              <a:latin typeface="Times New Roman" panose="02020603050405020304" pitchFamily="18" charset="0"/>
              <a:cs typeface="Times New Roman" panose="02020603050405020304" pitchFamily="18" charset="0"/>
            </a:endParaRPr>
          </a:p>
          <a:p>
            <a:pPr marL="914400" rtl="0" fontAlgn="base">
              <a:buFont typeface="Arial" panose="020B0604020202020204" pitchFamily="34" charset="0"/>
              <a:buChar char="•"/>
            </a:pPr>
            <a:r>
              <a:rPr lang="en-US" sz="3600" b="1" i="0" u="none" strike="noStrike" dirty="0">
                <a:solidFill>
                  <a:srgbClr val="000000"/>
                </a:solidFill>
                <a:effectLst/>
                <a:latin typeface="Times New Roman" panose="02020603050405020304" pitchFamily="18" charset="0"/>
                <a:cs typeface="Times New Roman" panose="02020603050405020304" pitchFamily="18" charset="0"/>
              </a:rPr>
              <a:t>Variance Threshold</a:t>
            </a:r>
            <a:endParaRPr lang="en-US" sz="3600" b="1" i="0" u="sng" dirty="0">
              <a:solidFill>
                <a:srgbClr val="000000"/>
              </a:solidFill>
              <a:effectLst/>
              <a:latin typeface="Times New Roman" panose="02020603050405020304" pitchFamily="18" charset="0"/>
              <a:cs typeface="Times New Roman" panose="02020603050405020304" pitchFamily="18" charset="0"/>
            </a:endParaRPr>
          </a:p>
          <a:p>
            <a:pPr marL="914400" rtl="0" fontAlgn="base">
              <a:buFont typeface="Arial" panose="020B0604020202020204" pitchFamily="34" charset="0"/>
              <a:buChar char="•"/>
            </a:pPr>
            <a:r>
              <a:rPr lang="en-US" sz="3600" b="1" i="0" u="none" strike="noStrike" dirty="0">
                <a:solidFill>
                  <a:srgbClr val="000000"/>
                </a:solidFill>
                <a:effectLst/>
                <a:latin typeface="Times New Roman" panose="02020603050405020304" pitchFamily="18" charset="0"/>
                <a:cs typeface="Times New Roman" panose="02020603050405020304" pitchFamily="18" charset="0"/>
              </a:rPr>
              <a:t>Select K – Best</a:t>
            </a:r>
            <a:r>
              <a:rPr lang="en-US" sz="3600" b="0" i="0" u="none" strike="noStrike" dirty="0">
                <a:solidFill>
                  <a:srgbClr val="000000"/>
                </a:solidFill>
                <a:effectLst/>
                <a:latin typeface="Times New Roman" panose="02020603050405020304" pitchFamily="18" charset="0"/>
                <a:cs typeface="Times New Roman" panose="02020603050405020304" pitchFamily="18" charset="0"/>
              </a:rPr>
              <a:t> (Chi Square Based)</a:t>
            </a:r>
            <a:endParaRPr lang="en-US" sz="3600" b="1" i="0" u="sng" dirty="0">
              <a:solidFill>
                <a:srgbClr val="000000"/>
              </a:solidFill>
              <a:effectLst/>
              <a:latin typeface="Times New Roman" panose="02020603050405020304" pitchFamily="18" charset="0"/>
              <a:cs typeface="Times New Roman" panose="02020603050405020304" pitchFamily="18" charset="0"/>
            </a:endParaRPr>
          </a:p>
          <a:p>
            <a:pPr marL="914400" rtl="0" fontAlgn="base">
              <a:buFont typeface="Arial" panose="020B0604020202020204" pitchFamily="34" charset="0"/>
              <a:buChar char="•"/>
            </a:pPr>
            <a:r>
              <a:rPr lang="en-US" sz="3600" b="1" i="0" u="none" strike="noStrike" dirty="0">
                <a:solidFill>
                  <a:srgbClr val="000000"/>
                </a:solidFill>
                <a:effectLst/>
                <a:latin typeface="Times New Roman" panose="02020603050405020304" pitchFamily="18" charset="0"/>
                <a:cs typeface="Times New Roman" panose="02020603050405020304" pitchFamily="18" charset="0"/>
              </a:rPr>
              <a:t>Mutual Information</a:t>
            </a:r>
            <a:endParaRPr lang="en-US" sz="3600" b="1" i="0" u="sng" dirty="0">
              <a:solidFill>
                <a:srgbClr val="000000"/>
              </a:solidFill>
              <a:effectLst/>
              <a:latin typeface="Times New Roman" panose="02020603050405020304" pitchFamily="18" charset="0"/>
              <a:cs typeface="Times New Roman" panose="02020603050405020304" pitchFamily="18" charset="0"/>
            </a:endParaRPr>
          </a:p>
          <a:p>
            <a:pPr marL="914400" rtl="0" fontAlgn="base">
              <a:buFont typeface="Arial" panose="020B0604020202020204" pitchFamily="34" charset="0"/>
              <a:buChar char="•"/>
            </a:pPr>
            <a:r>
              <a:rPr lang="en-US" sz="3600" b="1" i="0" u="none" strike="noStrike" dirty="0">
                <a:solidFill>
                  <a:srgbClr val="000000"/>
                </a:solidFill>
                <a:effectLst/>
                <a:latin typeface="Times New Roman" panose="02020603050405020304" pitchFamily="18" charset="0"/>
                <a:cs typeface="Times New Roman" panose="02020603050405020304" pitchFamily="18" charset="0"/>
              </a:rPr>
              <a:t>Recursive Feature Elimination</a:t>
            </a:r>
            <a:endParaRPr lang="en-US" sz="3600" b="1" i="0" u="sng" dirty="0">
              <a:solidFill>
                <a:srgbClr val="000000"/>
              </a:solidFill>
              <a:effectLst/>
              <a:latin typeface="Times New Roman" panose="02020603050405020304" pitchFamily="18" charset="0"/>
              <a:cs typeface="Times New Roman" panose="02020603050405020304" pitchFamily="18" charset="0"/>
            </a:endParaRPr>
          </a:p>
          <a:p>
            <a:pPr marL="914400" rtl="0" fontAlgn="base"/>
            <a:endParaRPr lang="en-US" sz="3600" b="1" i="0" u="sng" dirty="0">
              <a:solidFill>
                <a:srgbClr val="000000"/>
              </a:solidFill>
              <a:effectLst/>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367A2A5B-343A-4070-F6CD-B936D147A1A4}"/>
              </a:ext>
            </a:extLst>
          </p:cNvPr>
          <p:cNvSpPr>
            <a:spLocks noChangeArrowheads="1"/>
          </p:cNvSpPr>
          <p:nvPr/>
        </p:nvSpPr>
        <p:spPr bwMode="auto">
          <a:xfrm>
            <a:off x="533400" y="7825650"/>
            <a:ext cx="63969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Hyperparameter Tuning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GridSearchCV</a:t>
            </a:r>
          </a:p>
        </p:txBody>
      </p:sp>
      <p:sp>
        <p:nvSpPr>
          <p:cNvPr id="2" name="Freeform 2">
            <a:extLst>
              <a:ext uri="{FF2B5EF4-FFF2-40B4-BE49-F238E27FC236}">
                <a16:creationId xmlns:a16="http://schemas.microsoft.com/office/drawing/2014/main" id="{9F349948-B519-9E54-3222-9D0A6703F97B}"/>
              </a:ext>
            </a:extLst>
          </p:cNvPr>
          <p:cNvSpPr/>
          <p:nvPr/>
        </p:nvSpPr>
        <p:spPr>
          <a:xfrm>
            <a:off x="13449905" y="9258300"/>
            <a:ext cx="4838096" cy="1009524"/>
          </a:xfrm>
          <a:custGeom>
            <a:avLst/>
            <a:gdLst/>
            <a:ahLst/>
            <a:cxnLst/>
            <a:rect l="l" t="t" r="r" b="b"/>
            <a:pathLst>
              <a:path w="4838096" h="1009524">
                <a:moveTo>
                  <a:pt x="0" y="0"/>
                </a:moveTo>
                <a:lnTo>
                  <a:pt x="4838095" y="0"/>
                </a:lnTo>
                <a:lnTo>
                  <a:pt x="4838095" y="1009524"/>
                </a:lnTo>
                <a:lnTo>
                  <a:pt x="0" y="1009524"/>
                </a:lnTo>
                <a:lnTo>
                  <a:pt x="0" y="0"/>
                </a:lnTo>
                <a:close/>
              </a:path>
            </a:pathLst>
          </a:custGeom>
          <a:blipFill>
            <a:blip r:embed="rId2"/>
            <a:stretch>
              <a:fillRect/>
            </a:stretch>
          </a:blipFill>
        </p:spPr>
      </p:sp>
    </p:spTree>
    <p:extLst>
      <p:ext uri="{BB962C8B-B14F-4D97-AF65-F5344CB8AC3E}">
        <p14:creationId xmlns:p14="http://schemas.microsoft.com/office/powerpoint/2010/main" val="256595193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7B357-2977-63BE-AE7B-8B6E220B49D2}"/>
              </a:ext>
            </a:extLst>
          </p:cNvPr>
          <p:cNvSpPr txBox="1"/>
          <p:nvPr/>
        </p:nvSpPr>
        <p:spPr>
          <a:xfrm>
            <a:off x="533400" y="1333500"/>
            <a:ext cx="16687800" cy="5693866"/>
          </a:xfrm>
          <a:prstGeom prst="rect">
            <a:avLst/>
          </a:prstGeom>
          <a:noFill/>
        </p:spPr>
        <p:txBody>
          <a:bodyPr wrap="square">
            <a:spAutoFit/>
          </a:bodyPr>
          <a:lstStyle/>
          <a:p>
            <a:pPr algn="ctr"/>
            <a:r>
              <a:rPr lang="en-US" sz="4000" b="1" u="sng" dirty="0">
                <a:solidFill>
                  <a:srgbClr val="FFC000"/>
                </a:solidFill>
              </a:rPr>
              <a:t>Business Conclusion</a:t>
            </a:r>
          </a:p>
          <a:p>
            <a:endParaRPr lang="en-US" dirty="0"/>
          </a:p>
          <a:p>
            <a:endParaRPr lang="en-US" dirty="0"/>
          </a:p>
          <a:p>
            <a:pPr algn="just"/>
            <a:r>
              <a:rPr lang="en-US" sz="3600" dirty="0"/>
              <a:t>The analysis of customer churn data has provided valuable insights into the key factors driving customer attrition. By leveraging these insights, the bank can implement targeted retention strategies that address the specific needs of high-risk customer segments. This data-driven approach will not only reduce the churn rate but also improve customer satisfaction and loyalty, leading to long-term business growth and increased profitability. The problem statement is validated by the high churn rate and the identified factors, proving the need for immediate action to mitigate customer attrition.</a:t>
            </a:r>
            <a:endParaRPr lang="en-IN" sz="3600" dirty="0"/>
          </a:p>
        </p:txBody>
      </p:sp>
      <p:sp>
        <p:nvSpPr>
          <p:cNvPr id="4" name="Freeform 2">
            <a:extLst>
              <a:ext uri="{FF2B5EF4-FFF2-40B4-BE49-F238E27FC236}">
                <a16:creationId xmlns:a16="http://schemas.microsoft.com/office/drawing/2014/main" id="{ADE92B42-5FFB-E330-E880-29DC8B5DF3E0}"/>
              </a:ext>
            </a:extLst>
          </p:cNvPr>
          <p:cNvSpPr/>
          <p:nvPr/>
        </p:nvSpPr>
        <p:spPr>
          <a:xfrm>
            <a:off x="13449905" y="9277476"/>
            <a:ext cx="4838096" cy="1009524"/>
          </a:xfrm>
          <a:custGeom>
            <a:avLst/>
            <a:gdLst/>
            <a:ahLst/>
            <a:cxnLst/>
            <a:rect l="l" t="t" r="r" b="b"/>
            <a:pathLst>
              <a:path w="4838096" h="1009524">
                <a:moveTo>
                  <a:pt x="0" y="0"/>
                </a:moveTo>
                <a:lnTo>
                  <a:pt x="4838095" y="0"/>
                </a:lnTo>
                <a:lnTo>
                  <a:pt x="4838095" y="1009524"/>
                </a:lnTo>
                <a:lnTo>
                  <a:pt x="0" y="1009524"/>
                </a:lnTo>
                <a:lnTo>
                  <a:pt x="0" y="0"/>
                </a:lnTo>
                <a:close/>
              </a:path>
            </a:pathLst>
          </a:custGeom>
          <a:blipFill>
            <a:blip r:embed="rId2"/>
            <a:stretch>
              <a:fillRect/>
            </a:stretch>
          </a:blipFill>
        </p:spPr>
      </p:sp>
    </p:spTree>
    <p:extLst>
      <p:ext uri="{BB962C8B-B14F-4D97-AF65-F5344CB8AC3E}">
        <p14:creationId xmlns:p14="http://schemas.microsoft.com/office/powerpoint/2010/main" val="280130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49905" y="9277476"/>
            <a:ext cx="4838096" cy="1009524"/>
          </a:xfrm>
          <a:custGeom>
            <a:avLst/>
            <a:gdLst/>
            <a:ahLst/>
            <a:cxnLst/>
            <a:rect l="l" t="t" r="r" b="b"/>
            <a:pathLst>
              <a:path w="4838096" h="1009524">
                <a:moveTo>
                  <a:pt x="0" y="0"/>
                </a:moveTo>
                <a:lnTo>
                  <a:pt x="4838095" y="0"/>
                </a:lnTo>
                <a:lnTo>
                  <a:pt x="4838095" y="1009524"/>
                </a:lnTo>
                <a:lnTo>
                  <a:pt x="0" y="1009524"/>
                </a:lnTo>
                <a:lnTo>
                  <a:pt x="0" y="0"/>
                </a:lnTo>
                <a:close/>
              </a:path>
            </a:pathLst>
          </a:custGeom>
          <a:blipFill>
            <a:blip r:embed="rId2"/>
            <a:stretch>
              <a:fillRect/>
            </a:stretch>
          </a:blipFill>
        </p:spPr>
      </p:sp>
      <p:sp>
        <p:nvSpPr>
          <p:cNvPr id="3" name="Freeform 3"/>
          <p:cNvSpPr/>
          <p:nvPr/>
        </p:nvSpPr>
        <p:spPr>
          <a:xfrm>
            <a:off x="7268229" y="1562100"/>
            <a:ext cx="6698464" cy="4251475"/>
          </a:xfrm>
          <a:custGeom>
            <a:avLst/>
            <a:gdLst/>
            <a:ahLst/>
            <a:cxnLst/>
            <a:rect l="l" t="t" r="r" b="b"/>
            <a:pathLst>
              <a:path w="6698464" h="4251475">
                <a:moveTo>
                  <a:pt x="0" y="0"/>
                </a:moveTo>
                <a:lnTo>
                  <a:pt x="6698465" y="0"/>
                </a:lnTo>
                <a:lnTo>
                  <a:pt x="6698465" y="4251475"/>
                </a:lnTo>
                <a:lnTo>
                  <a:pt x="0" y="4251475"/>
                </a:lnTo>
                <a:lnTo>
                  <a:pt x="0" y="0"/>
                </a:lnTo>
                <a:close/>
              </a:path>
            </a:pathLst>
          </a:custGeom>
          <a:blipFill>
            <a:blip r:embed="rId3"/>
            <a:stretch>
              <a:fillRect/>
            </a:stretch>
          </a:blipFill>
        </p:spPr>
      </p:sp>
      <p:sp>
        <p:nvSpPr>
          <p:cNvPr id="4" name="TextBox 4"/>
          <p:cNvSpPr txBox="1"/>
          <p:nvPr/>
        </p:nvSpPr>
        <p:spPr>
          <a:xfrm>
            <a:off x="1958325" y="4541500"/>
            <a:ext cx="5309904" cy="1062761"/>
          </a:xfrm>
          <a:prstGeom prst="rect">
            <a:avLst/>
          </a:prstGeom>
        </p:spPr>
        <p:txBody>
          <a:bodyPr lIns="0" tIns="0" rIns="0" bIns="0" rtlCol="0" anchor="t">
            <a:spAutoFit/>
          </a:bodyPr>
          <a:lstStyle/>
          <a:p>
            <a:pPr algn="l">
              <a:lnSpc>
                <a:spcPts val="7920"/>
              </a:lnSpc>
            </a:pPr>
            <a:r>
              <a:rPr lang="en-US" sz="6600">
                <a:solidFill>
                  <a:srgbClr val="C00000"/>
                </a:solidFill>
                <a:latin typeface="Libre Baskerville"/>
                <a:ea typeface="Libre Baskerville"/>
                <a:cs typeface="Libre Baskerville"/>
                <a:sym typeface="Libre Baskerville"/>
              </a:rPr>
              <a:t>THANK YOU</a:t>
            </a: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A5E5B7-21A3-54CA-5097-00118ADA6223}"/>
              </a:ext>
            </a:extLst>
          </p:cNvPr>
          <p:cNvSpPr txBox="1"/>
          <p:nvPr/>
        </p:nvSpPr>
        <p:spPr>
          <a:xfrm>
            <a:off x="5334000" y="1104900"/>
            <a:ext cx="5638800" cy="830997"/>
          </a:xfrm>
          <a:prstGeom prst="rect">
            <a:avLst/>
          </a:prstGeom>
          <a:noFill/>
        </p:spPr>
        <p:txBody>
          <a:bodyPr wrap="square">
            <a:spAutoFit/>
          </a:bodyPr>
          <a:lstStyle/>
          <a:p>
            <a:pPr algn="ctr"/>
            <a:r>
              <a:rPr lang="en-US" sz="4800" b="0" i="0" u="sng" dirty="0">
                <a:solidFill>
                  <a:schemeClr val="accent2"/>
                </a:solidFill>
                <a:effectLst/>
                <a:latin typeface="Times New Roman" panose="02020603050405020304" pitchFamily="18" charset="0"/>
                <a:cs typeface="Times New Roman" panose="02020603050405020304" pitchFamily="18" charset="0"/>
              </a:rPr>
              <a:t>Problem</a:t>
            </a:r>
            <a:r>
              <a:rPr lang="en-US" sz="4000" b="0" i="0" u="sng" dirty="0">
                <a:solidFill>
                  <a:schemeClr val="accent2"/>
                </a:solidFill>
                <a:effectLst/>
                <a:latin typeface="Times New Roman" panose="02020603050405020304" pitchFamily="18" charset="0"/>
                <a:cs typeface="Times New Roman" panose="02020603050405020304" pitchFamily="18" charset="0"/>
              </a:rPr>
              <a:t> </a:t>
            </a:r>
            <a:r>
              <a:rPr lang="en-US" sz="4800" b="0" i="0" u="sng" dirty="0">
                <a:solidFill>
                  <a:schemeClr val="accent2"/>
                </a:solidFill>
                <a:effectLst/>
                <a:latin typeface="Times New Roman" panose="02020603050405020304" pitchFamily="18" charset="0"/>
                <a:cs typeface="Times New Roman" panose="02020603050405020304" pitchFamily="18" charset="0"/>
              </a:rPr>
              <a:t>Statement</a:t>
            </a:r>
            <a:endParaRPr lang="en-US" sz="4800" u="sng" dirty="0">
              <a:solidFill>
                <a:schemeClr val="accent2"/>
              </a:solidFill>
              <a:latin typeface="Times New Roman" panose="02020603050405020304" pitchFamily="18" charset="0"/>
              <a:cs typeface="Times New Roman" panose="02020603050405020304" pitchFamily="18" charset="0"/>
            </a:endParaRPr>
          </a:p>
        </p:txBody>
      </p:sp>
      <p:sp>
        <p:nvSpPr>
          <p:cNvPr id="11" name="Freeform 12">
            <a:extLst>
              <a:ext uri="{FF2B5EF4-FFF2-40B4-BE49-F238E27FC236}">
                <a16:creationId xmlns:a16="http://schemas.microsoft.com/office/drawing/2014/main" id="{DAC44FEA-0719-A0CD-C888-ACBC903CBDC8}"/>
              </a:ext>
            </a:extLst>
          </p:cNvPr>
          <p:cNvSpPr/>
          <p:nvPr/>
        </p:nvSpPr>
        <p:spPr>
          <a:xfrm>
            <a:off x="13606225" y="9310094"/>
            <a:ext cx="4681775" cy="976906"/>
          </a:xfrm>
          <a:custGeom>
            <a:avLst/>
            <a:gdLst/>
            <a:ahLst/>
            <a:cxnLst/>
            <a:rect l="l" t="t" r="r" b="b"/>
            <a:pathLst>
              <a:path w="4681775" h="976906">
                <a:moveTo>
                  <a:pt x="0" y="0"/>
                </a:moveTo>
                <a:lnTo>
                  <a:pt x="4681775" y="0"/>
                </a:lnTo>
                <a:lnTo>
                  <a:pt x="4681775" y="976906"/>
                </a:lnTo>
                <a:lnTo>
                  <a:pt x="0" y="976906"/>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CDCE5A0E-A72A-E657-CA21-A1D9794F343F}"/>
              </a:ext>
            </a:extLst>
          </p:cNvPr>
          <p:cNvSpPr txBox="1"/>
          <p:nvPr/>
        </p:nvSpPr>
        <p:spPr>
          <a:xfrm>
            <a:off x="152400" y="2705100"/>
            <a:ext cx="17754600" cy="4524315"/>
          </a:xfrm>
          <a:prstGeom prst="rect">
            <a:avLst/>
          </a:prstGeom>
          <a:noFill/>
        </p:spPr>
        <p:txBody>
          <a:bodyPr wrap="square">
            <a:spAutoFit/>
          </a:bodyPr>
          <a:lstStyle/>
          <a:p>
            <a:pPr algn="just"/>
            <a:r>
              <a:rPr lang="en-US" sz="3600" b="0" i="0" dirty="0">
                <a:solidFill>
                  <a:srgbClr val="404040"/>
                </a:solidFill>
                <a:effectLst/>
                <a:latin typeface="Times New Roman" panose="02020603050405020304" pitchFamily="18" charset="0"/>
                <a:cs typeface="Times New Roman" panose="02020603050405020304" pitchFamily="18" charset="0"/>
              </a:rPr>
              <a:t>The bank is experiencing a high </a:t>
            </a:r>
            <a:r>
              <a:rPr lang="en-US" sz="3600" b="0" i="0">
                <a:solidFill>
                  <a:srgbClr val="404040"/>
                </a:solidFill>
                <a:effectLst/>
                <a:latin typeface="Times New Roman" panose="02020603050405020304" pitchFamily="18" charset="0"/>
                <a:cs typeface="Times New Roman" panose="02020603050405020304" pitchFamily="18" charset="0"/>
              </a:rPr>
              <a:t>customer churn, </a:t>
            </a:r>
            <a:r>
              <a:rPr lang="en-US" sz="3600" b="0" i="0" dirty="0">
                <a:solidFill>
                  <a:srgbClr val="404040"/>
                </a:solidFill>
                <a:effectLst/>
                <a:latin typeface="Times New Roman" panose="02020603050405020304" pitchFamily="18" charset="0"/>
                <a:cs typeface="Times New Roman" panose="02020603050405020304" pitchFamily="18" charset="0"/>
              </a:rPr>
              <a:t>which is significantly impacting its revenue and customer acquisition costs. The lack of a data-driven approach to understanding the underlying factors contributing to customer attrition has resulted in ineffective retention strategies. This problem is further </a:t>
            </a:r>
            <a:r>
              <a:rPr lang="en-US" sz="3600" dirty="0">
                <a:solidFill>
                  <a:srgbClr val="404040"/>
                </a:solidFill>
                <a:latin typeface="Times New Roman" panose="02020603050405020304" pitchFamily="18" charset="0"/>
                <a:cs typeface="Times New Roman" panose="02020603050405020304" pitchFamily="18" charset="0"/>
              </a:rPr>
              <a:t>expanded</a:t>
            </a:r>
            <a:r>
              <a:rPr lang="en-US" sz="3600" b="0" i="0" dirty="0">
                <a:solidFill>
                  <a:srgbClr val="404040"/>
                </a:solidFill>
                <a:effectLst/>
                <a:latin typeface="Times New Roman" panose="02020603050405020304" pitchFamily="18" charset="0"/>
                <a:cs typeface="Times New Roman" panose="02020603050405020304" pitchFamily="18" charset="0"/>
              </a:rPr>
              <a:t> by the inability to identify high-risk customer segments and implement targeted interventions. As a result, the bank is losing valuable customers, particularly in key demographics such as older customers, inactive members, and those with higher balances. Addressing this issue is critical to improving customer retention, reducing acquisition costs, and enhancing overall business profitability.</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9751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118BCDF-63E6-5669-915A-DDD0D9560170}"/>
              </a:ext>
            </a:extLst>
          </p:cNvPr>
          <p:cNvSpPr txBox="1"/>
          <p:nvPr/>
        </p:nvSpPr>
        <p:spPr>
          <a:xfrm>
            <a:off x="4495800" y="647700"/>
            <a:ext cx="9144000" cy="923330"/>
          </a:xfrm>
          <a:prstGeom prst="rect">
            <a:avLst/>
          </a:prstGeom>
          <a:noFill/>
        </p:spPr>
        <p:txBody>
          <a:bodyPr wrap="square">
            <a:spAutoFit/>
          </a:bodyPr>
          <a:lstStyle/>
          <a:p>
            <a:r>
              <a:rPr lang="en-IN" sz="5400" u="sng" dirty="0"/>
              <a:t>Objective of the Project</a:t>
            </a:r>
          </a:p>
        </p:txBody>
      </p:sp>
      <p:sp>
        <p:nvSpPr>
          <p:cNvPr id="16" name="TextBox 15">
            <a:extLst>
              <a:ext uri="{FF2B5EF4-FFF2-40B4-BE49-F238E27FC236}">
                <a16:creationId xmlns:a16="http://schemas.microsoft.com/office/drawing/2014/main" id="{E05525DE-FEFE-D0C9-9A3B-F5CB860DA3CB}"/>
              </a:ext>
            </a:extLst>
          </p:cNvPr>
          <p:cNvSpPr txBox="1"/>
          <p:nvPr/>
        </p:nvSpPr>
        <p:spPr>
          <a:xfrm>
            <a:off x="1219200" y="2705100"/>
            <a:ext cx="14706600" cy="5878532"/>
          </a:xfrm>
          <a:prstGeom prst="rect">
            <a:avLst/>
          </a:prstGeom>
          <a:noFill/>
        </p:spPr>
        <p:txBody>
          <a:bodyPr wrap="square">
            <a:spAutoFit/>
          </a:bodyPr>
          <a:lstStyle/>
          <a:p>
            <a:pPr marL="45720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This project analyzes bank customer churn using a dataset sourced from </a:t>
            </a:r>
            <a:r>
              <a:rPr lang="en-US" sz="3200" b="1" dirty="0">
                <a:latin typeface="Times New Roman" panose="02020603050405020304" pitchFamily="18" charset="0"/>
                <a:cs typeface="Times New Roman" panose="02020603050405020304" pitchFamily="18" charset="0"/>
              </a:rPr>
              <a:t>Public Repositories</a:t>
            </a:r>
            <a:r>
              <a:rPr lang="en-US" sz="3200" dirty="0">
                <a:latin typeface="Times New Roman" panose="02020603050405020304" pitchFamily="18" charset="0"/>
                <a:cs typeface="Times New Roman" panose="02020603050405020304" pitchFamily="18" charset="0"/>
              </a:rPr>
              <a:t> to identify the key factors influencing customer attrition. The main goals are:</a:t>
            </a:r>
          </a:p>
          <a:p>
            <a:endParaRPr lang="en-US" sz="3200" dirty="0">
              <a:latin typeface="Times New Roman" panose="02020603050405020304" pitchFamily="18" charset="0"/>
              <a:cs typeface="Times New Roman" panose="02020603050405020304" pitchFamily="18" charset="0"/>
            </a:endParaRPr>
          </a:p>
          <a:p>
            <a:pPr marL="4114800" lvl="8" indent="-457200">
              <a:buFont typeface="+mj-lt"/>
              <a:buAutoNum type="arabicPeriod"/>
            </a:pPr>
            <a:r>
              <a:rPr lang="en-IN" sz="3200" dirty="0">
                <a:latin typeface="Times New Roman" panose="02020603050405020304" pitchFamily="18" charset="0"/>
                <a:cs typeface="Times New Roman" panose="02020603050405020304" pitchFamily="18" charset="0"/>
              </a:rPr>
              <a:t>Understanding Customer Churn Patterns</a:t>
            </a:r>
          </a:p>
          <a:p>
            <a:pPr marL="4114800" lvl="8" indent="-457200">
              <a:buFont typeface="+mj-lt"/>
              <a:buAutoNum type="arabicPeriod"/>
            </a:pPr>
            <a:r>
              <a:rPr lang="en-IN" sz="3200" dirty="0">
                <a:latin typeface="Times New Roman" panose="02020603050405020304" pitchFamily="18" charset="0"/>
                <a:cs typeface="Times New Roman" panose="02020603050405020304" pitchFamily="18" charset="0"/>
              </a:rPr>
              <a:t>Developing Data-Driven Insights</a:t>
            </a:r>
          </a:p>
          <a:p>
            <a:pPr marL="4114800" lvl="8" indent="-457200">
              <a:buFont typeface="+mj-lt"/>
              <a:buAutoNum type="arabicPeriod"/>
            </a:pPr>
            <a:r>
              <a:rPr lang="en-IN" sz="3200" dirty="0">
                <a:latin typeface="Times New Roman" panose="02020603050405020304" pitchFamily="18" charset="0"/>
                <a:cs typeface="Times New Roman" panose="02020603050405020304" pitchFamily="18" charset="0"/>
              </a:rPr>
              <a:t>Applying Machine Learning Models</a:t>
            </a:r>
          </a:p>
          <a:p>
            <a:pPr marL="4114800" lvl="8" indent="-457200">
              <a:buFont typeface="+mj-lt"/>
              <a:buAutoNum type="arabicPeriod"/>
            </a:pPr>
            <a:r>
              <a:rPr lang="en-IN" sz="3200" dirty="0">
                <a:latin typeface="Times New Roman" panose="02020603050405020304" pitchFamily="18" charset="0"/>
                <a:cs typeface="Times New Roman" panose="02020603050405020304" pitchFamily="18" charset="0"/>
              </a:rPr>
              <a:t>Providing Actionable Business Recommendations</a:t>
            </a:r>
          </a:p>
          <a:p>
            <a:pPr marL="4114800" lvl="8" indent="-457200">
              <a:buFont typeface="+mj-lt"/>
              <a:buAutoNum type="arabicPeriod"/>
            </a:pPr>
            <a:r>
              <a:rPr lang="en-IN" sz="3200" dirty="0">
                <a:latin typeface="Times New Roman" panose="02020603050405020304" pitchFamily="18" charset="0"/>
                <a:cs typeface="Times New Roman" panose="02020603050405020304" pitchFamily="18" charset="0"/>
              </a:rPr>
              <a:t>Enhancing  Business Profitability</a:t>
            </a:r>
          </a:p>
          <a:p>
            <a:pPr marL="4114800" lvl="8"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By achieving these objectives, the bank can implement effective strategies to retain valuable customers and optimize business growth.</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ransition spd="slow">
    <p:cover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E820E7F4-C744-768B-9C7D-D08249E39C94}"/>
              </a:ext>
            </a:extLst>
          </p:cNvPr>
          <p:cNvSpPr txBox="1"/>
          <p:nvPr/>
        </p:nvSpPr>
        <p:spPr>
          <a:xfrm>
            <a:off x="407894" y="169132"/>
            <a:ext cx="11734800" cy="1200329"/>
          </a:xfrm>
          <a:prstGeom prst="rect">
            <a:avLst/>
          </a:prstGeom>
          <a:noFill/>
        </p:spPr>
        <p:txBody>
          <a:bodyPr wrap="square" rtlCol="0">
            <a:spAutoFit/>
          </a:bodyPr>
          <a:lstStyle/>
          <a:p>
            <a:pPr algn="just">
              <a:spcBef>
                <a:spcPts val="300"/>
              </a:spcBef>
              <a:spcAft>
                <a:spcPts val="300"/>
              </a:spcAft>
            </a:pPr>
            <a:r>
              <a:rPr lang="en-US" sz="6000" b="1" i="0" u="sng" dirty="0">
                <a:solidFill>
                  <a:srgbClr val="404040"/>
                </a:solidFill>
                <a:effectLst/>
                <a:latin typeface="Times New Roman" panose="02020603050405020304" pitchFamily="18" charset="0"/>
                <a:cs typeface="Times New Roman" panose="02020603050405020304" pitchFamily="18" charset="0"/>
              </a:rPr>
              <a:t>Dataset</a:t>
            </a:r>
            <a:r>
              <a:rPr lang="en-US" sz="7200" b="1" i="0" u="sng" dirty="0">
                <a:solidFill>
                  <a:srgbClr val="404040"/>
                </a:solidFill>
                <a:effectLst/>
                <a:latin typeface="Times New Roman" panose="02020603050405020304" pitchFamily="18" charset="0"/>
                <a:cs typeface="Times New Roman" panose="02020603050405020304" pitchFamily="18" charset="0"/>
              </a:rPr>
              <a:t> </a:t>
            </a:r>
            <a:r>
              <a:rPr lang="en-US" sz="6000" b="1" i="0" u="sng" dirty="0">
                <a:solidFill>
                  <a:srgbClr val="404040"/>
                </a:solidFill>
                <a:effectLst/>
                <a:latin typeface="Times New Roman" panose="02020603050405020304" pitchFamily="18" charset="0"/>
                <a:cs typeface="Times New Roman" panose="02020603050405020304" pitchFamily="18" charset="0"/>
              </a:rPr>
              <a:t>Overview </a:t>
            </a:r>
            <a:endParaRPr lang="en-US" sz="7200" b="0" i="0" u="sng" dirty="0">
              <a:solidFill>
                <a:srgbClr val="404040"/>
              </a:solidFill>
              <a:effectLst/>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2BE7106A-F695-8654-B0AE-34BE6606D29C}"/>
              </a:ext>
            </a:extLst>
          </p:cNvPr>
          <p:cNvSpPr txBox="1"/>
          <p:nvPr/>
        </p:nvSpPr>
        <p:spPr>
          <a:xfrm>
            <a:off x="500259" y="1958995"/>
            <a:ext cx="14282541" cy="2554545"/>
          </a:xfrm>
          <a:prstGeom prst="rect">
            <a:avLst/>
          </a:prstGeom>
          <a:noFill/>
        </p:spPr>
        <p:txBody>
          <a:bodyPr wrap="square" rtlCol="0">
            <a:spAutoFit/>
          </a:bodyPr>
          <a:lstStyle/>
          <a:p>
            <a:pPr marL="342900" indent="-3429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Dataset contains 10,000 rows and 14 Columns</a:t>
            </a:r>
          </a:p>
          <a:p>
            <a:pPr marL="342900" indent="-3429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Target Variable : Exited (1=churned, 0=not churned</a:t>
            </a:r>
          </a:p>
          <a:p>
            <a:pPr marL="342900" indent="-3429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Categorical Variable: Geography, Gender</a:t>
            </a:r>
          </a:p>
          <a:p>
            <a:pPr marL="342900" indent="-3429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Numerical Variable : </a:t>
            </a:r>
            <a:r>
              <a:rPr lang="en-IN" sz="3200" dirty="0">
                <a:latin typeface="Times New Roman" panose="02020603050405020304" pitchFamily="18" charset="0"/>
                <a:cs typeface="Times New Roman" panose="02020603050405020304" pitchFamily="18" charset="0"/>
              </a:rPr>
              <a:t>Credit Score, Age, Balance, Tenure, Estimated Salary, etc</a:t>
            </a:r>
          </a:p>
          <a:p>
            <a:pPr marL="342900" indent="-3429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No missing values detected.</a:t>
            </a:r>
          </a:p>
        </p:txBody>
      </p:sp>
      <p:sp>
        <p:nvSpPr>
          <p:cNvPr id="26" name="TextBox 25">
            <a:extLst>
              <a:ext uri="{FF2B5EF4-FFF2-40B4-BE49-F238E27FC236}">
                <a16:creationId xmlns:a16="http://schemas.microsoft.com/office/drawing/2014/main" id="{AB2139D8-193E-7408-AFD4-39FFB810C04D}"/>
              </a:ext>
            </a:extLst>
          </p:cNvPr>
          <p:cNvSpPr txBox="1"/>
          <p:nvPr/>
        </p:nvSpPr>
        <p:spPr>
          <a:xfrm>
            <a:off x="500259" y="4820334"/>
            <a:ext cx="9144000" cy="646331"/>
          </a:xfrm>
          <a:prstGeom prst="rect">
            <a:avLst/>
          </a:prstGeom>
          <a:noFill/>
        </p:spPr>
        <p:txBody>
          <a:bodyPr wrap="square">
            <a:spAutoFit/>
          </a:bodyPr>
          <a:lstStyle/>
          <a:p>
            <a:pPr algn="just">
              <a:spcBef>
                <a:spcPts val="300"/>
              </a:spcBef>
              <a:spcAft>
                <a:spcPts val="300"/>
              </a:spcAft>
            </a:pPr>
            <a:r>
              <a:rPr lang="en-US" sz="3600" b="1" i="0" u="sng" dirty="0">
                <a:solidFill>
                  <a:srgbClr val="404040"/>
                </a:solidFill>
                <a:effectLst/>
                <a:latin typeface="Times New Roman" panose="02020603050405020304" pitchFamily="18" charset="0"/>
                <a:cs typeface="Times New Roman" panose="02020603050405020304" pitchFamily="18" charset="0"/>
              </a:rPr>
              <a:t>Data Cleaning</a:t>
            </a:r>
            <a:endParaRPr lang="en-US" sz="4400" b="0" i="0" u="sng" dirty="0">
              <a:solidFill>
                <a:srgbClr val="404040"/>
              </a:solidFill>
              <a:effectLst/>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9DCF4EA0-C9B9-6DB9-A837-EBDBDB461BFD}"/>
              </a:ext>
            </a:extLst>
          </p:cNvPr>
          <p:cNvSpPr txBox="1"/>
          <p:nvPr/>
        </p:nvSpPr>
        <p:spPr>
          <a:xfrm>
            <a:off x="838200" y="5685932"/>
            <a:ext cx="13944600" cy="4832092"/>
          </a:xfrm>
          <a:prstGeom prst="rect">
            <a:avLst/>
          </a:prstGeom>
          <a:noFill/>
        </p:spPr>
        <p:txBody>
          <a:bodyPr wrap="square" rtlCol="0">
            <a:spAutoFit/>
          </a:bodyPr>
          <a:lstStyle/>
          <a:p>
            <a:pPr marL="342900" indent="-3429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Dropped unnecessary columns : (Row Number, Customer Id, Surname)</a:t>
            </a:r>
          </a:p>
          <a:p>
            <a:pPr marL="342900" indent="-342900">
              <a:buFont typeface="Wingdings" panose="05000000000000000000" pitchFamily="2" charset="2"/>
              <a:buChar char="ü"/>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Encoded categorical variables:</a:t>
            </a:r>
          </a:p>
          <a:p>
            <a:r>
              <a:rPr lang="en-US" sz="2800" b="1" dirty="0">
                <a:latin typeface="Times New Roman" panose="02020603050405020304" pitchFamily="18" charset="0"/>
                <a:cs typeface="Times New Roman" panose="02020603050405020304" pitchFamily="18" charset="0"/>
              </a:rPr>
              <a:t>		Gender:</a:t>
            </a:r>
            <a:r>
              <a:rPr lang="en-US" sz="2800" dirty="0">
                <a:latin typeface="Times New Roman" panose="02020603050405020304" pitchFamily="18" charset="0"/>
                <a:cs typeface="Times New Roman" panose="02020603050405020304" pitchFamily="18" charset="0"/>
              </a:rPr>
              <a:t> Male → 1, Female → 0.</a:t>
            </a:r>
          </a:p>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Geography: </a:t>
            </a:r>
            <a:r>
              <a:rPr lang="en-IN" sz="2800" dirty="0">
                <a:latin typeface="Times New Roman" panose="02020603050405020304" pitchFamily="18" charset="0"/>
                <a:cs typeface="Times New Roman" panose="02020603050405020304" pitchFamily="18" charset="0"/>
              </a:rPr>
              <a:t>One-hot encoded  (Geography Germany, Geography Spain)</a:t>
            </a:r>
          </a:p>
          <a:p>
            <a:endParaRPr lang="en-I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No duplicate records found.</a:t>
            </a:r>
          </a:p>
          <a:p>
            <a:endParaRPr lang="en-IN" sz="28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800" b="0" i="0" dirty="0">
                <a:solidFill>
                  <a:srgbClr val="1F1F1F"/>
                </a:solidFill>
                <a:effectLst/>
                <a:latin typeface="Times New Roman" panose="02020603050405020304" pitchFamily="18" charset="0"/>
                <a:cs typeface="Times New Roman" panose="02020603050405020304" pitchFamily="18" charset="0"/>
              </a:rPr>
              <a:t>Outliers are present in the following columns: ['Age', 'Credit Score', ‘Num Of Products’] &amp; Outliers have been transformed by capping them within the valid range.</a:t>
            </a:r>
          </a:p>
          <a:p>
            <a:endParaRPr lang="en-US" sz="2800" b="1" dirty="0">
              <a:latin typeface="Times New Roman" panose="02020603050405020304" pitchFamily="18" charset="0"/>
              <a:cs typeface="Times New Roman" panose="02020603050405020304" pitchFamily="18" charset="0"/>
            </a:endParaRPr>
          </a:p>
        </p:txBody>
      </p:sp>
      <p:sp>
        <p:nvSpPr>
          <p:cNvPr id="30" name="Freeform 2">
            <a:extLst>
              <a:ext uri="{FF2B5EF4-FFF2-40B4-BE49-F238E27FC236}">
                <a16:creationId xmlns:a16="http://schemas.microsoft.com/office/drawing/2014/main" id="{9DF720FF-6890-407C-7823-3E5B2112C411}"/>
              </a:ext>
            </a:extLst>
          </p:cNvPr>
          <p:cNvSpPr/>
          <p:nvPr/>
        </p:nvSpPr>
        <p:spPr>
          <a:xfrm>
            <a:off x="14886214" y="9577178"/>
            <a:ext cx="3401786" cy="709822"/>
          </a:xfrm>
          <a:custGeom>
            <a:avLst/>
            <a:gdLst/>
            <a:ahLst/>
            <a:cxnLst/>
            <a:rect l="l" t="t" r="r" b="b"/>
            <a:pathLst>
              <a:path w="3401786" h="709822">
                <a:moveTo>
                  <a:pt x="0" y="0"/>
                </a:moveTo>
                <a:lnTo>
                  <a:pt x="3401786" y="0"/>
                </a:lnTo>
                <a:lnTo>
                  <a:pt x="3401786" y="709822"/>
                </a:lnTo>
                <a:lnTo>
                  <a:pt x="0" y="709822"/>
                </a:lnTo>
                <a:lnTo>
                  <a:pt x="0" y="0"/>
                </a:lnTo>
                <a:close/>
              </a:path>
            </a:pathLst>
          </a:custGeom>
          <a:blipFill>
            <a:blip r:embed="rId2"/>
            <a:stretch>
              <a:fillRect/>
            </a:stretch>
          </a:blipFill>
        </p:spPr>
      </p:sp>
      <p:pic>
        <p:nvPicPr>
          <p:cNvPr id="1030" name="Picture 6" descr="Quick Guide On Data Cleaning. Data cleaning, also known as data… | by  Abirami Ramachandran | Medium">
            <a:extLst>
              <a:ext uri="{FF2B5EF4-FFF2-40B4-BE49-F238E27FC236}">
                <a16:creationId xmlns:a16="http://schemas.microsoft.com/office/drawing/2014/main" id="{A62C47B5-5834-80B7-A8B8-A56AA6BB4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0" y="4616756"/>
            <a:ext cx="4968165" cy="41653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FC4AD2-DD2C-B79E-F2CF-F65A26626D00}"/>
              </a:ext>
            </a:extLst>
          </p:cNvPr>
          <p:cNvSpPr>
            <a:spLocks noChangeArrowheads="1"/>
          </p:cNvSpPr>
          <p:nvPr/>
        </p:nvSpPr>
        <p:spPr bwMode="auto">
          <a:xfrm>
            <a:off x="188260" y="5372100"/>
            <a:ext cx="17324294"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Exited = 0 (Not Churned):</a:t>
            </a:r>
            <a:r>
              <a:rPr kumimoji="0" lang="en-US" altLang="en-US" sz="2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majority of customers have stayed with the bank, as indicated by the large 						      green bar.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Exited = 1 (Churned):</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smaller proportion of customers have left the bank, represented by the red bar. </a:t>
            </a:r>
          </a:p>
        </p:txBody>
      </p:sp>
      <p:pic>
        <p:nvPicPr>
          <p:cNvPr id="6" name="Picture 5">
            <a:extLst>
              <a:ext uri="{FF2B5EF4-FFF2-40B4-BE49-F238E27FC236}">
                <a16:creationId xmlns:a16="http://schemas.microsoft.com/office/drawing/2014/main" id="{4A441FC4-045D-7D31-987B-D2A0EFB26FD7}"/>
              </a:ext>
            </a:extLst>
          </p:cNvPr>
          <p:cNvPicPr>
            <a:picLocks noChangeAspect="1"/>
          </p:cNvPicPr>
          <p:nvPr/>
        </p:nvPicPr>
        <p:blipFill>
          <a:blip r:embed="rId2"/>
          <a:stretch>
            <a:fillRect/>
          </a:stretch>
        </p:blipFill>
        <p:spPr>
          <a:xfrm>
            <a:off x="9677400" y="247454"/>
            <a:ext cx="8487960" cy="4496427"/>
          </a:xfrm>
          <a:prstGeom prst="rect">
            <a:avLst/>
          </a:prstGeom>
        </p:spPr>
      </p:pic>
      <p:sp>
        <p:nvSpPr>
          <p:cNvPr id="8" name="TextBox 7">
            <a:extLst>
              <a:ext uri="{FF2B5EF4-FFF2-40B4-BE49-F238E27FC236}">
                <a16:creationId xmlns:a16="http://schemas.microsoft.com/office/drawing/2014/main" id="{065E23A4-17AD-02FC-BD6B-BDFE9F292E74}"/>
              </a:ext>
            </a:extLst>
          </p:cNvPr>
          <p:cNvSpPr txBox="1"/>
          <p:nvPr/>
        </p:nvSpPr>
        <p:spPr>
          <a:xfrm>
            <a:off x="188260" y="7200900"/>
            <a:ext cx="17790458" cy="255454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Key Observations: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Customer churn is significantly lower compared to customers who stayed, indicating an </a:t>
            </a:r>
          </a:p>
          <a:p>
            <a:r>
              <a:rPr lang="en-US" sz="3200" dirty="0">
                <a:latin typeface="Times New Roman" panose="02020603050405020304" pitchFamily="18" charset="0"/>
                <a:cs typeface="Times New Roman" panose="02020603050405020304" pitchFamily="18" charset="0"/>
              </a:rPr>
              <a:t>  imbalance in the dataset.</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This imbalance might require special consideration (e.g., resampling techniques) during model    development to ensure accurate predictions.</a:t>
            </a:r>
          </a:p>
        </p:txBody>
      </p:sp>
      <p:sp>
        <p:nvSpPr>
          <p:cNvPr id="9" name="TextBox 8">
            <a:extLst>
              <a:ext uri="{FF2B5EF4-FFF2-40B4-BE49-F238E27FC236}">
                <a16:creationId xmlns:a16="http://schemas.microsoft.com/office/drawing/2014/main" id="{EA30C2EA-ACAC-1051-72A8-85EC8C892E98}"/>
              </a:ext>
            </a:extLst>
          </p:cNvPr>
          <p:cNvSpPr txBox="1"/>
          <p:nvPr/>
        </p:nvSpPr>
        <p:spPr>
          <a:xfrm>
            <a:off x="620807" y="2247900"/>
            <a:ext cx="8229600" cy="923330"/>
          </a:xfrm>
          <a:prstGeom prst="rect">
            <a:avLst/>
          </a:prstGeom>
          <a:noFill/>
        </p:spPr>
        <p:txBody>
          <a:bodyPr wrap="square" rtlCol="0">
            <a:spAutoFit/>
          </a:bodyPr>
          <a:lstStyle/>
          <a:p>
            <a:r>
              <a:rPr lang="en-US" sz="5400" u="sng" dirty="0">
                <a:latin typeface="Times New Roman" panose="02020603050405020304" pitchFamily="18" charset="0"/>
                <a:cs typeface="Times New Roman" panose="02020603050405020304" pitchFamily="18" charset="0"/>
              </a:rPr>
              <a:t>Target Variable Distribution</a:t>
            </a:r>
            <a:endParaRPr lang="en-IN" sz="5400" u="sng" dirty="0">
              <a:latin typeface="Times New Roman" panose="02020603050405020304" pitchFamily="18" charset="0"/>
              <a:cs typeface="Times New Roman" panose="02020603050405020304" pitchFamily="18" charset="0"/>
            </a:endParaRPr>
          </a:p>
        </p:txBody>
      </p:sp>
      <p:sp>
        <p:nvSpPr>
          <p:cNvPr id="10" name="Freeform 2">
            <a:extLst>
              <a:ext uri="{FF2B5EF4-FFF2-40B4-BE49-F238E27FC236}">
                <a16:creationId xmlns:a16="http://schemas.microsoft.com/office/drawing/2014/main" id="{4DE17BC0-0C02-329C-2EF7-F765C307A7B3}"/>
              </a:ext>
            </a:extLst>
          </p:cNvPr>
          <p:cNvSpPr/>
          <p:nvPr/>
        </p:nvSpPr>
        <p:spPr>
          <a:xfrm>
            <a:off x="14886214" y="9577178"/>
            <a:ext cx="3401786" cy="709822"/>
          </a:xfrm>
          <a:custGeom>
            <a:avLst/>
            <a:gdLst/>
            <a:ahLst/>
            <a:cxnLst/>
            <a:rect l="l" t="t" r="r" b="b"/>
            <a:pathLst>
              <a:path w="3401786" h="709822">
                <a:moveTo>
                  <a:pt x="0" y="0"/>
                </a:moveTo>
                <a:lnTo>
                  <a:pt x="3401786" y="0"/>
                </a:lnTo>
                <a:lnTo>
                  <a:pt x="3401786" y="709822"/>
                </a:lnTo>
                <a:lnTo>
                  <a:pt x="0" y="709822"/>
                </a:lnTo>
                <a:lnTo>
                  <a:pt x="0" y="0"/>
                </a:lnTo>
                <a:close/>
              </a:path>
            </a:pathLst>
          </a:custGeom>
          <a:blipFill>
            <a:blip r:embed="rId3"/>
            <a:stretch>
              <a:fillRect/>
            </a:stretch>
          </a:blipFill>
        </p:spPr>
      </p:sp>
    </p:spTree>
    <p:extLst>
      <p:ext uri="{BB962C8B-B14F-4D97-AF65-F5344CB8AC3E}">
        <p14:creationId xmlns:p14="http://schemas.microsoft.com/office/powerpoint/2010/main" val="3541267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600212" y="9517501"/>
            <a:ext cx="3687788" cy="769499"/>
          </a:xfrm>
          <a:custGeom>
            <a:avLst/>
            <a:gdLst/>
            <a:ahLst/>
            <a:cxnLst/>
            <a:rect l="l" t="t" r="r" b="b"/>
            <a:pathLst>
              <a:path w="3687788" h="769499">
                <a:moveTo>
                  <a:pt x="0" y="0"/>
                </a:moveTo>
                <a:lnTo>
                  <a:pt x="3687788" y="0"/>
                </a:lnTo>
                <a:lnTo>
                  <a:pt x="3687788" y="769499"/>
                </a:lnTo>
                <a:lnTo>
                  <a:pt x="0" y="769499"/>
                </a:lnTo>
                <a:lnTo>
                  <a:pt x="0" y="0"/>
                </a:lnTo>
                <a:close/>
              </a:path>
            </a:pathLst>
          </a:custGeom>
          <a:blipFill>
            <a:blip r:embed="rId2"/>
            <a:stretch>
              <a:fillRect/>
            </a:stretch>
          </a:blipFill>
        </p:spPr>
        <p:txBody>
          <a:bodyPr/>
          <a:lstStyle/>
          <a:p>
            <a:r>
              <a:rPr lang="en-US" dirty="0">
                <a:latin typeface="Times New Roman" panose="02020603050405020304" pitchFamily="18" charset="0"/>
                <a:cs typeface="Times New Roman" panose="02020603050405020304" pitchFamily="18" charset="0"/>
              </a:rPr>
              <a:t>v</a:t>
            </a:r>
            <a:endParaRPr lang="en-IN" dirty="0">
              <a:latin typeface="Times New Roman" panose="02020603050405020304" pitchFamily="18" charset="0"/>
              <a:cs typeface="Times New Roman" panose="02020603050405020304" pitchFamily="18" charset="0"/>
            </a:endParaRPr>
          </a:p>
        </p:txBody>
      </p:sp>
      <p:sp>
        <p:nvSpPr>
          <p:cNvPr id="4" name="TextBox 4"/>
          <p:cNvSpPr txBox="1"/>
          <p:nvPr/>
        </p:nvSpPr>
        <p:spPr>
          <a:xfrm>
            <a:off x="381000" y="266700"/>
            <a:ext cx="19583400" cy="1083823"/>
          </a:xfrm>
          <a:prstGeom prst="rect">
            <a:avLst/>
          </a:prstGeom>
        </p:spPr>
        <p:txBody>
          <a:bodyPr wrap="square" lIns="0" tIns="0" rIns="0" bIns="0" rtlCol="0" anchor="t">
            <a:spAutoFit/>
          </a:bodyPr>
          <a:lstStyle/>
          <a:p>
            <a:pPr marL="0" lvl="0" indent="0" algn="l">
              <a:lnSpc>
                <a:spcPts val="8969"/>
              </a:lnSpc>
            </a:pPr>
            <a:r>
              <a:rPr lang="en-US" sz="7474" u="sng" strike="noStrike" dirty="0">
                <a:solidFill>
                  <a:schemeClr val="bg2">
                    <a:lumMod val="75000"/>
                  </a:schemeClr>
                </a:solidFill>
                <a:latin typeface="Times New Roman" panose="02020603050405020304" pitchFamily="18" charset="0"/>
                <a:ea typeface="Arimo"/>
                <a:cs typeface="Times New Roman" panose="02020603050405020304" pitchFamily="18" charset="0"/>
                <a:sym typeface="Arimo"/>
              </a:rPr>
              <a:t>Data Distribution for numerical features</a:t>
            </a:r>
          </a:p>
        </p:txBody>
      </p:sp>
      <p:sp>
        <p:nvSpPr>
          <p:cNvPr id="10" name="TextBox 9">
            <a:extLst>
              <a:ext uri="{FF2B5EF4-FFF2-40B4-BE49-F238E27FC236}">
                <a16:creationId xmlns:a16="http://schemas.microsoft.com/office/drawing/2014/main" id="{5090B9C1-AEBF-6241-0E7C-8029976E2E6F}"/>
              </a:ext>
            </a:extLst>
          </p:cNvPr>
          <p:cNvSpPr txBox="1"/>
          <p:nvPr/>
        </p:nvSpPr>
        <p:spPr>
          <a:xfrm>
            <a:off x="87406" y="5520035"/>
            <a:ext cx="15533594" cy="1077218"/>
          </a:xfrm>
          <a:prstGeom prst="rect">
            <a:avLst/>
          </a:prstGeom>
          <a:noFill/>
        </p:spPr>
        <p:txBody>
          <a:bodyPr wrap="square">
            <a:spAutoFit/>
          </a:bodyPr>
          <a:lstStyle/>
          <a:p>
            <a:pPr marL="342900" indent="-3429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 Credit Score and Age</a:t>
            </a:r>
            <a:r>
              <a:rPr lang="en-US" sz="3200" dirty="0">
                <a:latin typeface="Times New Roman" panose="02020603050405020304" pitchFamily="18" charset="0"/>
                <a:cs typeface="Times New Roman" panose="02020603050405020304" pitchFamily="18" charset="0"/>
              </a:rPr>
              <a:t>: These may correlate with churn, as customers with lower credit scores and older ages might be more prone to leaving.</a:t>
            </a:r>
            <a:endParaRPr lang="en-IN" sz="3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2C843B0-6EF9-DD8E-19DA-08BF947159CE}"/>
              </a:ext>
            </a:extLst>
          </p:cNvPr>
          <p:cNvSpPr txBox="1"/>
          <p:nvPr/>
        </p:nvSpPr>
        <p:spPr>
          <a:xfrm>
            <a:off x="118782" y="7033960"/>
            <a:ext cx="15275858" cy="1077218"/>
          </a:xfrm>
          <a:prstGeom prst="rect">
            <a:avLst/>
          </a:prstGeom>
          <a:noFill/>
        </p:spPr>
        <p:txBody>
          <a:bodyPr wrap="square">
            <a:spAutoFit/>
          </a:bodyPr>
          <a:lstStyle/>
          <a:p>
            <a:pPr marL="342900" indent="-3429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 Balance</a:t>
            </a:r>
            <a:r>
              <a:rPr lang="en-US" sz="3200" dirty="0">
                <a:latin typeface="Times New Roman" panose="02020603050405020304" pitchFamily="18" charset="0"/>
                <a:cs typeface="Times New Roman" panose="02020603050405020304" pitchFamily="18" charset="0"/>
              </a:rPr>
              <a:t>: The high number of customers with zero balances could signify disengaged customers, which might increase the risk of churn.</a:t>
            </a:r>
            <a:endParaRPr lang="en-IN" sz="32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5E74956-AD0D-1530-7076-E112D7275A1A}"/>
              </a:ext>
            </a:extLst>
          </p:cNvPr>
          <p:cNvSpPr txBox="1"/>
          <p:nvPr/>
        </p:nvSpPr>
        <p:spPr>
          <a:xfrm>
            <a:off x="60511" y="8614217"/>
            <a:ext cx="15302753" cy="1077218"/>
          </a:xfrm>
          <a:prstGeom prst="rect">
            <a:avLst/>
          </a:prstGeom>
          <a:noFill/>
        </p:spPr>
        <p:txBody>
          <a:bodyPr wrap="square">
            <a:spAutoFit/>
          </a:bodyPr>
          <a:lstStyle/>
          <a:p>
            <a:pPr marL="342900" indent="-342900">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 Estimated Salary</a:t>
            </a:r>
            <a:r>
              <a:rPr lang="en-US" sz="3200" dirty="0">
                <a:latin typeface="Times New Roman" panose="02020603050405020304" pitchFamily="18" charset="0"/>
                <a:cs typeface="Times New Roman" panose="02020603050405020304" pitchFamily="18" charset="0"/>
              </a:rPr>
              <a:t>: Salary does not seem to be a strong predictor of churn due to its uniform distribution.</a:t>
            </a:r>
            <a:endParaRPr lang="en-IN" sz="32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BEB9A773-B97B-4D91-2604-0A0EEF0D12CE}"/>
              </a:ext>
            </a:extLst>
          </p:cNvPr>
          <p:cNvPicPr>
            <a:picLocks noChangeAspect="1"/>
          </p:cNvPicPr>
          <p:nvPr/>
        </p:nvPicPr>
        <p:blipFill>
          <a:blip r:embed="rId3"/>
          <a:stretch>
            <a:fillRect/>
          </a:stretch>
        </p:blipFill>
        <p:spPr>
          <a:xfrm>
            <a:off x="33617" y="1863429"/>
            <a:ext cx="17376025" cy="3219899"/>
          </a:xfrm>
          <a:prstGeom prst="rect">
            <a:avLst/>
          </a:prstGeom>
        </p:spPr>
      </p:pic>
    </p:spTree>
  </p:cSld>
  <p:clrMapOvr>
    <a:masterClrMapping/>
  </p:clrMapOvr>
  <p:transition>
    <p:push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886214" y="9577178"/>
            <a:ext cx="3401786" cy="709822"/>
          </a:xfrm>
          <a:custGeom>
            <a:avLst/>
            <a:gdLst/>
            <a:ahLst/>
            <a:cxnLst/>
            <a:rect l="l" t="t" r="r" b="b"/>
            <a:pathLst>
              <a:path w="3401786" h="709822">
                <a:moveTo>
                  <a:pt x="0" y="0"/>
                </a:moveTo>
                <a:lnTo>
                  <a:pt x="3401786" y="0"/>
                </a:lnTo>
                <a:lnTo>
                  <a:pt x="3401786" y="709822"/>
                </a:lnTo>
                <a:lnTo>
                  <a:pt x="0" y="709822"/>
                </a:lnTo>
                <a:lnTo>
                  <a:pt x="0" y="0"/>
                </a:lnTo>
                <a:close/>
              </a:path>
            </a:pathLst>
          </a:custGeom>
          <a:blipFill>
            <a:blip r:embed="rId2"/>
            <a:stretch>
              <a:fillRect/>
            </a:stretch>
          </a:blipFill>
        </p:spPr>
      </p:sp>
      <p:sp>
        <p:nvSpPr>
          <p:cNvPr id="6" name="TextBox 5">
            <a:extLst>
              <a:ext uri="{FF2B5EF4-FFF2-40B4-BE49-F238E27FC236}">
                <a16:creationId xmlns:a16="http://schemas.microsoft.com/office/drawing/2014/main" id="{942AAA6A-55A1-EE78-E2A5-ABEF12743E26}"/>
              </a:ext>
            </a:extLst>
          </p:cNvPr>
          <p:cNvSpPr txBox="1"/>
          <p:nvPr/>
        </p:nvSpPr>
        <p:spPr>
          <a:xfrm>
            <a:off x="3200400" y="190500"/>
            <a:ext cx="13944600" cy="1051378"/>
          </a:xfrm>
          <a:prstGeom prst="rect">
            <a:avLst/>
          </a:prstGeom>
          <a:noFill/>
        </p:spPr>
        <p:txBody>
          <a:bodyPr wrap="square">
            <a:spAutoFit/>
          </a:bodyPr>
          <a:lstStyle/>
          <a:p>
            <a:pPr marL="0" lvl="0" indent="0" algn="l">
              <a:lnSpc>
                <a:spcPts val="8969"/>
              </a:lnSpc>
            </a:pPr>
            <a:r>
              <a:rPr lang="en-US" sz="3200" u="sng" strike="noStrike" dirty="0">
                <a:solidFill>
                  <a:schemeClr val="bg2">
                    <a:lumMod val="75000"/>
                  </a:schemeClr>
                </a:solidFill>
                <a:latin typeface="Times New Roman" panose="02020603050405020304" pitchFamily="18" charset="0"/>
                <a:ea typeface="Arimo"/>
                <a:cs typeface="Times New Roman" panose="02020603050405020304" pitchFamily="18" charset="0"/>
                <a:sym typeface="Arimo"/>
              </a:rPr>
              <a:t>Data Distribution for </a:t>
            </a:r>
            <a:r>
              <a:rPr lang="en-US" sz="3200" u="sng" dirty="0">
                <a:solidFill>
                  <a:schemeClr val="bg2">
                    <a:lumMod val="75000"/>
                  </a:schemeClr>
                </a:solidFill>
                <a:latin typeface="Times New Roman" panose="02020603050405020304" pitchFamily="18" charset="0"/>
                <a:ea typeface="Arimo"/>
                <a:cs typeface="Times New Roman" panose="02020603050405020304" pitchFamily="18" charset="0"/>
                <a:sym typeface="Arimo"/>
              </a:rPr>
              <a:t> Categorical features  vs Target Variable</a:t>
            </a:r>
            <a:endParaRPr lang="en-US" sz="3200" u="sng" strike="noStrike" dirty="0">
              <a:solidFill>
                <a:schemeClr val="bg2">
                  <a:lumMod val="75000"/>
                </a:schemeClr>
              </a:solidFill>
              <a:latin typeface="Times New Roman" panose="02020603050405020304" pitchFamily="18" charset="0"/>
              <a:ea typeface="Arimo"/>
              <a:cs typeface="Times New Roman" panose="02020603050405020304" pitchFamily="18" charset="0"/>
              <a:sym typeface="Arimo"/>
            </a:endParaRPr>
          </a:p>
        </p:txBody>
      </p:sp>
      <p:pic>
        <p:nvPicPr>
          <p:cNvPr id="9" name="Picture 8">
            <a:extLst>
              <a:ext uri="{FF2B5EF4-FFF2-40B4-BE49-F238E27FC236}">
                <a16:creationId xmlns:a16="http://schemas.microsoft.com/office/drawing/2014/main" id="{EB021F86-E3B3-B946-C5AC-D57A74CCE99D}"/>
              </a:ext>
            </a:extLst>
          </p:cNvPr>
          <p:cNvPicPr>
            <a:picLocks noChangeAspect="1"/>
          </p:cNvPicPr>
          <p:nvPr/>
        </p:nvPicPr>
        <p:blipFill>
          <a:blip r:embed="rId3"/>
          <a:stretch>
            <a:fillRect/>
          </a:stretch>
        </p:blipFill>
        <p:spPr>
          <a:xfrm>
            <a:off x="206188" y="1953945"/>
            <a:ext cx="17280762" cy="3096057"/>
          </a:xfrm>
          <a:prstGeom prst="rect">
            <a:avLst/>
          </a:prstGeom>
        </p:spPr>
      </p:pic>
      <p:sp>
        <p:nvSpPr>
          <p:cNvPr id="10" name="Rectangle 1">
            <a:extLst>
              <a:ext uri="{FF2B5EF4-FFF2-40B4-BE49-F238E27FC236}">
                <a16:creationId xmlns:a16="http://schemas.microsoft.com/office/drawing/2014/main" id="{AD635807-1F2F-033E-AE91-33A68A42E07E}"/>
              </a:ext>
            </a:extLst>
          </p:cNvPr>
          <p:cNvSpPr>
            <a:spLocks noChangeArrowheads="1"/>
          </p:cNvSpPr>
          <p:nvPr/>
        </p:nvSpPr>
        <p:spPr bwMode="auto">
          <a:xfrm>
            <a:off x="206188" y="5165494"/>
            <a:ext cx="1278869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Gender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proportion of exited customers (Exited = 1) seems higher for female (0) compared to males (1).</a:t>
            </a: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 Females are more likely to exit compared to males in this dataset.</a:t>
            </a:r>
            <a:endParaRPr kumimoji="0" lang="en-US" altLang="en-US" sz="24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5C69EB0-4663-004D-1913-28F0C59F4B09}"/>
              </a:ext>
            </a:extLst>
          </p:cNvPr>
          <p:cNvSpPr txBox="1"/>
          <p:nvPr/>
        </p:nvSpPr>
        <p:spPr>
          <a:xfrm>
            <a:off x="304800" y="6618747"/>
            <a:ext cx="16154400"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Num Of Products: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Customers with 1 product are more likely to have exited than those with 2 products.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Very few customers with 3 or 4 products exited, indicating customer retention might improve with higher product engagement.</a:t>
            </a:r>
          </a:p>
        </p:txBody>
      </p:sp>
      <p:sp>
        <p:nvSpPr>
          <p:cNvPr id="14" name="TextBox 13">
            <a:extLst>
              <a:ext uri="{FF2B5EF4-FFF2-40B4-BE49-F238E27FC236}">
                <a16:creationId xmlns:a16="http://schemas.microsoft.com/office/drawing/2014/main" id="{B7D79D83-697C-1C59-73A0-4EC0E5D91C7A}"/>
              </a:ext>
            </a:extLst>
          </p:cNvPr>
          <p:cNvSpPr txBox="1"/>
          <p:nvPr/>
        </p:nvSpPr>
        <p:spPr>
          <a:xfrm>
            <a:off x="304800" y="8272714"/>
            <a:ext cx="17449800"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Has CrCard:</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presence or absence of a credit card does not appear to significantly impact customer exit rates. Both groups have similar proportions.</a:t>
            </a:r>
          </a:p>
        </p:txBody>
      </p:sp>
    </p:spTree>
  </p:cSld>
  <p:clrMapOvr>
    <a:masterClrMapping/>
  </p:clrMapOvr>
  <p:transition>
    <p:circl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C083F9-133D-24E3-5E55-95346FBEA5DA}"/>
              </a:ext>
            </a:extLst>
          </p:cNvPr>
          <p:cNvSpPr>
            <a:spLocks noChangeArrowheads="1"/>
          </p:cNvSpPr>
          <p:nvPr/>
        </p:nvSpPr>
        <p:spPr bwMode="auto">
          <a:xfrm>
            <a:off x="461682" y="4118661"/>
            <a:ext cx="1460271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IsActiveMember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Inactive members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(IsActiveMember = 0) are less likely to exit compared to active members (IsActiveMember =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Inactivity seems strongly correlated with customer churn.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E9590F1-F57C-8B30-8FA4-2EE5E3E2AD02}"/>
              </a:ext>
            </a:extLst>
          </p:cNvPr>
          <p:cNvSpPr txBox="1"/>
          <p:nvPr/>
        </p:nvSpPr>
        <p:spPr>
          <a:xfrm>
            <a:off x="461682" y="6111067"/>
            <a:ext cx="16840200" cy="2554545"/>
          </a:xfrm>
          <a:prstGeom prst="rect">
            <a:avLst/>
          </a:prstGeom>
          <a:noFill/>
        </p:spPr>
        <p:txBody>
          <a:bodyPr wrap="square">
            <a:spAutoFit/>
          </a:bodyPr>
          <a:lstStyle/>
          <a:p>
            <a:r>
              <a:rPr lang="en-US" sz="4000" b="1" u="sng" dirty="0">
                <a:latin typeface="Times New Roman" panose="02020603050405020304" pitchFamily="18" charset="0"/>
                <a:cs typeface="Times New Roman" panose="02020603050405020304" pitchFamily="18" charset="0"/>
              </a:rPr>
              <a:t>Insights:</a:t>
            </a:r>
          </a:p>
          <a:p>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Focus retention efforts on </a:t>
            </a:r>
            <a:r>
              <a:rPr lang="en-US" sz="3200" b="1" dirty="0">
                <a:latin typeface="Times New Roman" panose="02020603050405020304" pitchFamily="18" charset="0"/>
                <a:cs typeface="Times New Roman" panose="02020603050405020304" pitchFamily="18" charset="0"/>
              </a:rPr>
              <a:t>inactive members</a:t>
            </a:r>
            <a:r>
              <a:rPr lang="en-US" sz="3200" dirty="0">
                <a:latin typeface="Times New Roman" panose="02020603050405020304" pitchFamily="18" charset="0"/>
                <a:cs typeface="Times New Roman" panose="02020603050405020304" pitchFamily="18" charset="0"/>
              </a:rPr>
              <a:t> and encourage them to increase product usage.</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Investigate why females have a higher churn rate and address their concerns.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Credit card ownership might not be a strong indicator of customer churn in this dataset.</a:t>
            </a:r>
          </a:p>
        </p:txBody>
      </p:sp>
      <p:pic>
        <p:nvPicPr>
          <p:cNvPr id="10" name="Picture 9">
            <a:extLst>
              <a:ext uri="{FF2B5EF4-FFF2-40B4-BE49-F238E27FC236}">
                <a16:creationId xmlns:a16="http://schemas.microsoft.com/office/drawing/2014/main" id="{B544E2DB-B546-F61A-97B3-D96047852633}"/>
              </a:ext>
            </a:extLst>
          </p:cNvPr>
          <p:cNvPicPr>
            <a:picLocks noChangeAspect="1"/>
          </p:cNvPicPr>
          <p:nvPr/>
        </p:nvPicPr>
        <p:blipFill>
          <a:blip r:embed="rId2"/>
          <a:stretch>
            <a:fillRect/>
          </a:stretch>
        </p:blipFill>
        <p:spPr>
          <a:xfrm>
            <a:off x="241401" y="507526"/>
            <a:ext cx="17280762" cy="3096057"/>
          </a:xfrm>
          <a:prstGeom prst="rect">
            <a:avLst/>
          </a:prstGeom>
        </p:spPr>
      </p:pic>
      <p:sp>
        <p:nvSpPr>
          <p:cNvPr id="11" name="Freeform 7">
            <a:extLst>
              <a:ext uri="{FF2B5EF4-FFF2-40B4-BE49-F238E27FC236}">
                <a16:creationId xmlns:a16="http://schemas.microsoft.com/office/drawing/2014/main" id="{133CF562-7687-CC78-01E7-C8BDA66F3B4B}"/>
              </a:ext>
            </a:extLst>
          </p:cNvPr>
          <p:cNvSpPr/>
          <p:nvPr/>
        </p:nvSpPr>
        <p:spPr>
          <a:xfrm>
            <a:off x="15493922" y="9688296"/>
            <a:ext cx="2794078" cy="583016"/>
          </a:xfrm>
          <a:custGeom>
            <a:avLst/>
            <a:gdLst/>
            <a:ahLst/>
            <a:cxnLst/>
            <a:rect l="l" t="t" r="r" b="b"/>
            <a:pathLst>
              <a:path w="2794078" h="583016">
                <a:moveTo>
                  <a:pt x="0" y="0"/>
                </a:moveTo>
                <a:lnTo>
                  <a:pt x="2794078" y="0"/>
                </a:lnTo>
                <a:lnTo>
                  <a:pt x="2794078" y="583016"/>
                </a:lnTo>
                <a:lnTo>
                  <a:pt x="0" y="583016"/>
                </a:lnTo>
                <a:lnTo>
                  <a:pt x="0" y="0"/>
                </a:lnTo>
                <a:close/>
              </a:path>
            </a:pathLst>
          </a:custGeom>
          <a:blipFill>
            <a:blip r:embed="rId3"/>
            <a:stretch>
              <a:fillRect/>
            </a:stretch>
          </a:blipFill>
        </p:spPr>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7"/>
          <p:cNvSpPr/>
          <p:nvPr/>
        </p:nvSpPr>
        <p:spPr>
          <a:xfrm>
            <a:off x="15493922" y="9703984"/>
            <a:ext cx="2794078" cy="583016"/>
          </a:xfrm>
          <a:custGeom>
            <a:avLst/>
            <a:gdLst/>
            <a:ahLst/>
            <a:cxnLst/>
            <a:rect l="l" t="t" r="r" b="b"/>
            <a:pathLst>
              <a:path w="2794078" h="583016">
                <a:moveTo>
                  <a:pt x="0" y="0"/>
                </a:moveTo>
                <a:lnTo>
                  <a:pt x="2794078" y="0"/>
                </a:lnTo>
                <a:lnTo>
                  <a:pt x="2794078" y="583016"/>
                </a:lnTo>
                <a:lnTo>
                  <a:pt x="0" y="583016"/>
                </a:lnTo>
                <a:lnTo>
                  <a:pt x="0" y="0"/>
                </a:lnTo>
                <a:close/>
              </a:path>
            </a:pathLst>
          </a:custGeom>
          <a:blipFill>
            <a:blip r:embed="rId2"/>
            <a:stretch>
              <a:fillRect/>
            </a:stretch>
          </a:blipFill>
        </p:spPr>
      </p:sp>
      <p:sp>
        <p:nvSpPr>
          <p:cNvPr id="8" name="TextBox 7">
            <a:extLst>
              <a:ext uri="{FF2B5EF4-FFF2-40B4-BE49-F238E27FC236}">
                <a16:creationId xmlns:a16="http://schemas.microsoft.com/office/drawing/2014/main" id="{077F6D37-026B-6303-3E40-F1DD1135AF23}"/>
              </a:ext>
            </a:extLst>
          </p:cNvPr>
          <p:cNvSpPr txBox="1"/>
          <p:nvPr/>
        </p:nvSpPr>
        <p:spPr>
          <a:xfrm>
            <a:off x="389965" y="1205925"/>
            <a:ext cx="11049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Chi-Square test.</a:t>
            </a:r>
            <a:endParaRPr lang="en-IN" sz="3200" b="1"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B9478B24-8686-0236-33EB-2E224F1A8CC8}"/>
              </a:ext>
            </a:extLst>
          </p:cNvPr>
          <p:cNvSpPr>
            <a:spLocks noChangeArrowheads="1"/>
          </p:cNvSpPr>
          <p:nvPr/>
        </p:nvSpPr>
        <p:spPr bwMode="auto">
          <a:xfrm>
            <a:off x="493059" y="2026503"/>
            <a:ext cx="136611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Gender vs. Churn </a:t>
            </a:r>
            <a:r>
              <a:rPr lang="en-IN" sz="2400" b="0" i="0" dirty="0">
                <a:solidFill>
                  <a:srgbClr val="1F1F1F"/>
                </a:solidFill>
                <a:effectLst/>
                <a:latin typeface="Times New Roman" panose="02020603050405020304" pitchFamily="18" charset="0"/>
                <a:cs typeface="Times New Roman" panose="02020603050405020304" pitchFamily="18" charset="0"/>
              </a:rPr>
              <a:t>p-value=0.0</a:t>
            </a:r>
            <a:r>
              <a:rPr lang="en-IN" sz="2400" dirty="0">
                <a:solidFill>
                  <a:srgbClr val="1F1F1F"/>
                </a:solidFill>
                <a:latin typeface="Times New Roman" panose="02020603050405020304" pitchFamily="18" charset="0"/>
                <a:cs typeface="Times New Roman" panose="02020603050405020304" pitchFamily="18" charset="0"/>
              </a:rPr>
              <a:t>024</a:t>
            </a:r>
            <a:r>
              <a:rPr lang="en-IN" sz="2400" b="0" i="0" dirty="0">
                <a:solidFill>
                  <a:srgbClr val="1F1F1F"/>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 &lt; 0.05)</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Significant relationship (Gender impacts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Geography vs. Churn </a:t>
            </a:r>
            <a:r>
              <a:rPr lang="en-IN" sz="2400" b="0" i="0" dirty="0">
                <a:solidFill>
                  <a:srgbClr val="1F1F1F"/>
                </a:solidFill>
                <a:effectLst/>
                <a:latin typeface="Times New Roman" panose="02020603050405020304" pitchFamily="18" charset="0"/>
                <a:cs typeface="Times New Roman" panose="02020603050405020304" pitchFamily="18" charset="0"/>
              </a:rPr>
              <a:t>p-value=0.0036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 &lt; 0.05)</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Significant relationship (Geography impacts churn). </a:t>
            </a:r>
          </a:p>
        </p:txBody>
      </p:sp>
      <p:sp>
        <p:nvSpPr>
          <p:cNvPr id="11" name="TextBox 10">
            <a:extLst>
              <a:ext uri="{FF2B5EF4-FFF2-40B4-BE49-F238E27FC236}">
                <a16:creationId xmlns:a16="http://schemas.microsoft.com/office/drawing/2014/main" id="{074C0869-6C76-4483-94B1-EFD3C7BD205D}"/>
              </a:ext>
            </a:extLst>
          </p:cNvPr>
          <p:cNvSpPr txBox="1"/>
          <p:nvPr/>
        </p:nvSpPr>
        <p:spPr>
          <a:xfrm>
            <a:off x="443753" y="3351193"/>
            <a:ext cx="16611600"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Mann-Whitney U Test:</a:t>
            </a:r>
            <a:endParaRPr lang="en-US" sz="28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Balance vs. Churn </a:t>
            </a:r>
            <a:r>
              <a:rPr lang="en-IN" sz="2800" b="0" i="0" dirty="0">
                <a:solidFill>
                  <a:srgbClr val="1F1F1F"/>
                </a:solidFill>
                <a:effectLst/>
                <a:latin typeface="Times New Roman" panose="02020603050405020304" pitchFamily="18" charset="0"/>
                <a:cs typeface="Times New Roman" panose="02020603050405020304" pitchFamily="18" charset="0"/>
              </a:rPr>
              <a:t>p-value=0.0043</a:t>
            </a:r>
            <a:r>
              <a:rPr lang="en-US" sz="2800" b="1" dirty="0">
                <a:latin typeface="Times New Roman" panose="02020603050405020304" pitchFamily="18" charset="0"/>
                <a:cs typeface="Times New Roman" panose="02020603050405020304" pitchFamily="18" charset="0"/>
              </a:rPr>
              <a:t> (p &lt; 0.05)</a:t>
            </a:r>
            <a:r>
              <a:rPr lang="en-US" sz="2800" dirty="0">
                <a:latin typeface="Times New Roman" panose="02020603050405020304" pitchFamily="18" charset="0"/>
                <a:cs typeface="Times New Roman" panose="02020603050405020304" pitchFamily="18" charset="0"/>
              </a:rPr>
              <a:t> → Significant difference (Balance influences churn).</a:t>
            </a:r>
          </a:p>
        </p:txBody>
      </p:sp>
      <p:sp>
        <p:nvSpPr>
          <p:cNvPr id="13" name="TextBox 12">
            <a:extLst>
              <a:ext uri="{FF2B5EF4-FFF2-40B4-BE49-F238E27FC236}">
                <a16:creationId xmlns:a16="http://schemas.microsoft.com/office/drawing/2014/main" id="{0F44EC1B-CCFD-4DEB-EE4F-5D367C272FFF}"/>
              </a:ext>
            </a:extLst>
          </p:cNvPr>
          <p:cNvSpPr txBox="1"/>
          <p:nvPr/>
        </p:nvSpPr>
        <p:spPr>
          <a:xfrm>
            <a:off x="407894" y="4564440"/>
            <a:ext cx="17880106" cy="1569660"/>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QQ Plots:</a:t>
            </a: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 Age</a:t>
            </a:r>
            <a:r>
              <a:rPr lang="en-US" sz="32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&amp; Credit Score</a:t>
            </a:r>
            <a:r>
              <a:rPr lang="en-US" sz="28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show some deviation from normality.</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 Balance </a:t>
            </a:r>
            <a:r>
              <a:rPr lang="en-US" sz="3200" dirty="0">
                <a:latin typeface="Times New Roman" panose="02020603050405020304" pitchFamily="18" charset="0"/>
                <a:cs typeface="Times New Roman" panose="02020603050405020304" pitchFamily="18" charset="0"/>
              </a:rPr>
              <a:t>highly skewed (suggesting transformation or non-parametric models).</a:t>
            </a:r>
          </a:p>
        </p:txBody>
      </p:sp>
      <p:pic>
        <p:nvPicPr>
          <p:cNvPr id="15" name="Picture 14">
            <a:extLst>
              <a:ext uri="{FF2B5EF4-FFF2-40B4-BE49-F238E27FC236}">
                <a16:creationId xmlns:a16="http://schemas.microsoft.com/office/drawing/2014/main" id="{C49C38EE-9858-B81C-A96E-46FCB188F168}"/>
              </a:ext>
            </a:extLst>
          </p:cNvPr>
          <p:cNvPicPr>
            <a:picLocks noChangeAspect="1"/>
          </p:cNvPicPr>
          <p:nvPr/>
        </p:nvPicPr>
        <p:blipFill>
          <a:blip r:embed="rId3"/>
          <a:stretch>
            <a:fillRect/>
          </a:stretch>
        </p:blipFill>
        <p:spPr>
          <a:xfrm>
            <a:off x="176230" y="6362168"/>
            <a:ext cx="7059010" cy="3810532"/>
          </a:xfrm>
          <a:prstGeom prst="rect">
            <a:avLst/>
          </a:prstGeom>
        </p:spPr>
      </p:pic>
      <p:pic>
        <p:nvPicPr>
          <p:cNvPr id="17" name="Picture 16">
            <a:extLst>
              <a:ext uri="{FF2B5EF4-FFF2-40B4-BE49-F238E27FC236}">
                <a16:creationId xmlns:a16="http://schemas.microsoft.com/office/drawing/2014/main" id="{AA8BC4CE-291D-01C9-2067-5FC299D7073E}"/>
              </a:ext>
            </a:extLst>
          </p:cNvPr>
          <p:cNvPicPr>
            <a:picLocks noChangeAspect="1"/>
          </p:cNvPicPr>
          <p:nvPr/>
        </p:nvPicPr>
        <p:blipFill>
          <a:blip r:embed="rId4"/>
          <a:stretch>
            <a:fillRect/>
          </a:stretch>
        </p:blipFill>
        <p:spPr>
          <a:xfrm>
            <a:off x="5585916" y="6209767"/>
            <a:ext cx="7116168" cy="3810533"/>
          </a:xfrm>
          <a:prstGeom prst="rect">
            <a:avLst/>
          </a:prstGeom>
        </p:spPr>
      </p:pic>
      <p:pic>
        <p:nvPicPr>
          <p:cNvPr id="21" name="Picture 20">
            <a:extLst>
              <a:ext uri="{FF2B5EF4-FFF2-40B4-BE49-F238E27FC236}">
                <a16:creationId xmlns:a16="http://schemas.microsoft.com/office/drawing/2014/main" id="{518973BE-770E-0B1D-E178-242FCF892847}"/>
              </a:ext>
            </a:extLst>
          </p:cNvPr>
          <p:cNvPicPr>
            <a:picLocks noChangeAspect="1"/>
          </p:cNvPicPr>
          <p:nvPr/>
        </p:nvPicPr>
        <p:blipFill>
          <a:blip r:embed="rId5"/>
          <a:stretch>
            <a:fillRect/>
          </a:stretch>
        </p:blipFill>
        <p:spPr>
          <a:xfrm>
            <a:off x="11201400" y="6294955"/>
            <a:ext cx="7059010" cy="3409029"/>
          </a:xfrm>
          <a:prstGeom prst="rect">
            <a:avLst/>
          </a:prstGeom>
        </p:spPr>
      </p:pic>
      <p:sp>
        <p:nvSpPr>
          <p:cNvPr id="2" name="TextBox 1">
            <a:extLst>
              <a:ext uri="{FF2B5EF4-FFF2-40B4-BE49-F238E27FC236}">
                <a16:creationId xmlns:a16="http://schemas.microsoft.com/office/drawing/2014/main" id="{073E0AC3-E581-7CA2-BD54-84036B02E064}"/>
              </a:ext>
            </a:extLst>
          </p:cNvPr>
          <p:cNvSpPr txBox="1"/>
          <p:nvPr/>
        </p:nvSpPr>
        <p:spPr>
          <a:xfrm>
            <a:off x="6629400" y="33934"/>
            <a:ext cx="4572000" cy="769441"/>
          </a:xfrm>
          <a:prstGeom prst="rect">
            <a:avLst/>
          </a:prstGeom>
          <a:noFill/>
        </p:spPr>
        <p:txBody>
          <a:bodyPr wrap="square" rtlCol="0">
            <a:spAutoFit/>
          </a:bodyPr>
          <a:lstStyle/>
          <a:p>
            <a:r>
              <a:rPr lang="en-US" sz="4400" u="sng" dirty="0"/>
              <a:t>Statistical Test</a:t>
            </a:r>
            <a:endParaRPr lang="en-IN" sz="4400" u="sng" dirty="0"/>
          </a:p>
        </p:txBody>
      </p:sp>
    </p:spTree>
  </p:cSld>
  <p:clrMapOvr>
    <a:masterClrMapping/>
  </p:clrMapOvr>
  <p:transition>
    <p:cover dir="rd"/>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682</TotalTime>
  <Words>1125</Words>
  <Application>Microsoft Office PowerPoint</Application>
  <PresentationFormat>Custom</PresentationFormat>
  <Paragraphs>107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Wingdings</vt:lpstr>
      <vt:lpstr>Libre Baskerville</vt:lpstr>
      <vt:lpstr>Times New Roman</vt:lpstr>
      <vt:lpstr>Arial</vt:lpstr>
      <vt:lpstr>Wingdings 3</vt:lpstr>
      <vt:lpstr>Trebuchet MS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box plot visualizes the distribution of the Price column in the dataset. The box represents the interquartile range (IQR), which spans from the 25th percentile (₹13,452.5) to the 75th percentile (₹65,999.0). The line within the box indicates the</dc:title>
  <dc:creator>USA SUDARSHAN</dc:creator>
  <cp:lastModifiedBy>USA SUDARSHAN</cp:lastModifiedBy>
  <cp:revision>23</cp:revision>
  <dcterms:created xsi:type="dcterms:W3CDTF">2006-08-16T00:00:00Z</dcterms:created>
  <dcterms:modified xsi:type="dcterms:W3CDTF">2025-02-10T10:51:31Z</dcterms:modified>
  <dc:identifier>DAGX1nuELDM</dc:identifier>
</cp:coreProperties>
</file>