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6" r:id="rId3"/>
    <p:sldId id="257" r:id="rId4"/>
    <p:sldId id="258" r:id="rId5"/>
    <p:sldId id="259" r:id="rId6"/>
    <p:sldId id="260" r:id="rId7"/>
    <p:sldId id="261" r:id="rId8"/>
    <p:sldId id="262" r:id="rId9"/>
    <p:sldId id="263" r:id="rId10"/>
    <p:sldId id="265" r:id="rId11"/>
    <p:sldId id="264" r:id="rId12"/>
  </p:sldIdLst>
  <p:sldSz cx="18288000" cy="10287000"/>
  <p:notesSz cx="6858000" cy="9144000"/>
  <p:embeddedFontLst>
    <p:embeddedFont>
      <p:font typeface="Arimo" panose="020B0604020202020204" charset="0"/>
      <p:regular r:id="rId13"/>
    </p:embeddedFont>
    <p:embeddedFont>
      <p:font typeface="Libre Baskerville" panose="02000000000000000000" pitchFamily="2" charset="0"/>
      <p:regular r:id="rId14"/>
      <p:bold r:id="rId15"/>
      <p:italic r:id="rId16"/>
    </p:embeddedFont>
    <p:embeddedFont>
      <p:font typeface="TT Rounds Condense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73B9"/>
    <a:srgbClr val="5D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95196" autoAdjust="0"/>
  </p:normalViewPr>
  <p:slideViewPr>
    <p:cSldViewPr>
      <p:cViewPr>
        <p:scale>
          <a:sx n="50" d="100"/>
          <a:sy n="50" d="100"/>
        </p:scale>
        <p:origin x="946" y="2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75411" y="-344001"/>
            <a:ext cx="19038822" cy="5487501"/>
            <a:chOff x="0" y="0"/>
            <a:chExt cx="5014340" cy="1445268"/>
          </a:xfrm>
        </p:grpSpPr>
        <p:sp>
          <p:nvSpPr>
            <p:cNvPr id="3" name="Freeform 3"/>
            <p:cNvSpPr/>
            <p:nvPr/>
          </p:nvSpPr>
          <p:spPr>
            <a:xfrm>
              <a:off x="0" y="0"/>
              <a:ext cx="5014340" cy="1445268"/>
            </a:xfrm>
            <a:custGeom>
              <a:avLst/>
              <a:gdLst/>
              <a:ahLst/>
              <a:cxnLst/>
              <a:rect l="l" t="t" r="r" b="b"/>
              <a:pathLst>
                <a:path w="5014340" h="1445268">
                  <a:moveTo>
                    <a:pt x="0" y="0"/>
                  </a:moveTo>
                  <a:lnTo>
                    <a:pt x="5014340" y="0"/>
                  </a:lnTo>
                  <a:lnTo>
                    <a:pt x="5014340" y="1445268"/>
                  </a:lnTo>
                  <a:lnTo>
                    <a:pt x="0" y="1445268"/>
                  </a:lnTo>
                  <a:close/>
                </a:path>
              </a:pathLst>
            </a:custGeom>
            <a:solidFill>
              <a:srgbClr val="FFFFFF"/>
            </a:solidFill>
          </p:spPr>
        </p:sp>
        <p:sp>
          <p:nvSpPr>
            <p:cNvPr id="4" name="TextBox 4"/>
            <p:cNvSpPr txBox="1"/>
            <p:nvPr/>
          </p:nvSpPr>
          <p:spPr>
            <a:xfrm>
              <a:off x="0" y="-38100"/>
              <a:ext cx="5014340" cy="1483368"/>
            </a:xfrm>
            <a:prstGeom prst="rect">
              <a:avLst/>
            </a:prstGeom>
          </p:spPr>
          <p:txBody>
            <a:bodyPr lIns="50800" tIns="50800" rIns="50800" bIns="50800" rtlCol="0" anchor="ctr"/>
            <a:lstStyle/>
            <a:p>
              <a:pPr algn="ctr">
                <a:lnSpc>
                  <a:spcPts val="2100"/>
                </a:lnSpc>
              </a:pPr>
              <a:endParaRPr/>
            </a:p>
          </p:txBody>
        </p:sp>
      </p:grpSp>
      <p:sp>
        <p:nvSpPr>
          <p:cNvPr id="5" name="Freeform 5"/>
          <p:cNvSpPr/>
          <p:nvPr/>
        </p:nvSpPr>
        <p:spPr>
          <a:xfrm>
            <a:off x="125506" y="270938"/>
            <a:ext cx="16230600" cy="5391780"/>
          </a:xfrm>
          <a:custGeom>
            <a:avLst/>
            <a:gdLst/>
            <a:ahLst/>
            <a:cxnLst/>
            <a:rect l="l" t="t" r="r" b="b"/>
            <a:pathLst>
              <a:path w="16230600" h="5391780">
                <a:moveTo>
                  <a:pt x="0" y="0"/>
                </a:moveTo>
                <a:lnTo>
                  <a:pt x="16230600" y="0"/>
                </a:lnTo>
                <a:lnTo>
                  <a:pt x="16230600" y="5391780"/>
                </a:lnTo>
                <a:lnTo>
                  <a:pt x="0" y="5391780"/>
                </a:lnTo>
                <a:lnTo>
                  <a:pt x="0" y="0"/>
                </a:lnTo>
                <a:close/>
              </a:path>
            </a:pathLst>
          </a:custGeom>
          <a:blipFill>
            <a:blip r:embed="rId2"/>
            <a:stretch>
              <a:fillRect t="-477" b="-68819"/>
            </a:stretch>
          </a:blipFill>
        </p:spPr>
      </p:sp>
      <p:grpSp>
        <p:nvGrpSpPr>
          <p:cNvPr id="6" name="Group 6"/>
          <p:cNvGrpSpPr/>
          <p:nvPr/>
        </p:nvGrpSpPr>
        <p:grpSpPr>
          <a:xfrm>
            <a:off x="2036735" y="5698758"/>
            <a:ext cx="15402648" cy="2382679"/>
            <a:chOff x="-5976" y="-1267045"/>
            <a:chExt cx="20536863" cy="3176904"/>
          </a:xfrm>
        </p:grpSpPr>
        <p:sp>
          <p:nvSpPr>
            <p:cNvPr id="7" name="TextBox 7"/>
            <p:cNvSpPr txBox="1"/>
            <p:nvPr/>
          </p:nvSpPr>
          <p:spPr>
            <a:xfrm>
              <a:off x="-5976" y="-1267045"/>
              <a:ext cx="20530887" cy="940428"/>
            </a:xfrm>
            <a:prstGeom prst="rect">
              <a:avLst/>
            </a:prstGeom>
          </p:spPr>
          <p:txBody>
            <a:bodyPr lIns="0" tIns="0" rIns="0" bIns="0" rtlCol="0" anchor="t">
              <a:spAutoFit/>
            </a:bodyPr>
            <a:lstStyle/>
            <a:p>
              <a:pPr marL="0" lvl="0" indent="0" algn="ctr">
                <a:lnSpc>
                  <a:spcPts val="5498"/>
                </a:lnSpc>
              </a:pPr>
              <a:r>
                <a:rPr lang="en-US" sz="4998" spc="46" dirty="0">
                  <a:solidFill>
                    <a:srgbClr val="00B0F0"/>
                  </a:solidFill>
                  <a:latin typeface="TT Rounds Condensed"/>
                  <a:ea typeface="TT Rounds Condensed"/>
                  <a:cs typeface="TT Rounds Condensed"/>
                  <a:sym typeface="TT Rounds Condensed"/>
                </a:rPr>
                <a:t>Data Analysis of Flipkart Mobile Sales </a:t>
              </a:r>
            </a:p>
          </p:txBody>
        </p:sp>
        <p:sp>
          <p:nvSpPr>
            <p:cNvPr id="8" name="TextBox 8"/>
            <p:cNvSpPr txBox="1"/>
            <p:nvPr/>
          </p:nvSpPr>
          <p:spPr>
            <a:xfrm>
              <a:off x="0" y="1148284"/>
              <a:ext cx="20530887" cy="761575"/>
            </a:xfrm>
            <a:prstGeom prst="rect">
              <a:avLst/>
            </a:prstGeom>
          </p:spPr>
          <p:txBody>
            <a:bodyPr lIns="0" tIns="0" rIns="0" bIns="0" rtlCol="0" anchor="t">
              <a:spAutoFit/>
            </a:bodyPr>
            <a:lstStyle/>
            <a:p>
              <a:pPr marL="0" lvl="0" indent="0" algn="ctr">
                <a:lnSpc>
                  <a:spcPts val="4918"/>
                </a:lnSpc>
              </a:pPr>
              <a:endParaRPr/>
            </a:p>
          </p:txBody>
        </p:sp>
      </p:grpSp>
      <p:sp>
        <p:nvSpPr>
          <p:cNvPr id="9" name="AutoShape 9"/>
          <p:cNvSpPr/>
          <p:nvPr/>
        </p:nvSpPr>
        <p:spPr>
          <a:xfrm>
            <a:off x="1028700" y="9038632"/>
            <a:ext cx="16230600" cy="0"/>
          </a:xfrm>
          <a:prstGeom prst="line">
            <a:avLst/>
          </a:prstGeom>
          <a:ln w="9525" cap="flat">
            <a:solidFill>
              <a:srgbClr val="FFFFFF"/>
            </a:solidFill>
            <a:prstDash val="solid"/>
            <a:headEnd type="none" w="sm" len="sm"/>
            <a:tailEnd type="none" w="sm" len="sm"/>
          </a:ln>
        </p:spPr>
      </p:sp>
      <p:sp>
        <p:nvSpPr>
          <p:cNvPr id="10" name="Freeform 10"/>
          <p:cNvSpPr/>
          <p:nvPr/>
        </p:nvSpPr>
        <p:spPr>
          <a:xfrm>
            <a:off x="13606225" y="9310094"/>
            <a:ext cx="4681775" cy="976906"/>
          </a:xfrm>
          <a:custGeom>
            <a:avLst/>
            <a:gdLst/>
            <a:ahLst/>
            <a:cxnLst/>
            <a:rect l="l" t="t" r="r" b="b"/>
            <a:pathLst>
              <a:path w="4681775" h="976906">
                <a:moveTo>
                  <a:pt x="0" y="0"/>
                </a:moveTo>
                <a:lnTo>
                  <a:pt x="4681775" y="0"/>
                </a:lnTo>
                <a:lnTo>
                  <a:pt x="4681775" y="976906"/>
                </a:lnTo>
                <a:lnTo>
                  <a:pt x="0" y="976906"/>
                </a:lnTo>
                <a:lnTo>
                  <a:pt x="0" y="0"/>
                </a:lnTo>
                <a:close/>
              </a:path>
            </a:pathLst>
          </a:custGeom>
          <a:blipFill>
            <a:blip r:embed="rId3"/>
            <a:stretch>
              <a:fillRect/>
            </a:stretch>
          </a:blipFill>
        </p:spPr>
      </p:sp>
      <p:sp>
        <p:nvSpPr>
          <p:cNvPr id="11" name="TextBox 10">
            <a:extLst>
              <a:ext uri="{FF2B5EF4-FFF2-40B4-BE49-F238E27FC236}">
                <a16:creationId xmlns:a16="http://schemas.microsoft.com/office/drawing/2014/main" id="{58D4C1F3-7E66-6652-2B6B-FAFEA90EB26C}"/>
              </a:ext>
            </a:extLst>
          </p:cNvPr>
          <p:cNvSpPr txBox="1"/>
          <p:nvPr/>
        </p:nvSpPr>
        <p:spPr>
          <a:xfrm>
            <a:off x="152400" y="7884470"/>
            <a:ext cx="5715000" cy="2862322"/>
          </a:xfrm>
          <a:prstGeom prst="rect">
            <a:avLst/>
          </a:prstGeom>
          <a:noFill/>
        </p:spPr>
        <p:txBody>
          <a:bodyPr wrap="square" rtlCol="0">
            <a:spAutoFit/>
          </a:bodyPr>
          <a:lstStyle/>
          <a:p>
            <a:r>
              <a:rPr lang="en-IN" sz="3600" u="sng" dirty="0"/>
              <a:t>Team Members</a:t>
            </a:r>
          </a:p>
          <a:p>
            <a:r>
              <a:rPr lang="en-IN" sz="3600" dirty="0">
                <a:solidFill>
                  <a:schemeClr val="accent2"/>
                </a:solidFill>
              </a:rPr>
              <a:t>Suraj Japthi (</a:t>
            </a:r>
            <a:r>
              <a:rPr lang="en-IN" sz="3600" dirty="0">
                <a:solidFill>
                  <a:schemeClr val="accent1"/>
                </a:solidFill>
              </a:rPr>
              <a:t>Batch 318</a:t>
            </a:r>
            <a:r>
              <a:rPr lang="en-IN" sz="3600" dirty="0">
                <a:solidFill>
                  <a:schemeClr val="accent2"/>
                </a:solidFill>
              </a:rPr>
              <a:t>)</a:t>
            </a:r>
          </a:p>
          <a:p>
            <a:r>
              <a:rPr lang="en-IN" sz="3600" dirty="0">
                <a:solidFill>
                  <a:schemeClr val="accent2"/>
                </a:solidFill>
              </a:rPr>
              <a:t>Sudarshan Usa (</a:t>
            </a:r>
            <a:r>
              <a:rPr lang="en-IN" sz="3600" dirty="0">
                <a:solidFill>
                  <a:schemeClr val="accent1"/>
                </a:solidFill>
              </a:rPr>
              <a:t>Batch 318</a:t>
            </a:r>
            <a:r>
              <a:rPr lang="en-IN" sz="3600" dirty="0">
                <a:solidFill>
                  <a:schemeClr val="accent2"/>
                </a:solidFill>
              </a:rPr>
              <a:t>)</a:t>
            </a:r>
          </a:p>
          <a:p>
            <a:r>
              <a:rPr lang="en-IN" sz="3600" dirty="0">
                <a:solidFill>
                  <a:schemeClr val="accent2"/>
                </a:solidFill>
              </a:rPr>
              <a:t>Ganesh Puvvala(</a:t>
            </a:r>
            <a:r>
              <a:rPr lang="en-IN" sz="3600" dirty="0">
                <a:solidFill>
                  <a:schemeClr val="accent1"/>
                </a:solidFill>
              </a:rPr>
              <a:t>Batch 318</a:t>
            </a:r>
            <a:r>
              <a:rPr lang="en-IN" sz="3600" dirty="0">
                <a:solidFill>
                  <a:schemeClr val="accent2"/>
                </a:solidFill>
              </a:rPr>
              <a:t>)</a:t>
            </a:r>
          </a:p>
          <a:p>
            <a:endParaRPr lang="en-IN" sz="3600" dirty="0">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F8C1612C-EFD1-9CA0-6E4C-E6FFA2871E44}"/>
              </a:ext>
            </a:extLst>
          </p:cNvPr>
          <p:cNvSpPr/>
          <p:nvPr/>
        </p:nvSpPr>
        <p:spPr>
          <a:xfrm>
            <a:off x="13449905" y="9277476"/>
            <a:ext cx="4838096" cy="1009524"/>
          </a:xfrm>
          <a:custGeom>
            <a:avLst/>
            <a:gdLst/>
            <a:ahLst/>
            <a:cxnLst/>
            <a:rect l="l" t="t" r="r" b="b"/>
            <a:pathLst>
              <a:path w="4838096" h="1009524">
                <a:moveTo>
                  <a:pt x="0" y="0"/>
                </a:moveTo>
                <a:lnTo>
                  <a:pt x="4838095" y="0"/>
                </a:lnTo>
                <a:lnTo>
                  <a:pt x="4838095" y="1009524"/>
                </a:lnTo>
                <a:lnTo>
                  <a:pt x="0" y="1009524"/>
                </a:lnTo>
                <a:lnTo>
                  <a:pt x="0" y="0"/>
                </a:lnTo>
                <a:close/>
              </a:path>
            </a:pathLst>
          </a:custGeom>
          <a:blipFill>
            <a:blip r:embed="rId2"/>
            <a:stretch>
              <a:fillRect/>
            </a:stretch>
          </a:blipFill>
        </p:spPr>
      </p:sp>
      <p:sp>
        <p:nvSpPr>
          <p:cNvPr id="4" name="TextBox 3">
            <a:extLst>
              <a:ext uri="{FF2B5EF4-FFF2-40B4-BE49-F238E27FC236}">
                <a16:creationId xmlns:a16="http://schemas.microsoft.com/office/drawing/2014/main" id="{1C2DBB16-5E3B-F298-4DFB-3C55126FB782}"/>
              </a:ext>
            </a:extLst>
          </p:cNvPr>
          <p:cNvSpPr txBox="1"/>
          <p:nvPr/>
        </p:nvSpPr>
        <p:spPr>
          <a:xfrm>
            <a:off x="457200" y="1437197"/>
            <a:ext cx="16959263" cy="8345041"/>
          </a:xfrm>
          <a:prstGeom prst="rect">
            <a:avLst/>
          </a:prstGeom>
          <a:noFill/>
        </p:spPr>
        <p:txBody>
          <a:bodyPr wrap="square">
            <a:spAutoFit/>
          </a:bodyPr>
          <a:lstStyle/>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RAM (Random Access Memory):</a:t>
            </a:r>
            <a:endParaRPr lang="en-US" sz="2400" dirty="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Higher RAM directly correlates with higher prices.</a:t>
            </a:r>
          </a:p>
          <a:p>
            <a:pPr marL="914400" lvl="1"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Premium brands typically offer larger RAM options.</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Storage Capacity:</a:t>
            </a:r>
            <a:endParaRPr lang="en-US" sz="2400" dirty="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Devices with higher storage options (e.g., 128GB, 256GB) are priced higher.</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Battery Capacity:</a:t>
            </a:r>
            <a:endParaRPr lang="en-US" sz="2400" dirty="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Larger batteries (e.g., 5000mAh) generally lead to higher costs.</a:t>
            </a:r>
          </a:p>
          <a:p>
            <a:pPr marL="914400" lvl="1"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Price impact varies across brands.</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Brand Value:</a:t>
            </a:r>
            <a:endParaRPr lang="en-US" sz="2400" dirty="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Premium brands (e.g., Apple, Samsung) charge significantly more.</a:t>
            </a:r>
          </a:p>
          <a:p>
            <a:pPr marL="914400" lvl="1"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Brand reputation plays a crucial role.</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Screen Resolution &amp; Display Technology:</a:t>
            </a:r>
            <a:endParaRPr lang="en-US" sz="2400" dirty="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Higher resolutions (e.g., Full HD, AMOLED) are priced at a premium.</a:t>
            </a:r>
          </a:p>
          <a:p>
            <a:pPr>
              <a:lnSpc>
                <a:spcPct val="150000"/>
              </a:lnSpc>
              <a:buFont typeface="+mj-lt"/>
              <a:buAutoNum type="arabicPeriod"/>
            </a:pPr>
            <a:r>
              <a:rPr lang="en-US" sz="2400" b="1" dirty="0">
                <a:latin typeface="Times New Roman" panose="02020603050405020304" pitchFamily="18" charset="0"/>
                <a:cs typeface="Times New Roman" panose="02020603050405020304" pitchFamily="18" charset="0"/>
              </a:rPr>
              <a:t>Ratings and Reviews:</a:t>
            </a:r>
            <a:endParaRPr lang="en-US" sz="2400" dirty="0">
              <a:latin typeface="Times New Roman" panose="02020603050405020304" pitchFamily="18" charset="0"/>
              <a:cs typeface="Times New Roman" panose="02020603050405020304" pitchFamily="18" charset="0"/>
            </a:endParaRPr>
          </a:p>
          <a:p>
            <a:pPr marL="914400" lvl="1" indent="-457200">
              <a:lnSpc>
                <a:spcPct val="15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Higher-rated products often command better prices, reflecting customer trust.</a:t>
            </a:r>
          </a:p>
        </p:txBody>
      </p:sp>
      <p:sp>
        <p:nvSpPr>
          <p:cNvPr id="6" name="TextBox 5">
            <a:extLst>
              <a:ext uri="{FF2B5EF4-FFF2-40B4-BE49-F238E27FC236}">
                <a16:creationId xmlns:a16="http://schemas.microsoft.com/office/drawing/2014/main" id="{5C11BB6E-15FD-B50E-0053-DCADFD8C6F7D}"/>
              </a:ext>
            </a:extLst>
          </p:cNvPr>
          <p:cNvSpPr txBox="1"/>
          <p:nvPr/>
        </p:nvSpPr>
        <p:spPr>
          <a:xfrm>
            <a:off x="15240" y="1017247"/>
            <a:ext cx="10896600" cy="523220"/>
          </a:xfrm>
          <a:prstGeom prst="rect">
            <a:avLst/>
          </a:prstGeom>
          <a:noFill/>
        </p:spPr>
        <p:txBody>
          <a:bodyPr wrap="square">
            <a:spAutoFit/>
          </a:bodyPr>
          <a:lstStyle/>
          <a:p>
            <a:r>
              <a:rPr lang="en-US" sz="2800" b="1" u="sng" dirty="0"/>
              <a:t>Features Impacting Mobile Prices</a:t>
            </a:r>
          </a:p>
        </p:txBody>
      </p:sp>
      <p:pic>
        <p:nvPicPr>
          <p:cNvPr id="8" name="Picture 7">
            <a:extLst>
              <a:ext uri="{FF2B5EF4-FFF2-40B4-BE49-F238E27FC236}">
                <a16:creationId xmlns:a16="http://schemas.microsoft.com/office/drawing/2014/main" id="{C99924A8-7A6F-2931-5C96-B18D35951223}"/>
              </a:ext>
            </a:extLst>
          </p:cNvPr>
          <p:cNvPicPr>
            <a:picLocks noChangeAspect="1"/>
          </p:cNvPicPr>
          <p:nvPr/>
        </p:nvPicPr>
        <p:blipFill>
          <a:blip r:embed="rId3"/>
          <a:stretch>
            <a:fillRect/>
          </a:stretch>
        </p:blipFill>
        <p:spPr>
          <a:xfrm>
            <a:off x="11134352" y="1278857"/>
            <a:ext cx="6687483" cy="7478169"/>
          </a:xfrm>
          <a:prstGeom prst="rect">
            <a:avLst/>
          </a:prstGeom>
        </p:spPr>
      </p:pic>
      <p:sp>
        <p:nvSpPr>
          <p:cNvPr id="3" name="TextBox 2">
            <a:extLst>
              <a:ext uri="{FF2B5EF4-FFF2-40B4-BE49-F238E27FC236}">
                <a16:creationId xmlns:a16="http://schemas.microsoft.com/office/drawing/2014/main" id="{BC9E58E9-9E38-2724-5472-90D73A43168B}"/>
              </a:ext>
            </a:extLst>
          </p:cNvPr>
          <p:cNvSpPr txBox="1"/>
          <p:nvPr/>
        </p:nvSpPr>
        <p:spPr>
          <a:xfrm>
            <a:off x="7239000" y="266700"/>
            <a:ext cx="5105400" cy="769441"/>
          </a:xfrm>
          <a:prstGeom prst="rect">
            <a:avLst/>
          </a:prstGeom>
          <a:noFill/>
        </p:spPr>
        <p:txBody>
          <a:bodyPr wrap="square" rtlCol="0">
            <a:spAutoFit/>
          </a:bodyPr>
          <a:lstStyle/>
          <a:p>
            <a:r>
              <a:rPr lang="en-IN" sz="4400" u="sng" dirty="0">
                <a:solidFill>
                  <a:schemeClr val="accent6">
                    <a:lumMod val="75000"/>
                  </a:schemeClr>
                </a:solidFill>
              </a:rPr>
              <a:t>Conclusion</a:t>
            </a:r>
          </a:p>
        </p:txBody>
      </p:sp>
    </p:spTree>
    <p:extLst>
      <p:ext uri="{BB962C8B-B14F-4D97-AF65-F5344CB8AC3E}">
        <p14:creationId xmlns:p14="http://schemas.microsoft.com/office/powerpoint/2010/main" val="2565951930"/>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49905" y="9277476"/>
            <a:ext cx="4838096" cy="1009524"/>
          </a:xfrm>
          <a:custGeom>
            <a:avLst/>
            <a:gdLst/>
            <a:ahLst/>
            <a:cxnLst/>
            <a:rect l="l" t="t" r="r" b="b"/>
            <a:pathLst>
              <a:path w="4838096" h="1009524">
                <a:moveTo>
                  <a:pt x="0" y="0"/>
                </a:moveTo>
                <a:lnTo>
                  <a:pt x="4838095" y="0"/>
                </a:lnTo>
                <a:lnTo>
                  <a:pt x="4838095" y="1009524"/>
                </a:lnTo>
                <a:lnTo>
                  <a:pt x="0" y="1009524"/>
                </a:lnTo>
                <a:lnTo>
                  <a:pt x="0" y="0"/>
                </a:lnTo>
                <a:close/>
              </a:path>
            </a:pathLst>
          </a:custGeom>
          <a:blipFill>
            <a:blip r:embed="rId2"/>
            <a:stretch>
              <a:fillRect/>
            </a:stretch>
          </a:blipFill>
        </p:spPr>
      </p:sp>
      <p:sp>
        <p:nvSpPr>
          <p:cNvPr id="3" name="Freeform 3"/>
          <p:cNvSpPr/>
          <p:nvPr/>
        </p:nvSpPr>
        <p:spPr>
          <a:xfrm>
            <a:off x="9699774" y="2776124"/>
            <a:ext cx="6698464" cy="4251475"/>
          </a:xfrm>
          <a:custGeom>
            <a:avLst/>
            <a:gdLst/>
            <a:ahLst/>
            <a:cxnLst/>
            <a:rect l="l" t="t" r="r" b="b"/>
            <a:pathLst>
              <a:path w="6698464" h="4251475">
                <a:moveTo>
                  <a:pt x="0" y="0"/>
                </a:moveTo>
                <a:lnTo>
                  <a:pt x="6698465" y="0"/>
                </a:lnTo>
                <a:lnTo>
                  <a:pt x="6698465" y="4251475"/>
                </a:lnTo>
                <a:lnTo>
                  <a:pt x="0" y="4251475"/>
                </a:lnTo>
                <a:lnTo>
                  <a:pt x="0" y="0"/>
                </a:lnTo>
                <a:close/>
              </a:path>
            </a:pathLst>
          </a:custGeom>
          <a:blipFill>
            <a:blip r:embed="rId3"/>
            <a:stretch>
              <a:fillRect/>
            </a:stretch>
          </a:blipFill>
        </p:spPr>
      </p:sp>
      <p:sp>
        <p:nvSpPr>
          <p:cNvPr id="4" name="TextBox 4"/>
          <p:cNvSpPr txBox="1"/>
          <p:nvPr/>
        </p:nvSpPr>
        <p:spPr>
          <a:xfrm>
            <a:off x="1958325" y="4541500"/>
            <a:ext cx="5309904" cy="1062761"/>
          </a:xfrm>
          <a:prstGeom prst="rect">
            <a:avLst/>
          </a:prstGeom>
        </p:spPr>
        <p:txBody>
          <a:bodyPr lIns="0" tIns="0" rIns="0" bIns="0" rtlCol="0" anchor="t">
            <a:spAutoFit/>
          </a:bodyPr>
          <a:lstStyle/>
          <a:p>
            <a:pPr algn="l">
              <a:lnSpc>
                <a:spcPts val="7920"/>
              </a:lnSpc>
            </a:pPr>
            <a:r>
              <a:rPr lang="en-US" sz="6600">
                <a:solidFill>
                  <a:srgbClr val="C00000"/>
                </a:solidFill>
                <a:latin typeface="Libre Baskerville"/>
                <a:ea typeface="Libre Baskerville"/>
                <a:cs typeface="Libre Baskerville"/>
                <a:sym typeface="Libre Baskerville"/>
              </a:rPr>
              <a:t>THANK YOU</a:t>
            </a: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A5E5B7-21A3-54CA-5097-00118ADA6223}"/>
              </a:ext>
            </a:extLst>
          </p:cNvPr>
          <p:cNvSpPr txBox="1"/>
          <p:nvPr/>
        </p:nvSpPr>
        <p:spPr>
          <a:xfrm>
            <a:off x="5334000" y="1104900"/>
            <a:ext cx="5638800" cy="830997"/>
          </a:xfrm>
          <a:prstGeom prst="rect">
            <a:avLst/>
          </a:prstGeom>
          <a:noFill/>
        </p:spPr>
        <p:txBody>
          <a:bodyPr wrap="square">
            <a:spAutoFit/>
          </a:bodyPr>
          <a:lstStyle/>
          <a:p>
            <a:pPr algn="ctr"/>
            <a:r>
              <a:rPr lang="en-US" sz="4800" b="0" i="0" u="sng" dirty="0">
                <a:solidFill>
                  <a:schemeClr val="accent2"/>
                </a:solidFill>
                <a:effectLst/>
                <a:latin typeface="Times New Roman" panose="02020603050405020304" pitchFamily="18" charset="0"/>
                <a:cs typeface="Times New Roman" panose="02020603050405020304" pitchFamily="18" charset="0"/>
              </a:rPr>
              <a:t>Problem</a:t>
            </a:r>
            <a:r>
              <a:rPr lang="en-US" sz="4000" b="0" i="0" u="sng" dirty="0">
                <a:solidFill>
                  <a:schemeClr val="accent2"/>
                </a:solidFill>
                <a:effectLst/>
                <a:latin typeface="Times New Roman" panose="02020603050405020304" pitchFamily="18" charset="0"/>
                <a:cs typeface="Times New Roman" panose="02020603050405020304" pitchFamily="18" charset="0"/>
              </a:rPr>
              <a:t> </a:t>
            </a:r>
            <a:r>
              <a:rPr lang="en-US" sz="4800" b="0" i="0" u="sng" dirty="0">
                <a:solidFill>
                  <a:schemeClr val="accent2"/>
                </a:solidFill>
                <a:effectLst/>
                <a:latin typeface="Times New Roman" panose="02020603050405020304" pitchFamily="18" charset="0"/>
                <a:cs typeface="Times New Roman" panose="02020603050405020304" pitchFamily="18" charset="0"/>
              </a:rPr>
              <a:t>Statement</a:t>
            </a:r>
            <a:endParaRPr lang="en-US" sz="4800" u="sng" dirty="0">
              <a:solidFill>
                <a:schemeClr val="accent2"/>
              </a:solidFill>
              <a:latin typeface="Times New Roman" panose="02020603050405020304" pitchFamily="18" charset="0"/>
              <a:cs typeface="Times New Roman" panose="02020603050405020304" pitchFamily="18" charset="0"/>
            </a:endParaRPr>
          </a:p>
        </p:txBody>
      </p:sp>
      <p:sp>
        <p:nvSpPr>
          <p:cNvPr id="11" name="Freeform 12">
            <a:extLst>
              <a:ext uri="{FF2B5EF4-FFF2-40B4-BE49-F238E27FC236}">
                <a16:creationId xmlns:a16="http://schemas.microsoft.com/office/drawing/2014/main" id="{DAC44FEA-0719-A0CD-C888-ACBC903CBDC8}"/>
              </a:ext>
            </a:extLst>
          </p:cNvPr>
          <p:cNvSpPr/>
          <p:nvPr/>
        </p:nvSpPr>
        <p:spPr>
          <a:xfrm>
            <a:off x="13606225" y="9310094"/>
            <a:ext cx="4681775" cy="976906"/>
          </a:xfrm>
          <a:custGeom>
            <a:avLst/>
            <a:gdLst/>
            <a:ahLst/>
            <a:cxnLst/>
            <a:rect l="l" t="t" r="r" b="b"/>
            <a:pathLst>
              <a:path w="4681775" h="976906">
                <a:moveTo>
                  <a:pt x="0" y="0"/>
                </a:moveTo>
                <a:lnTo>
                  <a:pt x="4681775" y="0"/>
                </a:lnTo>
                <a:lnTo>
                  <a:pt x="4681775" y="976906"/>
                </a:lnTo>
                <a:lnTo>
                  <a:pt x="0" y="976906"/>
                </a:lnTo>
                <a:lnTo>
                  <a:pt x="0" y="0"/>
                </a:lnTo>
                <a:close/>
              </a:path>
            </a:pathLst>
          </a:custGeom>
          <a:blipFill>
            <a:blip r:embed="rId2"/>
            <a:stretch>
              <a:fillRect/>
            </a:stretch>
          </a:blipFill>
        </p:spPr>
      </p:sp>
      <p:sp>
        <p:nvSpPr>
          <p:cNvPr id="9" name="TextBox 8">
            <a:extLst>
              <a:ext uri="{FF2B5EF4-FFF2-40B4-BE49-F238E27FC236}">
                <a16:creationId xmlns:a16="http://schemas.microsoft.com/office/drawing/2014/main" id="{37AA2D71-2664-36DE-626A-D6A1EFE697E8}"/>
              </a:ext>
            </a:extLst>
          </p:cNvPr>
          <p:cNvSpPr txBox="1"/>
          <p:nvPr/>
        </p:nvSpPr>
        <p:spPr>
          <a:xfrm>
            <a:off x="228600" y="2398066"/>
            <a:ext cx="17297400" cy="4832092"/>
          </a:xfrm>
          <a:prstGeom prst="rect">
            <a:avLst/>
          </a:prstGeom>
          <a:noFill/>
        </p:spPr>
        <p:txBody>
          <a:bodyPr wrap="square">
            <a:spAutoFit/>
          </a:bodyPr>
          <a:lstStyle/>
          <a:p>
            <a:r>
              <a:rPr lang="en-US" sz="4400" dirty="0"/>
              <a:t>Many travel companies and tourism agencies aim to understand customer preferences for vacation destinations—mountains or beaches. By analyzing customer data, we can predict whether an individual is more likely to prefer a mountain or beach vacation. </a:t>
            </a:r>
          </a:p>
          <a:p>
            <a:endParaRPr lang="en-US" sz="4400" dirty="0"/>
          </a:p>
          <a:p>
            <a:r>
              <a:rPr lang="en-US" sz="4400" dirty="0"/>
              <a:t>This prediction helps businesses personalize travel recommendations, optimize marketing strategies, and improve customer satisfaction.</a:t>
            </a:r>
            <a:endParaRPr lang="en-IN" sz="4400" dirty="0"/>
          </a:p>
        </p:txBody>
      </p:sp>
    </p:spTree>
    <p:extLst>
      <p:ext uri="{BB962C8B-B14F-4D97-AF65-F5344CB8AC3E}">
        <p14:creationId xmlns:p14="http://schemas.microsoft.com/office/powerpoint/2010/main" val="21999751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6636804-77D5-845C-48AA-3309D44F2557}"/>
              </a:ext>
            </a:extLst>
          </p:cNvPr>
          <p:cNvSpPr txBox="1"/>
          <p:nvPr/>
        </p:nvSpPr>
        <p:spPr>
          <a:xfrm>
            <a:off x="441960" y="7544931"/>
            <a:ext cx="11845636" cy="224676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Improve Customer Experience</a:t>
            </a:r>
          </a:p>
          <a:p>
            <a:pPr algn="just"/>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Provide tailored travel packages.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Boost engagement and customer satisfaction.</a:t>
            </a:r>
          </a:p>
        </p:txBody>
      </p:sp>
      <p:sp>
        <p:nvSpPr>
          <p:cNvPr id="16" name="TextBox 15">
            <a:extLst>
              <a:ext uri="{FF2B5EF4-FFF2-40B4-BE49-F238E27FC236}">
                <a16:creationId xmlns:a16="http://schemas.microsoft.com/office/drawing/2014/main" id="{D63F3469-78F8-D93A-7A99-A34ADC645167}"/>
              </a:ext>
            </a:extLst>
          </p:cNvPr>
          <p:cNvSpPr txBox="1"/>
          <p:nvPr/>
        </p:nvSpPr>
        <p:spPr>
          <a:xfrm>
            <a:off x="3238500" y="342900"/>
            <a:ext cx="11811000" cy="707886"/>
          </a:xfrm>
          <a:prstGeom prst="rect">
            <a:avLst/>
          </a:prstGeom>
          <a:noFill/>
        </p:spPr>
        <p:txBody>
          <a:bodyPr wrap="square">
            <a:spAutoFit/>
          </a:bodyPr>
          <a:lstStyle/>
          <a:p>
            <a:pPr algn="just"/>
            <a:r>
              <a:rPr lang="en-US" sz="4000" b="1" dirty="0">
                <a:latin typeface="Times New Roman" panose="02020603050405020304" pitchFamily="18" charset="0"/>
                <a:cs typeface="Times New Roman" panose="02020603050405020304" pitchFamily="18" charset="0"/>
              </a:rPr>
              <a:t>Objective: Predicting Vacation Preferences</a:t>
            </a:r>
          </a:p>
        </p:txBody>
      </p:sp>
      <p:sp>
        <p:nvSpPr>
          <p:cNvPr id="18" name="TextBox 17">
            <a:extLst>
              <a:ext uri="{FF2B5EF4-FFF2-40B4-BE49-F238E27FC236}">
                <a16:creationId xmlns:a16="http://schemas.microsoft.com/office/drawing/2014/main" id="{D850EBAF-8E87-5352-715D-84381D527AD6}"/>
              </a:ext>
            </a:extLst>
          </p:cNvPr>
          <p:cNvSpPr txBox="1"/>
          <p:nvPr/>
        </p:nvSpPr>
        <p:spPr>
          <a:xfrm>
            <a:off x="457200" y="1525131"/>
            <a:ext cx="14592300" cy="2246769"/>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Understand Customer Preferences</a:t>
            </a:r>
          </a:p>
          <a:p>
            <a:pPr algn="just"/>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Identify patterns in vacation choices (Mountains vs. Beaches).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Analyze demographic and behavioral factors influencing decisions.</a:t>
            </a:r>
          </a:p>
          <a:p>
            <a:pPr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55F03209-32AE-A50F-8EE2-08D0674F7672}"/>
              </a:ext>
            </a:extLst>
          </p:cNvPr>
          <p:cNvSpPr txBox="1"/>
          <p:nvPr/>
        </p:nvSpPr>
        <p:spPr>
          <a:xfrm>
            <a:off x="457200" y="3619500"/>
            <a:ext cx="11582400" cy="181588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Enhance Business Decision-Making</a:t>
            </a:r>
          </a:p>
          <a:p>
            <a:pPr algn="just"/>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Personalize vacation recommendations for customers.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Optimize marketing strategies based on predicted preferences.</a:t>
            </a:r>
          </a:p>
        </p:txBody>
      </p:sp>
      <p:sp>
        <p:nvSpPr>
          <p:cNvPr id="22" name="TextBox 21">
            <a:extLst>
              <a:ext uri="{FF2B5EF4-FFF2-40B4-BE49-F238E27FC236}">
                <a16:creationId xmlns:a16="http://schemas.microsoft.com/office/drawing/2014/main" id="{9A6859C3-E808-7D95-D934-8BCA00C540FA}"/>
              </a:ext>
            </a:extLst>
          </p:cNvPr>
          <p:cNvSpPr txBox="1"/>
          <p:nvPr/>
        </p:nvSpPr>
        <p:spPr>
          <a:xfrm>
            <a:off x="441960" y="5766018"/>
            <a:ext cx="12420600" cy="1815882"/>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Build an Accurate Prediction Model</a:t>
            </a:r>
          </a:p>
          <a:p>
            <a:pPr algn="just"/>
            <a:endParaRPr lang="en-US" sz="28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Train and evaluate machine learning models.</a:t>
            </a:r>
          </a:p>
          <a:p>
            <a:pPr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Select the best-performing model for accurate predictions</a:t>
            </a:r>
            <a:endParaRPr lang="en-IN" sz="2800" dirty="0"/>
          </a:p>
        </p:txBody>
      </p:sp>
    </p:spTree>
  </p:cSld>
  <p:clrMapOvr>
    <a:masterClrMapping/>
  </p:clrMapOvr>
  <p:transition spd="slow">
    <p:cover dir="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33AF503E-242A-1865-0E59-50CE04D7BCDB}"/>
              </a:ext>
            </a:extLst>
          </p:cNvPr>
          <p:cNvSpPr txBox="1"/>
          <p:nvPr/>
        </p:nvSpPr>
        <p:spPr>
          <a:xfrm>
            <a:off x="6019800" y="342900"/>
            <a:ext cx="9144000" cy="707886"/>
          </a:xfrm>
          <a:prstGeom prst="rect">
            <a:avLst/>
          </a:prstGeom>
          <a:noFill/>
        </p:spPr>
        <p:txBody>
          <a:bodyPr wrap="square">
            <a:spAutoFit/>
          </a:bodyPr>
          <a:lstStyle/>
          <a:p>
            <a:r>
              <a:rPr lang="en-IN" sz="4000" b="1" dirty="0"/>
              <a:t>Summary of the Data</a:t>
            </a:r>
          </a:p>
        </p:txBody>
      </p:sp>
      <p:sp>
        <p:nvSpPr>
          <p:cNvPr id="14" name="TextBox 13">
            <a:extLst>
              <a:ext uri="{FF2B5EF4-FFF2-40B4-BE49-F238E27FC236}">
                <a16:creationId xmlns:a16="http://schemas.microsoft.com/office/drawing/2014/main" id="{04D41481-F414-4E9E-B061-31F96FB862BA}"/>
              </a:ext>
            </a:extLst>
          </p:cNvPr>
          <p:cNvSpPr txBox="1"/>
          <p:nvPr/>
        </p:nvSpPr>
        <p:spPr>
          <a:xfrm>
            <a:off x="304800" y="1790700"/>
            <a:ext cx="9144000" cy="523220"/>
          </a:xfrm>
          <a:prstGeom prst="rect">
            <a:avLst/>
          </a:prstGeom>
          <a:noFill/>
        </p:spPr>
        <p:txBody>
          <a:bodyPr wrap="square">
            <a:spAutoFit/>
          </a:bodyPr>
          <a:lstStyle/>
          <a:p>
            <a:pPr marL="285750" indent="-285750">
              <a:buFont typeface="Arial" panose="020B0604020202020204" pitchFamily="34" charset="0"/>
              <a:buChar char="•"/>
            </a:pPr>
            <a:r>
              <a:rPr lang="en-US" sz="2800" b="1" dirty="0"/>
              <a:t>Dataset Size:</a:t>
            </a:r>
            <a:r>
              <a:rPr lang="en-US" sz="2800" dirty="0"/>
              <a:t> </a:t>
            </a:r>
            <a:r>
              <a:rPr lang="en-US" sz="2800" i="1" dirty="0"/>
              <a:t>52,444 rows × 14 columns</a:t>
            </a:r>
            <a:endParaRPr lang="en-IN" sz="2800" i="1" dirty="0"/>
          </a:p>
        </p:txBody>
      </p:sp>
      <p:sp>
        <p:nvSpPr>
          <p:cNvPr id="15" name="Rectangle 2">
            <a:extLst>
              <a:ext uri="{FF2B5EF4-FFF2-40B4-BE49-F238E27FC236}">
                <a16:creationId xmlns:a16="http://schemas.microsoft.com/office/drawing/2014/main" id="{F76CFDA1-7E20-607B-C106-A11E59319446}"/>
              </a:ext>
            </a:extLst>
          </p:cNvPr>
          <p:cNvSpPr>
            <a:spLocks noChangeArrowheads="1"/>
          </p:cNvSpPr>
          <p:nvPr/>
        </p:nvSpPr>
        <p:spPr bwMode="auto">
          <a:xfrm>
            <a:off x="335280" y="2889111"/>
            <a:ext cx="17203486"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3200"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Features</a:t>
            </a: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algn="l" defTabSz="914400" rtl="0" eaLnBrk="0" fontAlgn="base" latinLnBrk="0" hangingPunct="0">
              <a:lnSpc>
                <a:spcPct val="100000"/>
              </a:lnSpc>
              <a:spcBef>
                <a:spcPct val="0"/>
              </a:spcBef>
              <a:spcAft>
                <a:spcPct val="0"/>
              </a:spcAft>
              <a:buClrTx/>
              <a:buSzTx/>
              <a:tabLst/>
            </a:pPr>
            <a:r>
              <a:rPr lang="en-US" altLang="en-US" sz="2800" dirty="0">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Gender, Education Level, Location, Income, Vacation Budget</a:t>
            </a:r>
            <a:r>
              <a:rPr lang="en-US" altLang="en-US" sz="2800" dirty="0">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Travel Frequency, Preferred Activities, Favorite Season, Pets, Environmental Concerns,  Proximity_to_Mountains, Proximity_to_Beaches</a:t>
            </a:r>
          </a:p>
          <a:p>
            <a:pPr marL="1828800" lvl="3" indent="-457200" eaLnBrk="0" fontAlgn="base" hangingPunct="0">
              <a:spcBef>
                <a:spcPct val="0"/>
              </a:spcBef>
              <a:spcAft>
                <a:spcPct val="0"/>
              </a:spcAft>
              <a:buFont typeface="Wingdings" panose="05000000000000000000" pitchFamily="2" charset="2"/>
              <a:buChar char="Ø"/>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6" name="Rectangle 3">
            <a:extLst>
              <a:ext uri="{FF2B5EF4-FFF2-40B4-BE49-F238E27FC236}">
                <a16:creationId xmlns:a16="http://schemas.microsoft.com/office/drawing/2014/main" id="{3419AA14-F787-C6FC-E9A9-F3835FE7D311}"/>
              </a:ext>
            </a:extLst>
          </p:cNvPr>
          <p:cNvSpPr>
            <a:spLocks noChangeArrowheads="1"/>
          </p:cNvSpPr>
          <p:nvPr/>
        </p:nvSpPr>
        <p:spPr bwMode="auto">
          <a:xfrm>
            <a:off x="457200" y="4658380"/>
            <a:ext cx="46417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 Variable: Preference </a:t>
            </a:r>
          </a:p>
        </p:txBody>
      </p:sp>
      <p:sp>
        <p:nvSpPr>
          <p:cNvPr id="18" name="TextBox 17">
            <a:extLst>
              <a:ext uri="{FF2B5EF4-FFF2-40B4-BE49-F238E27FC236}">
                <a16:creationId xmlns:a16="http://schemas.microsoft.com/office/drawing/2014/main" id="{CA87F272-6F1A-49DD-5F03-3D095B864780}"/>
              </a:ext>
            </a:extLst>
          </p:cNvPr>
          <p:cNvSpPr txBox="1"/>
          <p:nvPr/>
        </p:nvSpPr>
        <p:spPr>
          <a:xfrm>
            <a:off x="526920" y="5829300"/>
            <a:ext cx="11665080" cy="523220"/>
          </a:xfrm>
          <a:prstGeom prst="rect">
            <a:avLst/>
          </a:prstGeom>
          <a:noFill/>
        </p:spPr>
        <p:txBody>
          <a:bodyPr wrap="square">
            <a:spAutoFit/>
          </a:bodyPr>
          <a:lstStyle/>
          <a:p>
            <a:pPr marL="285750" indent="-285750">
              <a:buFont typeface="Arial" panose="020B0604020202020204" pitchFamily="34" charset="0"/>
              <a:buChar char="•"/>
            </a:pPr>
            <a:r>
              <a:rPr lang="en-US" sz="2800" b="1" dirty="0"/>
              <a:t>No Missing Values:</a:t>
            </a:r>
            <a:r>
              <a:rPr lang="en-US" sz="2800" dirty="0"/>
              <a:t> All columns have complete data (52,444 non-null values).</a:t>
            </a:r>
            <a:endParaRPr lang="en-IN" sz="2800" dirty="0"/>
          </a:p>
        </p:txBody>
      </p:sp>
      <p:sp>
        <p:nvSpPr>
          <p:cNvPr id="20" name="TextBox 19">
            <a:extLst>
              <a:ext uri="{FF2B5EF4-FFF2-40B4-BE49-F238E27FC236}">
                <a16:creationId xmlns:a16="http://schemas.microsoft.com/office/drawing/2014/main" id="{78CCF99C-1801-84E9-A213-F2158A6E1F2B}"/>
              </a:ext>
            </a:extLst>
          </p:cNvPr>
          <p:cNvSpPr txBox="1"/>
          <p:nvPr/>
        </p:nvSpPr>
        <p:spPr>
          <a:xfrm>
            <a:off x="152400" y="6676608"/>
            <a:ext cx="9144000" cy="646331"/>
          </a:xfrm>
          <a:prstGeom prst="rect">
            <a:avLst/>
          </a:prstGeom>
          <a:noFill/>
        </p:spPr>
        <p:txBody>
          <a:bodyPr wrap="square">
            <a:spAutoFit/>
          </a:bodyPr>
          <a:lstStyle/>
          <a:p>
            <a:r>
              <a:rPr lang="en-IN" sz="3600" u="sng" dirty="0"/>
              <a:t>Feature Types:</a:t>
            </a:r>
          </a:p>
        </p:txBody>
      </p:sp>
      <p:sp>
        <p:nvSpPr>
          <p:cNvPr id="22" name="TextBox 21">
            <a:extLst>
              <a:ext uri="{FF2B5EF4-FFF2-40B4-BE49-F238E27FC236}">
                <a16:creationId xmlns:a16="http://schemas.microsoft.com/office/drawing/2014/main" id="{A0BB7B9C-8317-03E4-107A-0B3199E17CFD}"/>
              </a:ext>
            </a:extLst>
          </p:cNvPr>
          <p:cNvSpPr txBox="1"/>
          <p:nvPr/>
        </p:nvSpPr>
        <p:spPr>
          <a:xfrm>
            <a:off x="526920" y="7544990"/>
            <a:ext cx="13951080" cy="1815882"/>
          </a:xfrm>
          <a:prstGeom prst="rect">
            <a:avLst/>
          </a:prstGeom>
          <a:noFill/>
        </p:spPr>
        <p:txBody>
          <a:bodyPr wrap="square">
            <a:spAutoFit/>
          </a:bodyPr>
          <a:lstStyle/>
          <a:p>
            <a:pPr marL="285750" indent="-285750">
              <a:buFont typeface="Arial" panose="020B0604020202020204" pitchFamily="34" charset="0"/>
              <a:buChar char="•"/>
            </a:pPr>
            <a:r>
              <a:rPr lang="en-IN" sz="2800" dirty="0"/>
              <a:t>Categorical: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Gender, Education Level, Location, Preferred Activities, Favorite Season,</a:t>
            </a:r>
          </a:p>
          <a:p>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t>Numerical: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Income, Vacation Budget</a:t>
            </a:r>
            <a:r>
              <a:rPr lang="en-US" altLang="en-US" sz="2800" dirty="0">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Travel Frequency, Pets, Environmental Concerns,  Proximity_to_Mountains, Proximity_to_Beaches</a:t>
            </a:r>
            <a:endParaRPr lang="en-IN" sz="2800" dirty="0"/>
          </a:p>
        </p:txBody>
      </p:sp>
    </p:spTree>
  </p:cSld>
  <p:clrMapOvr>
    <a:masterClrMapping/>
  </p:clrMapOvr>
  <p:transition spd="slow">
    <p:push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600212" y="9517501"/>
            <a:ext cx="3687788" cy="769499"/>
          </a:xfrm>
          <a:custGeom>
            <a:avLst/>
            <a:gdLst/>
            <a:ahLst/>
            <a:cxnLst/>
            <a:rect l="l" t="t" r="r" b="b"/>
            <a:pathLst>
              <a:path w="3687788" h="769499">
                <a:moveTo>
                  <a:pt x="0" y="0"/>
                </a:moveTo>
                <a:lnTo>
                  <a:pt x="3687788" y="0"/>
                </a:lnTo>
                <a:lnTo>
                  <a:pt x="3687788" y="769499"/>
                </a:lnTo>
                <a:lnTo>
                  <a:pt x="0" y="769499"/>
                </a:lnTo>
                <a:lnTo>
                  <a:pt x="0" y="0"/>
                </a:lnTo>
                <a:close/>
              </a:path>
            </a:pathLst>
          </a:custGeom>
          <a:blipFill>
            <a:blip r:embed="rId2"/>
            <a:stretch>
              <a:fillRect/>
            </a:stretch>
          </a:blipFill>
        </p:spPr>
      </p:sp>
      <p:sp>
        <p:nvSpPr>
          <p:cNvPr id="3" name="Freeform 3"/>
          <p:cNvSpPr/>
          <p:nvPr/>
        </p:nvSpPr>
        <p:spPr>
          <a:xfrm>
            <a:off x="228600" y="2609850"/>
            <a:ext cx="8537268" cy="5757499"/>
          </a:xfrm>
          <a:custGeom>
            <a:avLst/>
            <a:gdLst/>
            <a:ahLst/>
            <a:cxnLst/>
            <a:rect l="l" t="t" r="r" b="b"/>
            <a:pathLst>
              <a:path w="8537268" h="5757499">
                <a:moveTo>
                  <a:pt x="0" y="0"/>
                </a:moveTo>
                <a:lnTo>
                  <a:pt x="8537268" y="0"/>
                </a:lnTo>
                <a:lnTo>
                  <a:pt x="8537268" y="5757499"/>
                </a:lnTo>
                <a:lnTo>
                  <a:pt x="0" y="5757499"/>
                </a:lnTo>
                <a:lnTo>
                  <a:pt x="0" y="0"/>
                </a:lnTo>
                <a:close/>
              </a:path>
            </a:pathLst>
          </a:custGeom>
          <a:blipFill>
            <a:blip r:embed="rId3"/>
            <a:stretch>
              <a:fillRect/>
            </a:stretch>
          </a:blipFill>
        </p:spPr>
      </p:sp>
      <p:sp>
        <p:nvSpPr>
          <p:cNvPr id="4" name="TextBox 4"/>
          <p:cNvSpPr txBox="1"/>
          <p:nvPr/>
        </p:nvSpPr>
        <p:spPr>
          <a:xfrm>
            <a:off x="4114800" y="266700"/>
            <a:ext cx="7767627" cy="1083823"/>
          </a:xfrm>
          <a:prstGeom prst="rect">
            <a:avLst/>
          </a:prstGeom>
        </p:spPr>
        <p:txBody>
          <a:bodyPr lIns="0" tIns="0" rIns="0" bIns="0" rtlCol="0" anchor="t">
            <a:spAutoFit/>
          </a:bodyPr>
          <a:lstStyle/>
          <a:p>
            <a:pPr marL="0" lvl="0" indent="0" algn="l">
              <a:lnSpc>
                <a:spcPts val="8969"/>
              </a:lnSpc>
            </a:pPr>
            <a:r>
              <a:rPr lang="en-US" sz="7474" strike="noStrike" dirty="0">
                <a:solidFill>
                  <a:schemeClr val="bg2">
                    <a:lumMod val="75000"/>
                  </a:schemeClr>
                </a:solidFill>
                <a:latin typeface="Arimo"/>
                <a:ea typeface="Arimo"/>
                <a:cs typeface="Arimo"/>
                <a:sym typeface="Arimo"/>
              </a:rPr>
              <a:t>Price Distribution</a:t>
            </a:r>
          </a:p>
        </p:txBody>
      </p:sp>
      <p:sp>
        <p:nvSpPr>
          <p:cNvPr id="5" name="TextBox 5"/>
          <p:cNvSpPr txBox="1"/>
          <p:nvPr/>
        </p:nvSpPr>
        <p:spPr>
          <a:xfrm>
            <a:off x="8765868" y="4457700"/>
            <a:ext cx="9128760" cy="1692771"/>
          </a:xfrm>
          <a:prstGeom prst="rect">
            <a:avLst/>
          </a:prstGeom>
        </p:spPr>
        <p:txBody>
          <a:bodyPr wrap="square" lIns="0" tIns="0" rIns="0" bIns="0" rtlCol="0" anchor="t">
            <a:spAutoFit/>
          </a:bodyPr>
          <a:lstStyle/>
          <a:p>
            <a:pPr marL="730651" lvl="1" indent="-457200" algn="l">
              <a:lnSpc>
                <a:spcPts val="3293"/>
              </a:lnSpc>
              <a:buFont typeface="Wingdings" panose="05000000000000000000" pitchFamily="2" charset="2"/>
              <a:buChar char="ü"/>
            </a:pPr>
            <a:r>
              <a:rPr lang="en-US" sz="2800" strike="noStrike" dirty="0">
                <a:solidFill>
                  <a:srgbClr val="000000"/>
                </a:solidFill>
                <a:latin typeface="Times New Roman" panose="02020603050405020304" pitchFamily="18" charset="0"/>
                <a:ea typeface="Arimo"/>
                <a:cs typeface="Times New Roman" panose="02020603050405020304" pitchFamily="18" charset="0"/>
                <a:sym typeface="Arimo"/>
              </a:rPr>
              <a:t>The box plot visualizes the distribution of the Price column in the dataset. The box represents the interquartile range (IQR), which spans from the 25th percentile (₹13,452.5) to the 75th percentile (₹65,999.0).</a:t>
            </a:r>
          </a:p>
        </p:txBody>
      </p:sp>
      <p:sp>
        <p:nvSpPr>
          <p:cNvPr id="6" name="AutoShape 6"/>
          <p:cNvSpPr/>
          <p:nvPr/>
        </p:nvSpPr>
        <p:spPr>
          <a:xfrm>
            <a:off x="3806402" y="1438275"/>
            <a:ext cx="8384422" cy="0"/>
          </a:xfrm>
          <a:prstGeom prst="line">
            <a:avLst/>
          </a:prstGeom>
          <a:ln w="104775" cap="flat">
            <a:solidFill>
              <a:srgbClr val="000000"/>
            </a:solidFill>
            <a:prstDash val="solid"/>
            <a:headEnd type="none" w="sm" len="sm"/>
            <a:tailEnd type="none" w="sm" len="sm"/>
          </a:ln>
        </p:spPr>
      </p:sp>
    </p:spTree>
  </p:cSld>
  <p:clrMapOvr>
    <a:masterClrMapping/>
  </p:clrMapOvr>
  <p:transition>
    <p:push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886214" y="9577178"/>
            <a:ext cx="3401786" cy="709822"/>
          </a:xfrm>
          <a:custGeom>
            <a:avLst/>
            <a:gdLst/>
            <a:ahLst/>
            <a:cxnLst/>
            <a:rect l="l" t="t" r="r" b="b"/>
            <a:pathLst>
              <a:path w="3401786" h="709822">
                <a:moveTo>
                  <a:pt x="0" y="0"/>
                </a:moveTo>
                <a:lnTo>
                  <a:pt x="3401786" y="0"/>
                </a:lnTo>
                <a:lnTo>
                  <a:pt x="3401786" y="709822"/>
                </a:lnTo>
                <a:lnTo>
                  <a:pt x="0" y="709822"/>
                </a:lnTo>
                <a:lnTo>
                  <a:pt x="0" y="0"/>
                </a:lnTo>
                <a:close/>
              </a:path>
            </a:pathLst>
          </a:custGeom>
          <a:blipFill>
            <a:blip r:embed="rId2"/>
            <a:stretch>
              <a:fillRect/>
            </a:stretch>
          </a:blipFill>
        </p:spPr>
      </p:sp>
      <p:sp>
        <p:nvSpPr>
          <p:cNvPr id="4" name="TextBox 4"/>
          <p:cNvSpPr txBox="1"/>
          <p:nvPr/>
        </p:nvSpPr>
        <p:spPr>
          <a:xfrm>
            <a:off x="1528715" y="476250"/>
            <a:ext cx="15088872" cy="1104900"/>
          </a:xfrm>
          <a:prstGeom prst="rect">
            <a:avLst/>
          </a:prstGeom>
        </p:spPr>
        <p:txBody>
          <a:bodyPr lIns="0" tIns="0" rIns="0" bIns="0" rtlCol="0" anchor="t">
            <a:spAutoFit/>
          </a:bodyPr>
          <a:lstStyle/>
          <a:p>
            <a:pPr marL="0" lvl="0" indent="0" algn="ctr">
              <a:lnSpc>
                <a:spcPts val="8532"/>
              </a:lnSpc>
            </a:pPr>
            <a:r>
              <a:rPr lang="en-US" sz="7109" u="sng" dirty="0">
                <a:solidFill>
                  <a:schemeClr val="accent5"/>
                </a:solidFill>
                <a:latin typeface="Times New Roman" panose="02020603050405020304" pitchFamily="18" charset="0"/>
                <a:ea typeface="Arimo"/>
                <a:cs typeface="Times New Roman" panose="02020603050405020304" pitchFamily="18" charset="0"/>
                <a:sym typeface="Arimo"/>
              </a:rPr>
              <a:t>Based on the correlation heatmap</a:t>
            </a:r>
          </a:p>
        </p:txBody>
      </p:sp>
      <p:sp>
        <p:nvSpPr>
          <p:cNvPr id="5" name="TextBox 5"/>
          <p:cNvSpPr txBox="1"/>
          <p:nvPr/>
        </p:nvSpPr>
        <p:spPr>
          <a:xfrm>
            <a:off x="457200" y="3390900"/>
            <a:ext cx="8275381" cy="4572534"/>
          </a:xfrm>
          <a:prstGeom prst="rect">
            <a:avLst/>
          </a:prstGeom>
        </p:spPr>
        <p:txBody>
          <a:bodyPr wrap="square" lIns="0" tIns="0" rIns="0" bIns="0" rtlCol="0" anchor="t">
            <a:spAutoFit/>
          </a:bodyPr>
          <a:lstStyle/>
          <a:p>
            <a:pPr marL="768377" lvl="1" indent="-457200" algn="l">
              <a:lnSpc>
                <a:spcPts val="4035"/>
              </a:lnSpc>
              <a:spcBef>
                <a:spcPct val="0"/>
              </a:spcBef>
              <a:buFont typeface="Wingdings" panose="05000000000000000000" pitchFamily="2" charset="2"/>
              <a:buChar char="ü"/>
            </a:pPr>
            <a:r>
              <a:rPr lang="en-US" sz="2882" dirty="0">
                <a:solidFill>
                  <a:srgbClr val="000000"/>
                </a:solidFill>
                <a:latin typeface="Arimo"/>
                <a:ea typeface="Arimo"/>
                <a:cs typeface="Arimo"/>
                <a:sym typeface="Arimo"/>
              </a:rPr>
              <a:t>Price has the strongest positive correlation with Storage (correlation = 0.73). This indicates that as storage increases, price tends to increase significantly.</a:t>
            </a:r>
          </a:p>
          <a:p>
            <a:pPr marL="311177" lvl="1" algn="l">
              <a:lnSpc>
                <a:spcPts val="4035"/>
              </a:lnSpc>
              <a:spcBef>
                <a:spcPct val="0"/>
              </a:spcBef>
            </a:pPr>
            <a:endParaRPr lang="en-US" sz="2882" dirty="0">
              <a:solidFill>
                <a:srgbClr val="000000"/>
              </a:solidFill>
              <a:latin typeface="Arimo"/>
              <a:ea typeface="Arimo"/>
              <a:cs typeface="Arimo"/>
              <a:sym typeface="Arimo"/>
            </a:endParaRPr>
          </a:p>
          <a:p>
            <a:pPr marL="768377" lvl="1" indent="-457200" algn="l">
              <a:lnSpc>
                <a:spcPts val="4035"/>
              </a:lnSpc>
              <a:spcBef>
                <a:spcPct val="0"/>
              </a:spcBef>
              <a:buFont typeface="Wingdings" panose="05000000000000000000" pitchFamily="2" charset="2"/>
              <a:buChar char="ü"/>
            </a:pPr>
            <a:r>
              <a:rPr lang="en-US" sz="2882" dirty="0">
                <a:solidFill>
                  <a:srgbClr val="000000"/>
                </a:solidFill>
                <a:latin typeface="Arimo"/>
                <a:ea typeface="Arimo"/>
                <a:cs typeface="Arimo"/>
                <a:sym typeface="Arimo"/>
              </a:rPr>
              <a:t>It also has a moderate positive correlation with Rating (correlation = 0.42) and RAM (correlation = 0.38), suggesting a weaker but still positive relationship.</a:t>
            </a:r>
          </a:p>
        </p:txBody>
      </p:sp>
      <p:pic>
        <p:nvPicPr>
          <p:cNvPr id="7" name="Picture 6">
            <a:extLst>
              <a:ext uri="{FF2B5EF4-FFF2-40B4-BE49-F238E27FC236}">
                <a16:creationId xmlns:a16="http://schemas.microsoft.com/office/drawing/2014/main" id="{8CE70514-4A55-D5BC-416E-49488A46C8D6}"/>
              </a:ext>
            </a:extLst>
          </p:cNvPr>
          <p:cNvPicPr>
            <a:picLocks noChangeAspect="1"/>
          </p:cNvPicPr>
          <p:nvPr/>
        </p:nvPicPr>
        <p:blipFill>
          <a:blip r:embed="rId3"/>
          <a:stretch>
            <a:fillRect/>
          </a:stretch>
        </p:blipFill>
        <p:spPr>
          <a:xfrm>
            <a:off x="9285682" y="2261978"/>
            <a:ext cx="8545118" cy="6830378"/>
          </a:xfrm>
          <a:prstGeom prst="rect">
            <a:avLst/>
          </a:prstGeom>
        </p:spPr>
      </p:pic>
    </p:spTree>
  </p:cSld>
  <p:clrMapOvr>
    <a:masterClrMapping/>
  </p:clrMapOvr>
  <p:transition>
    <p:circl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304800" y="2628900"/>
            <a:ext cx="7906732" cy="5562599"/>
          </a:xfrm>
          <a:custGeom>
            <a:avLst/>
            <a:gdLst/>
            <a:ahLst/>
            <a:cxnLst/>
            <a:rect l="l" t="t" r="r" b="b"/>
            <a:pathLst>
              <a:path w="5765441" h="3859167">
                <a:moveTo>
                  <a:pt x="0" y="0"/>
                </a:moveTo>
                <a:lnTo>
                  <a:pt x="5765441" y="0"/>
                </a:lnTo>
                <a:lnTo>
                  <a:pt x="5765441" y="3859167"/>
                </a:lnTo>
                <a:lnTo>
                  <a:pt x="0" y="3859167"/>
                </a:lnTo>
                <a:lnTo>
                  <a:pt x="0" y="0"/>
                </a:lnTo>
                <a:close/>
              </a:path>
            </a:pathLst>
          </a:custGeom>
          <a:blipFill>
            <a:blip r:embed="rId2"/>
            <a:stretch>
              <a:fillRect/>
            </a:stretch>
          </a:blipFill>
        </p:spPr>
      </p:sp>
      <p:sp>
        <p:nvSpPr>
          <p:cNvPr id="4" name="TextBox 4"/>
          <p:cNvSpPr txBox="1"/>
          <p:nvPr/>
        </p:nvSpPr>
        <p:spPr>
          <a:xfrm>
            <a:off x="9113520" y="2535330"/>
            <a:ext cx="7115810" cy="435247"/>
          </a:xfrm>
          <a:prstGeom prst="rect">
            <a:avLst/>
          </a:prstGeom>
        </p:spPr>
        <p:txBody>
          <a:bodyPr lIns="0" tIns="0" rIns="0" bIns="0" rtlCol="0" anchor="t">
            <a:spAutoFit/>
          </a:bodyPr>
          <a:lstStyle/>
          <a:p>
            <a:pPr marL="0" lvl="0" indent="0" algn="l">
              <a:lnSpc>
                <a:spcPts val="3554"/>
              </a:lnSpc>
            </a:pPr>
            <a:r>
              <a:rPr lang="en-US" sz="2962" u="sng" dirty="0">
                <a:solidFill>
                  <a:srgbClr val="7030A0"/>
                </a:solidFill>
                <a:latin typeface="Times New Roman"/>
                <a:ea typeface="Times New Roman"/>
                <a:cs typeface="Times New Roman"/>
                <a:sym typeface="Times New Roman"/>
              </a:rPr>
              <a:t>Observations:</a:t>
            </a:r>
          </a:p>
        </p:txBody>
      </p:sp>
      <p:sp>
        <p:nvSpPr>
          <p:cNvPr id="5" name="TextBox 5"/>
          <p:cNvSpPr txBox="1"/>
          <p:nvPr/>
        </p:nvSpPr>
        <p:spPr>
          <a:xfrm>
            <a:off x="2743200" y="342409"/>
            <a:ext cx="15870360" cy="870495"/>
          </a:xfrm>
          <a:prstGeom prst="rect">
            <a:avLst/>
          </a:prstGeom>
        </p:spPr>
        <p:txBody>
          <a:bodyPr wrap="square" lIns="0" tIns="0" rIns="0" bIns="0" rtlCol="0" anchor="t">
            <a:spAutoFit/>
          </a:bodyPr>
          <a:lstStyle/>
          <a:p>
            <a:pPr marL="0" lvl="0" indent="0" algn="l">
              <a:lnSpc>
                <a:spcPts val="7280"/>
              </a:lnSpc>
            </a:pPr>
            <a:r>
              <a:rPr lang="en-US" sz="5600" u="sng" dirty="0">
                <a:solidFill>
                  <a:schemeClr val="accent3">
                    <a:lumMod val="75000"/>
                  </a:schemeClr>
                </a:solidFill>
                <a:latin typeface="Times New Roman"/>
                <a:ea typeface="Times New Roman"/>
                <a:cs typeface="Times New Roman"/>
                <a:sym typeface="Times New Roman"/>
              </a:rPr>
              <a:t>Price Distribution for Top 10 Brands</a:t>
            </a:r>
          </a:p>
        </p:txBody>
      </p:sp>
      <p:sp>
        <p:nvSpPr>
          <p:cNvPr id="6" name="TextBox 6"/>
          <p:cNvSpPr txBox="1"/>
          <p:nvPr/>
        </p:nvSpPr>
        <p:spPr>
          <a:xfrm>
            <a:off x="8839200" y="3540071"/>
            <a:ext cx="8902964" cy="4351384"/>
          </a:xfrm>
          <a:prstGeom prst="rect">
            <a:avLst/>
          </a:prstGeom>
        </p:spPr>
        <p:txBody>
          <a:bodyPr lIns="0" tIns="0" rIns="0" bIns="0" rtlCol="0" anchor="t">
            <a:spAutoFit/>
          </a:bodyPr>
          <a:lstStyle/>
          <a:p>
            <a:pPr marL="771156" lvl="1" indent="-457200" algn="l">
              <a:lnSpc>
                <a:spcPts val="3780"/>
              </a:lnSpc>
              <a:buFont typeface="Wingdings" panose="05000000000000000000" pitchFamily="2" charset="2"/>
              <a:buChar char="q"/>
            </a:pPr>
            <a:r>
              <a:rPr lang="en-US" sz="2908" dirty="0">
                <a:solidFill>
                  <a:srgbClr val="000000"/>
                </a:solidFill>
                <a:latin typeface="Times New Roman"/>
                <a:ea typeface="Times New Roman"/>
                <a:cs typeface="Times New Roman"/>
                <a:sym typeface="Times New Roman"/>
              </a:rPr>
              <a:t>Samsung and Apple  Have the widest price ranges among all brands.</a:t>
            </a:r>
          </a:p>
          <a:p>
            <a:pPr marL="313956" lvl="1" algn="l">
              <a:lnSpc>
                <a:spcPts val="3780"/>
              </a:lnSpc>
            </a:pPr>
            <a:endParaRPr lang="en-US" sz="2908" dirty="0">
              <a:solidFill>
                <a:srgbClr val="000000"/>
              </a:solidFill>
              <a:latin typeface="Times New Roman"/>
              <a:ea typeface="Times New Roman"/>
              <a:cs typeface="Times New Roman"/>
              <a:sym typeface="Times New Roman"/>
            </a:endParaRPr>
          </a:p>
          <a:p>
            <a:pPr marL="771156" lvl="1" indent="-457200" algn="l">
              <a:lnSpc>
                <a:spcPts val="3780"/>
              </a:lnSpc>
              <a:buFont typeface="Wingdings" panose="05000000000000000000" pitchFamily="2" charset="2"/>
              <a:buChar char="q"/>
            </a:pPr>
            <a:r>
              <a:rPr lang="en-US" sz="2908" dirty="0">
                <a:solidFill>
                  <a:srgbClr val="000000"/>
                </a:solidFill>
                <a:latin typeface="Times New Roman"/>
                <a:ea typeface="Times New Roman"/>
                <a:cs typeface="Times New Roman"/>
                <a:sym typeface="Times New Roman"/>
              </a:rPr>
              <a:t>Google shows a wide price range, similar to Samsung and Apple, though with fewer models compared to these brands.</a:t>
            </a:r>
          </a:p>
          <a:p>
            <a:pPr marL="313956" lvl="1" algn="l">
              <a:lnSpc>
                <a:spcPts val="3780"/>
              </a:lnSpc>
            </a:pPr>
            <a:endParaRPr lang="en-US" sz="2908" dirty="0">
              <a:solidFill>
                <a:srgbClr val="000000"/>
              </a:solidFill>
              <a:latin typeface="Times New Roman"/>
              <a:ea typeface="Times New Roman"/>
              <a:cs typeface="Times New Roman"/>
              <a:sym typeface="Times New Roman"/>
            </a:endParaRPr>
          </a:p>
          <a:p>
            <a:pPr marL="771156" lvl="1" indent="-457200" algn="l">
              <a:lnSpc>
                <a:spcPts val="3780"/>
              </a:lnSpc>
              <a:buFont typeface="Wingdings" panose="05000000000000000000" pitchFamily="2" charset="2"/>
              <a:buChar char="q"/>
            </a:pPr>
            <a:r>
              <a:rPr lang="en-US" sz="2908" dirty="0">
                <a:solidFill>
                  <a:srgbClr val="000000"/>
                </a:solidFill>
                <a:latin typeface="Times New Roman"/>
                <a:ea typeface="Times New Roman"/>
                <a:cs typeface="Times New Roman"/>
                <a:sym typeface="Times New Roman"/>
              </a:rPr>
              <a:t>POCO, Redmi, and Realme represents brands with budget-friendly devices.</a:t>
            </a:r>
          </a:p>
        </p:txBody>
      </p:sp>
      <p:sp>
        <p:nvSpPr>
          <p:cNvPr id="7" name="Freeform 7"/>
          <p:cNvSpPr/>
          <p:nvPr/>
        </p:nvSpPr>
        <p:spPr>
          <a:xfrm>
            <a:off x="14886214" y="9577178"/>
            <a:ext cx="3401786" cy="709822"/>
          </a:xfrm>
          <a:custGeom>
            <a:avLst/>
            <a:gdLst/>
            <a:ahLst/>
            <a:cxnLst/>
            <a:rect l="l" t="t" r="r" b="b"/>
            <a:pathLst>
              <a:path w="3401786" h="709822">
                <a:moveTo>
                  <a:pt x="0" y="0"/>
                </a:moveTo>
                <a:lnTo>
                  <a:pt x="3401786" y="0"/>
                </a:lnTo>
                <a:lnTo>
                  <a:pt x="3401786" y="709822"/>
                </a:lnTo>
                <a:lnTo>
                  <a:pt x="0" y="709822"/>
                </a:lnTo>
                <a:lnTo>
                  <a:pt x="0" y="0"/>
                </a:lnTo>
                <a:close/>
              </a:path>
            </a:pathLst>
          </a:custGeom>
          <a:blipFill>
            <a:blip r:embed="rId3"/>
            <a:stretch>
              <a:fillRect/>
            </a:stretch>
          </a:blipFill>
        </p:spPr>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296400" y="2500706"/>
            <a:ext cx="8265679" cy="6453324"/>
          </a:xfrm>
          <a:custGeom>
            <a:avLst/>
            <a:gdLst/>
            <a:ahLst/>
            <a:cxnLst/>
            <a:rect l="l" t="t" r="r" b="b"/>
            <a:pathLst>
              <a:path w="7937323" h="6048648">
                <a:moveTo>
                  <a:pt x="0" y="0"/>
                </a:moveTo>
                <a:lnTo>
                  <a:pt x="7937323" y="0"/>
                </a:lnTo>
                <a:lnTo>
                  <a:pt x="7937323" y="6048648"/>
                </a:lnTo>
                <a:lnTo>
                  <a:pt x="0" y="6048648"/>
                </a:lnTo>
                <a:lnTo>
                  <a:pt x="0" y="0"/>
                </a:lnTo>
                <a:close/>
              </a:path>
            </a:pathLst>
          </a:custGeom>
          <a:blipFill>
            <a:blip r:embed="rId2"/>
            <a:stretch>
              <a:fillRect/>
            </a:stretch>
          </a:blipFill>
        </p:spPr>
      </p:sp>
      <p:sp>
        <p:nvSpPr>
          <p:cNvPr id="3" name="TextBox 3"/>
          <p:cNvSpPr txBox="1"/>
          <p:nvPr/>
        </p:nvSpPr>
        <p:spPr>
          <a:xfrm>
            <a:off x="197552" y="2500706"/>
            <a:ext cx="2164648" cy="466474"/>
          </a:xfrm>
          <a:prstGeom prst="rect">
            <a:avLst/>
          </a:prstGeom>
        </p:spPr>
        <p:txBody>
          <a:bodyPr wrap="square" lIns="0" tIns="0" rIns="0" bIns="0" rtlCol="0" anchor="t">
            <a:spAutoFit/>
          </a:bodyPr>
          <a:lstStyle/>
          <a:p>
            <a:pPr algn="l">
              <a:lnSpc>
                <a:spcPts val="3600"/>
              </a:lnSpc>
            </a:pPr>
            <a:r>
              <a:rPr lang="en-US" sz="4000" u="sng" dirty="0">
                <a:solidFill>
                  <a:srgbClr val="0070C0"/>
                </a:solidFill>
                <a:latin typeface="Times New Roman"/>
                <a:ea typeface="Times New Roman"/>
                <a:cs typeface="Times New Roman"/>
                <a:sym typeface="Times New Roman"/>
              </a:rPr>
              <a:t>Insights</a:t>
            </a:r>
            <a:r>
              <a:rPr lang="en-US" sz="3000" u="sng" dirty="0">
                <a:solidFill>
                  <a:srgbClr val="0070C0"/>
                </a:solidFill>
                <a:latin typeface="Times New Roman"/>
                <a:ea typeface="Times New Roman"/>
                <a:cs typeface="Times New Roman"/>
                <a:sym typeface="Times New Roman"/>
              </a:rPr>
              <a:t>:</a:t>
            </a:r>
          </a:p>
        </p:txBody>
      </p:sp>
      <p:sp>
        <p:nvSpPr>
          <p:cNvPr id="4" name="TextBox 4"/>
          <p:cNvSpPr txBox="1"/>
          <p:nvPr/>
        </p:nvSpPr>
        <p:spPr>
          <a:xfrm>
            <a:off x="-30480" y="3543300"/>
            <a:ext cx="9961169" cy="2680990"/>
          </a:xfrm>
          <a:prstGeom prst="rect">
            <a:avLst/>
          </a:prstGeom>
        </p:spPr>
        <p:txBody>
          <a:bodyPr wrap="square" lIns="0" tIns="0" rIns="0" bIns="0" rtlCol="0" anchor="t">
            <a:spAutoFit/>
          </a:bodyPr>
          <a:lstStyle/>
          <a:p>
            <a:pPr marL="651536" lvl="1" indent="-457200" algn="l">
              <a:lnSpc>
                <a:spcPts val="5436"/>
              </a:lnSpc>
              <a:buClr>
                <a:schemeClr val="accent6"/>
              </a:buClr>
              <a:buSzPct val="101000"/>
              <a:buFont typeface="Wingdings" panose="05000000000000000000" pitchFamily="2" charset="2"/>
              <a:buChar char="ü"/>
            </a:pPr>
            <a:r>
              <a:rPr lang="en-US" sz="2800" dirty="0">
                <a:solidFill>
                  <a:srgbClr val="000000"/>
                </a:solidFill>
                <a:latin typeface="Times New Roman"/>
                <a:ea typeface="Times New Roman"/>
                <a:cs typeface="Times New Roman"/>
                <a:sym typeface="Times New Roman"/>
              </a:rPr>
              <a:t>Natural Titanium stands out as the most expensive, with an average price above 120,000, and relatively small variation in prices. Mint is also among the high-end colors, with prices nearing 100,000.</a:t>
            </a:r>
          </a:p>
        </p:txBody>
      </p:sp>
      <p:sp>
        <p:nvSpPr>
          <p:cNvPr id="6" name="TextBox 6"/>
          <p:cNvSpPr txBox="1"/>
          <p:nvPr/>
        </p:nvSpPr>
        <p:spPr>
          <a:xfrm>
            <a:off x="4810069" y="399062"/>
            <a:ext cx="8208357" cy="564257"/>
          </a:xfrm>
          <a:prstGeom prst="rect">
            <a:avLst/>
          </a:prstGeom>
        </p:spPr>
        <p:txBody>
          <a:bodyPr lIns="0" tIns="0" rIns="0" bIns="0" rtlCol="0" anchor="t">
            <a:spAutoFit/>
          </a:bodyPr>
          <a:lstStyle/>
          <a:p>
            <a:pPr algn="l">
              <a:lnSpc>
                <a:spcPts val="4374"/>
              </a:lnSpc>
            </a:pPr>
            <a:r>
              <a:rPr lang="en-US" sz="4400" u="sng" dirty="0">
                <a:solidFill>
                  <a:schemeClr val="accent2">
                    <a:lumMod val="60000"/>
                    <a:lumOff val="40000"/>
                  </a:schemeClr>
                </a:solidFill>
                <a:latin typeface="Times New Roman"/>
                <a:ea typeface="Times New Roman"/>
                <a:cs typeface="Times New Roman"/>
                <a:sym typeface="Times New Roman"/>
              </a:rPr>
              <a:t>Price Distribution for Top 10 Colors</a:t>
            </a:r>
          </a:p>
        </p:txBody>
      </p:sp>
      <p:sp>
        <p:nvSpPr>
          <p:cNvPr id="7" name="Freeform 7"/>
          <p:cNvSpPr/>
          <p:nvPr/>
        </p:nvSpPr>
        <p:spPr>
          <a:xfrm>
            <a:off x="15493922" y="9703984"/>
            <a:ext cx="2794078" cy="583016"/>
          </a:xfrm>
          <a:custGeom>
            <a:avLst/>
            <a:gdLst/>
            <a:ahLst/>
            <a:cxnLst/>
            <a:rect l="l" t="t" r="r" b="b"/>
            <a:pathLst>
              <a:path w="2794078" h="583016">
                <a:moveTo>
                  <a:pt x="0" y="0"/>
                </a:moveTo>
                <a:lnTo>
                  <a:pt x="2794078" y="0"/>
                </a:lnTo>
                <a:lnTo>
                  <a:pt x="2794078" y="583016"/>
                </a:lnTo>
                <a:lnTo>
                  <a:pt x="0" y="583016"/>
                </a:lnTo>
                <a:lnTo>
                  <a:pt x="0" y="0"/>
                </a:lnTo>
                <a:close/>
              </a:path>
            </a:pathLst>
          </a:custGeom>
          <a:blipFill>
            <a:blip r:embed="rId3"/>
            <a:stretch>
              <a:fillRect/>
            </a:stretch>
          </a:blipFill>
        </p:spPr>
      </p:sp>
    </p:spTree>
  </p:cSld>
  <p:clrMapOvr>
    <a:masterClrMapping/>
  </p:clrMapOvr>
  <p:transition>
    <p:cover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383414" y="2663539"/>
            <a:ext cx="10465959" cy="6028818"/>
          </a:xfrm>
          <a:custGeom>
            <a:avLst/>
            <a:gdLst/>
            <a:ahLst/>
            <a:cxnLst/>
            <a:rect l="l" t="t" r="r" b="b"/>
            <a:pathLst>
              <a:path w="10465959" h="6028818">
                <a:moveTo>
                  <a:pt x="0" y="0"/>
                </a:moveTo>
                <a:lnTo>
                  <a:pt x="10465959" y="0"/>
                </a:lnTo>
                <a:lnTo>
                  <a:pt x="10465959" y="6028818"/>
                </a:lnTo>
                <a:lnTo>
                  <a:pt x="0" y="6028818"/>
                </a:lnTo>
                <a:lnTo>
                  <a:pt x="0" y="0"/>
                </a:lnTo>
                <a:close/>
              </a:path>
            </a:pathLst>
          </a:custGeom>
          <a:blipFill>
            <a:blip r:embed="rId2"/>
            <a:stretch>
              <a:fillRect/>
            </a:stretch>
          </a:blipFill>
        </p:spPr>
      </p:sp>
      <p:sp>
        <p:nvSpPr>
          <p:cNvPr id="3" name="TextBox 3"/>
          <p:cNvSpPr txBox="1"/>
          <p:nvPr/>
        </p:nvSpPr>
        <p:spPr>
          <a:xfrm>
            <a:off x="263987" y="3003491"/>
            <a:ext cx="6895792" cy="2140009"/>
          </a:xfrm>
          <a:prstGeom prst="rect">
            <a:avLst/>
          </a:prstGeom>
        </p:spPr>
        <p:txBody>
          <a:bodyPr lIns="0" tIns="0" rIns="0" bIns="0" rtlCol="0" anchor="t">
            <a:spAutoFit/>
          </a:bodyPr>
          <a:lstStyle/>
          <a:p>
            <a:pPr marL="497332" lvl="1" indent="-342900" algn="l">
              <a:lnSpc>
                <a:spcPts val="4320"/>
              </a:lnSpc>
              <a:buClr>
                <a:schemeClr val="accent2"/>
              </a:buClr>
              <a:buFont typeface="Wingdings" panose="05000000000000000000" pitchFamily="2" charset="2"/>
              <a:buChar char="ü"/>
            </a:pPr>
            <a:r>
              <a:rPr lang="en-US" sz="2399" spc="22" dirty="0">
                <a:solidFill>
                  <a:srgbClr val="000000"/>
                </a:solidFill>
                <a:latin typeface="Times New Roman"/>
                <a:ea typeface="Times New Roman"/>
                <a:cs typeface="Times New Roman"/>
                <a:sym typeface="Times New Roman"/>
              </a:rPr>
              <a:t>Phones with larger RAM (e.g., 12GB, 16GB, or 32GB) tend to have significantly higher average prices than those with smaller RAM (e.g., 3GB or 4GB)</a:t>
            </a:r>
          </a:p>
        </p:txBody>
      </p:sp>
      <p:sp>
        <p:nvSpPr>
          <p:cNvPr id="4" name="TextBox 4"/>
          <p:cNvSpPr txBox="1"/>
          <p:nvPr/>
        </p:nvSpPr>
        <p:spPr>
          <a:xfrm>
            <a:off x="438627" y="5468730"/>
            <a:ext cx="6546513" cy="2437590"/>
          </a:xfrm>
          <a:prstGeom prst="rect">
            <a:avLst/>
          </a:prstGeom>
        </p:spPr>
        <p:txBody>
          <a:bodyPr lIns="0" tIns="0" rIns="0" bIns="0" rtlCol="0" anchor="t">
            <a:spAutoFit/>
          </a:bodyPr>
          <a:lstStyle/>
          <a:p>
            <a:pPr marL="457200" indent="-457200" algn="l">
              <a:lnSpc>
                <a:spcPts val="4860"/>
              </a:lnSpc>
              <a:buClr>
                <a:schemeClr val="accent2"/>
              </a:buClr>
              <a:buSzPct val="105000"/>
              <a:buFont typeface="Wingdings" panose="05000000000000000000" pitchFamily="2" charset="2"/>
              <a:buChar char="ü"/>
            </a:pPr>
            <a:r>
              <a:rPr lang="en-US" sz="2700" dirty="0">
                <a:solidFill>
                  <a:srgbClr val="000000"/>
                </a:solidFill>
                <a:latin typeface="Times New Roman"/>
                <a:ea typeface="Times New Roman"/>
                <a:cs typeface="Times New Roman"/>
                <a:sym typeface="Times New Roman"/>
              </a:rPr>
              <a:t>Brands like Samsung, Google, and OnePlus generally occupy mid-to-high price ranges for larger RAM sizes.</a:t>
            </a:r>
          </a:p>
          <a:p>
            <a:pPr algn="l">
              <a:lnSpc>
                <a:spcPts val="4859"/>
              </a:lnSpc>
            </a:pPr>
            <a:endParaRPr lang="en-US" sz="2699" dirty="0">
              <a:solidFill>
                <a:srgbClr val="000000"/>
              </a:solidFill>
              <a:latin typeface="Times New Roman"/>
              <a:ea typeface="Times New Roman"/>
              <a:cs typeface="Times New Roman"/>
              <a:sym typeface="Times New Roman"/>
            </a:endParaRPr>
          </a:p>
        </p:txBody>
      </p:sp>
      <p:sp>
        <p:nvSpPr>
          <p:cNvPr id="5" name="TextBox 5"/>
          <p:cNvSpPr txBox="1"/>
          <p:nvPr/>
        </p:nvSpPr>
        <p:spPr>
          <a:xfrm>
            <a:off x="3276600" y="800100"/>
            <a:ext cx="13250940" cy="512961"/>
          </a:xfrm>
          <a:prstGeom prst="rect">
            <a:avLst/>
          </a:prstGeom>
        </p:spPr>
        <p:txBody>
          <a:bodyPr wrap="square" lIns="0" tIns="0" rIns="0" bIns="0" rtlCol="0" anchor="t">
            <a:spAutoFit/>
          </a:bodyPr>
          <a:lstStyle/>
          <a:p>
            <a:pPr algn="l">
              <a:lnSpc>
                <a:spcPts val="4038"/>
              </a:lnSpc>
            </a:pPr>
            <a:r>
              <a:rPr lang="en-US" sz="3600" u="sng" spc="31" dirty="0">
                <a:solidFill>
                  <a:schemeClr val="accent4">
                    <a:lumMod val="75000"/>
                  </a:schemeClr>
                </a:solidFill>
                <a:latin typeface="TT Rounds Condensed"/>
                <a:ea typeface="TT Rounds Condensed"/>
                <a:cs typeface="TT Rounds Condensed"/>
                <a:sym typeface="TT Rounds Condensed"/>
              </a:rPr>
              <a:t>Average RAM size (in GB) and Price across different Brands</a:t>
            </a:r>
          </a:p>
        </p:txBody>
      </p:sp>
      <p:sp>
        <p:nvSpPr>
          <p:cNvPr id="6" name="Freeform 6"/>
          <p:cNvSpPr/>
          <p:nvPr/>
        </p:nvSpPr>
        <p:spPr>
          <a:xfrm>
            <a:off x="15713939" y="9738714"/>
            <a:ext cx="2574061" cy="537107"/>
          </a:xfrm>
          <a:custGeom>
            <a:avLst/>
            <a:gdLst/>
            <a:ahLst/>
            <a:cxnLst/>
            <a:rect l="l" t="t" r="r" b="b"/>
            <a:pathLst>
              <a:path w="2574061" h="537107">
                <a:moveTo>
                  <a:pt x="0" y="0"/>
                </a:moveTo>
                <a:lnTo>
                  <a:pt x="2574061" y="0"/>
                </a:lnTo>
                <a:lnTo>
                  <a:pt x="2574061" y="537107"/>
                </a:lnTo>
                <a:lnTo>
                  <a:pt x="0" y="537107"/>
                </a:lnTo>
                <a:lnTo>
                  <a:pt x="0" y="0"/>
                </a:lnTo>
                <a:close/>
              </a:path>
            </a:pathLst>
          </a:custGeom>
          <a:blipFill>
            <a:blip r:embed="rId3"/>
            <a:stretch>
              <a:fillRect/>
            </a:stretch>
          </a:blipFill>
        </p:spPr>
      </p:sp>
    </p:spTree>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TotalTime>
  <Words>693</Words>
  <Application>Microsoft Office PowerPoint</Application>
  <PresentationFormat>Custom</PresentationFormat>
  <Paragraphs>74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TT Rounds Condensed</vt:lpstr>
      <vt:lpstr>Calibri</vt:lpstr>
      <vt:lpstr>Arimo</vt:lpstr>
      <vt:lpstr>Libre Baskerville</vt:lpstr>
      <vt:lpstr>Wingdings</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box plot visualizes the distribution of the Price column in the dataset. The box represents the interquartile range (IQR), which spans from the 25th percentile (₹13,452.5) to the 75th percentile (₹65,999.0). The line within the box indicates the</dc:title>
  <dc:creator>USA SUDARSHAN</dc:creator>
  <cp:lastModifiedBy>USA SUDARSHAN</cp:lastModifiedBy>
  <cp:revision>18</cp:revision>
  <dcterms:created xsi:type="dcterms:W3CDTF">2006-08-16T00:00:00Z</dcterms:created>
  <dcterms:modified xsi:type="dcterms:W3CDTF">2025-02-07T13:38:45Z</dcterms:modified>
  <dc:identifier>DAGX1nuELDM</dc:identifier>
</cp:coreProperties>
</file>