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80" r:id="rId4"/>
    <p:sldId id="265" r:id="rId5"/>
    <p:sldId id="266" r:id="rId6"/>
    <p:sldId id="287" r:id="rId7"/>
    <p:sldId id="267" r:id="rId8"/>
    <p:sldId id="268" r:id="rId9"/>
    <p:sldId id="288" r:id="rId10"/>
    <p:sldId id="269" r:id="rId11"/>
    <p:sldId id="275" r:id="rId12"/>
    <p:sldId id="270" r:id="rId13"/>
    <p:sldId id="284" r:id="rId14"/>
    <p:sldId id="285" r:id="rId15"/>
    <p:sldId id="286" r:id="rId16"/>
    <p:sldId id="281" r:id="rId17"/>
    <p:sldId id="282" r:id="rId18"/>
    <p:sldId id="291" r:id="rId19"/>
    <p:sldId id="292" r:id="rId20"/>
    <p:sldId id="279" r:id="rId21"/>
    <p:sldId id="274" r:id="rId22"/>
    <p:sldId id="304" r:id="rId23"/>
    <p:sldId id="289" r:id="rId24"/>
    <p:sldId id="277" r:id="rId25"/>
    <p:sldId id="305" r:id="rId26"/>
    <p:sldId id="306" r:id="rId27"/>
    <p:sldId id="290" r:id="rId28"/>
    <p:sldId id="276" r:id="rId29"/>
    <p:sldId id="278" r:id="rId30"/>
    <p:sldId id="293" r:id="rId31"/>
    <p:sldId id="294" r:id="rId32"/>
    <p:sldId id="295" r:id="rId33"/>
    <p:sldId id="271" r:id="rId34"/>
    <p:sldId id="272" r:id="rId35"/>
    <p:sldId id="296" r:id="rId36"/>
    <p:sldId id="302" r:id="rId37"/>
    <p:sldId id="297" r:id="rId38"/>
    <p:sldId id="298" r:id="rId39"/>
    <p:sldId id="299" r:id="rId40"/>
    <p:sldId id="300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25D8C"/>
    <a:srgbClr val="ABA7A7"/>
    <a:srgbClr val="F26129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3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4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1800" y="4071556"/>
            <a:ext cx="8225812" cy="575611"/>
          </a:xfrm>
        </p:spPr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800" y="4782966"/>
            <a:ext cx="8225812" cy="5011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Today’s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1326" y="982524"/>
            <a:ext cx="2743200" cy="274320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32138" y="6525492"/>
            <a:ext cx="2031694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2013 © Jama Software, </a:t>
            </a:r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Inc</a:t>
            </a:r>
            <a:endParaRPr lang="en-US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6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25D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0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44" y="1417638"/>
            <a:ext cx="387665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57199" y="1417638"/>
            <a:ext cx="388003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7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solidFill>
            <a:srgbClr val="025D8C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0" y="2669960"/>
            <a:ext cx="3651106" cy="1537028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5" y="1301727"/>
            <a:ext cx="365029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036505" y="494209"/>
            <a:ext cx="3650295" cy="501188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3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5360"/>
            <a:ext cx="8229600" cy="1143000"/>
          </a:xfrm>
        </p:spPr>
        <p:txBody>
          <a:bodyPr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Sub Title slide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28359"/>
            <a:ext cx="8229600" cy="209780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Proxima Nova Light"/>
                <a:cs typeface="Proxima Nova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E6E6E6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2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3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500" b="1" i="0" kern="1200">
          <a:solidFill>
            <a:srgbClr val="F26129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ABA7A7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800" y="4071556"/>
            <a:ext cx="8225812" cy="1617422"/>
          </a:xfrm>
        </p:spPr>
        <p:txBody>
          <a:bodyPr>
            <a:normAutofit/>
          </a:bodyPr>
          <a:lstStyle/>
          <a:p>
            <a:r>
              <a:rPr lang="en-US" sz="4000" dirty="0"/>
              <a:t>Testing AJAX Web Application with Selenium </a:t>
            </a:r>
            <a:r>
              <a:rPr lang="en-US" sz="4000" dirty="0" err="1"/>
              <a:t>WebDriver</a:t>
            </a:r>
            <a:r>
              <a:rPr lang="en-US" sz="4000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3123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Google search for </a:t>
            </a:r>
            <a:r>
              <a:rPr lang="en-US" dirty="0" smtClean="0"/>
              <a:t>PDX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I’ll try to mention all the “best practice” tidbits I’ve learned, but I might miss one, so if you have a question, just yell “Hey Sean!”.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54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Check my RSVP status of next </a:t>
            </a:r>
            <a:r>
              <a:rPr lang="en-US" dirty="0" err="1" smtClean="0"/>
              <a:t>meetup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Good At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WebDriverWait</a:t>
            </a:r>
            <a:r>
              <a:rPr lang="en-US" dirty="0" smtClean="0"/>
              <a:t>(driver, seconds)</a:t>
            </a:r>
            <a:r>
              <a:rPr lang="en-US" dirty="0"/>
              <a:t>.until</a:t>
            </a:r>
            <a:r>
              <a:rPr lang="en-US" dirty="0" smtClean="0"/>
              <a:t>(condition);</a:t>
            </a:r>
          </a:p>
          <a:p>
            <a:endParaRPr lang="en-US" dirty="0"/>
          </a:p>
          <a:p>
            <a:r>
              <a:rPr lang="en-US" dirty="0" smtClean="0"/>
              <a:t>Predefined Waits: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ExpectedConditions.presenceOfElement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ExpectedConditions.elementToBeClickable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ExpectedConditions.alertIsPresent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Make Your Own!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JxWaitUntil.javascriptEvaluatesToTrue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JxWaitUntil.nothingIsLoading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JxWaitUntil.activeElementHasProperty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child = </a:t>
            </a:r>
            <a:r>
              <a:rPr lang="en-US" dirty="0" err="1" smtClean="0"/>
              <a:t>el.findElement</a:t>
            </a:r>
            <a:r>
              <a:rPr lang="en-US" dirty="0" smtClean="0"/>
              <a:t>(By…)</a:t>
            </a:r>
          </a:p>
          <a:p>
            <a:endParaRPr lang="en-US" dirty="0" smtClean="0"/>
          </a:p>
          <a:p>
            <a:r>
              <a:rPr lang="en-US" dirty="0" err="1" smtClean="0"/>
              <a:t>By.xpath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start with “.”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</a:t>
            </a:r>
            <a:r>
              <a:rPr lang="en-US" dirty="0" err="1" smtClean="0"/>
              <a:t>el.find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(“.//button[text()=‘Add’]”)</a:t>
            </a:r>
          </a:p>
          <a:p>
            <a:endParaRPr lang="en-US" dirty="0" smtClean="0"/>
          </a:p>
          <a:p>
            <a:r>
              <a:rPr lang="en-US" dirty="0" err="1" smtClean="0"/>
              <a:t>ByJavascript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Pass element into script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(</a:t>
            </a:r>
            <a:r>
              <a:rPr lang="en-US" dirty="0" err="1" smtClean="0"/>
              <a:t>WebElement</a:t>
            </a:r>
            <a:r>
              <a:rPr lang="en-US" dirty="0" smtClean="0"/>
              <a:t>) </a:t>
            </a:r>
            <a:r>
              <a:rPr lang="en-US" dirty="0" err="1" smtClean="0"/>
              <a:t>JxActions.execute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“return $(arguments[0]).find(‘</a:t>
            </a:r>
            <a:r>
              <a:rPr lang="en-US" dirty="0" err="1" smtClean="0"/>
              <a:t>a:odd</a:t>
            </a:r>
            <a:r>
              <a:rPr lang="en-US" dirty="0" smtClean="0"/>
              <a:t>’)[2]”,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el);</a:t>
            </a:r>
          </a:p>
        </p:txBody>
      </p:sp>
    </p:spTree>
    <p:extLst>
      <p:ext uri="{BB962C8B-B14F-4D97-AF65-F5344CB8AC3E}">
        <p14:creationId xmlns:p14="http://schemas.microsoft.com/office/powerpoint/2010/main" val="63900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Page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your AJAX application, helpful to wrap all actions </a:t>
            </a:r>
            <a:r>
              <a:rPr lang="en-US" dirty="0" smtClean="0"/>
              <a:t>and perform some common checks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unexpected modals on the screen?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outstanding requests?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Anything else that would mean the user should wait?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5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JxActions.focus</a:t>
            </a:r>
            <a:r>
              <a:rPr lang="en-US" b="1" dirty="0" smtClean="0"/>
              <a:t>(el)			</a:t>
            </a:r>
            <a:r>
              <a:rPr lang="en-US" b="1" dirty="0" err="1" smtClean="0"/>
              <a:t>JxActions.hover</a:t>
            </a:r>
            <a:r>
              <a:rPr lang="en-US" b="1" dirty="0" smtClean="0"/>
              <a:t>(el, 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JxActions.dragAndDrop</a:t>
            </a:r>
            <a:r>
              <a:rPr lang="en-US" b="1" dirty="0" smtClean="0"/>
              <a:t>(source, target)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JxActions.executeScript</a:t>
            </a:r>
            <a:r>
              <a:rPr lang="en-US" b="1" dirty="0" smtClean="0"/>
              <a:t>(</a:t>
            </a:r>
            <a:r>
              <a:rPr lang="en-US" b="1" dirty="0" err="1" smtClean="0"/>
              <a:t>js</a:t>
            </a:r>
            <a:r>
              <a:rPr lang="en-US" b="1" dirty="0" smtClean="0"/>
              <a:t>, </a:t>
            </a:r>
            <a:r>
              <a:rPr lang="en-US" b="1" dirty="0" err="1" smtClean="0"/>
              <a:t>args</a:t>
            </a:r>
            <a:r>
              <a:rPr lang="en-US" b="1" dirty="0" smtClean="0"/>
              <a:t>…)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66966"/>
            <a:ext cx="3644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1866966"/>
            <a:ext cx="4483100" cy="8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3651968"/>
            <a:ext cx="43053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" y="5841574"/>
            <a:ext cx="646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Good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Scope your selector to logical areas of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selecting with common words like “Add” or “Edit</a:t>
            </a:r>
            <a:r>
              <a:rPr lang="en-US" dirty="0" smtClean="0"/>
              <a:t>”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Jama uses a tool called Recess to enforce developers to NOT style ids or classes that </a:t>
            </a:r>
            <a:r>
              <a:rPr lang="en-US" dirty="0" smtClean="0"/>
              <a:t>begin </a:t>
            </a:r>
            <a:r>
              <a:rPr lang="en-US" dirty="0" smtClean="0"/>
              <a:t>with “</a:t>
            </a:r>
            <a:r>
              <a:rPr lang="en-US" dirty="0" err="1" smtClean="0"/>
              <a:t>js</a:t>
            </a:r>
            <a:r>
              <a:rPr lang="en-US" dirty="0" smtClean="0"/>
              <a:t>-”.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Bypass RTEs!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Don’t bother with trying to “type” into rich text fields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It works, but not always!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JavaScript to just set the value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hid this behind methods, in case we want to try again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WebDriver</a:t>
            </a:r>
            <a:r>
              <a:rPr lang="en-US" sz="3200" dirty="0" smtClean="0"/>
              <a:t>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Simple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Criticisms and Common Pitfalls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Patterns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Better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Debugging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Our Process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8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Geared towards AJAX applications, but apply to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PageObject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Pages </a:t>
            </a:r>
            <a:r>
              <a:rPr lang="en-US" sz="3200" dirty="0" smtClean="0"/>
              <a:t>may know how </a:t>
            </a:r>
            <a:r>
              <a:rPr lang="en-US" sz="3200" dirty="0"/>
              <a:t>to get to themselves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Provides an API to interact with the page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Hides the underlying HTML details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Can make assertions about the </a:t>
            </a:r>
            <a:r>
              <a:rPr lang="en-US" sz="3200" dirty="0" smtClean="0"/>
              <a:t>state before returning from any given method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Methods can return other Page Objects, modeling the user navigating through the application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22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698" r="-6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12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PageObject</a:t>
            </a:r>
            <a:r>
              <a:rPr lang="en-US" dirty="0" smtClean="0"/>
              <a:t> from Jama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47070"/>
          <a:stretch/>
        </p:blipFill>
        <p:spPr/>
      </p:pic>
    </p:spTree>
    <p:extLst>
      <p:ext uri="{BB962C8B-B14F-4D97-AF65-F5344CB8AC3E}">
        <p14:creationId xmlns:p14="http://schemas.microsoft.com/office/powerpoint/2010/main" val="176135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For complex pages, divide logical areas into </a:t>
            </a:r>
            <a:r>
              <a:rPr lang="en-US" sz="3200" dirty="0" err="1"/>
              <a:t>PageElement</a:t>
            </a:r>
            <a:r>
              <a:rPr lang="en-US" sz="3200" dirty="0"/>
              <a:t> classes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PageElements</a:t>
            </a:r>
            <a:r>
              <a:rPr lang="en-US" sz="3200" dirty="0"/>
              <a:t> are like </a:t>
            </a:r>
            <a:r>
              <a:rPr lang="en-US" sz="3200" dirty="0" err="1"/>
              <a:t>PageObjects</a:t>
            </a:r>
            <a:r>
              <a:rPr lang="en-US" sz="3200" dirty="0"/>
              <a:t>, hiding implementation details, but the only contract is that they have a root element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“Navigate” to </a:t>
            </a:r>
            <a:r>
              <a:rPr lang="en-US" sz="3200" dirty="0" err="1"/>
              <a:t>PageElements</a:t>
            </a:r>
            <a:r>
              <a:rPr lang="en-US" sz="3200" dirty="0"/>
              <a:t> like you would a </a:t>
            </a:r>
            <a:r>
              <a:rPr lang="en-US" sz="3200" dirty="0" err="1"/>
              <a:t>PageObject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224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14862" b="-14862"/>
          <a:stretch>
            <a:fillRect/>
          </a:stretch>
        </p:blipFill>
        <p:spPr>
          <a:xfrm>
            <a:off x="457200" y="871832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718858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PageElement</a:t>
            </a:r>
            <a:r>
              <a:rPr lang="en-US" dirty="0" smtClean="0"/>
              <a:t> in Jama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3855" b="-13855"/>
          <a:stretch>
            <a:fillRect/>
          </a:stretch>
        </p:blipFill>
        <p:spPr>
          <a:xfrm>
            <a:off x="457200" y="924314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3628748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PageElement</a:t>
            </a:r>
            <a:r>
              <a:rPr lang="en-US" dirty="0" smtClean="0"/>
              <a:t> from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9084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Calagator</a:t>
            </a:r>
            <a:r>
              <a:rPr lang="en-US" dirty="0" smtClean="0"/>
              <a:t> Example -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Calagator</a:t>
            </a:r>
            <a:r>
              <a:rPr lang="en-US" dirty="0" smtClean="0"/>
              <a:t> example with </a:t>
            </a:r>
            <a:r>
              <a:rPr lang="en-US" dirty="0" err="1" smtClean="0"/>
              <a:t>PageObjects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How we are using </a:t>
            </a:r>
            <a:r>
              <a:rPr lang="en-US" dirty="0" err="1" smtClean="0"/>
              <a:t>WebDriver</a:t>
            </a:r>
            <a:r>
              <a:rPr lang="en-US" dirty="0" smtClean="0"/>
              <a:t> to test creation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Really That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Not Always!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Debugging can be painful</a:t>
            </a:r>
          </a:p>
        </p:txBody>
      </p:sp>
    </p:spTree>
    <p:extLst>
      <p:ext uri="{BB962C8B-B14F-4D97-AF65-F5344CB8AC3E}">
        <p14:creationId xmlns:p14="http://schemas.microsoft.com/office/powerpoint/2010/main" val="13862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Known dataset to test </a:t>
            </a:r>
            <a:r>
              <a:rPr lang="en-US" dirty="0" smtClean="0"/>
              <a:t>against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Easier </a:t>
            </a:r>
            <a:r>
              <a:rPr lang="en-US" dirty="0"/>
              <a:t>to create complex </a:t>
            </a:r>
            <a:r>
              <a:rPr lang="en-US" dirty="0" smtClean="0"/>
              <a:t>scenarios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Using Chef, a server is completely wiped and re-installed before tests begin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Take a screenshot </a:t>
            </a:r>
            <a:r>
              <a:rPr lang="en-US" dirty="0"/>
              <a:t>after every </a:t>
            </a:r>
            <a:r>
              <a:rPr lang="en-US" dirty="0" smtClean="0"/>
              <a:t>test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CI runs </a:t>
            </a:r>
            <a:r>
              <a:rPr lang="en-US" dirty="0" err="1" smtClean="0"/>
              <a:t>WebDriver</a:t>
            </a:r>
            <a:r>
              <a:rPr lang="en-US" dirty="0" smtClean="0"/>
              <a:t> on a VNC display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Maybe we can see one right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Fragile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whenever anything changes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many false test failures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sometimes, but pass other times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hard to update tests with changes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Change a CSS class, need tons of test updates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AJAX apps require “sleeps” to make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8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To Protect Your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Tests should interact with objects, not the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Avoid any selectors in your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Keep logic hidden under your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Reuse code as much as possible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Write your API so that it can be reused in other tests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Assert the state of the page regularly</a:t>
            </a:r>
          </a:p>
        </p:txBody>
      </p:sp>
    </p:spTree>
    <p:extLst>
      <p:ext uri="{BB962C8B-B14F-4D97-AF65-F5344CB8AC3E}">
        <p14:creationId xmlns:p14="http://schemas.microsoft.com/office/powerpoint/2010/main" val="21974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Record VNC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Display currently running action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 selectors in the test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Everything should be done in </a:t>
            </a:r>
            <a:r>
              <a:rPr lang="en-US" dirty="0" err="1" smtClean="0"/>
              <a:t>PageObjects</a:t>
            </a:r>
            <a:r>
              <a:rPr lang="en-US" dirty="0" smtClean="0"/>
              <a:t> or </a:t>
            </a:r>
            <a:r>
              <a:rPr lang="en-US" dirty="0" err="1" smtClean="0"/>
              <a:t>PageElements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Wait, don’t Sleep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Even if an element is already there, sometimes I’ll use </a:t>
            </a:r>
            <a:r>
              <a:rPr lang="en-US" dirty="0" err="1" smtClean="0"/>
              <a:t>JxWaitUntil.elementIsVisible</a:t>
            </a:r>
            <a:r>
              <a:rPr lang="en-US" dirty="0" smtClean="0"/>
              <a:t> just to future-proof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</a:t>
            </a:r>
            <a:r>
              <a:rPr lang="en-US" dirty="0" err="1" smtClean="0"/>
              <a:t>CKEditor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2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Writes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developers are responsible for writing </a:t>
            </a:r>
            <a:r>
              <a:rPr lang="en-US" dirty="0" err="1" smtClean="0"/>
              <a:t>WebDriver</a:t>
            </a:r>
            <a:r>
              <a:rPr lang="en-US" dirty="0" smtClean="0"/>
              <a:t> tests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Sometimes CSS classes need to be added to the codebase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These are basically the Integration Tests for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8293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try to have a test for each Acceptance Criteria for any new features/stories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regression bug is exposed with a test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Webdriver</a:t>
            </a:r>
            <a:r>
              <a:rPr lang="en-US" sz="3200" dirty="0"/>
              <a:t> makes direct calls to the browser to drive actions the same way a user would</a:t>
            </a:r>
          </a:p>
          <a:p>
            <a:endParaRPr lang="en-US" sz="3200" dirty="0"/>
          </a:p>
          <a:p>
            <a:r>
              <a:rPr lang="en-US" sz="3200" dirty="0" err="1"/>
              <a:t>WebDriver</a:t>
            </a:r>
            <a:r>
              <a:rPr lang="en-US" sz="3200" dirty="0"/>
              <a:t> is the interface that you code to, and each browser has an implementation.</a:t>
            </a:r>
          </a:p>
          <a:p>
            <a:endParaRPr lang="en-US" sz="3200" dirty="0"/>
          </a:p>
          <a:p>
            <a:r>
              <a:rPr lang="en-US" sz="3200" dirty="0"/>
              <a:t>For example, “new </a:t>
            </a:r>
            <a:r>
              <a:rPr lang="en-US" sz="3200" dirty="0" err="1"/>
              <a:t>FirefoxDriver</a:t>
            </a:r>
            <a:r>
              <a:rPr lang="en-US" sz="3200" dirty="0"/>
              <a:t>()”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68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Tests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the entire test suite is run on every check-in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develop on </a:t>
            </a:r>
            <a:r>
              <a:rPr lang="en-US" dirty="0" err="1" smtClean="0"/>
              <a:t>Git</a:t>
            </a:r>
            <a:r>
              <a:rPr lang="en-US" dirty="0" smtClean="0"/>
              <a:t> branches, and only after build is green do we merge to master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Tests can take awhile, but </a:t>
            </a:r>
            <a:r>
              <a:rPr lang="en-US" dirty="0" err="1" smtClean="0"/>
              <a:t>Git</a:t>
            </a:r>
            <a:r>
              <a:rPr lang="en-US" dirty="0" smtClean="0"/>
              <a:t> makes it easy to just Push and work on something else until the tests finish</a:t>
            </a:r>
          </a:p>
        </p:txBody>
      </p:sp>
    </p:spTree>
    <p:extLst>
      <p:ext uri="{BB962C8B-B14F-4D97-AF65-F5344CB8AC3E}">
        <p14:creationId xmlns:p14="http://schemas.microsoft.com/office/powerpoint/2010/main" val="11359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Sean Adkinson</a:t>
            </a:r>
          </a:p>
          <a:p>
            <a:r>
              <a:rPr lang="en-US" dirty="0" smtClean="0"/>
              <a:t>sadkinson@jamasoftware.com</a:t>
            </a:r>
          </a:p>
          <a:p>
            <a:r>
              <a:rPr lang="en-US" dirty="0" smtClean="0"/>
              <a:t>@seanadkinson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/seanadkinson/</a:t>
            </a:r>
            <a:r>
              <a:rPr lang="en-US" dirty="0" err="1"/>
              <a:t>pjug-webdriver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1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AndroidDriver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ChromeDriver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FirefoxDriver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InternetExplorerDriver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IPhoneDriver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OperaDriver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PhantomJSDriver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SafariDriver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 Requires additional setup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59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driver = new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r>
              <a:rPr lang="en-US" dirty="0" err="1" smtClean="0"/>
              <a:t>driver.get</a:t>
            </a:r>
            <a:r>
              <a:rPr lang="en-US" dirty="0" smtClean="0"/>
              <a:t>(“http://</a:t>
            </a:r>
            <a:r>
              <a:rPr lang="en-US" dirty="0" err="1" smtClean="0"/>
              <a:t>google.com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2988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WebElement</a:t>
            </a:r>
            <a:r>
              <a:rPr lang="en-US" sz="3200" dirty="0" smtClean="0"/>
              <a:t> </a:t>
            </a:r>
            <a:r>
              <a:rPr lang="en-US" sz="3200" dirty="0"/>
              <a:t>el = </a:t>
            </a:r>
            <a:r>
              <a:rPr lang="en-US" sz="3200" dirty="0" err="1"/>
              <a:t>driver.findElement</a:t>
            </a:r>
            <a:r>
              <a:rPr lang="en-US" sz="3200" dirty="0"/>
              <a:t>(</a:t>
            </a:r>
            <a:r>
              <a:rPr lang="en-US" sz="3200" dirty="0" smtClean="0"/>
              <a:t>By);</a:t>
            </a:r>
            <a:endParaRPr lang="en-US" sz="3200" dirty="0"/>
          </a:p>
          <a:p>
            <a:r>
              <a:rPr lang="en-US" sz="2800" dirty="0"/>
              <a:t>List&lt;</a:t>
            </a:r>
            <a:r>
              <a:rPr lang="en-US" sz="2800" dirty="0" err="1"/>
              <a:t>WebElement</a:t>
            </a:r>
            <a:r>
              <a:rPr lang="en-US" sz="2800" dirty="0"/>
              <a:t>&gt; </a:t>
            </a:r>
            <a:r>
              <a:rPr lang="en-US" sz="2800" dirty="0" err="1"/>
              <a:t>els</a:t>
            </a:r>
            <a:r>
              <a:rPr lang="en-US" sz="2800" dirty="0"/>
              <a:t> = </a:t>
            </a:r>
            <a:r>
              <a:rPr lang="en-US" sz="2800" dirty="0" err="1"/>
              <a:t>driver.findElements</a:t>
            </a:r>
            <a:r>
              <a:rPr lang="en-US" sz="2800" dirty="0"/>
              <a:t>(</a:t>
            </a:r>
            <a:r>
              <a:rPr lang="en-US" sz="2800" dirty="0" smtClean="0"/>
              <a:t>By)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or</a:t>
            </a:r>
          </a:p>
          <a:p>
            <a:endParaRPr lang="en-US" sz="3200" dirty="0"/>
          </a:p>
          <a:p>
            <a:r>
              <a:rPr lang="en-US" sz="3200" dirty="0" err="1" smtClean="0"/>
              <a:t>WebElement</a:t>
            </a:r>
            <a:r>
              <a:rPr lang="en-US" sz="3200" dirty="0" smtClean="0"/>
              <a:t> child = </a:t>
            </a:r>
            <a:r>
              <a:rPr lang="en-US" sz="3200" dirty="0" err="1" smtClean="0"/>
              <a:t>el.findElement</a:t>
            </a:r>
            <a:r>
              <a:rPr lang="en-US" sz="3200" dirty="0" smtClean="0"/>
              <a:t>(By)</a:t>
            </a:r>
          </a:p>
          <a:p>
            <a:r>
              <a:rPr lang="en-US" sz="3200" dirty="0" smtClean="0"/>
              <a:t>List&lt;</a:t>
            </a:r>
            <a:r>
              <a:rPr lang="en-US" sz="3200" dirty="0" err="1" smtClean="0"/>
              <a:t>WebElement</a:t>
            </a:r>
            <a:r>
              <a:rPr lang="en-US" sz="3200" dirty="0" smtClean="0"/>
              <a:t>&gt; </a:t>
            </a:r>
            <a:r>
              <a:rPr lang="en-US" sz="3200" dirty="0" err="1" smtClean="0"/>
              <a:t>els</a:t>
            </a:r>
            <a:r>
              <a:rPr lang="en-US" sz="3200" dirty="0" smtClean="0"/>
              <a:t> = </a:t>
            </a:r>
            <a:r>
              <a:rPr lang="en-US" sz="3200" dirty="0" err="1" smtClean="0"/>
              <a:t>el.findElements</a:t>
            </a:r>
            <a:r>
              <a:rPr lang="en-US" sz="3200" dirty="0" smtClean="0"/>
              <a:t>(By)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8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By.id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By.xpath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/>
              </a:rPr>
              <a:t> </a:t>
            </a:r>
            <a:r>
              <a:rPr lang="en-US" sz="3200" dirty="0">
                <a:sym typeface="Wingdings"/>
              </a:rPr>
              <a:t>This is most common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By.tagName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By.cssSelector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By.className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By.linkText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new </a:t>
            </a:r>
            <a:r>
              <a:rPr lang="en-US" sz="3200" dirty="0" err="1"/>
              <a:t>ByJavascript</a:t>
            </a:r>
            <a:r>
              <a:rPr lang="en-US" sz="3200" dirty="0"/>
              <a:t>(“$(‘</a:t>
            </a:r>
            <a:r>
              <a:rPr lang="en-US" sz="3200" dirty="0" err="1"/>
              <a:t>li:nth-child</a:t>
            </a:r>
            <a:r>
              <a:rPr lang="en-US" sz="3200" dirty="0"/>
              <a:t>(2)’)[0]”);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52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el = </a:t>
            </a:r>
            <a:r>
              <a:rPr lang="en-US" dirty="0" err="1" smtClean="0"/>
              <a:t>driver.find</a:t>
            </a:r>
            <a:r>
              <a:rPr lang="en-US" dirty="0" smtClean="0"/>
              <a:t>(By);</a:t>
            </a:r>
          </a:p>
          <a:p>
            <a:endParaRPr lang="en-US" dirty="0"/>
          </a:p>
          <a:p>
            <a:r>
              <a:rPr lang="en-US" dirty="0" smtClean="0"/>
              <a:t>//interaction</a:t>
            </a:r>
          </a:p>
          <a:p>
            <a:r>
              <a:rPr lang="en-US" dirty="0" err="1" smtClean="0"/>
              <a:t>el.click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el.sendKeys</a:t>
            </a:r>
            <a:r>
              <a:rPr lang="en-US" dirty="0" smtClean="0"/>
              <a:t>(“Input value”);</a:t>
            </a:r>
          </a:p>
          <a:p>
            <a:endParaRPr lang="en-US" dirty="0"/>
          </a:p>
          <a:p>
            <a:r>
              <a:rPr lang="en-US" dirty="0" smtClean="0"/>
              <a:t>//information</a:t>
            </a:r>
          </a:p>
          <a:p>
            <a:r>
              <a:rPr lang="en-US" dirty="0" err="1"/>
              <a:t>el.getAttribute</a:t>
            </a:r>
            <a:r>
              <a:rPr lang="en-US" dirty="0"/>
              <a:t>(“name”)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el.isDisplayed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7594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ternal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external-powerpoint-template.potx</Template>
  <TotalTime>1359</TotalTime>
  <Words>977</Words>
  <Application>Microsoft Macintosh PowerPoint</Application>
  <PresentationFormat>On-screen Show (4:3)</PresentationFormat>
  <Paragraphs>194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external-powerpoint-template</vt:lpstr>
      <vt:lpstr>Testing AJAX Web Application with Selenium WebDriver in Java</vt:lpstr>
      <vt:lpstr>Overview</vt:lpstr>
      <vt:lpstr>WebDriver API</vt:lpstr>
      <vt:lpstr>WebDriver</vt:lpstr>
      <vt:lpstr>Driver Implementations</vt:lpstr>
      <vt:lpstr>Open A Page</vt:lpstr>
      <vt:lpstr>Finding Stuff</vt:lpstr>
      <vt:lpstr>The Bys</vt:lpstr>
      <vt:lpstr>Working With Elements</vt:lpstr>
      <vt:lpstr>Simple Example</vt:lpstr>
      <vt:lpstr>A Note About Examples</vt:lpstr>
      <vt:lpstr>Better Example</vt:lpstr>
      <vt:lpstr>Avoiding Pitfalls</vt:lpstr>
      <vt:lpstr>Get Good At Waiting</vt:lpstr>
      <vt:lpstr>Stay In Scope</vt:lpstr>
      <vt:lpstr>Wrap Page Interactions</vt:lpstr>
      <vt:lpstr>Easier To Read</vt:lpstr>
      <vt:lpstr>Use Good Selectors</vt:lpstr>
      <vt:lpstr>Completely Bypass RTEs!</vt:lpstr>
      <vt:lpstr>Patterns and Tips</vt:lpstr>
      <vt:lpstr>PageObject Pattern</vt:lpstr>
      <vt:lpstr>Page Interface</vt:lpstr>
      <vt:lpstr>Real PageObject from Jama</vt:lpstr>
      <vt:lpstr>PageElement Pattern</vt:lpstr>
      <vt:lpstr>PageElement Interface</vt:lpstr>
      <vt:lpstr>Real PageElement in Jama</vt:lpstr>
      <vt:lpstr>Get PageElement from Page</vt:lpstr>
      <vt:lpstr>Calagator Example - Better</vt:lpstr>
      <vt:lpstr>Real Example Test</vt:lpstr>
      <vt:lpstr>Is It Really That Easy?</vt:lpstr>
      <vt:lpstr>No, Not Always!</vt:lpstr>
      <vt:lpstr>Some Things We Do</vt:lpstr>
      <vt:lpstr>Common Criticisms</vt:lpstr>
      <vt:lpstr>Design To Protect Your Code</vt:lpstr>
      <vt:lpstr>Other Ideas</vt:lpstr>
      <vt:lpstr>Main Things To Remember</vt:lpstr>
      <vt:lpstr>Our Process</vt:lpstr>
      <vt:lpstr>Who Writes Tests</vt:lpstr>
      <vt:lpstr>When Do We Write Tests</vt:lpstr>
      <vt:lpstr>When Are Tests Run</vt:lpstr>
      <vt:lpstr>Q&amp;A</vt:lpstr>
    </vt:vector>
  </TitlesOfParts>
  <Company>Jama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Meek</dc:creator>
  <cp:lastModifiedBy>Sean Adkinson</cp:lastModifiedBy>
  <cp:revision>38</cp:revision>
  <dcterms:created xsi:type="dcterms:W3CDTF">2013-04-05T15:52:57Z</dcterms:created>
  <dcterms:modified xsi:type="dcterms:W3CDTF">2013-10-16T04:24:55Z</dcterms:modified>
</cp:coreProperties>
</file>