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80" r:id="rId4"/>
    <p:sldId id="265" r:id="rId5"/>
    <p:sldId id="266" r:id="rId6"/>
    <p:sldId id="287" r:id="rId7"/>
    <p:sldId id="267" r:id="rId8"/>
    <p:sldId id="268" r:id="rId9"/>
    <p:sldId id="288" r:id="rId10"/>
    <p:sldId id="269" r:id="rId11"/>
    <p:sldId id="275" r:id="rId12"/>
    <p:sldId id="270" r:id="rId13"/>
    <p:sldId id="284" r:id="rId14"/>
    <p:sldId id="285" r:id="rId15"/>
    <p:sldId id="286" r:id="rId16"/>
    <p:sldId id="281" r:id="rId17"/>
    <p:sldId id="282" r:id="rId18"/>
    <p:sldId id="291" r:id="rId19"/>
    <p:sldId id="292" r:id="rId20"/>
    <p:sldId id="279" r:id="rId21"/>
    <p:sldId id="271" r:id="rId22"/>
    <p:sldId id="272" r:id="rId23"/>
    <p:sldId id="274" r:id="rId24"/>
    <p:sldId id="289" r:id="rId25"/>
    <p:sldId id="277" r:id="rId26"/>
    <p:sldId id="290" r:id="rId27"/>
    <p:sldId id="276" r:id="rId28"/>
    <p:sldId id="278" r:id="rId29"/>
    <p:sldId id="293" r:id="rId30"/>
    <p:sldId id="294" r:id="rId31"/>
    <p:sldId id="295" r:id="rId32"/>
    <p:sldId id="296" r:id="rId33"/>
    <p:sldId id="302" r:id="rId34"/>
    <p:sldId id="297" r:id="rId35"/>
    <p:sldId id="298" r:id="rId36"/>
    <p:sldId id="299" r:id="rId37"/>
    <p:sldId id="300" r:id="rId38"/>
    <p:sldId id="30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25D8C"/>
    <a:srgbClr val="ABA7A7"/>
    <a:srgbClr val="F2612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3" autoAdjust="0"/>
    <p:restoredTop sz="94660"/>
  </p:normalViewPr>
  <p:slideViewPr>
    <p:cSldViewPr snapToGrid="0" snapToObjects="1">
      <p:cViewPr>
        <p:scale>
          <a:sx n="121" d="100"/>
          <a:sy n="121" d="100"/>
        </p:scale>
        <p:origin x="-6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1800" y="4071556"/>
            <a:ext cx="8225812" cy="575611"/>
          </a:xfrm>
        </p:spPr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r>
              <a:rPr lang="en-US" dirty="0" smtClean="0"/>
              <a:t>Title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1800" y="4782966"/>
            <a:ext cx="8225812" cy="50118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Today’s Date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1326" y="982524"/>
            <a:ext cx="2743200" cy="2743200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132138" y="6525492"/>
            <a:ext cx="2031694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2013 © Jama Software, </a:t>
            </a:r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Inc</a:t>
            </a:r>
            <a:endParaRPr lang="en-US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566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8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25D8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0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44" y="1417638"/>
            <a:ext cx="387665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57199" y="1417638"/>
            <a:ext cx="3880036" cy="4708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350" y="6441788"/>
            <a:ext cx="673100" cy="25400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97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solidFill>
            <a:srgbClr val="025D8C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0" y="2669960"/>
            <a:ext cx="3651106" cy="1537028"/>
          </a:xfrm>
        </p:spPr>
        <p:txBody>
          <a:bodyPr>
            <a:normAutofit/>
          </a:bodyPr>
          <a:lstStyle>
            <a:lvl1pPr algn="l"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5" y="1301727"/>
            <a:ext cx="365029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036505" y="494209"/>
            <a:ext cx="3650295" cy="501188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3C3C3C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3C3C3C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39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384" y="6440038"/>
            <a:ext cx="673100" cy="254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885360"/>
            <a:ext cx="8229600" cy="1143000"/>
          </a:xfrm>
        </p:spPr>
        <p:txBody>
          <a:bodyPr/>
          <a:lstStyle>
            <a:lvl1pPr algn="l"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Sub Title slide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4028359"/>
            <a:ext cx="8229600" cy="209780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Proxima Nova Light"/>
                <a:cs typeface="Proxima Nova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628780" y="6525492"/>
            <a:ext cx="2373212" cy="14218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rgbClr val="3C3C3C"/>
                </a:solidFill>
                <a:latin typeface="Proxima Nova Regular"/>
                <a:ea typeface="+mn-ea"/>
                <a:cs typeface="Proxima Nova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r>
              <a:rPr lang="pl-PL" sz="1000" b="0" i="0" u="none" strike="noStrike" kern="1200" baseline="30000" dirty="0" err="1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www.jamasoftware.com</a:t>
            </a:r>
            <a: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  <a:t>  |  1.800.679.3058</a:t>
            </a:r>
            <a:br>
              <a:rPr lang="pl-PL" sz="1000" b="0" i="0" u="none" strike="noStrike" kern="1200" baseline="30000" dirty="0" smtClean="0">
                <a:solidFill>
                  <a:srgbClr val="E6E6E6"/>
                </a:solidFill>
                <a:latin typeface="Arial"/>
                <a:ea typeface="+mn-ea"/>
                <a:cs typeface="Arial"/>
              </a:rPr>
            </a:br>
            <a:endParaRPr lang="pl-PL" sz="1000" b="0" i="0" u="none" strike="noStrike" kern="1200" baseline="30000" dirty="0" smtClean="0">
              <a:solidFill>
                <a:srgbClr val="E6E6E6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024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3" r:id="rId5"/>
    <p:sldLayoutId id="214748365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500" b="1" i="0" kern="1200">
          <a:solidFill>
            <a:srgbClr val="F26129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3C3C3C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ABA7A7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ABA7A7"/>
          </a:solidFill>
          <a:latin typeface="Proxima Nova Regular"/>
          <a:ea typeface="+mn-ea"/>
          <a:cs typeface="Proxima Nova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800" y="4071556"/>
            <a:ext cx="8225812" cy="1617422"/>
          </a:xfrm>
        </p:spPr>
        <p:txBody>
          <a:bodyPr>
            <a:normAutofit/>
          </a:bodyPr>
          <a:lstStyle/>
          <a:p>
            <a:r>
              <a:rPr lang="en-US" sz="4000" dirty="0"/>
              <a:t>Testing AJAX Web Application with Selenium </a:t>
            </a:r>
            <a:r>
              <a:rPr lang="en-US" sz="4000" dirty="0" err="1"/>
              <a:t>WebDriver</a:t>
            </a:r>
            <a:r>
              <a:rPr lang="en-US" sz="4000" dirty="0"/>
              <a:t> in Java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23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Google search for PJUG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8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dirty="0" smtClean="0"/>
              <a:t>I’ll try to mention all the “best practice” tidbits I’ve learned, but I might miss one, so if you have a question, just yell “Hey Sean!”.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547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Edit the tags of this </a:t>
            </a:r>
            <a:r>
              <a:rPr lang="en-US" dirty="0" err="1" smtClean="0"/>
              <a:t>calagator</a:t>
            </a:r>
            <a:r>
              <a:rPr lang="en-US" dirty="0" smtClean="0"/>
              <a:t> event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Why Work Through This?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Process for finding elements is half the battle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68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Avoiding Pitfalls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Good At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new </a:t>
            </a:r>
            <a:r>
              <a:rPr lang="en-US" dirty="0" err="1"/>
              <a:t>WebDriverWait</a:t>
            </a:r>
            <a:r>
              <a:rPr lang="en-US" dirty="0" smtClean="0"/>
              <a:t>(driver, seconds)</a:t>
            </a:r>
            <a:r>
              <a:rPr lang="en-US" dirty="0"/>
              <a:t>.until</a:t>
            </a:r>
            <a:r>
              <a:rPr lang="en-US" dirty="0" smtClean="0"/>
              <a:t>(condition);</a:t>
            </a:r>
          </a:p>
          <a:p>
            <a:endParaRPr lang="en-US" dirty="0"/>
          </a:p>
          <a:p>
            <a:r>
              <a:rPr lang="en-US" dirty="0" smtClean="0"/>
              <a:t>Predefined Waits: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ExpectedConditions.presenceOfElement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ExpectedConditions.elementToBeClickable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ExpectedConditions.alertIsPresent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r>
              <a:rPr lang="en-US" dirty="0" smtClean="0"/>
              <a:t>Make Your Own!</a:t>
            </a:r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JxWaitUntil.javascriptEvaluatesToTrue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JxWaitUntil.nothingIsLoading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err="1" smtClean="0"/>
              <a:t>JxWaitUntil.activeElementHasProperty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More…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7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In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child = </a:t>
            </a:r>
            <a:r>
              <a:rPr lang="en-US" dirty="0" err="1" smtClean="0"/>
              <a:t>el.findElement</a:t>
            </a:r>
            <a:r>
              <a:rPr lang="en-US" dirty="0" smtClean="0"/>
              <a:t>(By…)</a:t>
            </a:r>
          </a:p>
          <a:p>
            <a:endParaRPr lang="en-US" dirty="0" smtClean="0"/>
          </a:p>
          <a:p>
            <a:r>
              <a:rPr lang="en-US" dirty="0" err="1" smtClean="0"/>
              <a:t>By.xpath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Must start with “.”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</a:t>
            </a:r>
            <a:r>
              <a:rPr lang="en-US" dirty="0" err="1" smtClean="0"/>
              <a:t>el.find</a:t>
            </a:r>
            <a:r>
              <a:rPr lang="en-US" dirty="0" smtClean="0"/>
              <a:t>(</a:t>
            </a:r>
            <a:r>
              <a:rPr lang="en-US" dirty="0" err="1" smtClean="0"/>
              <a:t>By.xpath</a:t>
            </a:r>
            <a:r>
              <a:rPr lang="en-US" dirty="0" smtClean="0"/>
              <a:t>(“.//button[text()=‘Add’]”)</a:t>
            </a:r>
          </a:p>
          <a:p>
            <a:endParaRPr lang="en-US" dirty="0" smtClean="0"/>
          </a:p>
          <a:p>
            <a:r>
              <a:rPr lang="en-US" dirty="0" err="1" smtClean="0"/>
              <a:t>ByJavascript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Pass element into script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child = (</a:t>
            </a:r>
            <a:r>
              <a:rPr lang="en-US" dirty="0" err="1" smtClean="0"/>
              <a:t>WebElement</a:t>
            </a:r>
            <a:r>
              <a:rPr lang="en-US" dirty="0" smtClean="0"/>
              <a:t>) </a:t>
            </a:r>
            <a:r>
              <a:rPr lang="en-US" dirty="0" err="1" smtClean="0"/>
              <a:t>JxActions.execute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		“return $(arguments[0]).find(‘</a:t>
            </a:r>
            <a:r>
              <a:rPr lang="en-US" dirty="0" err="1" smtClean="0"/>
              <a:t>a:odd</a:t>
            </a:r>
            <a:r>
              <a:rPr lang="en-US" dirty="0" smtClean="0"/>
              <a:t>’)[2]”,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el);</a:t>
            </a:r>
          </a:p>
        </p:txBody>
      </p:sp>
    </p:spTree>
    <p:extLst>
      <p:ext uri="{BB962C8B-B14F-4D97-AF65-F5344CB8AC3E}">
        <p14:creationId xmlns:p14="http://schemas.microsoft.com/office/powerpoint/2010/main" val="639000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Page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your AJAX application, helpful to wrap all actions </a:t>
            </a:r>
            <a:r>
              <a:rPr lang="en-US" dirty="0" smtClean="0"/>
              <a:t>and perform some common checks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unexpected modals on the screen?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outstanding requests?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Anything else that would mean the user should wait?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5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Easier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JxActions.focus</a:t>
            </a:r>
            <a:r>
              <a:rPr lang="en-US" b="1" dirty="0" smtClean="0"/>
              <a:t>(el)			</a:t>
            </a:r>
            <a:r>
              <a:rPr lang="en-US" b="1" dirty="0" err="1" smtClean="0"/>
              <a:t>JxActions.hover</a:t>
            </a:r>
            <a:r>
              <a:rPr lang="en-US" b="1" dirty="0" smtClean="0"/>
              <a:t>(el, </a:t>
            </a:r>
            <a:r>
              <a:rPr lang="en-US" b="1" dirty="0" err="1" smtClean="0"/>
              <a:t>ms</a:t>
            </a:r>
            <a:r>
              <a:rPr lang="en-US" b="1" dirty="0" smtClean="0"/>
              <a:t>)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 smtClean="0"/>
              <a:t>JxActions.dragAndDrop</a:t>
            </a:r>
            <a:r>
              <a:rPr lang="en-US" b="1" dirty="0" smtClean="0"/>
              <a:t>(source, target)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err="1" smtClean="0"/>
              <a:t>JxActions.executeScript</a:t>
            </a:r>
            <a:r>
              <a:rPr lang="en-US" b="1" dirty="0" smtClean="0"/>
              <a:t>(</a:t>
            </a:r>
            <a:r>
              <a:rPr lang="en-US" b="1" dirty="0" err="1" smtClean="0"/>
              <a:t>js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…)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866966"/>
            <a:ext cx="3644900" cy="105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00" y="1866966"/>
            <a:ext cx="4483100" cy="825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" y="3651968"/>
            <a:ext cx="4305300" cy="142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50" y="5841574"/>
            <a:ext cx="64643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Good 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Scope your selector to logical areas of the page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selecting with common words like “Add” or “Edit”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Jama uses a tool called Recess to enforce developers to NOT style ids or classes that being with “</a:t>
            </a:r>
            <a:r>
              <a:rPr lang="en-US" dirty="0" err="1" smtClean="0"/>
              <a:t>js</a:t>
            </a:r>
            <a:r>
              <a:rPr lang="en-US" dirty="0" smtClean="0"/>
              <a:t>-”.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Completely Bypass RTEs!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Don’t bother with trying to “type” into rich text fields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It works, but not always!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Use JavaScript to just set the value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hid this behind methods, in case we want to try again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WebDriver</a:t>
            </a:r>
            <a:r>
              <a:rPr lang="en-US" sz="3200" dirty="0" smtClean="0"/>
              <a:t>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Simple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Criticisms and Common Pitfalls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Patterns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Better Examples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Debugging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Our Process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875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and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Geared towards AJAX applications, but apply to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77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Fragile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whenever anything changes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many false test failures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Tests fail sometimes, but pass other times</a:t>
            </a:r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Too hard to update tests with changes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Change a CSS class, need tons of test updates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AJAX apps require “sleeps” to make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83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Design To Protect Your Code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smtClean="0"/>
              <a:t>Tests should interact with objects, not the page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Avoid any selectors in your tests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Keep logic hidden under your API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Reuse code as much as possible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dirty="0" smtClean="0"/>
              <a:t>Write your API so that it can be reused in other tests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 smtClean="0"/>
              <a:t>Assert the state of the page regularly</a:t>
            </a:r>
          </a:p>
        </p:txBody>
      </p:sp>
    </p:spTree>
    <p:extLst>
      <p:ext uri="{BB962C8B-B14F-4D97-AF65-F5344CB8AC3E}">
        <p14:creationId xmlns:p14="http://schemas.microsoft.com/office/powerpoint/2010/main" val="219741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PageObject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Pages </a:t>
            </a:r>
            <a:r>
              <a:rPr lang="en-US" sz="3200" dirty="0" smtClean="0"/>
              <a:t>may know how </a:t>
            </a:r>
            <a:r>
              <a:rPr lang="en-US" sz="3200" dirty="0"/>
              <a:t>to get to themselves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Provides an API to interact with the page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Hides the underlying HTML details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Can make assertions about the </a:t>
            </a:r>
            <a:r>
              <a:rPr lang="en-US" sz="3200" dirty="0" smtClean="0"/>
              <a:t>state before returning from any given method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Methods can return other Page Objects, modeling the user navigating through the application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3223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PageObject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" b="-47070"/>
          <a:stretch/>
        </p:blipFill>
        <p:spPr/>
      </p:pic>
    </p:spTree>
    <p:extLst>
      <p:ext uri="{BB962C8B-B14F-4D97-AF65-F5344CB8AC3E}">
        <p14:creationId xmlns:p14="http://schemas.microsoft.com/office/powerpoint/2010/main" val="176135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PageElement</a:t>
            </a:r>
            <a:r>
              <a:rPr lang="en-US" dirty="0" smtClean="0"/>
              <a:t>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For complex pages, divide logical areas into </a:t>
            </a:r>
            <a:r>
              <a:rPr lang="en-US" sz="3200" dirty="0" err="1"/>
              <a:t>PageElement</a:t>
            </a:r>
            <a:r>
              <a:rPr lang="en-US" sz="3200" dirty="0"/>
              <a:t> classes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PageElements</a:t>
            </a:r>
            <a:r>
              <a:rPr lang="en-US" sz="3200" dirty="0"/>
              <a:t> are like </a:t>
            </a:r>
            <a:r>
              <a:rPr lang="en-US" sz="3200" dirty="0" err="1"/>
              <a:t>PageObjects</a:t>
            </a:r>
            <a:r>
              <a:rPr lang="en-US" sz="3200" dirty="0"/>
              <a:t>, hiding implementation details, but the only contract is that they have a root element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“Navigate” to </a:t>
            </a:r>
            <a:r>
              <a:rPr lang="en-US" sz="3200" dirty="0" err="1"/>
              <a:t>PageElements</a:t>
            </a:r>
            <a:r>
              <a:rPr lang="en-US" sz="3200" dirty="0"/>
              <a:t> like you would a </a:t>
            </a:r>
            <a:r>
              <a:rPr lang="en-US" sz="3200" dirty="0" err="1"/>
              <a:t>PageObject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224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</a:t>
            </a:r>
            <a:r>
              <a:rPr lang="en-US" dirty="0" err="1" smtClean="0"/>
              <a:t>PageElement</a:t>
            </a:r>
            <a:r>
              <a:rPr lang="en-US" dirty="0" smtClean="0"/>
              <a:t> from Jama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-90840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4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Calagator</a:t>
            </a:r>
            <a:r>
              <a:rPr lang="en-US" dirty="0" smtClean="0"/>
              <a:t> Example - Better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err="1" smtClean="0"/>
              <a:t>Calagator</a:t>
            </a:r>
            <a:r>
              <a:rPr lang="en-US" dirty="0" smtClean="0"/>
              <a:t> example with </a:t>
            </a:r>
            <a:r>
              <a:rPr lang="en-US" dirty="0" err="1" smtClean="0"/>
              <a:t>PageObjects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How we are using </a:t>
            </a:r>
            <a:r>
              <a:rPr lang="en-US" dirty="0" err="1" smtClean="0"/>
              <a:t>WebDriver</a:t>
            </a:r>
            <a:r>
              <a:rPr lang="en-US" dirty="0" smtClean="0"/>
              <a:t> to test creation of a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73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Really That Easy?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3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WebDriver</a:t>
            </a:r>
            <a:r>
              <a:rPr lang="en-US" dirty="0" smtClean="0"/>
              <a:t>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Not Always!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Debugging can be painful</a:t>
            </a:r>
          </a:p>
        </p:txBody>
      </p:sp>
    </p:spTree>
    <p:extLst>
      <p:ext uri="{BB962C8B-B14F-4D97-AF65-F5344CB8AC3E}">
        <p14:creationId xmlns:p14="http://schemas.microsoft.com/office/powerpoint/2010/main" val="1386286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We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Known dataset to test </a:t>
            </a:r>
            <a:r>
              <a:rPr lang="en-US" dirty="0" smtClean="0"/>
              <a:t>against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Easier </a:t>
            </a:r>
            <a:r>
              <a:rPr lang="en-US" dirty="0"/>
              <a:t>to create complex </a:t>
            </a:r>
            <a:r>
              <a:rPr lang="en-US" dirty="0" smtClean="0"/>
              <a:t>scenarios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Using Chef, a server is completely wiped and re-installed before tests begin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Take a screenshot </a:t>
            </a:r>
            <a:r>
              <a:rPr lang="en-US" dirty="0"/>
              <a:t>after every </a:t>
            </a:r>
            <a:r>
              <a:rPr lang="en-US" dirty="0" smtClean="0"/>
              <a:t>test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CI runs </a:t>
            </a:r>
            <a:r>
              <a:rPr lang="en-US" dirty="0" err="1" smtClean="0"/>
              <a:t>WebDriver</a:t>
            </a:r>
            <a:r>
              <a:rPr lang="en-US" dirty="0" smtClean="0"/>
              <a:t> on a VNC display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Maybe we can see one right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Record VNC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Display currently running action on the screen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No selectors in the test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Everything should be done in </a:t>
            </a:r>
            <a:r>
              <a:rPr lang="en-US" dirty="0" err="1" smtClean="0"/>
              <a:t>PageObjects</a:t>
            </a:r>
            <a:r>
              <a:rPr lang="en-US" dirty="0" smtClean="0"/>
              <a:t> or </a:t>
            </a:r>
            <a:r>
              <a:rPr lang="en-US" dirty="0" err="1" smtClean="0"/>
              <a:t>PageElements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Wait, don’t Sleep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Even if an element is already there, sometimes I’ll use </a:t>
            </a:r>
            <a:r>
              <a:rPr lang="en-US" dirty="0" err="1" smtClean="0"/>
              <a:t>JxWaitUntil.elementIsVisible</a:t>
            </a:r>
            <a:r>
              <a:rPr lang="en-US" dirty="0" smtClean="0"/>
              <a:t> just to future-proof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Avoid </a:t>
            </a:r>
            <a:r>
              <a:rPr lang="en-US" dirty="0" err="1" smtClean="0"/>
              <a:t>CKEditor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27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1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Writes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developers are responsible for writing </a:t>
            </a:r>
            <a:r>
              <a:rPr lang="en-US" dirty="0" err="1" smtClean="0"/>
              <a:t>WebDriver</a:t>
            </a:r>
            <a:r>
              <a:rPr lang="en-US" dirty="0" smtClean="0"/>
              <a:t> tests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Sometimes CSS classes need to be added to the codebase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These are basically the Integration Tests for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82937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We Write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We try to have a test for each Acceptance Criteria for any new features/stories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Any regression bug is exposed with a test first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4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Are Tests Run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Right now, the entire test suite is run on every check-in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We develop on </a:t>
            </a:r>
            <a:r>
              <a:rPr lang="en-US" dirty="0" err="1" smtClean="0"/>
              <a:t>Git</a:t>
            </a:r>
            <a:r>
              <a:rPr lang="en-US" dirty="0" smtClean="0"/>
              <a:t> branches, and only after build is green do we merge to master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Tests can take awhile, but </a:t>
            </a:r>
            <a:r>
              <a:rPr lang="en-US" dirty="0" err="1" smtClean="0"/>
              <a:t>Git</a:t>
            </a:r>
            <a:r>
              <a:rPr lang="en-US" dirty="0" smtClean="0"/>
              <a:t> makes it easy to just Push and work on something else until the tests finish</a:t>
            </a:r>
          </a:p>
        </p:txBody>
      </p:sp>
    </p:spTree>
    <p:extLst>
      <p:ext uri="{BB962C8B-B14F-4D97-AF65-F5344CB8AC3E}">
        <p14:creationId xmlns:p14="http://schemas.microsoft.com/office/powerpoint/2010/main" val="113591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Sean Adkinson</a:t>
            </a:r>
          </a:p>
          <a:p>
            <a:r>
              <a:rPr lang="en-US" dirty="0" smtClean="0"/>
              <a:t>sadkinson@jamasoftware.com</a:t>
            </a:r>
          </a:p>
          <a:p>
            <a:r>
              <a:rPr lang="en-US" dirty="0" smtClean="0"/>
              <a:t>@seanadkinson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/seanadkinson/</a:t>
            </a:r>
            <a:r>
              <a:rPr lang="en-US" dirty="0" err="1"/>
              <a:t>pjug-webdriver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18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Webdriver</a:t>
            </a:r>
            <a:r>
              <a:rPr lang="en-US" sz="3200" dirty="0"/>
              <a:t> makes direct calls to the browser to drive actions the same way a user would</a:t>
            </a:r>
          </a:p>
          <a:p>
            <a:endParaRPr lang="en-US" sz="3200" dirty="0"/>
          </a:p>
          <a:p>
            <a:r>
              <a:rPr lang="en-US" sz="3200" dirty="0" err="1"/>
              <a:t>WebDriver</a:t>
            </a:r>
            <a:r>
              <a:rPr lang="en-US" sz="3200" dirty="0"/>
              <a:t> is the interface that you code to, and each browser has an implementation.</a:t>
            </a:r>
          </a:p>
          <a:p>
            <a:endParaRPr lang="en-US" sz="3200" dirty="0"/>
          </a:p>
          <a:p>
            <a:r>
              <a:rPr lang="en-US" sz="3200" dirty="0"/>
              <a:t>For example, “new </a:t>
            </a:r>
            <a:r>
              <a:rPr lang="en-US" sz="3200" dirty="0" err="1"/>
              <a:t>FirefoxDriver</a:t>
            </a:r>
            <a:r>
              <a:rPr lang="en-US" sz="3200" dirty="0"/>
              <a:t>()”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2685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AndroidDriver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ChromeDriver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FirefoxDriver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InternetExplorerDriver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IPhoneDriver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OperaDriver</a:t>
            </a:r>
            <a:r>
              <a:rPr lang="en-US" sz="3200" dirty="0"/>
              <a:t>*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PhantomJSDriver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SafariDriver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* Requires additional setup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5927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driver = new </a:t>
            </a:r>
            <a:r>
              <a:rPr lang="en-US" dirty="0" err="1"/>
              <a:t>FirefoxDriver</a:t>
            </a:r>
            <a:r>
              <a:rPr lang="en-US" dirty="0"/>
              <a:t>();</a:t>
            </a:r>
          </a:p>
          <a:p>
            <a:r>
              <a:rPr lang="en-US" dirty="0" err="1" smtClean="0"/>
              <a:t>driver.get</a:t>
            </a:r>
            <a:r>
              <a:rPr lang="en-US" dirty="0" smtClean="0"/>
              <a:t>(“http://</a:t>
            </a:r>
            <a:r>
              <a:rPr lang="en-US" dirty="0" err="1" smtClean="0"/>
              <a:t>google.com</a:t>
            </a:r>
            <a:r>
              <a:rPr lang="en-US" dirty="0" smtClean="0"/>
              <a:t>”);</a:t>
            </a:r>
          </a:p>
        </p:txBody>
      </p:sp>
    </p:spTree>
    <p:extLst>
      <p:ext uri="{BB962C8B-B14F-4D97-AF65-F5344CB8AC3E}">
        <p14:creationId xmlns:p14="http://schemas.microsoft.com/office/powerpoint/2010/main" val="2298876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WebElement</a:t>
            </a:r>
            <a:r>
              <a:rPr lang="en-US" sz="3200" dirty="0" smtClean="0"/>
              <a:t> </a:t>
            </a:r>
            <a:r>
              <a:rPr lang="en-US" sz="3200" dirty="0"/>
              <a:t>el = </a:t>
            </a:r>
            <a:r>
              <a:rPr lang="en-US" sz="3200" dirty="0" err="1"/>
              <a:t>driver.findElement</a:t>
            </a:r>
            <a:r>
              <a:rPr lang="en-US" sz="3200" dirty="0"/>
              <a:t>(</a:t>
            </a:r>
            <a:r>
              <a:rPr lang="en-US" sz="3200" dirty="0" smtClean="0"/>
              <a:t>By);</a:t>
            </a:r>
            <a:endParaRPr lang="en-US" sz="3200" dirty="0"/>
          </a:p>
          <a:p>
            <a:r>
              <a:rPr lang="en-US" sz="2800" dirty="0"/>
              <a:t>List&lt;</a:t>
            </a:r>
            <a:r>
              <a:rPr lang="en-US" sz="2800" dirty="0" err="1"/>
              <a:t>WebElement</a:t>
            </a:r>
            <a:r>
              <a:rPr lang="en-US" sz="2800" dirty="0"/>
              <a:t>&gt; </a:t>
            </a:r>
            <a:r>
              <a:rPr lang="en-US" sz="2800" dirty="0" err="1"/>
              <a:t>els</a:t>
            </a:r>
            <a:r>
              <a:rPr lang="en-US" sz="2800" dirty="0"/>
              <a:t> = </a:t>
            </a:r>
            <a:r>
              <a:rPr lang="en-US" sz="2800" dirty="0" err="1"/>
              <a:t>driver.findElements</a:t>
            </a:r>
            <a:r>
              <a:rPr lang="en-US" sz="2800" dirty="0"/>
              <a:t>(</a:t>
            </a:r>
            <a:r>
              <a:rPr lang="en-US" sz="2800" dirty="0" smtClean="0"/>
              <a:t>By)</a:t>
            </a:r>
            <a:endParaRPr lang="en-US" sz="2800" dirty="0"/>
          </a:p>
          <a:p>
            <a:endParaRPr lang="en-US" sz="3200" dirty="0" smtClean="0"/>
          </a:p>
          <a:p>
            <a:r>
              <a:rPr lang="en-US" sz="3200" dirty="0" smtClean="0"/>
              <a:t>or</a:t>
            </a:r>
          </a:p>
          <a:p>
            <a:endParaRPr lang="en-US" sz="3200" dirty="0"/>
          </a:p>
          <a:p>
            <a:r>
              <a:rPr lang="en-US" sz="3200" dirty="0" err="1" smtClean="0"/>
              <a:t>WebElement</a:t>
            </a:r>
            <a:r>
              <a:rPr lang="en-US" sz="3200" dirty="0" smtClean="0"/>
              <a:t> child = </a:t>
            </a:r>
            <a:r>
              <a:rPr lang="en-US" sz="3200" dirty="0" err="1" smtClean="0"/>
              <a:t>el.findElement</a:t>
            </a:r>
            <a:r>
              <a:rPr lang="en-US" sz="3200" dirty="0" smtClean="0"/>
              <a:t>(By)</a:t>
            </a:r>
          </a:p>
          <a:p>
            <a:r>
              <a:rPr lang="en-US" sz="3200" dirty="0" smtClean="0"/>
              <a:t>List&lt;</a:t>
            </a:r>
            <a:r>
              <a:rPr lang="en-US" sz="3200" dirty="0" err="1" smtClean="0"/>
              <a:t>WebElement</a:t>
            </a:r>
            <a:r>
              <a:rPr lang="en-US" sz="3200" dirty="0" smtClean="0"/>
              <a:t>&gt; </a:t>
            </a:r>
            <a:r>
              <a:rPr lang="en-US" sz="3200" dirty="0" err="1" smtClean="0"/>
              <a:t>els</a:t>
            </a:r>
            <a:r>
              <a:rPr lang="en-US" sz="3200" dirty="0" smtClean="0"/>
              <a:t> = </a:t>
            </a:r>
            <a:r>
              <a:rPr lang="en-US" sz="3200" dirty="0" err="1" smtClean="0"/>
              <a:t>el.findElements</a:t>
            </a:r>
            <a:r>
              <a:rPr lang="en-US" sz="3200" dirty="0" smtClean="0"/>
              <a:t>(By)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7810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 err="1"/>
              <a:t>By.id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By.xpath</a:t>
            </a:r>
            <a:r>
              <a:rPr lang="en-US" sz="3200" dirty="0"/>
              <a:t> </a:t>
            </a:r>
            <a:r>
              <a:rPr lang="en-US" sz="3200" dirty="0" smtClean="0"/>
              <a:t>	</a:t>
            </a:r>
            <a:r>
              <a:rPr lang="en-US" sz="3200" dirty="0" smtClean="0">
                <a:sym typeface="Wingdings"/>
              </a:rPr>
              <a:t> </a:t>
            </a:r>
            <a:r>
              <a:rPr lang="en-US" sz="3200" dirty="0">
                <a:sym typeface="Wingdings"/>
              </a:rPr>
              <a:t>This is most common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By.tagName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By.cssSelector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/>
              <a:t>By.className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err="1" smtClean="0"/>
              <a:t>By.linkText</a:t>
            </a:r>
            <a:endParaRPr lang="en-US" sz="3200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new </a:t>
            </a:r>
            <a:r>
              <a:rPr lang="en-US" sz="3200" dirty="0" err="1"/>
              <a:t>ByJavascript</a:t>
            </a:r>
            <a:r>
              <a:rPr lang="en-US" sz="3200" dirty="0"/>
              <a:t>(“$(‘</a:t>
            </a:r>
            <a:r>
              <a:rPr lang="en-US" sz="3200" dirty="0" err="1"/>
              <a:t>li:nth-child</a:t>
            </a:r>
            <a:r>
              <a:rPr lang="en-US" sz="3200" dirty="0"/>
              <a:t>(2)’)[0]”);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5279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WebElement</a:t>
            </a:r>
            <a:r>
              <a:rPr lang="en-US" dirty="0" smtClean="0"/>
              <a:t> el = </a:t>
            </a:r>
            <a:r>
              <a:rPr lang="en-US" dirty="0" err="1" smtClean="0"/>
              <a:t>driver.find</a:t>
            </a:r>
            <a:r>
              <a:rPr lang="en-US" dirty="0" smtClean="0"/>
              <a:t>(By);</a:t>
            </a:r>
          </a:p>
          <a:p>
            <a:endParaRPr lang="en-US" dirty="0"/>
          </a:p>
          <a:p>
            <a:r>
              <a:rPr lang="en-US" dirty="0" smtClean="0"/>
              <a:t>//interaction</a:t>
            </a:r>
          </a:p>
          <a:p>
            <a:r>
              <a:rPr lang="en-US" dirty="0" err="1" smtClean="0"/>
              <a:t>el.click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el.sendKeys</a:t>
            </a:r>
            <a:r>
              <a:rPr lang="en-US" dirty="0" smtClean="0"/>
              <a:t>(“Input value”);</a:t>
            </a:r>
          </a:p>
          <a:p>
            <a:endParaRPr lang="en-US" dirty="0"/>
          </a:p>
          <a:p>
            <a:r>
              <a:rPr lang="en-US" dirty="0" smtClean="0"/>
              <a:t>//information</a:t>
            </a:r>
          </a:p>
          <a:p>
            <a:r>
              <a:rPr lang="en-US" dirty="0" err="1"/>
              <a:t>el.getAttribute</a:t>
            </a:r>
            <a:r>
              <a:rPr lang="en-US" dirty="0"/>
              <a:t>(“name”)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el.isDisplayed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7594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xternal-powerpoin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external-powerpoint-template.potx</Template>
  <TotalTime>1255</TotalTime>
  <Words>981</Words>
  <Application>Microsoft Macintosh PowerPoint</Application>
  <PresentationFormat>On-screen Show (4:3)</PresentationFormat>
  <Paragraphs>194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external-powerpoint-template</vt:lpstr>
      <vt:lpstr>Testing AJAX Web Application with Selenium WebDriver in Java</vt:lpstr>
      <vt:lpstr>Overview</vt:lpstr>
      <vt:lpstr>WebDriver API</vt:lpstr>
      <vt:lpstr>WebDriver</vt:lpstr>
      <vt:lpstr>Driver Implementations</vt:lpstr>
      <vt:lpstr>Open A Page</vt:lpstr>
      <vt:lpstr>Finding Stuff</vt:lpstr>
      <vt:lpstr>The Bys</vt:lpstr>
      <vt:lpstr>Working With Elements</vt:lpstr>
      <vt:lpstr>Simple Example</vt:lpstr>
      <vt:lpstr>A Note About Examples</vt:lpstr>
      <vt:lpstr>Working Example</vt:lpstr>
      <vt:lpstr>Avoiding Pitfalls</vt:lpstr>
      <vt:lpstr>Get Good At Waiting</vt:lpstr>
      <vt:lpstr>Stay In Scope</vt:lpstr>
      <vt:lpstr>Wrap Page Interactions</vt:lpstr>
      <vt:lpstr>Easier To Read</vt:lpstr>
      <vt:lpstr>Use Good Selectors</vt:lpstr>
      <vt:lpstr>Completely Bypass RTEs!</vt:lpstr>
      <vt:lpstr>Patterns and Tips</vt:lpstr>
      <vt:lpstr>Common Criticisms</vt:lpstr>
      <vt:lpstr>Design To Protect Your Code</vt:lpstr>
      <vt:lpstr>PageObject Pattern</vt:lpstr>
      <vt:lpstr>Real PageObject from Jama</vt:lpstr>
      <vt:lpstr>PageElement Pattern</vt:lpstr>
      <vt:lpstr>Real PageElement from Jama</vt:lpstr>
      <vt:lpstr>Calagator Example - Better</vt:lpstr>
      <vt:lpstr>Real Example Test</vt:lpstr>
      <vt:lpstr>Is It Really That Easy?</vt:lpstr>
      <vt:lpstr>No, Not Always!</vt:lpstr>
      <vt:lpstr>Some Things We Do</vt:lpstr>
      <vt:lpstr>Other Ideas</vt:lpstr>
      <vt:lpstr>Main Things To Remember</vt:lpstr>
      <vt:lpstr>Our Process</vt:lpstr>
      <vt:lpstr>Who Writes Tests</vt:lpstr>
      <vt:lpstr>When Do We Write Tests</vt:lpstr>
      <vt:lpstr>When Are Tests Run</vt:lpstr>
      <vt:lpstr>Q&amp;A</vt:lpstr>
    </vt:vector>
  </TitlesOfParts>
  <Company>Jama Software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Meek</dc:creator>
  <cp:lastModifiedBy>SEAN ADKINSON</cp:lastModifiedBy>
  <cp:revision>31</cp:revision>
  <dcterms:created xsi:type="dcterms:W3CDTF">2013-04-05T15:52:57Z</dcterms:created>
  <dcterms:modified xsi:type="dcterms:W3CDTF">2013-08-21T16:07:57Z</dcterms:modified>
</cp:coreProperties>
</file>