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44"/>
  </p:notesMasterIdLst>
  <p:handoutMasterIdLst>
    <p:handoutMasterId r:id="rId45"/>
  </p:handoutMasterIdLst>
  <p:sldIdLst>
    <p:sldId id="326" r:id="rId2"/>
    <p:sldId id="1073" r:id="rId3"/>
    <p:sldId id="1128" r:id="rId4"/>
    <p:sldId id="258" r:id="rId5"/>
    <p:sldId id="259" r:id="rId6"/>
    <p:sldId id="315" r:id="rId7"/>
    <p:sldId id="1130" r:id="rId8"/>
    <p:sldId id="1131" r:id="rId9"/>
    <p:sldId id="1125" r:id="rId10"/>
    <p:sldId id="1074" r:id="rId11"/>
    <p:sldId id="602" r:id="rId12"/>
    <p:sldId id="650" r:id="rId13"/>
    <p:sldId id="1126" r:id="rId14"/>
    <p:sldId id="1127" r:id="rId15"/>
    <p:sldId id="651" r:id="rId16"/>
    <p:sldId id="603" r:id="rId17"/>
    <p:sldId id="611" r:id="rId18"/>
    <p:sldId id="612" r:id="rId19"/>
    <p:sldId id="613" r:id="rId20"/>
    <p:sldId id="671" r:id="rId21"/>
    <p:sldId id="666" r:id="rId22"/>
    <p:sldId id="667" r:id="rId23"/>
    <p:sldId id="668" r:id="rId24"/>
    <p:sldId id="669" r:id="rId25"/>
    <p:sldId id="670" r:id="rId26"/>
    <p:sldId id="655" r:id="rId27"/>
    <p:sldId id="656" r:id="rId28"/>
    <p:sldId id="657" r:id="rId29"/>
    <p:sldId id="659" r:id="rId30"/>
    <p:sldId id="658" r:id="rId31"/>
    <p:sldId id="1129" r:id="rId32"/>
    <p:sldId id="660" r:id="rId33"/>
    <p:sldId id="663" r:id="rId34"/>
    <p:sldId id="661" r:id="rId35"/>
    <p:sldId id="664" r:id="rId36"/>
    <p:sldId id="662" r:id="rId37"/>
    <p:sldId id="665" r:id="rId38"/>
    <p:sldId id="638" r:id="rId39"/>
    <p:sldId id="639" r:id="rId40"/>
    <p:sldId id="640" r:id="rId41"/>
    <p:sldId id="647" r:id="rId42"/>
    <p:sldId id="672" r:id="rId4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853"/>
  </p:normalViewPr>
  <p:slideViewPr>
    <p:cSldViewPr>
      <p:cViewPr varScale="1">
        <p:scale>
          <a:sx n="96" d="100"/>
          <a:sy n="96" d="100"/>
        </p:scale>
        <p:origin x="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2AE93E-5F9B-1A4A-9F29-D8E5B7994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5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93C67-A3A1-1049-8C10-5FEC2ED4D587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DE546-565A-1840-87A4-31178BC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AA192-A049-B449-AB42-4FC5C28369E5}" type="slidenum">
              <a:rPr lang="en-US"/>
              <a:pPr/>
              <a:t>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Why resource management? </a:t>
            </a:r>
          </a:p>
          <a:p>
            <a:pPr eaLnBrk="1" hangingPunct="1"/>
            <a:r>
              <a:rPr lang="en-US">
                <a:latin typeface="Times New Roman" charset="0"/>
              </a:rPr>
              <a:t>	- resource are shared for efficiency</a:t>
            </a:r>
          </a:p>
          <a:p>
            <a:pPr eaLnBrk="1" hangingPunct="1"/>
            <a:r>
              <a:rPr lang="en-US">
                <a:latin typeface="Times New Roman" charset="0"/>
              </a:rPr>
              <a:t>	- fairness</a:t>
            </a:r>
          </a:p>
          <a:p>
            <a:pPr eaLnBrk="1" hangingPunct="1"/>
            <a:r>
              <a:rPr lang="en-US">
                <a:latin typeface="Times New Roman" charset="0"/>
              </a:rPr>
              <a:t>	- Scheduling, VM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6D984-591B-F548-9E6F-62136B0085DE}" type="slidenum">
              <a:rPr lang="en-US"/>
              <a:pPr/>
              <a:t>40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Dirty – query if the page is dirty (user level)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Prot1 – change the protection of 1 page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100 – read [un]protect 100 pages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Trap – time to handle page-protection trap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Appel1 – access random protected page – prot (some other) + trap + unprot (faulting page)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Appel2 – prot100 + trap + unprot</a:t>
            </a:r>
          </a:p>
        </p:txBody>
      </p:sp>
    </p:spTree>
    <p:extLst>
      <p:ext uri="{BB962C8B-B14F-4D97-AF65-F5344CB8AC3E}">
        <p14:creationId xmlns:p14="http://schemas.microsoft.com/office/powerpoint/2010/main" val="418293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Operating system may not be good for all groupings. </a:t>
            </a:r>
          </a:p>
        </p:txBody>
      </p:sp>
    </p:spTree>
    <p:extLst>
      <p:ext uri="{BB962C8B-B14F-4D97-AF65-F5344CB8AC3E}">
        <p14:creationId xmlns:p14="http://schemas.microsoft.com/office/powerpoint/2010/main" val="68491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5D371-BF22-E744-9E5B-064B390F5891}" type="slidenum">
              <a:rPr lang="en-US"/>
              <a:pPr/>
              <a:t>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Extensibility</a:t>
            </a:r>
          </a:p>
          <a:p>
            <a:pPr eaLnBrk="1" hangingPunct="1"/>
            <a:r>
              <a:rPr lang="en-US">
                <a:latin typeface="Times New Roman" charset="0"/>
              </a:rPr>
              <a:t>	Ability to use application specific knowledge</a:t>
            </a:r>
          </a:p>
          <a:p>
            <a:pPr eaLnBrk="1" hangingPunct="1"/>
            <a:r>
              <a:rPr lang="en-US">
                <a:latin typeface="Times New Roman" charset="0"/>
              </a:rPr>
              <a:t>Security</a:t>
            </a:r>
          </a:p>
          <a:p>
            <a:pPr eaLnBrk="1" hangingPunct="1"/>
            <a:r>
              <a:rPr lang="en-US">
                <a:latin typeface="Times New Roman" charset="0"/>
              </a:rPr>
              <a:t>	Extensions should not compromise security. Applications should still be able to share resourses</a:t>
            </a:r>
          </a:p>
          <a:p>
            <a:pPr eaLnBrk="1" hangingPunct="1"/>
            <a:r>
              <a:rPr lang="en-US">
                <a:latin typeface="Times New Roman" charset="0"/>
              </a:rPr>
              <a:t>Performance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6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5F583-F6C4-7349-83F0-7EC130CEE443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2" eaLnBrk="1" hangingPunct="1"/>
            <a:r>
              <a:rPr lang="en-US" sz="900" dirty="0" err="1">
                <a:latin typeface="Lucida Sans Unicode" charset="0"/>
              </a:rPr>
              <a:t>Microkernels</a:t>
            </a:r>
            <a:r>
              <a:rPr lang="en-US" sz="900" dirty="0">
                <a:latin typeface="Lucida Sans Unicode" charset="0"/>
              </a:rPr>
              <a:t> (replaceable trusted servers, fault isolation)</a:t>
            </a:r>
          </a:p>
          <a:p>
            <a:pPr lvl="3" eaLnBrk="1" hangingPunct="1"/>
            <a:r>
              <a:rPr lang="en-US" sz="900" dirty="0">
                <a:latin typeface="Lucida Sans Unicode" charset="0"/>
              </a:rPr>
              <a:t>- Process, address space, IPC</a:t>
            </a:r>
          </a:p>
          <a:p>
            <a:pPr lvl="3" eaLnBrk="1" hangingPunct="1"/>
            <a:r>
              <a:rPr lang="en-US" sz="900" dirty="0">
                <a:latin typeface="Lucida Sans Unicode" charset="0"/>
              </a:rPr>
              <a:t>- same abstraction to all processes (even with trusted servers)</a:t>
            </a:r>
          </a:p>
          <a:p>
            <a:pPr lvl="3" eaLnBrk="1" hangingPunct="1"/>
            <a:r>
              <a:rPr lang="en-US" sz="900" dirty="0">
                <a:latin typeface="Lucida Sans Unicode" charset="0"/>
              </a:rPr>
              <a:t>- is there a need to cross the protection boundary often?</a:t>
            </a:r>
          </a:p>
          <a:p>
            <a:pPr lvl="2" eaLnBrk="1" hangingPunct="1"/>
            <a:r>
              <a:rPr lang="en-US" sz="900" dirty="0">
                <a:latin typeface="Lucida Sans Unicode" charset="0"/>
              </a:rPr>
              <a:t>Virtual Machines (multiple </a:t>
            </a:r>
            <a:r>
              <a:rPr lang="en-US" sz="900" dirty="0" err="1">
                <a:latin typeface="Lucida Sans Unicode" charset="0"/>
              </a:rPr>
              <a:t>VMs</a:t>
            </a:r>
            <a:r>
              <a:rPr lang="en-US" sz="900" dirty="0">
                <a:latin typeface="Lucida Sans Unicode" charset="0"/>
              </a:rPr>
              <a:t> on the same host OS)</a:t>
            </a:r>
          </a:p>
          <a:p>
            <a:pPr lvl="3" eaLnBrk="1" hangingPunct="1"/>
            <a:r>
              <a:rPr lang="en-US" sz="900" dirty="0">
                <a:latin typeface="Lucida Sans Unicode" charset="0"/>
              </a:rPr>
              <a:t>- virtualization of hardware expensive </a:t>
            </a:r>
          </a:p>
          <a:p>
            <a:pPr lvl="3" eaLnBrk="1" hangingPunct="1"/>
            <a:r>
              <a:rPr lang="en-US" sz="900" dirty="0">
                <a:latin typeface="Lucida Sans Unicode" charset="0"/>
              </a:rPr>
              <a:t>- virtualization can be counter-productive (apps LRU pager Vs VMM pager)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9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4D47C-D0EF-5C4D-800E-0F19F5F83645}" type="slidenum">
              <a:rPr lang="en-US"/>
              <a:pPr/>
              <a:t>18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7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A6DF7-F004-C948-92C2-A6BEC8959863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2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34FA4-3F6D-D748-B426-37C665FF6714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Extensibility, Safety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10669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E42AE-D309-1546-9582-20F8D2B25CEB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B1854-464F-43F5-9011-65D3A0BA16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C7739-656E-3145-B471-E0812D6422EC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01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4" y="3364706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anchor="b" anchorCtr="0"/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175" y="6356350"/>
            <a:ext cx="16271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" y="6356350"/>
            <a:ext cx="18938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0" y="5738813"/>
            <a:ext cx="758825" cy="574675"/>
          </a:xfrm>
        </p:spPr>
        <p:txBody>
          <a:bodyPr>
            <a:noAutofit/>
          </a:bodyPr>
          <a:lstStyle>
            <a:lvl1pPr eaLnBrk="1" hangingPunct="1">
              <a:defRPr sz="36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08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6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553F14-5A1D-874E-8885-2717A35CF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85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5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6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4763"/>
            <a:ext cx="779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4421981" y="3364707"/>
            <a:ext cx="685482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0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5"/>
            <a:ext cx="9144000" cy="54324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1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6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anchor="b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/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1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5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69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5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5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1447800"/>
            <a:ext cx="9144000" cy="541496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97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4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1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4" y="3364706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anchor="b" anchorCtr="0"/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425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" y="6356350"/>
            <a:ext cx="18923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0" y="5748338"/>
            <a:ext cx="762000" cy="576262"/>
          </a:xfrm>
        </p:spPr>
        <p:txBody>
          <a:bodyPr>
            <a:noAutofit/>
          </a:bodyPr>
          <a:lstStyle>
            <a:lvl1pPr eaLnBrk="1" hangingPunct="1">
              <a:defRPr sz="36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38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3500"/>
            <a:ext cx="7583487" cy="128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97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5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3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5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Calisto MT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Clr>
          <a:srgbClr val="858585"/>
        </a:buClr>
        <a:buFont typeface="Calisto MT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Calisto MT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Administrative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42306" y="54858"/>
            <a:ext cx="525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RUTGERS UNIVERSITY</a:t>
            </a:r>
            <a:b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</a:b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Computer Sciences Department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8600" y="1143000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CS 416 Operating Systems Design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248400" y="1225950"/>
            <a:ext cx="2438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Sudarsun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 Kannan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FF508-EEC2-2249-9113-5B5E8130FED8}"/>
              </a:ext>
            </a:extLst>
          </p:cNvPr>
          <p:cNvSpPr txBox="1"/>
          <p:nvPr/>
        </p:nvSpPr>
        <p:spPr>
          <a:xfrm>
            <a:off x="334617" y="3653135"/>
            <a:ext cx="8733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HW-0 Self Assessment Released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Exokernel paper review – Due Tuesday before the class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Also read book chapters 1-24 if you would like refresh concepts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HW-1 (Measuring system call cost will be announced next week)</a:t>
            </a:r>
          </a:p>
        </p:txBody>
      </p:sp>
    </p:spTree>
    <p:extLst>
      <p:ext uri="{BB962C8B-B14F-4D97-AF65-F5344CB8AC3E}">
        <p14:creationId xmlns:p14="http://schemas.microsoft.com/office/powerpoint/2010/main" val="21553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These Papers (1990s)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9" y="1973520"/>
            <a:ext cx="5824759" cy="38299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Windows was dominating the market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Mac OS downward trend (few </a:t>
            </a:r>
            <a:r>
              <a:rPr lang="en-US" dirty="0" err="1"/>
              <a:t>percents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Unix market highly fragmented (few </a:t>
            </a:r>
            <a:r>
              <a:rPr lang="en-US" dirty="0" err="1"/>
              <a:t>percents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OS research limited impact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Vast majority of </a:t>
            </a:r>
            <a:r>
              <a:rPr lang="en-US" dirty="0" err="1"/>
              <a:t>OSes</a:t>
            </a:r>
            <a:r>
              <a:rPr lang="en-US" dirty="0"/>
              <a:t> proprietary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“Is OS research dead?”, popular panel topic at systems conferences of the era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effort to reboot the OS research, in particular, and OS architecture, in general 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89" y="2074098"/>
            <a:ext cx="2815924" cy="17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4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for these papers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1990’s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Researchers (mostly) were doing special purpose OS hacks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Commercial market complaining that OS imposed big overheads on them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OS research community began to ask what the best way to facilitate customization might be.  In the spirit of the Flux OS toolkit…</a:t>
            </a:r>
          </a:p>
          <a:p>
            <a:pPr>
              <a:lnSpc>
                <a:spcPct val="90000"/>
              </a:lnSpc>
            </a:pPr>
            <a:r>
              <a:rPr lang="en-US" dirty="0"/>
              <a:t>2010’s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containers: single-purpose appliances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Unikernels</a:t>
            </a:r>
            <a:r>
              <a:rPr lang="en-US" dirty="0"/>
              <a:t>: (“sealable”) single-address space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Compile time specialized</a:t>
            </a:r>
          </a:p>
        </p:txBody>
      </p:sp>
    </p:spTree>
    <p:extLst>
      <p:ext uri="{BB962C8B-B14F-4D97-AF65-F5344CB8AC3E}">
        <p14:creationId xmlns:p14="http://schemas.microsoft.com/office/powerpoint/2010/main" val="276583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1988-1995: lots of innovation in OS development</a:t>
            </a:r>
          </a:p>
          <a:p>
            <a:pPr lvl="1"/>
            <a:r>
              <a:rPr lang="en-US" dirty="0"/>
              <a:t>Mach 3, the first “true” microkernel</a:t>
            </a:r>
          </a:p>
          <a:p>
            <a:pPr lvl="1"/>
            <a:r>
              <a:rPr lang="en-US" dirty="0"/>
              <a:t>SPIN, </a:t>
            </a:r>
            <a:r>
              <a:rPr lang="en-US" dirty="0" err="1"/>
              <a:t>Exokernel</a:t>
            </a:r>
            <a:r>
              <a:rPr lang="en-US" dirty="0"/>
              <a:t>, Nemesis, Scout, SPACE, Chorus, Vino,</a:t>
            </a:r>
          </a:p>
          <a:p>
            <a:pPr lvl="1"/>
            <a:r>
              <a:rPr lang="en-US" dirty="0"/>
              <a:t>Amoeba, etc...</a:t>
            </a:r>
          </a:p>
          <a:p>
            <a:pPr lvl="1"/>
            <a:r>
              <a:rPr lang="en-US" dirty="0"/>
              <a:t>And even more design papers</a:t>
            </a:r>
          </a:p>
        </p:txBody>
      </p:sp>
    </p:spTree>
    <p:extLst>
      <p:ext uri="{BB962C8B-B14F-4D97-AF65-F5344CB8AC3E}">
        <p14:creationId xmlns:p14="http://schemas.microsoft.com/office/powerpoint/2010/main" val="193207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for these papers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1990’s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Researchers (mostly) were doing special purpose OS hacks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Commercial market complaining that OS imposed big overheads on them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OS research community began to ask what the best way to facilitate customization might be.  In the spirit of the Flux OS toolkit…</a:t>
            </a:r>
          </a:p>
          <a:p>
            <a:pPr>
              <a:lnSpc>
                <a:spcPct val="90000"/>
              </a:lnSpc>
            </a:pPr>
            <a:r>
              <a:rPr lang="en-US" dirty="0"/>
              <a:t>2010’s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containers: single-purpose appliances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Unikernels</a:t>
            </a:r>
            <a:r>
              <a:rPr lang="en-US" dirty="0"/>
              <a:t>: (“sealable”) single-address space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Compile time specialized</a:t>
            </a:r>
          </a:p>
        </p:txBody>
      </p:sp>
    </p:spTree>
    <p:extLst>
      <p:ext uri="{BB962C8B-B14F-4D97-AF65-F5344CB8AC3E}">
        <p14:creationId xmlns:p14="http://schemas.microsoft.com/office/powerpoint/2010/main" val="287099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1988-1995: lots of innovation in OS development</a:t>
            </a:r>
          </a:p>
          <a:p>
            <a:pPr lvl="1"/>
            <a:r>
              <a:rPr lang="en-US" dirty="0"/>
              <a:t>Mach 3, the first “true” microkernel</a:t>
            </a:r>
          </a:p>
          <a:p>
            <a:pPr lvl="1"/>
            <a:r>
              <a:rPr lang="en-US" dirty="0"/>
              <a:t>SPIN, </a:t>
            </a:r>
            <a:r>
              <a:rPr lang="en-US" dirty="0" err="1"/>
              <a:t>Exokernel</a:t>
            </a:r>
            <a:r>
              <a:rPr lang="en-US" dirty="0"/>
              <a:t>, Nemesis, Scout, SPACE, Chorus, Vino,</a:t>
            </a:r>
          </a:p>
          <a:p>
            <a:pPr lvl="1"/>
            <a:r>
              <a:rPr lang="en-US" dirty="0"/>
              <a:t>Amoeba, etc...</a:t>
            </a:r>
          </a:p>
          <a:p>
            <a:pPr lvl="1"/>
            <a:r>
              <a:rPr lang="en-US" dirty="0"/>
              <a:t>And even more design papers</a:t>
            </a:r>
          </a:p>
        </p:txBody>
      </p:sp>
    </p:spTree>
    <p:extLst>
      <p:ext uri="{BB962C8B-B14F-4D97-AF65-F5344CB8AC3E}">
        <p14:creationId xmlns:p14="http://schemas.microsoft.com/office/powerpoint/2010/main" val="129442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Exploring new spaces</a:t>
            </a:r>
          </a:p>
          <a:p>
            <a:pPr lvl="1"/>
            <a:r>
              <a:rPr lang="en-US" dirty="0"/>
              <a:t>Distributed computing</a:t>
            </a:r>
          </a:p>
          <a:p>
            <a:pPr lvl="1"/>
            <a:r>
              <a:rPr lang="en-US" dirty="0"/>
              <a:t>Secure computing</a:t>
            </a:r>
          </a:p>
          <a:p>
            <a:pPr lvl="1"/>
            <a:r>
              <a:rPr lang="en-US" b="1" dirty="0"/>
              <a:t>Extensible kernels </a:t>
            </a:r>
            <a:r>
              <a:rPr lang="en-US" dirty="0"/>
              <a:t>(</a:t>
            </a:r>
            <a:r>
              <a:rPr lang="en-US" dirty="0" err="1"/>
              <a:t>exokernel</a:t>
            </a:r>
            <a:r>
              <a:rPr lang="en-US" dirty="0"/>
              <a:t>, </a:t>
            </a:r>
            <a:r>
              <a:rPr lang="en-US" dirty="0" err="1"/>
              <a:t>unikernel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Virtual machines </a:t>
            </a:r>
            <a:r>
              <a:rPr lang="en-US" dirty="0"/>
              <a:t>(</a:t>
            </a:r>
            <a:r>
              <a:rPr lang="en-US" dirty="0" err="1"/>
              <a:t>exokernel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New languages </a:t>
            </a:r>
            <a:r>
              <a:rPr lang="en-US" dirty="0"/>
              <a:t>(spin)</a:t>
            </a:r>
          </a:p>
          <a:p>
            <a:pPr lvl="1"/>
            <a:r>
              <a:rPr lang="en-US" b="1" dirty="0"/>
              <a:t>New memory management </a:t>
            </a:r>
            <a:r>
              <a:rPr lang="en-US" dirty="0"/>
              <a:t>(</a:t>
            </a:r>
            <a:r>
              <a:rPr lang="en-US" dirty="0" err="1"/>
              <a:t>exokernel</a:t>
            </a:r>
            <a:r>
              <a:rPr lang="en-US" dirty="0"/>
              <a:t>, </a:t>
            </a:r>
            <a:r>
              <a:rPr lang="en-US" dirty="0" err="1"/>
              <a:t>unikernel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9C877219-330D-2A4C-AA58-908F64874530}" type="slidenum">
              <a:rPr lang="en-US"/>
              <a:pPr/>
              <a:t>16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Problems (examples coming-up)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2057401"/>
            <a:ext cx="7616952" cy="339447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Extensibility</a:t>
            </a:r>
          </a:p>
          <a:p>
            <a:pPr lvl="1" eaLnBrk="1" hangingPunct="1"/>
            <a:r>
              <a:rPr lang="en-US" dirty="0"/>
              <a:t>Abstractions overly general</a:t>
            </a:r>
          </a:p>
          <a:p>
            <a:pPr lvl="1" eaLnBrk="1" hangingPunct="1"/>
            <a:r>
              <a:rPr lang="en-US" dirty="0"/>
              <a:t>Apps cannot dictate management</a:t>
            </a:r>
          </a:p>
          <a:p>
            <a:pPr lvl="1" eaLnBrk="1" hangingPunct="1"/>
            <a:r>
              <a:rPr lang="en-US" dirty="0"/>
              <a:t>Implementations are fixed</a:t>
            </a:r>
          </a:p>
          <a:p>
            <a:pPr eaLnBrk="1" hangingPunct="1"/>
            <a:r>
              <a:rPr lang="en-US" dirty="0"/>
              <a:t>Performance</a:t>
            </a:r>
          </a:p>
          <a:p>
            <a:pPr lvl="1" eaLnBrk="1" hangingPunct="1"/>
            <a:r>
              <a:rPr lang="en-US" dirty="0"/>
              <a:t>Crossing over into the kernel is expensive</a:t>
            </a:r>
          </a:p>
          <a:p>
            <a:pPr lvl="1" eaLnBrk="1" hangingPunct="1"/>
            <a:r>
              <a:rPr lang="en-US" dirty="0"/>
              <a:t>Generalizations and hiding information affect performance</a:t>
            </a:r>
          </a:p>
          <a:p>
            <a:pPr eaLnBrk="1" hangingPunct="1"/>
            <a:r>
              <a:rPr lang="en-US" dirty="0"/>
              <a:t>Protection and Management offered with loss in Extensibility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00561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1"/>
            <a:ext cx="8212137" cy="3505200"/>
          </a:xfrm>
        </p:spPr>
        <p:txBody>
          <a:bodyPr/>
          <a:lstStyle/>
          <a:p>
            <a:r>
              <a:rPr lang="en-US" dirty="0"/>
              <a:t>Dawson R. </a:t>
            </a:r>
            <a:r>
              <a:rPr lang="en-US" dirty="0" err="1"/>
              <a:t>Engler</a:t>
            </a:r>
            <a:r>
              <a:rPr lang="en-US" dirty="0"/>
              <a:t>, M. </a:t>
            </a:r>
            <a:r>
              <a:rPr lang="en-US" dirty="0" err="1"/>
              <a:t>Frans</a:t>
            </a:r>
            <a:r>
              <a:rPr lang="en-US" dirty="0"/>
              <a:t> </a:t>
            </a:r>
            <a:r>
              <a:rPr lang="en-US" dirty="0" err="1"/>
              <a:t>Kaashoek</a:t>
            </a:r>
            <a:r>
              <a:rPr lang="en-US" dirty="0"/>
              <a:t> and James O’Toole Jr.</a:t>
            </a:r>
          </a:p>
          <a:p>
            <a:r>
              <a:rPr lang="en-US" dirty="0" err="1"/>
              <a:t>Engler’s</a:t>
            </a:r>
            <a:r>
              <a:rPr lang="en-US" dirty="0"/>
              <a:t> Master’s Thesis.</a:t>
            </a:r>
          </a:p>
          <a:p>
            <a:r>
              <a:rPr lang="en-US" dirty="0"/>
              <a:t>Follow-up publications on 1997 and 2002.</a:t>
            </a:r>
          </a:p>
          <a:p>
            <a:r>
              <a:rPr lang="en-US" dirty="0" err="1"/>
              <a:t>Kaashoek</a:t>
            </a:r>
            <a:r>
              <a:rPr lang="en-US" dirty="0"/>
              <a:t> later worked on Corey.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524475"/>
            <a:ext cx="4134780" cy="22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7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9512951D-D126-CC40-AE7D-B8CF6940C33B}" type="slidenum">
              <a:rPr lang="en-US"/>
              <a:pPr/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Exokernels - Motivation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Existing Systems offer fixed high-level abstractions which is bad</a:t>
            </a:r>
          </a:p>
          <a:p>
            <a:pPr lvl="1" eaLnBrk="1" hangingPunct="1"/>
            <a:r>
              <a:rPr lang="en-US"/>
              <a:t>Hurt app performance (generalization – eg: LRU)</a:t>
            </a:r>
          </a:p>
          <a:p>
            <a:pPr lvl="1" eaLnBrk="1" hangingPunct="1"/>
            <a:r>
              <a:rPr lang="en-US"/>
              <a:t>Hide information (eg: page fault)</a:t>
            </a:r>
          </a:p>
          <a:p>
            <a:pPr lvl="1" eaLnBrk="1" hangingPunct="1"/>
            <a:r>
              <a:rPr lang="en-US"/>
              <a:t>Limit functionality (infrequent changes – cool ideas don’t make it through)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075F4FE1-7FD2-354C-ABA5-DA7D2A5F20EF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Motivation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Separate protection from management, mgmt in user space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Apps should use domain specific knowledge to influence OS services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Small and simple kernel – adaptable and maintainable</a:t>
            </a:r>
          </a:p>
        </p:txBody>
      </p:sp>
    </p:spTree>
    <p:extLst>
      <p:ext uri="{BB962C8B-B14F-4D97-AF65-F5344CB8AC3E}">
        <p14:creationId xmlns:p14="http://schemas.microsoft.com/office/powerpoint/2010/main" val="46977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  <a:noFill/>
        </p:spPr>
        <p:txBody>
          <a:bodyPr/>
          <a:lstStyle/>
          <a:p>
            <a:fld id="{5A80CADF-D7E6-DC46-BF03-275C15EAE7CC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Traditional OS services – Management and Protection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Provides a set of abstractions</a:t>
            </a:r>
          </a:p>
          <a:p>
            <a:pPr lvl="1" eaLnBrk="1" hangingPunct="1"/>
            <a:r>
              <a:rPr lang="en-US" sz="2400" dirty="0"/>
              <a:t>Processes, Threads, Virtual Memory, Files, IPC</a:t>
            </a:r>
          </a:p>
          <a:p>
            <a:pPr lvl="1" eaLnBrk="1" hangingPunct="1"/>
            <a:r>
              <a:rPr lang="en-US" sz="2400" dirty="0"/>
              <a:t>APIs, e.g.,: POSIX </a:t>
            </a:r>
          </a:p>
          <a:p>
            <a:pPr lvl="3" eaLnBrk="1" hangingPunct="1"/>
            <a:endParaRPr lang="en-US" sz="2200" dirty="0"/>
          </a:p>
          <a:p>
            <a:pPr eaLnBrk="1" hangingPunct="1"/>
            <a:r>
              <a:rPr lang="en-US" sz="2800" dirty="0"/>
              <a:t>Resource Allocation and Management</a:t>
            </a:r>
          </a:p>
          <a:p>
            <a:pPr lvl="1" eaLnBrk="1" hangingPunct="1"/>
            <a:r>
              <a:rPr lang="en-US" sz="2600" dirty="0"/>
              <a:t>E.g., Memory Management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sz="2800" dirty="0"/>
              <a:t>Protection and Security</a:t>
            </a:r>
          </a:p>
          <a:p>
            <a:pPr lvl="1" eaLnBrk="1" hangingPunct="1"/>
            <a:r>
              <a:rPr lang="en-US" sz="2400" dirty="0"/>
              <a:t>Concurrent execution</a:t>
            </a:r>
          </a:p>
        </p:txBody>
      </p:sp>
    </p:spTree>
    <p:extLst>
      <p:ext uri="{BB962C8B-B14F-4D97-AF65-F5344CB8AC3E}">
        <p14:creationId xmlns:p14="http://schemas.microsoft.com/office/powerpoint/2010/main" val="151711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77B98A0D-DA87-3C49-B627-552C6DE95618}" type="slidenum">
              <a:rPr lang="en-US"/>
              <a:pPr/>
              <a:t>20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Exokernel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25" dirty="0">
                <a:latin typeface="Lucida Sans Unicode" charset="0"/>
              </a:rPr>
              <a:t>Kernel only multiplexes hardware resources (Aegis)</a:t>
            </a:r>
          </a:p>
          <a:p>
            <a:r>
              <a:rPr lang="en-US" sz="1725" dirty="0">
                <a:latin typeface="Lucida Sans Unicode" charset="0"/>
              </a:rPr>
              <a:t>Higher-level abstractions in Library OS (</a:t>
            </a:r>
            <a:r>
              <a:rPr lang="en-US" sz="1725" dirty="0" err="1">
                <a:latin typeface="Lucida Sans Unicode" charset="0"/>
              </a:rPr>
              <a:t>ExOS</a:t>
            </a:r>
            <a:r>
              <a:rPr lang="en-US" sz="1725" dirty="0">
                <a:latin typeface="Lucida Sans Unicode" charset="0"/>
              </a:rPr>
              <a:t>)</a:t>
            </a:r>
          </a:p>
          <a:p>
            <a:r>
              <a:rPr lang="en-US" sz="1725" dirty="0">
                <a:latin typeface="Lucida Sans Unicode" charset="0"/>
              </a:rPr>
              <a:t>Secure binding, Visible resource revocation, Abort</a:t>
            </a:r>
          </a:p>
          <a:p>
            <a:r>
              <a:rPr lang="en-US" sz="1725" dirty="0">
                <a:latin typeface="Lucida Sans Unicode" charset="0"/>
              </a:rPr>
              <a:t>Apps link with the </a:t>
            </a:r>
            <a:r>
              <a:rPr lang="en-US" sz="1725" dirty="0" err="1">
                <a:latin typeface="Lucida Sans Unicode" charset="0"/>
              </a:rPr>
              <a:t>LibOS</a:t>
            </a:r>
            <a:r>
              <a:rPr lang="en-US" sz="1725" dirty="0">
                <a:latin typeface="Lucida Sans Unicode" charset="0"/>
              </a:rPr>
              <a:t> of their choice</a:t>
            </a:r>
          </a:p>
          <a:p>
            <a:pPr lvl="1" eaLnBrk="1" hangingPunct="1"/>
            <a:endParaRPr lang="en-US" sz="1500" dirty="0"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3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AEF61946-F40C-1341-8F51-5508B9CC71DF}" type="slidenum">
              <a:rPr lang="en-US"/>
              <a:pPr/>
              <a:t>21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 Component Layout</a:t>
            </a:r>
          </a:p>
        </p:txBody>
      </p:sp>
      <p:pic>
        <p:nvPicPr>
          <p:cNvPr id="19460" name="Picture 4" descr="monolithic-vs-mic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86000"/>
            <a:ext cx="2971800" cy="187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7486" y="3530203"/>
            <a:ext cx="2963465" cy="17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429250" y="5356622"/>
            <a:ext cx="16573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>
                <a:latin typeface="Lucida Sans Unicode" charset="0"/>
              </a:rPr>
              <a:t>Exokernel</a:t>
            </a:r>
          </a:p>
        </p:txBody>
      </p:sp>
    </p:spTree>
    <p:extLst>
      <p:ext uri="{BB962C8B-B14F-4D97-AF65-F5344CB8AC3E}">
        <p14:creationId xmlns:p14="http://schemas.microsoft.com/office/powerpoint/2010/main" val="273920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Exokernel</a:t>
            </a:r>
            <a:r>
              <a:rPr lang="en-US" dirty="0"/>
              <a:t>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Resource sharing, not policies</a:t>
            </a:r>
          </a:p>
          <a:p>
            <a:r>
              <a:rPr lang="en-US" dirty="0"/>
              <a:t>Library Operating System</a:t>
            </a:r>
          </a:p>
          <a:p>
            <a:pPr lvl="1"/>
            <a:r>
              <a:rPr lang="en-US" dirty="0"/>
              <a:t>Responsible for the abstractions</a:t>
            </a:r>
          </a:p>
          <a:p>
            <a:pPr lvl="2"/>
            <a:r>
              <a:rPr lang="en-US" dirty="0"/>
              <a:t>IPC</a:t>
            </a:r>
          </a:p>
          <a:p>
            <a:pPr lvl="2"/>
            <a:r>
              <a:rPr lang="en-US" dirty="0"/>
              <a:t>VM</a:t>
            </a:r>
          </a:p>
          <a:p>
            <a:pPr lvl="2"/>
            <a:r>
              <a:rPr lang="en-US" dirty="0"/>
              <a:t>Scheduling</a:t>
            </a:r>
          </a:p>
          <a:p>
            <a:pPr lvl="2"/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94533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E7A4C6EC-5842-3243-9DE0-17977F9D0089}" type="slidenum">
              <a:rPr lang="en-US"/>
              <a:pPr/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Lib OS and the Exokernel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Lib OS (untrusted) can implement traditional OS abstractions (compatibility)</a:t>
            </a:r>
          </a:p>
          <a:p>
            <a:pPr eaLnBrk="1" hangingPunct="1">
              <a:lnSpc>
                <a:spcPct val="90000"/>
              </a:lnSpc>
            </a:pPr>
            <a:endParaRPr lang="en-US" sz="2100"/>
          </a:p>
          <a:p>
            <a:pPr eaLnBrk="1" hangingPunct="1">
              <a:lnSpc>
                <a:spcPct val="90000"/>
              </a:lnSpc>
            </a:pPr>
            <a:r>
              <a:rPr lang="en-US" sz="2100"/>
              <a:t>Efficient (Lib OS in user space)</a:t>
            </a:r>
          </a:p>
          <a:p>
            <a:pPr eaLnBrk="1" hangingPunct="1">
              <a:lnSpc>
                <a:spcPct val="90000"/>
              </a:lnSpc>
            </a:pPr>
            <a:endParaRPr lang="en-US" sz="2100"/>
          </a:p>
          <a:p>
            <a:pPr eaLnBrk="1" hangingPunct="1">
              <a:lnSpc>
                <a:spcPct val="90000"/>
              </a:lnSpc>
            </a:pPr>
            <a:r>
              <a:rPr lang="en-US" sz="2100"/>
              <a:t>Apps link with Lib OS of their choice</a:t>
            </a:r>
          </a:p>
          <a:p>
            <a:pPr eaLnBrk="1" hangingPunct="1">
              <a:lnSpc>
                <a:spcPct val="90000"/>
              </a:lnSpc>
            </a:pPr>
            <a:endParaRPr lang="en-US" sz="2100"/>
          </a:p>
          <a:p>
            <a:pPr eaLnBrk="1" hangingPunct="1">
              <a:lnSpc>
                <a:spcPct val="90000"/>
              </a:lnSpc>
            </a:pPr>
            <a:r>
              <a:rPr lang="en-US" sz="2100"/>
              <a:t>Kernel allows LibOS to manage resources, protects LibOss</a:t>
            </a:r>
          </a:p>
        </p:txBody>
      </p:sp>
    </p:spTree>
    <p:extLst>
      <p:ext uri="{BB962C8B-B14F-4D97-AF65-F5344CB8AC3E}">
        <p14:creationId xmlns:p14="http://schemas.microsoft.com/office/powerpoint/2010/main" val="125479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Exokernel</a:t>
            </a:r>
            <a:r>
              <a:rPr lang="en-US" dirty="0"/>
              <a:t> Architecture</a:t>
            </a:r>
          </a:p>
        </p:txBody>
      </p:sp>
      <p:pic>
        <p:nvPicPr>
          <p:cNvPr id="39938" name="Picture 2" descr="http://pdos.csail.mit.edu/exo/exo-slides/img00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1887" b="12452"/>
          <a:stretch>
            <a:fillRect/>
          </a:stretch>
        </p:blipFill>
        <p:spPr bwMode="auto">
          <a:xfrm>
            <a:off x="1714500" y="2228850"/>
            <a:ext cx="5802516" cy="2857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86350" y="5257801"/>
            <a:ext cx="240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/>
              <a:t>Exokernels</a:t>
            </a:r>
            <a:r>
              <a:rPr lang="en-US" sz="1050" dirty="0"/>
              <a:t>. MIT CSAIL, 1998</a:t>
            </a:r>
          </a:p>
        </p:txBody>
      </p:sp>
    </p:spTree>
    <p:extLst>
      <p:ext uri="{BB962C8B-B14F-4D97-AF65-F5344CB8AC3E}">
        <p14:creationId xmlns:p14="http://schemas.microsoft.com/office/powerpoint/2010/main" val="39627667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Exokernel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Microkenels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Exokernel</a:t>
            </a:r>
            <a:r>
              <a:rPr lang="en-US" dirty="0"/>
              <a:t> defines only a low-level interface.</a:t>
            </a:r>
          </a:p>
          <a:p>
            <a:r>
              <a:rPr lang="en-US" dirty="0"/>
              <a:t>A microkernel also runs almost everything on user-level, but has fixed abstractions.</a:t>
            </a:r>
          </a:p>
          <a:p>
            <a:r>
              <a:rPr lang="en-US" dirty="0"/>
              <a:t>A VM emulates the whole machine, doesn’t provide direct access.</a:t>
            </a:r>
          </a:p>
        </p:txBody>
      </p:sp>
    </p:spTree>
    <p:extLst>
      <p:ext uri="{BB962C8B-B14F-4D97-AF65-F5344CB8AC3E}">
        <p14:creationId xmlns:p14="http://schemas.microsoft.com/office/powerpoint/2010/main" val="11027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Application-level resource management</a:t>
            </a:r>
          </a:p>
          <a:p>
            <a:r>
              <a:rPr lang="en-US" dirty="0"/>
              <a:t>Exports hardware resources</a:t>
            </a:r>
          </a:p>
          <a:p>
            <a:r>
              <a:rPr lang="en-US" dirty="0"/>
              <a:t>Multiplexes access between processes</a:t>
            </a:r>
          </a:p>
          <a:p>
            <a:r>
              <a:rPr lang="en-US" dirty="0"/>
              <a:t>Separates policy from management </a:t>
            </a:r>
          </a:p>
          <a:p>
            <a:pPr lvl="1"/>
            <a:r>
              <a:rPr lang="en-US" dirty="0"/>
              <a:t>avoid resource management!</a:t>
            </a:r>
          </a:p>
        </p:txBody>
      </p:sp>
    </p:spTree>
    <p:extLst>
      <p:ext uri="{BB962C8B-B14F-4D97-AF65-F5344CB8AC3E}">
        <p14:creationId xmlns:p14="http://schemas.microsoft.com/office/powerpoint/2010/main" val="274995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 we solve?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High-level abstractions</a:t>
            </a:r>
          </a:p>
          <a:p>
            <a:pPr lvl="1"/>
            <a:r>
              <a:rPr lang="en-US" dirty="0"/>
              <a:t>hurt application performance</a:t>
            </a:r>
          </a:p>
          <a:p>
            <a:pPr lvl="1"/>
            <a:r>
              <a:rPr lang="en-US" dirty="0"/>
              <a:t>Hide information </a:t>
            </a:r>
          </a:p>
          <a:p>
            <a:pPr lvl="2"/>
            <a:r>
              <a:rPr lang="en-US" dirty="0"/>
              <a:t>An application can get only a fraction of total available memory</a:t>
            </a:r>
          </a:p>
          <a:p>
            <a:pPr lvl="2"/>
            <a:r>
              <a:rPr lang="en-US" dirty="0"/>
              <a:t>Current OSes such as Linux or Windows don’t tell you that</a:t>
            </a:r>
          </a:p>
          <a:p>
            <a:pPr lvl="1"/>
            <a:r>
              <a:rPr lang="en-US" dirty="0"/>
              <a:t>Limit functionality</a:t>
            </a:r>
          </a:p>
          <a:p>
            <a:pPr lvl="2"/>
            <a:r>
              <a:rPr lang="en-US" dirty="0"/>
              <a:t>Application cannot decide how to manage the memory</a:t>
            </a:r>
          </a:p>
          <a:p>
            <a:r>
              <a:rPr lang="en-US" dirty="0"/>
              <a:t>Existing monolithic kernels</a:t>
            </a:r>
          </a:p>
          <a:p>
            <a:pPr lvl="1"/>
            <a:r>
              <a:rPr lang="en-US" dirty="0"/>
              <a:t>Encourage stable (archaic) interfaces</a:t>
            </a:r>
          </a:p>
          <a:p>
            <a:pPr lvl="2"/>
            <a:r>
              <a:rPr lang="en-US" dirty="0"/>
              <a:t>Application might want to write and encrypt data to disk</a:t>
            </a:r>
          </a:p>
          <a:p>
            <a:pPr lvl="1"/>
            <a:r>
              <a:rPr lang="en-US" dirty="0"/>
              <a:t>Difficult to extend with modern techniques</a:t>
            </a:r>
          </a:p>
        </p:txBody>
      </p:sp>
    </p:spTree>
    <p:extLst>
      <p:ext uri="{BB962C8B-B14F-4D97-AF65-F5344CB8AC3E}">
        <p14:creationId xmlns:p14="http://schemas.microsoft.com/office/powerpoint/2010/main" val="175253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them: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Secure bindings</a:t>
            </a:r>
          </a:p>
          <a:p>
            <a:r>
              <a:rPr lang="en-US" dirty="0"/>
              <a:t>Downloading code</a:t>
            </a:r>
          </a:p>
          <a:p>
            <a:r>
              <a:rPr lang="en-US" dirty="0"/>
              <a:t>Visible resource revocation</a:t>
            </a:r>
          </a:p>
          <a:p>
            <a:r>
              <a:rPr lang="en-US" dirty="0"/>
              <a:t>The abort protocol</a:t>
            </a:r>
          </a:p>
        </p:txBody>
      </p:sp>
    </p:spTree>
    <p:extLst>
      <p:ext uri="{BB962C8B-B14F-4D97-AF65-F5344CB8AC3E}">
        <p14:creationId xmlns:p14="http://schemas.microsoft.com/office/powerpoint/2010/main" val="309978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them: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Secure bindings</a:t>
            </a:r>
          </a:p>
          <a:p>
            <a:r>
              <a:rPr lang="en-US" dirty="0"/>
              <a:t>Downloading code</a:t>
            </a:r>
          </a:p>
          <a:p>
            <a:r>
              <a:rPr lang="en-US" dirty="0"/>
              <a:t>Visible resource revocation</a:t>
            </a:r>
          </a:p>
          <a:p>
            <a:r>
              <a:rPr lang="en-US" dirty="0"/>
              <a:t>The abort protocol</a:t>
            </a:r>
          </a:p>
        </p:txBody>
      </p:sp>
    </p:spTree>
    <p:extLst>
      <p:ext uri="{BB962C8B-B14F-4D97-AF65-F5344CB8AC3E}">
        <p14:creationId xmlns:p14="http://schemas.microsoft.com/office/powerpoint/2010/main" val="213650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in Linux - Quick 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752"/>
            <a:ext cx="8212137" cy="4527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Q: What is a virtual memory?</a:t>
            </a:r>
          </a:p>
          <a:p>
            <a:r>
              <a:rPr lang="en-US" dirty="0"/>
              <a:t>Q: What is virtual address translation?</a:t>
            </a:r>
          </a:p>
          <a:p>
            <a:r>
              <a:rPr lang="en-US" dirty="0"/>
              <a:t>Q: How virtual address translation work?	</a:t>
            </a:r>
          </a:p>
          <a:p>
            <a:r>
              <a:rPr lang="en-US" dirty="0"/>
              <a:t>Q: Is malloc()  a system call? </a:t>
            </a:r>
          </a:p>
          <a:p>
            <a:r>
              <a:rPr lang="en-US" dirty="0"/>
              <a:t>Q: When does a OS allocate memory</a:t>
            </a:r>
          </a:p>
          <a:p>
            <a:r>
              <a:rPr lang="en-US" dirty="0"/>
              <a:t>Q: What is a page fault?</a:t>
            </a:r>
          </a:p>
          <a:p>
            <a:r>
              <a:rPr lang="en-US" dirty="0"/>
              <a:t>Q: What is a TLB?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6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 to book chapters 12– 24</a:t>
            </a:r>
          </a:p>
          <a:p>
            <a:pPr lvl="6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Also refer to supporting virtual memory slides that will be added in a day</a:t>
            </a:r>
          </a:p>
        </p:txBody>
      </p:sp>
    </p:spTree>
    <p:extLst>
      <p:ext uri="{BB962C8B-B14F-4D97-AF65-F5344CB8AC3E}">
        <p14:creationId xmlns:p14="http://schemas.microsoft.com/office/powerpoint/2010/main" val="2861676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bindings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Decouples authorization from use</a:t>
            </a:r>
          </a:p>
          <a:p>
            <a:r>
              <a:rPr lang="en-US" dirty="0"/>
              <a:t>Authorize once, at “bind time”</a:t>
            </a:r>
          </a:p>
          <a:p>
            <a:r>
              <a:rPr lang="en-US" dirty="0"/>
              <a:t>Use transferable “capabilities” to check access</a:t>
            </a:r>
          </a:p>
          <a:p>
            <a:r>
              <a:rPr lang="en-US" dirty="0"/>
              <a:t>Cache bindings in-kernel to decrease binding frequency</a:t>
            </a:r>
          </a:p>
          <a:p>
            <a:pPr lvl="1"/>
            <a:r>
              <a:rPr lang="en-US" dirty="0"/>
              <a:t>Example: huge software-based TLB</a:t>
            </a:r>
          </a:p>
        </p:txBody>
      </p:sp>
    </p:spTree>
    <p:extLst>
      <p:ext uri="{BB962C8B-B14F-4D97-AF65-F5344CB8AC3E}">
        <p14:creationId xmlns:p14="http://schemas.microsoft.com/office/powerpoint/2010/main" val="3274321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Bindings - Virtual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92388E2-09A5-D549-A513-A2667A66A0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79463" y="1828800"/>
            <a:ext cx="7583487" cy="4297363"/>
          </a:xfrm>
        </p:spPr>
        <p:txBody>
          <a:bodyPr/>
          <a:lstStyle/>
          <a:p>
            <a:r>
              <a:rPr lang="en-US" dirty="0"/>
              <a:t>Virtual to Physical mapping done by the Library</a:t>
            </a:r>
          </a:p>
          <a:p>
            <a:r>
              <a:rPr lang="en-US" dirty="0"/>
              <a:t>Binding (i.e., a security token) along with the translation presented to the Exokernel</a:t>
            </a:r>
          </a:p>
          <a:p>
            <a:r>
              <a:rPr lang="en-US" dirty="0"/>
              <a:t>Exokernel puts into the the hardware TLB </a:t>
            </a:r>
          </a:p>
          <a:p>
            <a:r>
              <a:rPr lang="en-US" dirty="0"/>
              <a:t>Use transferable “capabilities” to check access</a:t>
            </a:r>
          </a:p>
          <a:p>
            <a:r>
              <a:rPr lang="en-US" dirty="0"/>
              <a:t>Cache bindings in-kernel to decrease binding frequency</a:t>
            </a:r>
          </a:p>
          <a:p>
            <a:pPr lvl="1"/>
            <a:r>
              <a:rPr lang="en-US" dirty="0"/>
              <a:t>Example: huge software-based TLB</a:t>
            </a:r>
          </a:p>
        </p:txBody>
      </p:sp>
    </p:spTree>
    <p:extLst>
      <p:ext uri="{BB962C8B-B14F-4D97-AF65-F5344CB8AC3E}">
        <p14:creationId xmlns:p14="http://schemas.microsoft.com/office/powerpoint/2010/main" val="240387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them: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Secure bindings</a:t>
            </a:r>
          </a:p>
          <a:p>
            <a:r>
              <a:rPr lang="en-US" b="1" dirty="0"/>
              <a:t>Downloading code</a:t>
            </a:r>
          </a:p>
          <a:p>
            <a:r>
              <a:rPr lang="en-US" dirty="0"/>
              <a:t>Visible resource revocation</a:t>
            </a:r>
          </a:p>
          <a:p>
            <a:r>
              <a:rPr lang="en-US" dirty="0"/>
              <a:t>The abort protocol</a:t>
            </a:r>
          </a:p>
        </p:txBody>
      </p:sp>
    </p:spTree>
    <p:extLst>
      <p:ext uri="{BB962C8B-B14F-4D97-AF65-F5344CB8AC3E}">
        <p14:creationId xmlns:p14="http://schemas.microsoft.com/office/powerpoint/2010/main" val="161539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Userspace application produces kernel space code</a:t>
            </a:r>
          </a:p>
          <a:p>
            <a:r>
              <a:rPr lang="en-US" dirty="0"/>
              <a:t>Access checks at download time</a:t>
            </a:r>
          </a:p>
          <a:p>
            <a:r>
              <a:rPr lang="en-US" dirty="0"/>
              <a:t>Code is verified before being run, with JIT for speed</a:t>
            </a:r>
          </a:p>
        </p:txBody>
      </p:sp>
    </p:spTree>
    <p:extLst>
      <p:ext uri="{BB962C8B-B14F-4D97-AF65-F5344CB8AC3E}">
        <p14:creationId xmlns:p14="http://schemas.microsoft.com/office/powerpoint/2010/main" val="933899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them: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Secure bindings</a:t>
            </a:r>
          </a:p>
          <a:p>
            <a:r>
              <a:rPr lang="en-US" dirty="0"/>
              <a:t>Downloading code</a:t>
            </a:r>
          </a:p>
          <a:p>
            <a:r>
              <a:rPr lang="en-US" b="1" dirty="0"/>
              <a:t>Visible resource revocation</a:t>
            </a:r>
          </a:p>
          <a:p>
            <a:r>
              <a:rPr lang="en-US" dirty="0"/>
              <a:t>The abort protocol</a:t>
            </a:r>
          </a:p>
        </p:txBody>
      </p:sp>
    </p:spTree>
    <p:extLst>
      <p:ext uri="{BB962C8B-B14F-4D97-AF65-F5344CB8AC3E}">
        <p14:creationId xmlns:p14="http://schemas.microsoft.com/office/powerpoint/2010/main" val="14040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resource revocation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Revocation traditionally invisible (or transparent)</a:t>
            </a:r>
          </a:p>
          <a:p>
            <a:pPr lvl="1"/>
            <a:r>
              <a:rPr lang="en-US" dirty="0"/>
              <a:t>Expensive: have to save entire state</a:t>
            </a:r>
          </a:p>
          <a:p>
            <a:pPr lvl="1"/>
            <a:r>
              <a:rPr lang="en-US" dirty="0"/>
              <a:t>E.g., Admin changes a files permission from read-write to ready-only</a:t>
            </a:r>
          </a:p>
          <a:p>
            <a:pPr lvl="1"/>
            <a:r>
              <a:rPr lang="en-US" dirty="0"/>
              <a:t>Memory protection?</a:t>
            </a:r>
          </a:p>
          <a:p>
            <a:r>
              <a:rPr lang="en-US" dirty="0"/>
              <a:t>Try visible instead!</a:t>
            </a:r>
          </a:p>
          <a:p>
            <a:pPr lvl="1"/>
            <a:r>
              <a:rPr lang="en-US" dirty="0"/>
              <a:t>Save only the state you need</a:t>
            </a:r>
          </a:p>
          <a:p>
            <a:pPr lvl="1"/>
            <a:r>
              <a:rPr lang="en-US" dirty="0"/>
              <a:t>Kernel gives you a few microseconds to do it</a:t>
            </a:r>
          </a:p>
        </p:txBody>
      </p:sp>
    </p:spTree>
    <p:extLst>
      <p:ext uri="{BB962C8B-B14F-4D97-AF65-F5344CB8AC3E}">
        <p14:creationId xmlns:p14="http://schemas.microsoft.com/office/powerpoint/2010/main" val="3829047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them: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Secure bindings</a:t>
            </a:r>
          </a:p>
          <a:p>
            <a:r>
              <a:rPr lang="en-US" dirty="0"/>
              <a:t>Downloading code</a:t>
            </a:r>
          </a:p>
          <a:p>
            <a:r>
              <a:rPr lang="en-US" dirty="0"/>
              <a:t>Visible resource revocation</a:t>
            </a:r>
          </a:p>
          <a:p>
            <a:r>
              <a:rPr lang="en-US" b="1" dirty="0"/>
              <a:t>The abort protocol</a:t>
            </a:r>
          </a:p>
        </p:txBody>
      </p:sp>
    </p:spTree>
    <p:extLst>
      <p:ext uri="{BB962C8B-B14F-4D97-AF65-F5344CB8AC3E}">
        <p14:creationId xmlns:p14="http://schemas.microsoft.com/office/powerpoint/2010/main" val="1040979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0F51219-1AE3-2944-8480-ACB493E9620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Revocation: kernel asks process for resource</a:t>
            </a:r>
          </a:p>
          <a:p>
            <a:pPr lvl="1"/>
            <a:r>
              <a:rPr lang="en-US" dirty="0"/>
              <a:t>“relinquish page 5 please”</a:t>
            </a:r>
          </a:p>
          <a:p>
            <a:pPr lvl="1"/>
            <a:r>
              <a:rPr lang="en-US" dirty="0"/>
              <a:t>Process tracks state and returns resource</a:t>
            </a:r>
          </a:p>
          <a:p>
            <a:r>
              <a:rPr lang="en-US" dirty="0"/>
              <a:t>Abort: kernel demands resource</a:t>
            </a:r>
          </a:p>
          <a:p>
            <a:pPr lvl="1"/>
            <a:r>
              <a:rPr lang="en-US" dirty="0"/>
              <a:t>“page 5 in 50 microseconds”</a:t>
            </a:r>
          </a:p>
          <a:p>
            <a:pPr lvl="1"/>
            <a:r>
              <a:rPr lang="en-US" dirty="0"/>
              <a:t>Takes resource “by force”</a:t>
            </a:r>
          </a:p>
          <a:p>
            <a:pPr lvl="1"/>
            <a:r>
              <a:rPr lang="en-US" dirty="0"/>
              <a:t>Invalidates credentials and bindings.</a:t>
            </a:r>
          </a:p>
          <a:p>
            <a:pPr lvl="1"/>
            <a:r>
              <a:rPr lang="en-US" dirty="0"/>
              <a:t>Notifies library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94273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 MIPS</a:t>
            </a:r>
          </a:p>
          <a:p>
            <a:r>
              <a:rPr lang="en-US" dirty="0"/>
              <a:t>Aegis: actual </a:t>
            </a:r>
            <a:r>
              <a:rPr lang="en-US" dirty="0" err="1"/>
              <a:t>exokernel</a:t>
            </a:r>
            <a:endParaRPr lang="en-US" dirty="0"/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Physical memory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Exceptions, Interrupts</a:t>
            </a:r>
          </a:p>
          <a:p>
            <a:r>
              <a:rPr lang="en-US" dirty="0" err="1"/>
              <a:t>ExOS</a:t>
            </a:r>
            <a:r>
              <a:rPr lang="en-US" dirty="0"/>
              <a:t>: library operating system</a:t>
            </a:r>
          </a:p>
          <a:p>
            <a:pPr lvl="1"/>
            <a:r>
              <a:rPr lang="en-US" dirty="0"/>
              <a:t>Processes, IPC, Virtual Memory,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47230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Microbenchmark</a:t>
            </a:r>
            <a:r>
              <a:rPr lang="en-US" dirty="0"/>
              <a:t> results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1943100"/>
            <a:ext cx="5029200" cy="1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0" y="4000500"/>
            <a:ext cx="50471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874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90500" y="1523999"/>
            <a:ext cx="7239000" cy="2020935"/>
          </a:xfrm>
          <a:noFill/>
          <a:ln/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Goal: Eliminate requirement that address space is contiguous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Eliminate external fragmentation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Grow segments as needed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Idea: Divide address spaces and physical memory into fixed-sized pages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Size: 2</a:t>
            </a:r>
            <a:r>
              <a:rPr lang="en-US" sz="1600" baseline="30000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Example: 4KB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Physical page: page frame</a:t>
            </a: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815013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434013" y="5449935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1981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1828800" y="5943600"/>
            <a:ext cx="1293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304800" y="6316663"/>
            <a:ext cx="21696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Logical View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7620000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7477396" y="3598396"/>
            <a:ext cx="23537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31242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Code</a:t>
            </a: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3124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Heap</a:t>
            </a: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3124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Stack</a:t>
            </a: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3124200" y="4648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Heap</a:t>
            </a: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3124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3124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Heap</a:t>
            </a: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2895600" y="5562600"/>
            <a:ext cx="1293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7620000" y="144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7620000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7620000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7620000" y="2362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7620000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7620000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7620000" y="3276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7620000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7620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7620000" y="4191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7620000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7620000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7620000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7620000" y="53340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7620000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7620000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7620000" y="6248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7620000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7620000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7620000" y="533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3886200" y="1905000"/>
            <a:ext cx="3733800" cy="198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3886200" y="4038600"/>
            <a:ext cx="36576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3886200" y="4724400"/>
            <a:ext cx="3733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3810000" y="5181600"/>
            <a:ext cx="38862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3886200" y="2895600"/>
            <a:ext cx="3733800" cy="190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73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C53AB286-FA9E-7340-B60F-AEC3F6FC38E4}" type="slidenum">
              <a:rPr lang="en-US"/>
              <a:pPr/>
              <a:t>40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ExOS Virtual Memory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3050" y="2565798"/>
            <a:ext cx="6115050" cy="137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485900" y="4400550"/>
            <a:ext cx="1657350" cy="1257300"/>
          </a:xfrm>
          <a:prstGeom prst="wedgeRoundRectCallout">
            <a:avLst>
              <a:gd name="adj1" fmla="val 94972"/>
              <a:gd name="adj2" fmla="val -935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500"/>
              <a:t>+ Fast Sys call.</a:t>
            </a:r>
          </a:p>
          <a:p>
            <a:pPr algn="ctr"/>
            <a:r>
              <a:rPr lang="en-US" sz="1500"/>
              <a:t>- Half the time in look-up (vector).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4057650" y="4514850"/>
            <a:ext cx="1657350" cy="1143000"/>
          </a:xfrm>
          <a:prstGeom prst="wedgeRoundRectCallout">
            <a:avLst>
              <a:gd name="adj1" fmla="val -3306"/>
              <a:gd name="adj2" fmla="val -1171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500"/>
              <a:t>Repeated access to Aegis STLB and ExOS PageTable</a:t>
            </a:r>
          </a:p>
        </p:txBody>
      </p:sp>
    </p:spTree>
    <p:extLst>
      <p:ext uri="{BB962C8B-B14F-4D97-AF65-F5344CB8AC3E}">
        <p14:creationId xmlns:p14="http://schemas.microsoft.com/office/powerpoint/2010/main" val="260544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 autoUpdateAnimBg="0"/>
      <p:bldP spid="4711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00250"/>
            <a:ext cx="7086600" cy="3771900"/>
          </a:xfrm>
        </p:spPr>
        <p:txBody>
          <a:bodyPr>
            <a:normAutofit/>
          </a:bodyPr>
          <a:lstStyle/>
          <a:p>
            <a:r>
              <a:rPr lang="en-US" dirty="0"/>
              <a:t>Extensible kernels are actually fast.</a:t>
            </a:r>
          </a:p>
          <a:p>
            <a:r>
              <a:rPr lang="en-US" dirty="0"/>
              <a:t>End-to-end arguments.</a:t>
            </a:r>
          </a:p>
          <a:p>
            <a:r>
              <a:rPr lang="en-US" dirty="0"/>
              <a:t>Efficient implementations.</a:t>
            </a:r>
          </a:p>
          <a:p>
            <a:r>
              <a:rPr lang="en-US" dirty="0"/>
              <a:t>Extensibility without loss of security or performance</a:t>
            </a:r>
          </a:p>
          <a:p>
            <a:pPr lvl="1"/>
            <a:r>
              <a:rPr lang="en-US" dirty="0" err="1"/>
              <a:t>Exokernels</a:t>
            </a:r>
            <a:endParaRPr lang="en-US" dirty="0"/>
          </a:p>
          <a:p>
            <a:pPr lvl="2"/>
            <a:r>
              <a:rPr lang="en-US" dirty="0"/>
              <a:t>Safely export machine resources</a:t>
            </a:r>
          </a:p>
          <a:p>
            <a:pPr lvl="2"/>
            <a:r>
              <a:rPr lang="en-US" dirty="0"/>
              <a:t>Decouple protection from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0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tain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Containers</a:t>
            </a:r>
          </a:p>
        </p:txBody>
      </p:sp>
      <p:sp>
        <p:nvSpPr>
          <p:cNvPr id="304" name="Grouping of processes…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173453" indent="-173453" defTabSz="227967">
              <a:spcBef>
                <a:spcPts val="1055"/>
              </a:spcBef>
              <a:buClr>
                <a:srgbClr val="39A3D5"/>
              </a:buClr>
              <a:buSzPct val="104999"/>
              <a:buFont typeface="Avenir Next"/>
              <a:buChar char="‣"/>
              <a:defRPr sz="2500" cap="none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Grouping of processes</a:t>
            </a:r>
          </a:p>
          <a:p>
            <a:pPr marL="173453" indent="-173453" defTabSz="227967">
              <a:spcBef>
                <a:spcPts val="1055"/>
              </a:spcBef>
              <a:buClr>
                <a:srgbClr val="39A3D5"/>
              </a:buClr>
              <a:buSzPct val="104999"/>
              <a:buFont typeface="Avenir Next"/>
              <a:buChar char="‣"/>
              <a:defRPr sz="2500" cap="none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Provide isolation between groups</a:t>
            </a:r>
          </a:p>
          <a:p>
            <a:pPr marL="173453" indent="-173453" defTabSz="227967">
              <a:spcBef>
                <a:spcPts val="1055"/>
              </a:spcBef>
              <a:buClr>
                <a:srgbClr val="39A3D5"/>
              </a:buClr>
              <a:buSzPct val="104999"/>
              <a:buFont typeface="Avenir Next"/>
              <a:buChar char="‣"/>
              <a:defRPr sz="2500" cap="none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Containers cannot customize operating systems</a:t>
            </a:r>
          </a:p>
          <a:p>
            <a:pPr marL="173453" indent="-173453" defTabSz="227967">
              <a:spcBef>
                <a:spcPts val="1055"/>
              </a:spcBef>
              <a:buClr>
                <a:srgbClr val="39A3D5"/>
              </a:buClr>
              <a:buSzPct val="104999"/>
              <a:buFont typeface="Avenir Next"/>
              <a:buChar char="‣"/>
              <a:defRPr sz="2500" cap="none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Isn’t this similar to the problem </a:t>
            </a:r>
            <a:r>
              <a:rPr dirty="0" err="1"/>
              <a:t>exokernels</a:t>
            </a:r>
            <a:r>
              <a:rPr dirty="0"/>
              <a:t> tried to solve?</a:t>
            </a:r>
          </a:p>
        </p:txBody>
      </p:sp>
      <p:sp>
        <p:nvSpPr>
          <p:cNvPr id="305" name="OS"/>
          <p:cNvSpPr txBox="1"/>
          <p:nvPr/>
        </p:nvSpPr>
        <p:spPr>
          <a:xfrm>
            <a:off x="1828800" y="5817139"/>
            <a:ext cx="5442203" cy="375048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OS</a:t>
            </a:r>
          </a:p>
        </p:txBody>
      </p:sp>
      <p:sp>
        <p:nvSpPr>
          <p:cNvPr id="306" name="Container"/>
          <p:cNvSpPr txBox="1"/>
          <p:nvPr/>
        </p:nvSpPr>
        <p:spPr>
          <a:xfrm>
            <a:off x="1828800" y="4415922"/>
            <a:ext cx="1757878" cy="1366244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Container</a:t>
            </a:r>
          </a:p>
        </p:txBody>
      </p:sp>
      <p:sp>
        <p:nvSpPr>
          <p:cNvPr id="307" name="Container"/>
          <p:cNvSpPr txBox="1"/>
          <p:nvPr/>
        </p:nvSpPr>
        <p:spPr>
          <a:xfrm>
            <a:off x="3670963" y="4415922"/>
            <a:ext cx="1757877" cy="1366244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Container</a:t>
            </a:r>
          </a:p>
        </p:txBody>
      </p:sp>
      <p:sp>
        <p:nvSpPr>
          <p:cNvPr id="308" name="Container"/>
          <p:cNvSpPr txBox="1"/>
          <p:nvPr/>
        </p:nvSpPr>
        <p:spPr>
          <a:xfrm>
            <a:off x="5513125" y="4415922"/>
            <a:ext cx="1757877" cy="1366244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Container</a:t>
            </a:r>
          </a:p>
        </p:txBody>
      </p:sp>
      <p:sp>
        <p:nvSpPr>
          <p:cNvPr id="309" name="Hypervisor"/>
          <p:cNvSpPr txBox="1"/>
          <p:nvPr/>
        </p:nvSpPr>
        <p:spPr>
          <a:xfrm>
            <a:off x="1828800" y="6230402"/>
            <a:ext cx="5442203" cy="375048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Hypervisor</a:t>
            </a:r>
          </a:p>
        </p:txBody>
      </p:sp>
      <p:sp>
        <p:nvSpPr>
          <p:cNvPr id="310" name="MySQL"/>
          <p:cNvSpPr txBox="1"/>
          <p:nvPr/>
        </p:nvSpPr>
        <p:spPr>
          <a:xfrm>
            <a:off x="2014572" y="4820483"/>
            <a:ext cx="1386334" cy="375048"/>
          </a:xfrm>
          <a:prstGeom prst="rect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MySQL</a:t>
            </a:r>
          </a:p>
        </p:txBody>
      </p:sp>
      <p:sp>
        <p:nvSpPr>
          <p:cNvPr id="311" name="Web Server"/>
          <p:cNvSpPr txBox="1"/>
          <p:nvPr/>
        </p:nvSpPr>
        <p:spPr>
          <a:xfrm>
            <a:off x="3856735" y="4820483"/>
            <a:ext cx="1386334" cy="375048"/>
          </a:xfrm>
          <a:prstGeom prst="rect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 dirty="0"/>
              <a:t>Web Server</a:t>
            </a:r>
          </a:p>
        </p:txBody>
      </p:sp>
      <p:sp>
        <p:nvSpPr>
          <p:cNvPr id="312" name="Web Server"/>
          <p:cNvSpPr txBox="1"/>
          <p:nvPr/>
        </p:nvSpPr>
        <p:spPr>
          <a:xfrm>
            <a:off x="3856735" y="5318812"/>
            <a:ext cx="1386334" cy="375048"/>
          </a:xfrm>
          <a:prstGeom prst="rect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Web Server</a:t>
            </a:r>
          </a:p>
        </p:txBody>
      </p:sp>
      <p:sp>
        <p:nvSpPr>
          <p:cNvPr id="313" name="MySQL"/>
          <p:cNvSpPr txBox="1"/>
          <p:nvPr/>
        </p:nvSpPr>
        <p:spPr>
          <a:xfrm>
            <a:off x="5698898" y="4820483"/>
            <a:ext cx="1386334" cy="375048"/>
          </a:xfrm>
          <a:prstGeom prst="rect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MySQL</a:t>
            </a:r>
          </a:p>
        </p:txBody>
      </p:sp>
      <p:sp>
        <p:nvSpPr>
          <p:cNvPr id="314" name="Web Server"/>
          <p:cNvSpPr txBox="1"/>
          <p:nvPr/>
        </p:nvSpPr>
        <p:spPr>
          <a:xfrm>
            <a:off x="5698898" y="5318812"/>
            <a:ext cx="1386334" cy="375048"/>
          </a:xfrm>
          <a:prstGeom prst="rect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>
            <a:lvl1pPr marL="0" indent="0" algn="ctr">
              <a:buSzTx/>
              <a:buNone/>
              <a:defRPr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210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44890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</a:t>
            </a:r>
            <a:br>
              <a:rPr lang="en-US" dirty="0"/>
            </a:br>
            <a:r>
              <a:rPr lang="en-US" dirty="0"/>
              <a:t>Page Addresses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How to translate logical address to physical address?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High-order bits of address designate page number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Low-order bits of address designate offset within page</a:t>
            </a:r>
          </a:p>
          <a:p>
            <a:pPr lvl="1">
              <a:lnSpc>
                <a:spcPct val="90000"/>
              </a:lnSpc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62000" y="3505200"/>
            <a:ext cx="3581400" cy="609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page number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762000" y="5105400"/>
            <a:ext cx="3581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frame number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4343400" y="35052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page offset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43400" y="51054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page offset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461125" y="3490913"/>
            <a:ext cx="21371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2">
                    <a:lumMod val="50000"/>
                  </a:schemeClr>
                </a:solidFill>
              </a:rPr>
              <a:t>Logical address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477000" y="5181600"/>
            <a:ext cx="22802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2">
                    <a:lumMod val="50000"/>
                  </a:schemeClr>
                </a:solidFill>
              </a:rPr>
              <a:t>Physical address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858000" y="2895600"/>
            <a:ext cx="1291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32 bits</a:t>
            </a: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1295400" y="4343400"/>
            <a:ext cx="1981200" cy="457200"/>
          </a:xfrm>
          <a:prstGeom prst="flowChartInternalStorage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translate</a:t>
            </a: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2286000" y="4114800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2286000" y="4800600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2117725" y="2957513"/>
            <a:ext cx="1312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20 bits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4495800" y="2971800"/>
            <a:ext cx="1226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12 bits</a:t>
            </a: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5181600" y="4191000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155" y="5825821"/>
            <a:ext cx="5254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No addition needed; just append bits correctly…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236" y="6233581"/>
            <a:ext cx="8628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77"/>
              </a:rPr>
              <a:t>How does format of address space determine number of pages and size of pages?</a:t>
            </a:r>
          </a:p>
        </p:txBody>
      </p:sp>
    </p:spTree>
    <p:extLst>
      <p:ext uri="{BB962C8B-B14F-4D97-AF65-F5344CB8AC3E}">
        <p14:creationId xmlns:p14="http://schemas.microsoft.com/office/powerpoint/2010/main" val="235716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63500"/>
            <a:ext cx="8288337" cy="1282700"/>
          </a:xfrm>
        </p:spPr>
        <p:txBody>
          <a:bodyPr/>
          <a:lstStyle/>
          <a:p>
            <a:r>
              <a:rPr lang="en-US" sz="4000" dirty="0"/>
              <a:t>Multilevel 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160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each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Creates multiple levels of page tables; outer level “page directory”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914400" y="3657600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2">
                    <a:lumMod val="50000"/>
                  </a:schemeClr>
                </a:solidFill>
              </a:rPr>
              <a:t>outer page</a:t>
            </a:r>
            <a:br>
              <a:rPr lang="en-US" sz="1828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828" dirty="0">
                <a:solidFill>
                  <a:schemeClr val="bg2">
                    <a:lumMod val="50000"/>
                  </a:schemeClr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2819400" y="3657600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2">
                    <a:lumMod val="50000"/>
                  </a:schemeClr>
                </a:solidFill>
              </a:rPr>
              <a:t>inner page</a:t>
            </a:r>
            <a:br>
              <a:rPr lang="en-US" sz="1828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828" dirty="0">
                <a:solidFill>
                  <a:schemeClr val="bg2">
                    <a:lumMod val="50000"/>
                  </a:schemeClr>
                </a:solidFill>
              </a:rPr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5029200" y="36576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2">
                    <a:lumMod val="50000"/>
                  </a:schemeClr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057708" y="3311525"/>
            <a:ext cx="1798247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2">
                    <a:lumMod val="50000"/>
                  </a:schemeClr>
                </a:solidFill>
              </a:rPr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3657600" y="4876800"/>
            <a:ext cx="1828800" cy="16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6934201" y="4343400"/>
            <a:ext cx="762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36576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3657600" y="5334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3657600" y="5562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3657600" y="5791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3657600" y="601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3657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533400" y="4038601"/>
            <a:ext cx="457200" cy="1524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228600" y="6324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2">
                    <a:lumMod val="50000"/>
                  </a:schemeClr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2813050" y="4876800"/>
            <a:ext cx="8445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228600" y="4572000"/>
            <a:ext cx="762000" cy="1752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990600" y="4495800"/>
            <a:ext cx="182880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9906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9906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990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9906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990600" y="5638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990600" y="5867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3352800" y="4114800"/>
            <a:ext cx="304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5486400" y="4800600"/>
            <a:ext cx="1447800" cy="45720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6934200" y="48006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6934200" y="52578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6934200" y="57150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6934200" y="61722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63500"/>
            <a:ext cx="8288337" cy="1282700"/>
          </a:xfrm>
        </p:spPr>
        <p:txBody>
          <a:bodyPr/>
          <a:lstStyle/>
          <a:p>
            <a:r>
              <a:rPr lang="en-US" sz="4000" dirty="0"/>
              <a:t>Multilevel 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1600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Q:  Assume a system with 48-bit virtual memory address. How many levels of pages table is required?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Q: What is the number of levels supported in current processors?</a:t>
            </a:r>
          </a:p>
        </p:txBody>
      </p:sp>
    </p:spTree>
    <p:extLst>
      <p:ext uri="{BB962C8B-B14F-4D97-AF65-F5344CB8AC3E}">
        <p14:creationId xmlns:p14="http://schemas.microsoft.com/office/powerpoint/2010/main" val="260773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63500"/>
            <a:ext cx="8288337" cy="1282700"/>
          </a:xfrm>
        </p:spPr>
        <p:txBody>
          <a:bodyPr/>
          <a:lstStyle/>
          <a:p>
            <a:r>
              <a:rPr lang="en-US" sz="4000" dirty="0"/>
              <a:t>TLB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1600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Q:  What is a TLB?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78ED5-C0D3-3C46-A58C-287BCFB38CC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0"/>
            <a:ext cx="8458200" cy="5181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2575" indent="-282575" algn="l" rtl="0" eaLnBrk="0" fontAlgn="base" hangingPunct="0">
              <a:spcBef>
                <a:spcPts val="2000"/>
              </a:spcBef>
              <a:spcAft>
                <a:spcPct val="0"/>
              </a:spcAft>
              <a:buFont typeface="Calisto MT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5778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86042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Calisto MT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143000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42557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Calisto MT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Calisto MT" charset="0"/>
              <a:buNone/>
            </a:pPr>
            <a:r>
              <a:rPr lang="en-US" dirty="0"/>
              <a:t>TLB is a cache for address translation</a:t>
            </a:r>
          </a:p>
          <a:p>
            <a:pPr>
              <a:lnSpc>
                <a:spcPct val="90000"/>
              </a:lnSpc>
              <a:buFont typeface="Calisto MT" charset="0"/>
              <a:buNone/>
            </a:pPr>
            <a:r>
              <a:rPr lang="en-US" dirty="0"/>
              <a:t>Hardware and OS cooperate to translate addresses</a:t>
            </a:r>
          </a:p>
          <a:p>
            <a:pPr>
              <a:lnSpc>
                <a:spcPct val="90000"/>
              </a:lnSpc>
              <a:buFont typeface="Calisto MT" charset="0"/>
              <a:buNone/>
            </a:pPr>
            <a:r>
              <a:rPr lang="en-US" dirty="0"/>
              <a:t>First, hardware checks TLB for virtual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TLB hit, address translation is done; page in physical memory</a:t>
            </a:r>
          </a:p>
          <a:p>
            <a:pPr>
              <a:lnSpc>
                <a:spcPct val="90000"/>
              </a:lnSpc>
              <a:buFont typeface="Calisto MT" charset="0"/>
              <a:buNone/>
            </a:pPr>
            <a:r>
              <a:rPr lang="en-US" dirty="0"/>
              <a:t>If </a:t>
            </a:r>
            <a:r>
              <a:rPr lang="en-US" dirty="0">
                <a:solidFill>
                  <a:schemeClr val="bg1"/>
                </a:solidFill>
              </a:rPr>
              <a:t>TLB miss</a:t>
            </a:r>
            <a:r>
              <a:rPr lang="en-US" dirty="0"/>
              <a:t>...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Hardware or OS walk page tables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PTE designates page is present, then page in physical memory</a:t>
            </a:r>
          </a:p>
          <a:p>
            <a:pPr marL="282575" lvl="1" indent="0">
              <a:lnSpc>
                <a:spcPct val="90000"/>
              </a:lnSpc>
              <a:buNone/>
            </a:pPr>
            <a:endParaRPr lang="en-US" sz="2000" dirty="0"/>
          </a:p>
          <a:p>
            <a:pPr marL="282575" lvl="1" indent="0">
              <a:lnSpc>
                <a:spcPct val="90000"/>
              </a:lnSpc>
              <a:buNone/>
            </a:pPr>
            <a:r>
              <a:rPr lang="en-US" sz="2000" dirty="0"/>
              <a:t>Cost of TLB translation vs. Page table translation?</a:t>
            </a:r>
          </a:p>
        </p:txBody>
      </p:sp>
    </p:spTree>
    <p:extLst>
      <p:ext uri="{BB962C8B-B14F-4D97-AF65-F5344CB8AC3E}">
        <p14:creationId xmlns:p14="http://schemas.microsoft.com/office/powerpoint/2010/main" val="188340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27" y="2170114"/>
            <a:ext cx="8673848" cy="3190707"/>
          </a:xfrm>
        </p:spPr>
        <p:txBody>
          <a:bodyPr/>
          <a:lstStyle/>
          <a:p>
            <a:pPr eaLnBrk="1" hangingPunct="1"/>
            <a:r>
              <a:rPr lang="en-US" dirty="0"/>
              <a:t>Extensibility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Security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Performance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08835" y="4889957"/>
            <a:ext cx="3647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Helvetica Neue Light"/>
                <a:cs typeface="Helvetica Neue Light"/>
              </a:rPr>
              <a:t>From Stefan Savage’s SOSP 95 presentation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56924"/>
              </p:ext>
            </p:extLst>
          </p:nvPr>
        </p:nvGraphicFramePr>
        <p:xfrm>
          <a:off x="4115709" y="1781332"/>
          <a:ext cx="4175693" cy="329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Bitmap Image" r:id="rId4" imgW="6125430" imgH="4495238" progId="Paint.Picture">
                  <p:embed/>
                </p:oleObj>
              </mc:Choice>
              <mc:Fallback>
                <p:oleObj name="Bitmap Image" r:id="rId4" imgW="6125430" imgH="4495238" progId="Paint.Picture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709" y="1781332"/>
                        <a:ext cx="4175693" cy="329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5245344"/>
            <a:ext cx="9144000" cy="75540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3200" dirty="0">
                <a:latin typeface="Helvetica Neue Light"/>
                <a:cs typeface="Helvetica Neue Light"/>
              </a:rPr>
              <a:t>Can we have all 3 in a single OS?</a:t>
            </a:r>
          </a:p>
        </p:txBody>
      </p:sp>
    </p:spTree>
    <p:extLst>
      <p:ext uri="{BB962C8B-B14F-4D97-AF65-F5344CB8AC3E}">
        <p14:creationId xmlns:p14="http://schemas.microsoft.com/office/powerpoint/2010/main" val="27597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10226</TotalTime>
  <Words>1746</Words>
  <Application>Microsoft Macintosh PowerPoint</Application>
  <PresentationFormat>On-screen Show (4:3)</PresentationFormat>
  <Paragraphs>375</Paragraphs>
  <Slides>42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Avenir Next</vt:lpstr>
      <vt:lpstr>Avenir Next Medium</vt:lpstr>
      <vt:lpstr>Calibri</vt:lpstr>
      <vt:lpstr>Calisto MT</vt:lpstr>
      <vt:lpstr>Chalkboard</vt:lpstr>
      <vt:lpstr>Gill Sans MT</vt:lpstr>
      <vt:lpstr>Helvetica Neue Light</vt:lpstr>
      <vt:lpstr>Lucida Sans Unicode</vt:lpstr>
      <vt:lpstr>Marker Felt</vt:lpstr>
      <vt:lpstr>Perpetua Titling MT</vt:lpstr>
      <vt:lpstr>Times New Roman</vt:lpstr>
      <vt:lpstr>1_Precedent</vt:lpstr>
      <vt:lpstr>Bitmap Image</vt:lpstr>
      <vt:lpstr>Administrative</vt:lpstr>
      <vt:lpstr>Traditional OS services – Management and Protection</vt:lpstr>
      <vt:lpstr>Memory Management in Linux - Quick Recap</vt:lpstr>
      <vt:lpstr>Paging</vt:lpstr>
      <vt:lpstr>Translation of  Page Addresses</vt:lpstr>
      <vt:lpstr>Multilevel Page Tables</vt:lpstr>
      <vt:lpstr>Multilevel Page Tables</vt:lpstr>
      <vt:lpstr>TLB</vt:lpstr>
      <vt:lpstr>Challenges</vt:lpstr>
      <vt:lpstr>Context for These Papers (1990s)</vt:lpstr>
      <vt:lpstr>Context for these papers</vt:lpstr>
      <vt:lpstr>Motivation</vt:lpstr>
      <vt:lpstr>Context for these papers</vt:lpstr>
      <vt:lpstr>Motivation</vt:lpstr>
      <vt:lpstr>Motivation</vt:lpstr>
      <vt:lpstr>Problems (examples coming-up)</vt:lpstr>
      <vt:lpstr>Exokernel</vt:lpstr>
      <vt:lpstr>Exokernels - Motivation</vt:lpstr>
      <vt:lpstr>Motivation (cont.)</vt:lpstr>
      <vt:lpstr>Exokernel</vt:lpstr>
      <vt:lpstr>OS Component Layout</vt:lpstr>
      <vt:lpstr>Exokernel main ideas</vt:lpstr>
      <vt:lpstr>Lib OS and the Exokernel</vt:lpstr>
      <vt:lpstr>Exokernel Architecture</vt:lpstr>
      <vt:lpstr>Exokernel vs Microkenels vs VM</vt:lpstr>
      <vt:lpstr>Design</vt:lpstr>
      <vt:lpstr>What problems do we solve?</vt:lpstr>
      <vt:lpstr>How do we solve them: Design</vt:lpstr>
      <vt:lpstr>How do we solve them: Design</vt:lpstr>
      <vt:lpstr>Secure bindings</vt:lpstr>
      <vt:lpstr>Secure Bindings - Virtual Memory</vt:lpstr>
      <vt:lpstr>How do we solve them: Design</vt:lpstr>
      <vt:lpstr>Downloading code</vt:lpstr>
      <vt:lpstr>How do we solve them: Design</vt:lpstr>
      <vt:lpstr>Visible resource revocation</vt:lpstr>
      <vt:lpstr>How do we solve them: Design</vt:lpstr>
      <vt:lpstr>Abort </vt:lpstr>
      <vt:lpstr>Exokernel</vt:lpstr>
      <vt:lpstr>Microbenchmark results</vt:lpstr>
      <vt:lpstr>ExOS Virtual Memory</vt:lpstr>
      <vt:lpstr>Perspective</vt:lpstr>
      <vt:lpstr>Containers</vt:lpstr>
    </vt:vector>
  </TitlesOfParts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Overview</dc:title>
  <dc:creator>Andrea Arpaci-Dusseau</dc:creator>
  <cp:lastModifiedBy>Sudarsun Kannan</cp:lastModifiedBy>
  <cp:revision>129</cp:revision>
  <cp:lastPrinted>2015-09-10T20:33:58Z</cp:lastPrinted>
  <dcterms:created xsi:type="dcterms:W3CDTF">2015-09-07T16:03:39Z</dcterms:created>
  <dcterms:modified xsi:type="dcterms:W3CDTF">2019-09-06T15:30:21Z</dcterms:modified>
</cp:coreProperties>
</file>