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7" r:id="rId2"/>
    <p:sldId id="312" r:id="rId3"/>
    <p:sldId id="317" r:id="rId4"/>
    <p:sldId id="319" r:id="rId5"/>
    <p:sldId id="330" r:id="rId6"/>
    <p:sldId id="308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262" r:id="rId15"/>
    <p:sldId id="318" r:id="rId16"/>
    <p:sldId id="268" r:id="rId17"/>
    <p:sldId id="258" r:id="rId18"/>
    <p:sldId id="259" r:id="rId19"/>
    <p:sldId id="279" r:id="rId20"/>
    <p:sldId id="283" r:id="rId21"/>
    <p:sldId id="284" r:id="rId22"/>
    <p:sldId id="287" r:id="rId23"/>
    <p:sldId id="290" r:id="rId24"/>
    <p:sldId id="295" r:id="rId25"/>
    <p:sldId id="299" r:id="rId26"/>
    <p:sldId id="309" r:id="rId27"/>
    <p:sldId id="307" r:id="rId28"/>
    <p:sldId id="313" r:id="rId29"/>
    <p:sldId id="314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14"/>
  </p:normalViewPr>
  <p:slideViewPr>
    <p:cSldViewPr snapToGrid="0" snapToObjects="1">
      <p:cViewPr varScale="1">
        <p:scale>
          <a:sx n="102" d="100"/>
          <a:sy n="102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1918449"/>
            <a:ext cx="7583488" cy="1470025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4" y="3478306"/>
            <a:ext cx="7583487" cy="1752600"/>
          </a:xfrm>
        </p:spPr>
        <p:txBody>
          <a:bodyPr/>
          <a:lstStyle>
            <a:lvl1pPr marL="0" indent="0" algn="ctr">
              <a:spcBef>
                <a:spcPts val="450"/>
              </a:spcBef>
              <a:buNone/>
              <a:defRPr sz="135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4763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086645" y="3364708"/>
            <a:ext cx="68548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anchor="b" anchorCtr="0"/>
          <a:lstStyle>
            <a:lvl1pPr marL="0" algn="ctr" defTabSz="685765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8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1800"/>
            </a:lvl1pPr>
            <a:lvl2pPr marL="342883" indent="0">
              <a:buNone/>
              <a:defRPr sz="2100"/>
            </a:lvl2pPr>
            <a:lvl3pPr marL="685765" indent="0">
              <a:buNone/>
              <a:defRPr sz="1800"/>
            </a:lvl3pPr>
            <a:lvl4pPr marL="1028648" indent="0">
              <a:buNone/>
              <a:defRPr sz="1500"/>
            </a:lvl4pPr>
            <a:lvl5pPr marL="1371530" indent="0">
              <a:buNone/>
              <a:defRPr sz="1500"/>
            </a:lvl5pPr>
            <a:lvl6pPr marL="1714412" indent="0">
              <a:buNone/>
              <a:defRPr sz="1500"/>
            </a:lvl6pPr>
            <a:lvl7pPr marL="2057295" indent="0">
              <a:buNone/>
              <a:defRPr sz="1500"/>
            </a:lvl7pPr>
            <a:lvl8pPr marL="2400177" indent="0">
              <a:buNone/>
              <a:defRPr sz="1500"/>
            </a:lvl8pPr>
            <a:lvl9pPr marL="274306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342883" indent="0">
              <a:buNone/>
              <a:defRPr sz="900"/>
            </a:lvl2pPr>
            <a:lvl3pPr marL="685765" indent="0">
              <a:buNone/>
              <a:defRPr sz="750"/>
            </a:lvl3pPr>
            <a:lvl4pPr marL="1028648" indent="0">
              <a:buNone/>
              <a:defRPr sz="675"/>
            </a:lvl4pPr>
            <a:lvl5pPr marL="1371530" indent="0">
              <a:buNone/>
              <a:defRPr sz="675"/>
            </a:lvl5pPr>
            <a:lvl6pPr marL="1714412" indent="0">
              <a:buNone/>
              <a:defRPr sz="675"/>
            </a:lvl6pPr>
            <a:lvl7pPr marL="2057295" indent="0">
              <a:buNone/>
              <a:defRPr sz="675"/>
            </a:lvl7pPr>
            <a:lvl8pPr marL="2400177" indent="0">
              <a:buNone/>
              <a:defRPr sz="675"/>
            </a:lvl8pPr>
            <a:lvl9pPr marL="274306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176" y="6356352"/>
            <a:ext cx="162718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" y="6356352"/>
            <a:ext cx="189388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301" y="5738815"/>
            <a:ext cx="758825" cy="574675"/>
          </a:xfrm>
        </p:spPr>
        <p:txBody>
          <a:bodyPr>
            <a:noAutofit/>
          </a:bodyPr>
          <a:lstStyle>
            <a:lvl1pPr eaLnBrk="1" hangingPunct="1">
              <a:defRPr sz="270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4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038600"/>
            <a:ext cx="7620000" cy="990600"/>
          </a:xfrm>
        </p:spPr>
        <p:txBody>
          <a:bodyPr anchor="b" anchorCtr="0">
            <a:normAutofit/>
          </a:bodyPr>
          <a:lstStyle>
            <a:lvl1pPr algn="ctr">
              <a:defRPr sz="27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685765" rtl="0" eaLnBrk="1" latinLnBrk="0" hangingPunct="1">
              <a:spcBef>
                <a:spcPts val="15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883" indent="0">
              <a:buNone/>
              <a:defRPr sz="2100"/>
            </a:lvl2pPr>
            <a:lvl3pPr marL="685765" indent="0">
              <a:buNone/>
              <a:defRPr sz="1800"/>
            </a:lvl3pPr>
            <a:lvl4pPr marL="1028648" indent="0">
              <a:buNone/>
              <a:defRPr sz="1500"/>
            </a:lvl4pPr>
            <a:lvl5pPr marL="1371530" indent="0">
              <a:buNone/>
              <a:defRPr sz="1500"/>
            </a:lvl5pPr>
            <a:lvl6pPr marL="1714412" indent="0">
              <a:buNone/>
              <a:defRPr sz="1500"/>
            </a:lvl6pPr>
            <a:lvl7pPr marL="2057295" indent="0">
              <a:buNone/>
              <a:defRPr sz="1500"/>
            </a:lvl7pPr>
            <a:lvl8pPr marL="2400177" indent="0">
              <a:buNone/>
              <a:defRPr sz="1500"/>
            </a:lvl8pPr>
            <a:lvl9pPr marL="274306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5042649"/>
            <a:ext cx="7620000" cy="1129553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83" indent="0">
              <a:buNone/>
              <a:defRPr sz="900"/>
            </a:lvl2pPr>
            <a:lvl3pPr marL="685765" indent="0">
              <a:buNone/>
              <a:defRPr sz="750"/>
            </a:lvl3pPr>
            <a:lvl4pPr marL="1028648" indent="0">
              <a:buNone/>
              <a:defRPr sz="675"/>
            </a:lvl4pPr>
            <a:lvl5pPr marL="1371530" indent="0">
              <a:buNone/>
              <a:defRPr sz="675"/>
            </a:lvl5pPr>
            <a:lvl6pPr marL="1714412" indent="0">
              <a:buNone/>
              <a:defRPr sz="675"/>
            </a:lvl6pPr>
            <a:lvl7pPr marL="2057295" indent="0">
              <a:buNone/>
              <a:defRPr sz="675"/>
            </a:lvl7pPr>
            <a:lvl8pPr marL="2400177" indent="0">
              <a:buNone/>
              <a:defRPr sz="675"/>
            </a:lvl8pPr>
            <a:lvl9pPr marL="274306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875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01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7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04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4763"/>
            <a:ext cx="7797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4421983" y="3364707"/>
            <a:ext cx="685482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1" y="457202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3" y="457202"/>
            <a:ext cx="6383337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1" y="6356352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6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99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708162" y="1658985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089645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99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708162" y="1658985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791523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7"/>
            <a:ext cx="9144000" cy="54324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5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789082"/>
            <a:ext cx="7583488" cy="1470025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4" y="4724402"/>
            <a:ext cx="7583487" cy="1385047"/>
          </a:xfrm>
        </p:spPr>
        <p:txBody>
          <a:bodyPr anchor="ctr"/>
          <a:lstStyle>
            <a:lvl1pPr marL="0" indent="0" algn="ctr">
              <a:spcBef>
                <a:spcPts val="225"/>
              </a:spcBef>
              <a:buNone/>
              <a:defRPr sz="135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6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64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6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2971802"/>
            <a:ext cx="7583487" cy="1362075"/>
          </a:xfrm>
        </p:spPr>
        <p:txBody>
          <a:bodyPr anchor="b" anchorCtr="0"/>
          <a:lstStyle>
            <a:lvl1pPr algn="ctr" defTabSz="685765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4724401"/>
            <a:ext cx="7583487" cy="1398494"/>
          </a:xfrm>
        </p:spPr>
        <p:txBody>
          <a:bodyPr/>
          <a:lstStyle>
            <a:lvl1pPr marL="0" indent="0" algn="ctr" defTabSz="685765" rtl="0" eaLnBrk="1" latinLnBrk="0" hangingPunct="1">
              <a:spcBef>
                <a:spcPts val="450"/>
              </a:spcBef>
              <a:buFont typeface="Calisto MT" pitchFamily="18" charset="0"/>
              <a:buNone/>
              <a:defRPr sz="13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8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7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1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7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1"/>
            <a:ext cx="3566160" cy="42973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2" y="1828801"/>
            <a:ext cx="3566160" cy="42973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0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7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1"/>
            <a:ext cx="3566160" cy="838200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100" b="0"/>
            </a:lvl1pPr>
            <a:lvl2pPr marL="342883" indent="0">
              <a:buNone/>
              <a:defRPr sz="1500" b="1"/>
            </a:lvl2pPr>
            <a:lvl3pPr marL="685765" indent="0">
              <a:buNone/>
              <a:defRPr sz="1350" b="1"/>
            </a:lvl3pPr>
            <a:lvl4pPr marL="1028648" indent="0">
              <a:buNone/>
              <a:defRPr sz="1200" b="1"/>
            </a:lvl4pPr>
            <a:lvl5pPr marL="1371530" indent="0">
              <a:buNone/>
              <a:defRPr sz="1200" b="1"/>
            </a:lvl5pPr>
            <a:lvl6pPr marL="1714412" indent="0">
              <a:buNone/>
              <a:defRPr sz="1200" b="1"/>
            </a:lvl6pPr>
            <a:lvl7pPr marL="2057295" indent="0">
              <a:buNone/>
              <a:defRPr sz="1200" b="1"/>
            </a:lvl7pPr>
            <a:lvl8pPr marL="2400177" indent="0">
              <a:buNone/>
              <a:defRPr sz="1200" b="1"/>
            </a:lvl8pPr>
            <a:lvl9pPr marL="274306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8"/>
            <a:ext cx="3566160" cy="3732585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2" y="1524001"/>
            <a:ext cx="3566160" cy="838200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100" b="0"/>
            </a:lvl1pPr>
            <a:lvl2pPr marL="342883" indent="0">
              <a:buNone/>
              <a:defRPr sz="1500" b="1"/>
            </a:lvl2pPr>
            <a:lvl3pPr marL="685765" indent="0">
              <a:buNone/>
              <a:defRPr sz="1350" b="1"/>
            </a:lvl3pPr>
            <a:lvl4pPr marL="1028648" indent="0">
              <a:buNone/>
              <a:defRPr sz="1200" b="1"/>
            </a:lvl4pPr>
            <a:lvl5pPr marL="1371530" indent="0">
              <a:buNone/>
              <a:defRPr sz="1200" b="1"/>
            </a:lvl5pPr>
            <a:lvl6pPr marL="1714412" indent="0">
              <a:buNone/>
              <a:defRPr sz="1200" b="1"/>
            </a:lvl6pPr>
            <a:lvl7pPr marL="2057295" indent="0">
              <a:buNone/>
              <a:defRPr sz="1200" b="1"/>
            </a:lvl7pPr>
            <a:lvl8pPr marL="2400177" indent="0">
              <a:buNone/>
              <a:defRPr sz="1200" b="1"/>
            </a:lvl8pPr>
            <a:lvl9pPr marL="274306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2" y="2393578"/>
            <a:ext cx="3566160" cy="3732585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44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1447802"/>
            <a:ext cx="9144000" cy="541496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2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4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40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4763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086645" y="3364708"/>
            <a:ext cx="68548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3" y="273051"/>
            <a:ext cx="3962400" cy="1690221"/>
          </a:xfrm>
        </p:spPr>
        <p:txBody>
          <a:bodyPr anchor="b" anchorCtr="0"/>
          <a:lstStyle>
            <a:lvl1pPr marL="0" algn="ctr" defTabSz="685765" rtl="0" eaLnBrk="1" latinLnBrk="0" hangingPunct="1">
              <a:spcBef>
                <a:spcPct val="0"/>
              </a:spcBef>
              <a:defRPr sz="27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2"/>
            <a:ext cx="3959352" cy="5853113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5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3" y="1975105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685765" rtl="0" eaLnBrk="1" latinLnBrk="0" hangingPunct="1">
              <a:lnSpc>
                <a:spcPct val="110000"/>
              </a:lnSpc>
              <a:spcBef>
                <a:spcPts val="1500"/>
              </a:spcBef>
              <a:buNone/>
              <a:defRPr sz="135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342883" indent="0">
              <a:buNone/>
              <a:defRPr sz="900"/>
            </a:lvl2pPr>
            <a:lvl3pPr marL="685765" indent="0">
              <a:buNone/>
              <a:defRPr sz="750"/>
            </a:lvl3pPr>
            <a:lvl4pPr marL="1028648" indent="0">
              <a:buNone/>
              <a:defRPr sz="675"/>
            </a:lvl4pPr>
            <a:lvl5pPr marL="1371530" indent="0">
              <a:buNone/>
              <a:defRPr sz="675"/>
            </a:lvl5pPr>
            <a:lvl6pPr marL="1714412" indent="0">
              <a:buNone/>
              <a:defRPr sz="675"/>
            </a:lvl6pPr>
            <a:lvl7pPr marL="2057295" indent="0">
              <a:buNone/>
              <a:defRPr sz="675"/>
            </a:lvl7pPr>
            <a:lvl8pPr marL="2400177" indent="0">
              <a:buNone/>
              <a:defRPr sz="675"/>
            </a:lvl8pPr>
            <a:lvl9pPr marL="274306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1" y="6356352"/>
            <a:ext cx="1622425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" y="6356352"/>
            <a:ext cx="18923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300" y="5748338"/>
            <a:ext cx="762000" cy="576262"/>
          </a:xfrm>
        </p:spPr>
        <p:txBody>
          <a:bodyPr>
            <a:noAutofit/>
          </a:bodyPr>
          <a:lstStyle>
            <a:lvl1pPr eaLnBrk="1" hangingPunct="1">
              <a:defRPr sz="270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8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4" y="63500"/>
            <a:ext cx="7583487" cy="128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1828801"/>
            <a:ext cx="7583487" cy="4297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588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3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1" y="6356352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8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342883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68576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02864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37153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211920" indent="-211920" algn="l" rtl="0" eaLnBrk="0" fontAlgn="base" hangingPunct="0">
        <a:spcBef>
          <a:spcPts val="1500"/>
        </a:spcBef>
        <a:spcAft>
          <a:spcPct val="0"/>
        </a:spcAft>
        <a:buFont typeface="Calisto MT" charset="0"/>
        <a:buChar char="•"/>
        <a:defRPr sz="180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433365" indent="-221445" algn="l" rtl="0" eaLnBrk="0" fontAlgn="base" hangingPunct="0">
        <a:spcBef>
          <a:spcPts val="450"/>
        </a:spcBef>
        <a:spcAft>
          <a:spcPct val="0"/>
        </a:spcAft>
        <a:buClr>
          <a:srgbClr val="858585"/>
        </a:buClr>
        <a:buFont typeface="Calisto MT" charset="0"/>
        <a:buChar char="•"/>
        <a:defRPr sz="165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645286" indent="-211920" algn="l" rtl="0" eaLnBrk="0" fontAlgn="base" hangingPunct="0">
        <a:spcBef>
          <a:spcPts val="450"/>
        </a:spcBef>
        <a:spcAft>
          <a:spcPct val="0"/>
        </a:spcAft>
        <a:buFont typeface="Calisto MT" charset="0"/>
        <a:buChar char="•"/>
        <a:defRPr sz="150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857207" indent="-211920" algn="l" rtl="0" eaLnBrk="0" fontAlgn="base" hangingPunct="0">
        <a:spcBef>
          <a:spcPts val="45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069127" indent="-211920" algn="l" rtl="0" eaLnBrk="0" fontAlgn="base" hangingPunct="0">
        <a:spcBef>
          <a:spcPts val="45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1885853" indent="-171441" algn="l" defTabSz="6857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9" indent="-171441" algn="l" defTabSz="6857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 dirty="0" err="1"/>
              <a:t>Virtualizing</a:t>
            </a:r>
            <a:r>
              <a:rPr lang="en-US" dirty="0"/>
              <a:t> Memory:</a:t>
            </a:r>
            <a:br>
              <a:rPr lang="en-US" dirty="0"/>
            </a:br>
            <a:r>
              <a:rPr lang="en-US" dirty="0"/>
              <a:t>Paging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52345"/>
            <a:ext cx="8458200" cy="2819400"/>
          </a:xfrm>
        </p:spPr>
        <p:txBody>
          <a:bodyPr/>
          <a:lstStyle/>
          <a:p>
            <a:pPr marL="609600" indent="-609600" algn="l"/>
            <a:r>
              <a:rPr lang="en-US" b="1" dirty="0"/>
              <a:t>Questions answered in this lecture:</a:t>
            </a:r>
          </a:p>
          <a:p>
            <a:pPr marL="990600" lvl="1" indent="-533400" algn="l"/>
            <a:r>
              <a:rPr lang="en-US" dirty="0">
                <a:solidFill>
                  <a:schemeClr val="bg1"/>
                </a:solidFill>
              </a:rPr>
              <a:t>Review segmentation and fragmentation</a:t>
            </a:r>
          </a:p>
          <a:p>
            <a:pPr marL="990600" lvl="1" indent="-533400" algn="l"/>
            <a:r>
              <a:rPr lang="en-US" dirty="0">
                <a:solidFill>
                  <a:schemeClr val="bg1"/>
                </a:solidFill>
              </a:rPr>
              <a:t>What is paging?</a:t>
            </a:r>
          </a:p>
          <a:p>
            <a:pPr marL="990600" lvl="1" indent="-533400" algn="l"/>
            <a:r>
              <a:rPr lang="en-US" dirty="0">
                <a:solidFill>
                  <a:schemeClr val="bg1"/>
                </a:solidFill>
              </a:rPr>
              <a:t>Where are page tables stored?</a:t>
            </a:r>
          </a:p>
          <a:p>
            <a:pPr marL="990600" lvl="1" indent="-533400" algn="l"/>
            <a:r>
              <a:rPr lang="en-US" dirty="0">
                <a:solidFill>
                  <a:schemeClr val="bg1"/>
                </a:solidFill>
              </a:rPr>
              <a:t>What are advantages and disadvantages of paging?</a:t>
            </a:r>
          </a:p>
          <a:p>
            <a:pPr marL="990600" lvl="1" indent="-533400"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ED1237E-50A3-7140-8442-80414DE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0"/>
            <a:ext cx="525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RUTGERS UNIVERSITY</a:t>
            </a:r>
            <a:b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</a:b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AD7F188-71BB-E845-A554-D0F23C89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1595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768369F-9350-7544-9109-17B6638FA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24" y="1165137"/>
            <a:ext cx="2438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Sudarsun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 Kannan</a:t>
            </a:r>
          </a:p>
        </p:txBody>
      </p:sp>
      <p:sp>
        <p:nvSpPr>
          <p:cNvPr id="10" name="Shape 1025">
            <a:extLst>
              <a:ext uri="{FF2B5EF4-FFF2-40B4-BE49-F238E27FC236}">
                <a16:creationId xmlns:a16="http://schemas.microsoft.com/office/drawing/2014/main" id="{E498216E-BAEC-314E-8C5B-CC00BF3D3EB2}"/>
              </a:ext>
            </a:extLst>
          </p:cNvPr>
          <p:cNvSpPr txBox="1">
            <a:spLocks/>
          </p:cNvSpPr>
          <p:nvPr/>
        </p:nvSpPr>
        <p:spPr>
          <a:xfrm>
            <a:off x="0" y="6453063"/>
            <a:ext cx="13004800" cy="47905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*Materials  modified and reused from OSTEP book and lectures of Prof. Andrea </a:t>
            </a:r>
            <a:r>
              <a:rPr lang="en-US" sz="1200" dirty="0" err="1">
                <a:solidFill>
                  <a:schemeClr val="bg1"/>
                </a:solidFill>
              </a:rPr>
              <a:t>Arpaci-Dusseau</a:t>
            </a:r>
            <a:r>
              <a:rPr lang="en-US" sz="1200" dirty="0">
                <a:solidFill>
                  <a:schemeClr val="bg1"/>
                </a:solidFill>
              </a:rPr>
              <a:t> and Prof. </a:t>
            </a:r>
            <a:r>
              <a:rPr lang="en-US" sz="1200" dirty="0" err="1">
                <a:solidFill>
                  <a:schemeClr val="bg1"/>
                </a:solidFill>
              </a:rPr>
              <a:t>Yojip</a:t>
            </a:r>
            <a:r>
              <a:rPr lang="en-US" sz="1200" dirty="0">
                <a:solidFill>
                  <a:schemeClr val="bg1"/>
                </a:solidFill>
              </a:rPr>
              <a:t> Won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41" name="Shape 1341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43" name="Shape 1343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53" name="Shape 1353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54" name="Shape 1354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55" name="Shape 1355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Virtual</a:t>
            </a:r>
            <a:r>
              <a:rPr lang="en-US" sz="1371" dirty="0">
                <a:solidFill>
                  <a:schemeClr val="bg1"/>
                </a:solidFill>
              </a:rPr>
              <a:t> (hex)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6141931" y="1665869"/>
            <a:ext cx="210524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358" name="Shape 1358"/>
          <p:cNvSpPr/>
          <p:nvPr/>
        </p:nvSpPr>
        <p:spPr>
          <a:xfrm>
            <a:off x="6141932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59" name="Shape 1359"/>
          <p:cNvSpPr/>
          <p:nvPr/>
        </p:nvSpPr>
        <p:spPr>
          <a:xfrm>
            <a:off x="4400643" y="2201651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0x1010, R1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3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4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5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6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7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3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62" name="Shape 1362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65" name="Shape 1365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75" name="Shape 1375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76" name="Shape 1376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Virtual</a:t>
            </a:r>
            <a:r>
              <a:rPr lang="en-US" sz="1371" dirty="0">
                <a:solidFill>
                  <a:schemeClr val="bg1"/>
                </a:solidFill>
              </a:rPr>
              <a:t> (hex)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6141932" y="1665869"/>
            <a:ext cx="204067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380" name="Shape 1380"/>
          <p:cNvSpPr/>
          <p:nvPr/>
        </p:nvSpPr>
        <p:spPr>
          <a:xfrm>
            <a:off x="4400643" y="2201651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0x1010, R1</a:t>
            </a:r>
          </a:p>
        </p:txBody>
      </p:sp>
      <p:sp>
        <p:nvSpPr>
          <p:cNvPr id="1381" name="Shape 1381"/>
          <p:cNvSpPr/>
          <p:nvPr/>
        </p:nvSpPr>
        <p:spPr>
          <a:xfrm>
            <a:off x="6141932" y="2201651"/>
            <a:ext cx="216620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>
                <a:solidFill>
                  <a:schemeClr val="bg1"/>
                </a:solidFill>
              </a:rPr>
              <a:t>0x400 + 0x010 = 0x410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3632061" y="2180999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5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6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7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1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2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4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85" name="Shape 1385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88" name="Shape 1388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89" name="Shape 1389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98" name="Shape 1398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99" name="Shape 1399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Virtual</a:t>
            </a:r>
          </a:p>
        </p:txBody>
      </p:sp>
      <p:sp>
        <p:nvSpPr>
          <p:cNvPr id="1401" name="Shape 1401"/>
          <p:cNvSpPr/>
          <p:nvPr/>
        </p:nvSpPr>
        <p:spPr>
          <a:xfrm>
            <a:off x="6141932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403" name="Shape 1403"/>
          <p:cNvSpPr/>
          <p:nvPr/>
        </p:nvSpPr>
        <p:spPr>
          <a:xfrm>
            <a:off x="4400643" y="2201651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0x1010, R1</a:t>
            </a:r>
          </a:p>
        </p:txBody>
      </p:sp>
      <p:sp>
        <p:nvSpPr>
          <p:cNvPr id="1405" name="Shape 1405"/>
          <p:cNvSpPr/>
          <p:nvPr/>
        </p:nvSpPr>
        <p:spPr>
          <a:xfrm>
            <a:off x="4400643" y="2469542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0x1100, R1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5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6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7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1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2" name="Shape 1381"/>
          <p:cNvSpPr/>
          <p:nvPr/>
        </p:nvSpPr>
        <p:spPr>
          <a:xfrm>
            <a:off x="6141932" y="2201651"/>
            <a:ext cx="216620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>
                <a:solidFill>
                  <a:schemeClr val="bg1"/>
                </a:solidFill>
              </a:rPr>
              <a:t>0x400 + 0x010 = 0x410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33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0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411" name="Shape 1411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421" name="Shape 1421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22" name="Shape 1422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Virtual</a:t>
            </a:r>
          </a:p>
        </p:txBody>
      </p:sp>
      <p:sp>
        <p:nvSpPr>
          <p:cNvPr id="1424" name="Shape 1424"/>
          <p:cNvSpPr/>
          <p:nvPr/>
        </p:nvSpPr>
        <p:spPr>
          <a:xfrm>
            <a:off x="6141932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426" name="Shape 1426"/>
          <p:cNvSpPr/>
          <p:nvPr/>
        </p:nvSpPr>
        <p:spPr>
          <a:xfrm>
            <a:off x="4400643" y="2201651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0x1010, R1</a:t>
            </a:r>
          </a:p>
        </p:txBody>
      </p:sp>
      <p:sp>
        <p:nvSpPr>
          <p:cNvPr id="1428" name="Shape 1428"/>
          <p:cNvSpPr/>
          <p:nvPr/>
        </p:nvSpPr>
        <p:spPr>
          <a:xfrm>
            <a:off x="4400643" y="2469542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0x1100, R1</a:t>
            </a:r>
          </a:p>
        </p:txBody>
      </p:sp>
      <p:sp>
        <p:nvSpPr>
          <p:cNvPr id="1429" name="Shape 1429"/>
          <p:cNvSpPr/>
          <p:nvPr/>
        </p:nvSpPr>
        <p:spPr>
          <a:xfrm>
            <a:off x="6141932" y="2469542"/>
            <a:ext cx="2249033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>
                <a:solidFill>
                  <a:schemeClr val="bg1"/>
                </a:solidFill>
              </a:rPr>
              <a:t>0x400 + 0x100 = 0x500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3632061" y="2221182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7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1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2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3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4" name="Shape 1381"/>
          <p:cNvSpPr/>
          <p:nvPr/>
        </p:nvSpPr>
        <p:spPr>
          <a:xfrm>
            <a:off x="6141932" y="2201651"/>
            <a:ext cx="216620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>
                <a:solidFill>
                  <a:schemeClr val="bg1"/>
                </a:solidFill>
              </a:rPr>
              <a:t>0x400 + 0x010 = 0x410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35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8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Review: </a:t>
            </a:r>
            <a:r>
              <a:rPr sz="4600" dirty="0">
                <a:solidFill>
                  <a:srgbClr val="FFFFFF"/>
                </a:solidFill>
              </a:rPr>
              <a:t>Segmentation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0" y="1603375"/>
            <a:ext cx="9144000" cy="56515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/>
              <a:t>Assume </a:t>
            </a:r>
            <a:r>
              <a:rPr sz="2700" dirty="0">
                <a:solidFill>
                  <a:srgbClr val="C00000"/>
                </a:solidFill>
              </a:rPr>
              <a:t>14-bit</a:t>
            </a:r>
            <a:r>
              <a:rPr sz="2700" dirty="0"/>
              <a:t> virtual addresses,</a:t>
            </a:r>
            <a:r>
              <a:rPr lang="en-US" sz="2700" dirty="0"/>
              <a:t> </a:t>
            </a:r>
            <a:r>
              <a:rPr sz="2700" dirty="0"/>
              <a:t>high 2 bits indicat</a:t>
            </a:r>
            <a:r>
              <a:rPr lang="en-US" sz="2700" dirty="0"/>
              <a:t>e</a:t>
            </a:r>
            <a:r>
              <a:rPr sz="2700" dirty="0"/>
              <a:t> segment</a:t>
            </a:r>
          </a:p>
        </p:txBody>
      </p:sp>
      <p:sp>
        <p:nvSpPr>
          <p:cNvPr id="39" name="Shape 85"/>
          <p:cNvSpPr/>
          <p:nvPr/>
        </p:nvSpPr>
        <p:spPr>
          <a:xfrm>
            <a:off x="189234" y="3006511"/>
            <a:ext cx="1180458" cy="13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Segments:</a:t>
            </a:r>
            <a:br>
              <a:rPr sz="2000" dirty="0">
                <a:solidFill>
                  <a:schemeClr val="bg1"/>
                </a:solidFill>
              </a:rPr>
            </a:br>
            <a:r>
              <a:rPr sz="2000" dirty="0">
                <a:solidFill>
                  <a:schemeClr val="bg1"/>
                </a:solidFill>
              </a:rPr>
              <a:t>0=&gt;code</a:t>
            </a:r>
            <a:br>
              <a:rPr sz="2000" dirty="0">
                <a:solidFill>
                  <a:schemeClr val="bg1"/>
                </a:solidFill>
              </a:rPr>
            </a:br>
            <a:r>
              <a:rPr sz="2000" dirty="0">
                <a:solidFill>
                  <a:schemeClr val="bg1"/>
                </a:solidFill>
              </a:rPr>
              <a:t>1=&gt;heap</a:t>
            </a:r>
            <a:br>
              <a:rPr sz="2000" dirty="0">
                <a:solidFill>
                  <a:schemeClr val="bg1"/>
                </a:solidFill>
              </a:rPr>
            </a:br>
            <a:r>
              <a:rPr sz="2000" dirty="0">
                <a:solidFill>
                  <a:schemeClr val="bg1"/>
                </a:solidFill>
              </a:rPr>
              <a:t>2=&gt;stack.</a:t>
            </a:r>
          </a:p>
        </p:txBody>
      </p:sp>
      <p:sp>
        <p:nvSpPr>
          <p:cNvPr id="4" name="Shape 50"/>
          <p:cNvSpPr/>
          <p:nvPr/>
        </p:nvSpPr>
        <p:spPr>
          <a:xfrm flipV="1">
            <a:off x="2561637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" name="Shape 51"/>
          <p:cNvSpPr/>
          <p:nvPr/>
        </p:nvSpPr>
        <p:spPr>
          <a:xfrm>
            <a:off x="2362404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0x0000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" name="Shape 52"/>
          <p:cNvSpPr/>
          <p:nvPr/>
        </p:nvSpPr>
        <p:spPr>
          <a:xfrm flipV="1">
            <a:off x="4020145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" name="Shape 53"/>
          <p:cNvSpPr/>
          <p:nvPr/>
        </p:nvSpPr>
        <p:spPr>
          <a:xfrm>
            <a:off x="3710961" y="2409824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0x1000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8" name="Shape 54"/>
          <p:cNvSpPr/>
          <p:nvPr/>
        </p:nvSpPr>
        <p:spPr>
          <a:xfrm flipV="1">
            <a:off x="5478654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" name="Shape 55"/>
          <p:cNvSpPr/>
          <p:nvPr/>
        </p:nvSpPr>
        <p:spPr>
          <a:xfrm>
            <a:off x="5279422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0x2000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0" name="Shape 56"/>
          <p:cNvSpPr/>
          <p:nvPr/>
        </p:nvSpPr>
        <p:spPr>
          <a:xfrm flipV="1">
            <a:off x="6937163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" name="Shape 57"/>
          <p:cNvSpPr/>
          <p:nvPr/>
        </p:nvSpPr>
        <p:spPr>
          <a:xfrm>
            <a:off x="6689024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0x3000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Shape 58"/>
          <p:cNvSpPr/>
          <p:nvPr/>
        </p:nvSpPr>
        <p:spPr>
          <a:xfrm flipV="1">
            <a:off x="8395672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3" name="Shape 59"/>
          <p:cNvSpPr/>
          <p:nvPr/>
        </p:nvSpPr>
        <p:spPr>
          <a:xfrm>
            <a:off x="8147533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0x4000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2561637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Shape 61"/>
          <p:cNvSpPr/>
          <p:nvPr/>
        </p:nvSpPr>
        <p:spPr>
          <a:xfrm>
            <a:off x="2313497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0x4000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6" name="Shape 62"/>
          <p:cNvSpPr/>
          <p:nvPr/>
        </p:nvSpPr>
        <p:spPr>
          <a:xfrm flipV="1">
            <a:off x="4020145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" name="Shape 63"/>
          <p:cNvSpPr/>
          <p:nvPr/>
        </p:nvSpPr>
        <p:spPr>
          <a:xfrm>
            <a:off x="3772005" y="4632936"/>
            <a:ext cx="687303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0x5000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8" name="Shape 64"/>
          <p:cNvSpPr/>
          <p:nvPr/>
        </p:nvSpPr>
        <p:spPr>
          <a:xfrm flipV="1">
            <a:off x="5478654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" name="Shape 65"/>
          <p:cNvSpPr/>
          <p:nvPr/>
        </p:nvSpPr>
        <p:spPr>
          <a:xfrm>
            <a:off x="5230515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0x6000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0" name="Shape 66"/>
          <p:cNvSpPr/>
          <p:nvPr/>
        </p:nvSpPr>
        <p:spPr>
          <a:xfrm flipV="1">
            <a:off x="6937163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1" name="Shape 67"/>
          <p:cNvSpPr/>
          <p:nvPr/>
        </p:nvSpPr>
        <p:spPr>
          <a:xfrm>
            <a:off x="6689023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0x7000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2" name="Shape 68"/>
          <p:cNvSpPr/>
          <p:nvPr/>
        </p:nvSpPr>
        <p:spPr>
          <a:xfrm flipV="1">
            <a:off x="8395672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3" name="Shape 69"/>
          <p:cNvSpPr/>
          <p:nvPr/>
        </p:nvSpPr>
        <p:spPr>
          <a:xfrm>
            <a:off x="8147532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0x8000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4" name="Shape 70"/>
          <p:cNvSpPr/>
          <p:nvPr/>
        </p:nvSpPr>
        <p:spPr>
          <a:xfrm>
            <a:off x="1594795" y="2709425"/>
            <a:ext cx="891482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25" name="Shape 71"/>
          <p:cNvSpPr/>
          <p:nvPr/>
        </p:nvSpPr>
        <p:spPr>
          <a:xfrm>
            <a:off x="1513833" y="4309749"/>
            <a:ext cx="97244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26" name="Shape 72"/>
          <p:cNvSpPr/>
          <p:nvPr/>
        </p:nvSpPr>
        <p:spPr>
          <a:xfrm>
            <a:off x="6225079" y="2858610"/>
            <a:ext cx="705337" cy="159256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7" name="Shape 73"/>
          <p:cNvSpPr/>
          <p:nvPr/>
        </p:nvSpPr>
        <p:spPr>
          <a:xfrm>
            <a:off x="2560013" y="2853213"/>
            <a:ext cx="1455237" cy="1586526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8" name="Shape 74"/>
          <p:cNvSpPr/>
          <p:nvPr/>
        </p:nvSpPr>
        <p:spPr>
          <a:xfrm>
            <a:off x="4037514" y="2860871"/>
            <a:ext cx="2194621" cy="158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134" y="21600"/>
                </a:lnTo>
                <a:lnTo>
                  <a:pt x="21600" y="21515"/>
                </a:lnTo>
                <a:lnTo>
                  <a:pt x="14172" y="13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" name="Shape 75"/>
          <p:cNvSpPr/>
          <p:nvPr/>
        </p:nvSpPr>
        <p:spPr>
          <a:xfrm>
            <a:off x="2550552" y="2854729"/>
            <a:ext cx="5832205" cy="0"/>
          </a:xfrm>
          <a:prstGeom prst="line">
            <a:avLst/>
          </a:pr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" name="Shape 76"/>
          <p:cNvSpPr/>
          <p:nvPr/>
        </p:nvSpPr>
        <p:spPr>
          <a:xfrm>
            <a:off x="2550552" y="4455053"/>
            <a:ext cx="5832205" cy="0"/>
          </a:xfrm>
          <a:prstGeom prst="line">
            <a:avLst/>
          </a:prstGeom>
          <a:ln w="508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1" name="Shape 77"/>
          <p:cNvSpPr/>
          <p:nvPr/>
        </p:nvSpPr>
        <p:spPr>
          <a:xfrm rot="5402897">
            <a:off x="3010182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2" name="Shape 78"/>
          <p:cNvSpPr/>
          <p:nvPr/>
        </p:nvSpPr>
        <p:spPr>
          <a:xfrm rot="5402897">
            <a:off x="6297038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5" name="Shape 81"/>
          <p:cNvSpPr/>
          <p:nvPr/>
        </p:nvSpPr>
        <p:spPr>
          <a:xfrm rot="3842897">
            <a:off x="4875416" y="3416066"/>
            <a:ext cx="561294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" name="Shape 82"/>
          <p:cNvSpPr/>
          <p:nvPr/>
        </p:nvSpPr>
        <p:spPr>
          <a:xfrm>
            <a:off x="3191935" y="2167787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Shape 83"/>
          <p:cNvSpPr/>
          <p:nvPr/>
        </p:nvSpPr>
        <p:spPr>
          <a:xfrm>
            <a:off x="4625990" y="2169099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8" name="Shape 84"/>
          <p:cNvSpPr/>
          <p:nvPr/>
        </p:nvSpPr>
        <p:spPr>
          <a:xfrm>
            <a:off x="6133405" y="2169099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Shape 194"/>
          <p:cNvSpPr/>
          <p:nvPr/>
        </p:nvSpPr>
        <p:spPr>
          <a:xfrm>
            <a:off x="3025253" y="2309563"/>
            <a:ext cx="65430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41" name="Shape 195"/>
          <p:cNvSpPr/>
          <p:nvPr/>
        </p:nvSpPr>
        <p:spPr>
          <a:xfrm>
            <a:off x="4459309" y="2310875"/>
            <a:ext cx="6594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42" name="Shape 196"/>
          <p:cNvSpPr/>
          <p:nvPr/>
        </p:nvSpPr>
        <p:spPr>
          <a:xfrm>
            <a:off x="5959335" y="2310875"/>
            <a:ext cx="66977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Stack</a:t>
            </a:r>
          </a:p>
        </p:txBody>
      </p:sp>
      <p:graphicFrame>
        <p:nvGraphicFramePr>
          <p:cNvPr id="43" name="Table 198"/>
          <p:cNvGraphicFramePr/>
          <p:nvPr>
            <p:extLst>
              <p:ext uri="{D42A27DB-BD31-4B8C-83A1-F6EECF244321}">
                <p14:modId xmlns:p14="http://schemas.microsoft.com/office/powerpoint/2010/main" val="2675627953"/>
              </p:ext>
            </p:extLst>
          </p:nvPr>
        </p:nvGraphicFramePr>
        <p:xfrm>
          <a:off x="3292623" y="5223565"/>
          <a:ext cx="2932455" cy="1366242"/>
        </p:xfrm>
        <a:graphic>
          <a:graphicData uri="http://schemas.openxmlformats.org/drawingml/2006/table">
            <a:tbl>
              <a:tblPr firstRow="1"/>
              <a:tblGrid>
                <a:gridCol w="89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179237" y="55499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79237" y="5919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0xfff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85011" y="62353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0x7ff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2977" y="5582183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2977" y="5919249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0x5800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00512" y="6256315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0x6800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58" y="5160566"/>
            <a:ext cx="31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Where doe segment table live?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931" y="5566848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All registers, MMU</a:t>
            </a:r>
          </a:p>
        </p:txBody>
      </p:sp>
      <p:sp>
        <p:nvSpPr>
          <p:cNvPr id="54" name="Shape 65">
            <a:extLst>
              <a:ext uri="{FF2B5EF4-FFF2-40B4-BE49-F238E27FC236}">
                <a16:creationId xmlns:a16="http://schemas.microsoft.com/office/drawing/2014/main" id="{63991FCC-623D-7845-A86F-4AEE9B101560}"/>
              </a:ext>
            </a:extLst>
          </p:cNvPr>
          <p:cNvSpPr/>
          <p:nvPr/>
        </p:nvSpPr>
        <p:spPr>
          <a:xfrm>
            <a:off x="4531078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0x5800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55" name="Shape 65">
            <a:extLst>
              <a:ext uri="{FF2B5EF4-FFF2-40B4-BE49-F238E27FC236}">
                <a16:creationId xmlns:a16="http://schemas.microsoft.com/office/drawing/2014/main" id="{5FBFCE02-9D25-0441-9FCC-58198655C18E}"/>
              </a:ext>
            </a:extLst>
          </p:cNvPr>
          <p:cNvSpPr/>
          <p:nvPr/>
        </p:nvSpPr>
        <p:spPr>
          <a:xfrm>
            <a:off x="5907402" y="4652830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0x6800</a:t>
            </a:r>
            <a:endParaRPr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6" grpId="0"/>
      <p:bldP spid="49" grpId="0"/>
      <p:bldP spid="50" grpId="0"/>
      <p:bldP spid="51" grpId="0"/>
      <p:bldP spid="52" grpId="0"/>
      <p:bldP spid="5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200">
            <a:extLst>
              <a:ext uri="{FF2B5EF4-FFF2-40B4-BE49-F238E27FC236}">
                <a16:creationId xmlns:a16="http://schemas.microsoft.com/office/drawing/2014/main" id="{4AC1995D-4872-5C41-BF27-E423553B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Review: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Memory Accesses</a:t>
            </a:r>
          </a:p>
        </p:txBody>
      </p:sp>
      <p:sp>
        <p:nvSpPr>
          <p:cNvPr id="56" name="Shape 201">
            <a:extLst>
              <a:ext uri="{FF2B5EF4-FFF2-40B4-BE49-F238E27FC236}">
                <a16:creationId xmlns:a16="http://schemas.microsoft.com/office/drawing/2014/main" id="{F38DF985-AF21-1E42-AEC4-3D92A15CE703}"/>
              </a:ext>
            </a:extLst>
          </p:cNvPr>
          <p:cNvSpPr txBox="1">
            <a:spLocks/>
          </p:cNvSpPr>
          <p:nvPr/>
        </p:nvSpPr>
        <p:spPr>
          <a:xfrm>
            <a:off x="154609" y="1828800"/>
            <a:ext cx="4191014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spcBef>
                <a:spcPts val="0"/>
              </a:spcBef>
              <a:buFont typeface="Calisto MT" charset="0"/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Font typeface="Calisto MT" charset="0"/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Font typeface="Calisto MT" charset="0"/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0x0019:	movl	%edi, 0x1100</a:t>
            </a:r>
            <a:endParaRPr lang="it" sz="2000" dirty="0">
              <a:solidFill>
                <a:srgbClr val="333333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57" name="Content Placeholder 12">
            <a:extLst>
              <a:ext uri="{FF2B5EF4-FFF2-40B4-BE49-F238E27FC236}">
                <a16:creationId xmlns:a16="http://schemas.microsoft.com/office/drawing/2014/main" id="{E00B2BAD-D525-A34B-806F-C2D7A1F41243}"/>
              </a:ext>
            </a:extLst>
          </p:cNvPr>
          <p:cNvSpPr txBox="1">
            <a:spLocks/>
          </p:cNvSpPr>
          <p:nvPr/>
        </p:nvSpPr>
        <p:spPr>
          <a:xfrm>
            <a:off x="4505740" y="1828800"/>
            <a:ext cx="4461564" cy="42973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Physical Memory Accesses?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1) Fetch instruction at logical </a:t>
            </a:r>
            <a:r>
              <a:rPr lang="en-US" dirty="0" err="1"/>
              <a:t>addr</a:t>
            </a:r>
            <a:r>
              <a:rPr lang="en-US" dirty="0"/>
              <a:t> 0x0010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Physical </a:t>
            </a:r>
            <a:r>
              <a:rPr lang="en-US" sz="1600" dirty="0" err="1"/>
              <a:t>addr</a:t>
            </a:r>
            <a:r>
              <a:rPr lang="en-US" sz="1600" dirty="0"/>
              <a:t>: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 Exec, load from logical </a:t>
            </a:r>
            <a:r>
              <a:rPr lang="en-US" dirty="0" err="1"/>
              <a:t>addr</a:t>
            </a:r>
            <a:r>
              <a:rPr lang="en-US" dirty="0"/>
              <a:t> 0x1100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Physical </a:t>
            </a:r>
            <a:r>
              <a:rPr lang="en-US" sz="1800" dirty="0" err="1"/>
              <a:t>addr</a:t>
            </a:r>
            <a:r>
              <a:rPr lang="en-US" sz="1800" dirty="0"/>
              <a:t>: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2) Fetch instruction at logical </a:t>
            </a:r>
            <a:r>
              <a:rPr lang="en-US" dirty="0" err="1"/>
              <a:t>addr</a:t>
            </a:r>
            <a:r>
              <a:rPr lang="en-US" dirty="0"/>
              <a:t> 0x0013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Physical </a:t>
            </a:r>
            <a:r>
              <a:rPr lang="en-US" sz="1800" dirty="0" err="1"/>
              <a:t>addr</a:t>
            </a:r>
            <a:r>
              <a:rPr lang="en-US" sz="1800" dirty="0"/>
              <a:t>: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Exec, no load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3)  Fetch instruction at logical </a:t>
            </a:r>
            <a:r>
              <a:rPr lang="en-US" dirty="0" err="1"/>
              <a:t>addr</a:t>
            </a:r>
            <a:r>
              <a:rPr lang="en-US" dirty="0"/>
              <a:t> 0x0019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Physical </a:t>
            </a:r>
            <a:r>
              <a:rPr lang="en-US" sz="1800" dirty="0" err="1"/>
              <a:t>addr</a:t>
            </a:r>
            <a:r>
              <a:rPr lang="en-US" sz="1800" dirty="0"/>
              <a:t>: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 Exec, store to logical </a:t>
            </a:r>
            <a:r>
              <a:rPr lang="en-US" dirty="0" err="1"/>
              <a:t>addr</a:t>
            </a:r>
            <a:r>
              <a:rPr lang="en-US" dirty="0"/>
              <a:t> 0x1100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Physical </a:t>
            </a:r>
            <a:r>
              <a:rPr lang="en-US" sz="1800" dirty="0" err="1"/>
              <a:t>addr</a:t>
            </a:r>
            <a:r>
              <a:rPr lang="en-US" sz="1800" dirty="0"/>
              <a:t>:</a:t>
            </a:r>
          </a:p>
          <a:p>
            <a:pPr defTabSz="914400"/>
            <a:endParaRPr lang="en-US" dirty="0"/>
          </a:p>
        </p:txBody>
      </p:sp>
      <p:graphicFrame>
        <p:nvGraphicFramePr>
          <p:cNvPr id="58" name="Table 204">
            <a:extLst>
              <a:ext uri="{FF2B5EF4-FFF2-40B4-BE49-F238E27FC236}">
                <a16:creationId xmlns:a16="http://schemas.microsoft.com/office/drawing/2014/main" id="{313E0B73-89A2-8B4A-9F24-6F3FF39BD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852776"/>
              </p:ext>
            </p:extLst>
          </p:nvPr>
        </p:nvGraphicFramePr>
        <p:xfrm>
          <a:off x="416438" y="4190343"/>
          <a:ext cx="3929186" cy="1357432"/>
        </p:xfrm>
        <a:graphic>
          <a:graphicData uri="http://schemas.openxmlformats.org/drawingml/2006/table">
            <a:tbl>
              <a:tblPr firstRow="1"/>
              <a:tblGrid>
                <a:gridCol w="5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0x4000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0xfff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0x5800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0xfff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0x6800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0x7ff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B1200005-A439-3B42-B221-52B7D24433CD}"/>
              </a:ext>
            </a:extLst>
          </p:cNvPr>
          <p:cNvSpPr/>
          <p:nvPr/>
        </p:nvSpPr>
        <p:spPr>
          <a:xfrm>
            <a:off x="6438348" y="2506870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0x4010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408FC-4141-5941-A020-FC3C17B5AEDD}"/>
              </a:ext>
            </a:extLst>
          </p:cNvPr>
          <p:cNvSpPr/>
          <p:nvPr/>
        </p:nvSpPr>
        <p:spPr>
          <a:xfrm>
            <a:off x="6570870" y="3162952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0x5900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000EFC-2290-FB4A-ACD8-57994E1D3C79}"/>
              </a:ext>
            </a:extLst>
          </p:cNvPr>
          <p:cNvSpPr/>
          <p:nvPr/>
        </p:nvSpPr>
        <p:spPr>
          <a:xfrm>
            <a:off x="6570870" y="3977481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0x4013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89F155-CA07-5448-99B9-000409775A14}"/>
              </a:ext>
            </a:extLst>
          </p:cNvPr>
          <p:cNvSpPr/>
          <p:nvPr/>
        </p:nvSpPr>
        <p:spPr>
          <a:xfrm>
            <a:off x="6570870" y="4969565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0x4019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8C4AC2-21F8-AC40-9187-597099814FD2}"/>
              </a:ext>
            </a:extLst>
          </p:cNvPr>
          <p:cNvSpPr/>
          <p:nvPr/>
        </p:nvSpPr>
        <p:spPr>
          <a:xfrm>
            <a:off x="6715472" y="5756831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0x5900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1C21AA-3C70-B545-AA2C-0591A1F13710}"/>
              </a:ext>
            </a:extLst>
          </p:cNvPr>
          <p:cNvSpPr txBox="1"/>
          <p:nvPr/>
        </p:nvSpPr>
        <p:spPr>
          <a:xfrm>
            <a:off x="416437" y="339490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%rip: 0x0010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B48C61-8C76-934E-8EF0-F5F9BA898DB9}"/>
              </a:ext>
            </a:extLst>
          </p:cNvPr>
          <p:cNvSpPr txBox="1"/>
          <p:nvPr/>
        </p:nvSpPr>
        <p:spPr>
          <a:xfrm>
            <a:off x="779463" y="6361043"/>
            <a:ext cx="601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of 5 memory references (3 instruction fetches, 2 </a:t>
            </a:r>
            <a:r>
              <a:rPr lang="en-US" dirty="0" err="1">
                <a:solidFill>
                  <a:schemeClr val="bg1"/>
                </a:solidFill>
              </a:rPr>
              <a:t>movl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201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Fragmentation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375478" y="1479826"/>
            <a:ext cx="8492435" cy="22539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Definition: Free memory that can’t be usefully allocated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 memory (hole) is too small and scattered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Rules for allocating memory prohibit using this free space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Types of fragmentation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External: Visible to allocator (e.g., OS)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Internal: Visible to requester (e.g., if must allocate at some granularity)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6861" y="3733800"/>
            <a:ext cx="1905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6861" y="3733800"/>
            <a:ext cx="19050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A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6861" y="4572000"/>
            <a:ext cx="1905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6861" y="5486400"/>
            <a:ext cx="19050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6861" y="6096000"/>
            <a:ext cx="1905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D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33930" y="4572000"/>
            <a:ext cx="1236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Segment 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496379" y="4941332"/>
            <a:ext cx="1905000" cy="609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6379" y="5572059"/>
            <a:ext cx="22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contiguous space!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2958" y="4267200"/>
            <a:ext cx="1270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6522" y="4267200"/>
            <a:ext cx="1126435" cy="503583"/>
          </a:xfrm>
          <a:prstGeom prst="rect">
            <a:avLst/>
          </a:prstGeom>
          <a:solidFill>
            <a:srgbClr val="8F7A0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66522" y="4770783"/>
            <a:ext cx="1126435" cy="4108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2206" y="3824117"/>
            <a:ext cx="23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 to requester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3143" y="48122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1861" y="42672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1F07"/>
                </a:solidFill>
              </a:rPr>
              <a:t>External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90500" y="1523999"/>
            <a:ext cx="7239000" cy="2020935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Goal: Eliminate requirement that address space is contiguous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Eliminate external fragmentation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Grow segments as needed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Idea: Divide address spaces and physical memory into fixed-sized pages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Size: 2</a:t>
            </a:r>
            <a:r>
              <a:rPr lang="en-US" sz="1600" baseline="30000" dirty="0">
                <a:solidFill>
                  <a:schemeClr val="bg1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, Example: 4KB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Physical page: page frame</a:t>
            </a:r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815013" y="3544935"/>
            <a:ext cx="762000" cy="182880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434013" y="5449935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1981200" y="4114800"/>
            <a:ext cx="762000" cy="182880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1828800" y="5943600"/>
            <a:ext cx="1200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304800" y="6316663"/>
            <a:ext cx="1476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Logical View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7620000" y="65532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7876030" y="3675340"/>
            <a:ext cx="1556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31242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31242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3124200" y="43434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3124200" y="4648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3124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3124200" y="4953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2895600" y="5562600"/>
            <a:ext cx="1200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7620000" y="1447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7620000" y="1752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7620000" y="2057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7620000" y="2362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7620000" y="29718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7620000" y="2667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7620000" y="3276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7620000" y="35814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76200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7620000" y="4191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7620000" y="4800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7620000" y="4495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7620000" y="5029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7620000" y="53340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7620000" y="56388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7620000" y="59436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7620000" y="6248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7620000" y="11430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7620000" y="8382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7620000" y="533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3886200" y="1905000"/>
            <a:ext cx="3733800" cy="1981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3886200" y="4038600"/>
            <a:ext cx="36576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3886200" y="4724400"/>
            <a:ext cx="3733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3810000" y="5181600"/>
            <a:ext cx="38862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3886200" y="2895600"/>
            <a:ext cx="3733800" cy="190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</a:t>
            </a:r>
            <a:br>
              <a:rPr lang="en-US" dirty="0"/>
            </a:br>
            <a:r>
              <a:rPr lang="en-US" dirty="0"/>
              <a:t>Page Addresses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How to translate logical address to physical address?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High-order bits of address designate page number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Low-order bits of address designate offset within page</a:t>
            </a:r>
          </a:p>
          <a:p>
            <a:pPr lvl="1">
              <a:lnSpc>
                <a:spcPct val="90000"/>
              </a:lnSpc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62000" y="3505200"/>
            <a:ext cx="3581400" cy="609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page number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762000" y="5105400"/>
            <a:ext cx="3581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frame number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4343400" y="35052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43400" y="51054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461125" y="3490913"/>
            <a:ext cx="21066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Logical address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6477000" y="5181600"/>
            <a:ext cx="21421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Physical address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858000" y="2895600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32 bits</a:t>
            </a: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>
            <a:off x="1295400" y="4343400"/>
            <a:ext cx="1981200" cy="457200"/>
          </a:xfrm>
          <a:prstGeom prst="flowChartInternalStorage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translate</a:t>
            </a: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2286000" y="4114800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2286000" y="4800600"/>
            <a:ext cx="0" cy="304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2117725" y="2957513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 bits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4495800" y="2971800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 bits</a:t>
            </a: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5181600" y="4191000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155" y="5825821"/>
            <a:ext cx="490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addition needed; just append bits correctly…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236" y="6233581"/>
            <a:ext cx="809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format of address space determine number of pages and size of pages?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Quiz: </a:t>
            </a:r>
            <a:r>
              <a:rPr sz="4600" dirty="0">
                <a:solidFill>
                  <a:srgbClr val="FFFFFF"/>
                </a:solidFill>
              </a:rPr>
              <a:t>Address </a:t>
            </a:r>
            <a:r>
              <a:rPr lang="en-US" sz="4600" dirty="0">
                <a:solidFill>
                  <a:srgbClr val="FFFFFF"/>
                </a:solidFill>
              </a:rPr>
              <a:t>Format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3147700" y="2122441"/>
            <a:ext cx="11090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2"/>
                </a:solidFill>
              </a:rPr>
              <a:t>Page Size</a:t>
            </a:r>
          </a:p>
        </p:txBody>
      </p:sp>
      <p:sp>
        <p:nvSpPr>
          <p:cNvPr id="563" name="Shape 563"/>
          <p:cNvSpPr/>
          <p:nvPr/>
        </p:nvSpPr>
        <p:spPr>
          <a:xfrm>
            <a:off x="2811209" y="2713188"/>
            <a:ext cx="337638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dirty="0">
              <a:solidFill>
                <a:schemeClr val="bg2"/>
              </a:solidFill>
              <a:highlight>
                <a:srgbClr val="000000"/>
              </a:highlight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871639" y="2122441"/>
            <a:ext cx="19642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2"/>
                </a:solidFill>
              </a:rPr>
              <a:t>Low Bits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sz="1500" dirty="0">
                <a:solidFill>
                  <a:schemeClr val="bg2"/>
                </a:solidFill>
              </a:rPr>
              <a:t>(offset)</a:t>
            </a:r>
          </a:p>
        </p:txBody>
      </p:sp>
      <p:sp>
        <p:nvSpPr>
          <p:cNvPr id="565" name="Shape 565"/>
          <p:cNvSpPr/>
          <p:nvPr/>
        </p:nvSpPr>
        <p:spPr>
          <a:xfrm>
            <a:off x="3147700" y="2834346"/>
            <a:ext cx="86584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16 bytes</a:t>
            </a:r>
          </a:p>
        </p:txBody>
      </p:sp>
      <p:sp>
        <p:nvSpPr>
          <p:cNvPr id="566" name="Shape 566"/>
          <p:cNvSpPr/>
          <p:nvPr/>
        </p:nvSpPr>
        <p:spPr>
          <a:xfrm>
            <a:off x="5314284" y="283434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67" name="Shape 567"/>
          <p:cNvSpPr/>
          <p:nvPr/>
        </p:nvSpPr>
        <p:spPr>
          <a:xfrm>
            <a:off x="3341216" y="3281266"/>
            <a:ext cx="583716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 KB</a:t>
            </a:r>
          </a:p>
        </p:txBody>
      </p:sp>
      <p:sp>
        <p:nvSpPr>
          <p:cNvPr id="568" name="Shape 568"/>
          <p:cNvSpPr/>
          <p:nvPr/>
        </p:nvSpPr>
        <p:spPr>
          <a:xfrm>
            <a:off x="5249740" y="328083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569" name="Shape 569"/>
          <p:cNvSpPr/>
          <p:nvPr/>
        </p:nvSpPr>
        <p:spPr>
          <a:xfrm>
            <a:off x="3321945" y="3727750"/>
            <a:ext cx="62225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 MB</a:t>
            </a:r>
          </a:p>
        </p:txBody>
      </p:sp>
      <p:sp>
        <p:nvSpPr>
          <p:cNvPr id="570" name="Shape 570"/>
          <p:cNvSpPr/>
          <p:nvPr/>
        </p:nvSpPr>
        <p:spPr>
          <a:xfrm>
            <a:off x="5249740" y="3727314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571" name="Shape 571"/>
          <p:cNvSpPr/>
          <p:nvPr/>
        </p:nvSpPr>
        <p:spPr>
          <a:xfrm>
            <a:off x="3083156" y="4173799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512 bytes</a:t>
            </a:r>
          </a:p>
        </p:txBody>
      </p:sp>
      <p:sp>
        <p:nvSpPr>
          <p:cNvPr id="572" name="Shape 572"/>
          <p:cNvSpPr/>
          <p:nvPr/>
        </p:nvSpPr>
        <p:spPr>
          <a:xfrm>
            <a:off x="5314284" y="4173799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573" name="Shape 573"/>
          <p:cNvSpPr/>
          <p:nvPr/>
        </p:nvSpPr>
        <p:spPr>
          <a:xfrm>
            <a:off x="3341216" y="4620719"/>
            <a:ext cx="583716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4 KB</a:t>
            </a:r>
          </a:p>
        </p:txBody>
      </p:sp>
      <p:sp>
        <p:nvSpPr>
          <p:cNvPr id="574" name="Shape 574"/>
          <p:cNvSpPr/>
          <p:nvPr/>
        </p:nvSpPr>
        <p:spPr>
          <a:xfrm>
            <a:off x="5249740" y="4620283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353" y="1617248"/>
            <a:ext cx="856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Given known page size, how many bits are needed in address to specify offset in page?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  <p:bldP spid="568" grpId="0" animBg="1"/>
      <p:bldP spid="570" grpId="0" animBg="1"/>
      <p:bldP spid="572" grpId="0" animBg="1"/>
      <p:bldP spid="5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7495"/>
            <a:ext cx="8613913" cy="5208105"/>
          </a:xfrm>
        </p:spPr>
        <p:txBody>
          <a:bodyPr>
            <a:normAutofit/>
          </a:bodyPr>
          <a:lstStyle/>
          <a:p>
            <a:r>
              <a:rPr lang="en-US" sz="2600" dirty="0"/>
              <a:t>Project 1 grades today</a:t>
            </a:r>
          </a:p>
          <a:p>
            <a:r>
              <a:rPr lang="en-US" sz="2341" dirty="0"/>
              <a:t>Project 2:  Please start early</a:t>
            </a:r>
          </a:p>
          <a:p>
            <a:pPr lvl="1"/>
            <a:r>
              <a:rPr lang="en-US" dirty="0"/>
              <a:t>Due March 2nd</a:t>
            </a:r>
          </a:p>
          <a:p>
            <a:pPr lvl="1"/>
            <a:r>
              <a:rPr lang="en-US" dirty="0"/>
              <a:t>Attend TA, Office hours and recitation</a:t>
            </a:r>
          </a:p>
          <a:p>
            <a:pPr marL="211920" lvl="1" indent="-211920">
              <a:spcBef>
                <a:spcPts val="1500"/>
              </a:spcBef>
            </a:pPr>
            <a:r>
              <a:rPr lang="en-US" sz="2341" dirty="0"/>
              <a:t>Assignment 1:  Soon next week</a:t>
            </a:r>
          </a:p>
          <a:p>
            <a:pPr marL="211920" lvl="1" indent="-211920">
              <a:spcBef>
                <a:spcPts val="1500"/>
              </a:spcBef>
            </a:pPr>
            <a:r>
              <a:rPr lang="en-US" sz="2341" dirty="0"/>
              <a:t>Reading for today:</a:t>
            </a:r>
          </a:p>
          <a:p>
            <a:pPr lvl="1"/>
            <a:r>
              <a:rPr lang="en-US" dirty="0"/>
              <a:t>Chapter 18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Quiz: </a:t>
            </a:r>
            <a:r>
              <a:rPr sz="4600" dirty="0">
                <a:solidFill>
                  <a:srgbClr val="FFFFFF"/>
                </a:solidFill>
              </a:rPr>
              <a:t>Address </a:t>
            </a:r>
            <a:r>
              <a:rPr lang="en-US" sz="4600" dirty="0">
                <a:solidFill>
                  <a:srgbClr val="FFFFFF"/>
                </a:solidFill>
              </a:rPr>
              <a:t>Format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075248" y="2631614"/>
            <a:ext cx="11090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Page Size</a:t>
            </a:r>
          </a:p>
        </p:txBody>
      </p:sp>
      <p:sp>
        <p:nvSpPr>
          <p:cNvPr id="650" name="Shape 650"/>
          <p:cNvSpPr/>
          <p:nvPr/>
        </p:nvSpPr>
        <p:spPr>
          <a:xfrm>
            <a:off x="856261" y="3329516"/>
            <a:ext cx="72862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2916692" y="2623353"/>
            <a:ext cx="1047709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</a:rPr>
              <a:t>(offset)</a:t>
            </a:r>
          </a:p>
        </p:txBody>
      </p:sp>
      <p:sp>
        <p:nvSpPr>
          <p:cNvPr id="652" name="Shape 652"/>
          <p:cNvSpPr/>
          <p:nvPr/>
        </p:nvSpPr>
        <p:spPr>
          <a:xfrm>
            <a:off x="4562898" y="2631614"/>
            <a:ext cx="1602498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Virt Addr Bits</a:t>
            </a:r>
          </a:p>
        </p:txBody>
      </p:sp>
      <p:sp>
        <p:nvSpPr>
          <p:cNvPr id="653" name="Shape 653"/>
          <p:cNvSpPr/>
          <p:nvPr/>
        </p:nvSpPr>
        <p:spPr>
          <a:xfrm>
            <a:off x="6632532" y="2623353"/>
            <a:ext cx="1096175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</a:rPr>
              <a:t>(vpn)</a:t>
            </a:r>
          </a:p>
        </p:txBody>
      </p:sp>
      <p:sp>
        <p:nvSpPr>
          <p:cNvPr id="654" name="Shape 654"/>
          <p:cNvSpPr/>
          <p:nvPr/>
        </p:nvSpPr>
        <p:spPr>
          <a:xfrm flipV="1">
            <a:off x="4416369" y="2556982"/>
            <a:ext cx="1" cy="35700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1192754" y="3450673"/>
            <a:ext cx="86584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16 bytes</a:t>
            </a:r>
          </a:p>
        </p:txBody>
      </p:sp>
      <p:sp>
        <p:nvSpPr>
          <p:cNvPr id="656" name="Shape 656"/>
          <p:cNvSpPr/>
          <p:nvPr/>
        </p:nvSpPr>
        <p:spPr>
          <a:xfrm>
            <a:off x="3359337" y="345067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</a:t>
            </a:r>
          </a:p>
        </p:txBody>
      </p:sp>
      <p:sp>
        <p:nvSpPr>
          <p:cNvPr id="657" name="Shape 657"/>
          <p:cNvSpPr/>
          <p:nvPr/>
        </p:nvSpPr>
        <p:spPr>
          <a:xfrm>
            <a:off x="5170027" y="3450673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58" name="Shape 658"/>
          <p:cNvSpPr/>
          <p:nvPr/>
        </p:nvSpPr>
        <p:spPr>
          <a:xfrm>
            <a:off x="7109805" y="345067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6</a:t>
            </a:r>
          </a:p>
        </p:txBody>
      </p:sp>
      <p:sp>
        <p:nvSpPr>
          <p:cNvPr id="659" name="Shape 659"/>
          <p:cNvSpPr/>
          <p:nvPr/>
        </p:nvSpPr>
        <p:spPr>
          <a:xfrm>
            <a:off x="1386269" y="3897594"/>
            <a:ext cx="58371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KB</a:t>
            </a:r>
          </a:p>
        </p:txBody>
      </p:sp>
      <p:sp>
        <p:nvSpPr>
          <p:cNvPr id="660" name="Shape 660"/>
          <p:cNvSpPr/>
          <p:nvPr/>
        </p:nvSpPr>
        <p:spPr>
          <a:xfrm>
            <a:off x="3294793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61" name="Shape 661"/>
          <p:cNvSpPr/>
          <p:nvPr/>
        </p:nvSpPr>
        <p:spPr>
          <a:xfrm>
            <a:off x="5170027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62" name="Shape 662"/>
          <p:cNvSpPr/>
          <p:nvPr/>
        </p:nvSpPr>
        <p:spPr>
          <a:xfrm>
            <a:off x="7045262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63" name="Shape 663"/>
          <p:cNvSpPr/>
          <p:nvPr/>
        </p:nvSpPr>
        <p:spPr>
          <a:xfrm>
            <a:off x="1366999" y="4344078"/>
            <a:ext cx="62225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MB</a:t>
            </a:r>
          </a:p>
        </p:txBody>
      </p:sp>
      <p:sp>
        <p:nvSpPr>
          <p:cNvPr id="664" name="Shape 664"/>
          <p:cNvSpPr/>
          <p:nvPr/>
        </p:nvSpPr>
        <p:spPr>
          <a:xfrm>
            <a:off x="3294793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65" name="Shape 665"/>
          <p:cNvSpPr/>
          <p:nvPr/>
        </p:nvSpPr>
        <p:spPr>
          <a:xfrm>
            <a:off x="5170027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66" name="Shape 666"/>
          <p:cNvSpPr/>
          <p:nvPr/>
        </p:nvSpPr>
        <p:spPr>
          <a:xfrm>
            <a:off x="7045262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67" name="Shape 667"/>
          <p:cNvSpPr/>
          <p:nvPr/>
        </p:nvSpPr>
        <p:spPr>
          <a:xfrm>
            <a:off x="1128210" y="4790126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512 bytes</a:t>
            </a:r>
          </a:p>
        </p:txBody>
      </p:sp>
      <p:sp>
        <p:nvSpPr>
          <p:cNvPr id="668" name="Shape 668"/>
          <p:cNvSpPr/>
          <p:nvPr/>
        </p:nvSpPr>
        <p:spPr>
          <a:xfrm>
            <a:off x="3359337" y="479012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9</a:t>
            </a:r>
          </a:p>
        </p:txBody>
      </p:sp>
      <p:sp>
        <p:nvSpPr>
          <p:cNvPr id="669" name="Shape 669"/>
          <p:cNvSpPr/>
          <p:nvPr/>
        </p:nvSpPr>
        <p:spPr>
          <a:xfrm>
            <a:off x="5170027" y="4790126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16</a:t>
            </a:r>
          </a:p>
        </p:txBody>
      </p:sp>
      <p:sp>
        <p:nvSpPr>
          <p:cNvPr id="670" name="Shape 670"/>
          <p:cNvSpPr/>
          <p:nvPr/>
        </p:nvSpPr>
        <p:spPr>
          <a:xfrm>
            <a:off x="7109805" y="479012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5</a:t>
            </a:r>
          </a:p>
        </p:txBody>
      </p:sp>
      <p:sp>
        <p:nvSpPr>
          <p:cNvPr id="671" name="Shape 671"/>
          <p:cNvSpPr/>
          <p:nvPr/>
        </p:nvSpPr>
        <p:spPr>
          <a:xfrm>
            <a:off x="1386269" y="5237047"/>
            <a:ext cx="58371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 KB</a:t>
            </a:r>
          </a:p>
        </p:txBody>
      </p:sp>
      <p:sp>
        <p:nvSpPr>
          <p:cNvPr id="672" name="Shape 672"/>
          <p:cNvSpPr/>
          <p:nvPr/>
        </p:nvSpPr>
        <p:spPr>
          <a:xfrm>
            <a:off x="3294793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73" name="Shape 673"/>
          <p:cNvSpPr/>
          <p:nvPr/>
        </p:nvSpPr>
        <p:spPr>
          <a:xfrm>
            <a:off x="5170027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74" name="Shape 674"/>
          <p:cNvSpPr/>
          <p:nvPr/>
        </p:nvSpPr>
        <p:spPr>
          <a:xfrm>
            <a:off x="7045262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6337" y="1699172"/>
            <a:ext cx="5813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Given number of bits in virtual address and bits for offset, </a:t>
            </a:r>
            <a:br>
              <a:rPr lang="en-US" dirty="0">
                <a:solidFill>
                  <a:srgbClr val="333333"/>
                </a:solidFill>
              </a:rPr>
            </a:br>
            <a:r>
              <a:rPr lang="en-US" dirty="0">
                <a:solidFill>
                  <a:srgbClr val="333333"/>
                </a:solidFill>
              </a:rPr>
              <a:t>how many bits for virtual page number?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9256" y="612701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7864" y="4769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animBg="1"/>
      <p:bldP spid="662" grpId="0" animBg="1"/>
      <p:bldP spid="666" grpId="0" animBg="1"/>
      <p:bldP spid="670" grpId="0" animBg="1"/>
      <p:bldP spid="674" grpId="0" animBg="1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Quiz: </a:t>
            </a:r>
            <a:r>
              <a:rPr sz="4600" dirty="0">
                <a:solidFill>
                  <a:srgbClr val="FFFFFF"/>
                </a:solidFill>
              </a:rPr>
              <a:t>Address </a:t>
            </a:r>
            <a:r>
              <a:rPr lang="en-US" sz="4600" dirty="0">
                <a:solidFill>
                  <a:srgbClr val="FFFFFF"/>
                </a:solidFill>
              </a:rPr>
              <a:t>Format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441436" y="2561942"/>
            <a:ext cx="11090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Page Size</a:t>
            </a:r>
          </a:p>
        </p:txBody>
      </p:sp>
      <p:sp>
        <p:nvSpPr>
          <p:cNvPr id="678" name="Shape 678"/>
          <p:cNvSpPr/>
          <p:nvPr/>
        </p:nvSpPr>
        <p:spPr>
          <a:xfrm>
            <a:off x="222449" y="3259844"/>
            <a:ext cx="892155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282880" y="2553682"/>
            <a:ext cx="1047709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</a:rPr>
              <a:t>(offset)</a:t>
            </a:r>
          </a:p>
        </p:txBody>
      </p:sp>
      <p:sp>
        <p:nvSpPr>
          <p:cNvPr id="680" name="Shape 680"/>
          <p:cNvSpPr/>
          <p:nvPr/>
        </p:nvSpPr>
        <p:spPr>
          <a:xfrm>
            <a:off x="3929085" y="2561942"/>
            <a:ext cx="1602498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Virt Addr Bits</a:t>
            </a:r>
          </a:p>
        </p:txBody>
      </p:sp>
      <p:sp>
        <p:nvSpPr>
          <p:cNvPr id="681" name="Shape 681"/>
          <p:cNvSpPr/>
          <p:nvPr/>
        </p:nvSpPr>
        <p:spPr>
          <a:xfrm>
            <a:off x="5998719" y="2553682"/>
            <a:ext cx="1096175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</a:rPr>
              <a:t>(vpn)</a:t>
            </a:r>
          </a:p>
        </p:txBody>
      </p:sp>
      <p:sp>
        <p:nvSpPr>
          <p:cNvPr id="682" name="Shape 682"/>
          <p:cNvSpPr/>
          <p:nvPr/>
        </p:nvSpPr>
        <p:spPr>
          <a:xfrm flipV="1">
            <a:off x="3782557" y="2487311"/>
            <a:ext cx="1" cy="35700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58941" y="3381003"/>
            <a:ext cx="86584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16 bytes</a:t>
            </a:r>
          </a:p>
        </p:txBody>
      </p:sp>
      <p:sp>
        <p:nvSpPr>
          <p:cNvPr id="684" name="Shape 684"/>
          <p:cNvSpPr/>
          <p:nvPr/>
        </p:nvSpPr>
        <p:spPr>
          <a:xfrm>
            <a:off x="2725525" y="338100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</a:t>
            </a:r>
          </a:p>
        </p:txBody>
      </p:sp>
      <p:sp>
        <p:nvSpPr>
          <p:cNvPr id="685" name="Shape 685"/>
          <p:cNvSpPr/>
          <p:nvPr/>
        </p:nvSpPr>
        <p:spPr>
          <a:xfrm>
            <a:off x="4536215" y="3381003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86" name="Shape 686"/>
          <p:cNvSpPr/>
          <p:nvPr/>
        </p:nvSpPr>
        <p:spPr>
          <a:xfrm>
            <a:off x="6475993" y="338100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6</a:t>
            </a:r>
          </a:p>
        </p:txBody>
      </p:sp>
      <p:sp>
        <p:nvSpPr>
          <p:cNvPr id="687" name="Shape 687"/>
          <p:cNvSpPr/>
          <p:nvPr/>
        </p:nvSpPr>
        <p:spPr>
          <a:xfrm flipV="1">
            <a:off x="7443729" y="2487311"/>
            <a:ext cx="1" cy="35700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7667606" y="2524189"/>
            <a:ext cx="110106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Virt Pages</a:t>
            </a:r>
          </a:p>
        </p:txBody>
      </p:sp>
      <p:sp>
        <p:nvSpPr>
          <p:cNvPr id="689" name="Shape 689"/>
          <p:cNvSpPr/>
          <p:nvPr/>
        </p:nvSpPr>
        <p:spPr>
          <a:xfrm>
            <a:off x="752457" y="3827923"/>
            <a:ext cx="58371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KB</a:t>
            </a:r>
          </a:p>
        </p:txBody>
      </p:sp>
      <p:sp>
        <p:nvSpPr>
          <p:cNvPr id="690" name="Shape 690"/>
          <p:cNvSpPr/>
          <p:nvPr/>
        </p:nvSpPr>
        <p:spPr>
          <a:xfrm>
            <a:off x="2660981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91" name="Shape 691"/>
          <p:cNvSpPr/>
          <p:nvPr/>
        </p:nvSpPr>
        <p:spPr>
          <a:xfrm>
            <a:off x="4536215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92" name="Shape 692"/>
          <p:cNvSpPr/>
          <p:nvPr/>
        </p:nvSpPr>
        <p:spPr>
          <a:xfrm>
            <a:off x="6411449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93" name="Shape 693"/>
          <p:cNvSpPr/>
          <p:nvPr/>
        </p:nvSpPr>
        <p:spPr>
          <a:xfrm>
            <a:off x="733187" y="4274407"/>
            <a:ext cx="622256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MB</a:t>
            </a:r>
          </a:p>
        </p:txBody>
      </p:sp>
      <p:sp>
        <p:nvSpPr>
          <p:cNvPr id="694" name="Shape 694"/>
          <p:cNvSpPr/>
          <p:nvPr/>
        </p:nvSpPr>
        <p:spPr>
          <a:xfrm>
            <a:off x="2660981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95" name="Shape 695"/>
          <p:cNvSpPr/>
          <p:nvPr/>
        </p:nvSpPr>
        <p:spPr>
          <a:xfrm>
            <a:off x="4536215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96" name="Shape 696"/>
          <p:cNvSpPr/>
          <p:nvPr/>
        </p:nvSpPr>
        <p:spPr>
          <a:xfrm>
            <a:off x="6411449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97" name="Shape 697"/>
          <p:cNvSpPr/>
          <p:nvPr/>
        </p:nvSpPr>
        <p:spPr>
          <a:xfrm>
            <a:off x="494398" y="4720456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512 bytes</a:t>
            </a:r>
          </a:p>
        </p:txBody>
      </p:sp>
      <p:sp>
        <p:nvSpPr>
          <p:cNvPr id="698" name="Shape 698"/>
          <p:cNvSpPr/>
          <p:nvPr/>
        </p:nvSpPr>
        <p:spPr>
          <a:xfrm>
            <a:off x="2725525" y="472045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9</a:t>
            </a:r>
          </a:p>
        </p:txBody>
      </p:sp>
      <p:sp>
        <p:nvSpPr>
          <p:cNvPr id="699" name="Shape 699"/>
          <p:cNvSpPr/>
          <p:nvPr/>
        </p:nvSpPr>
        <p:spPr>
          <a:xfrm>
            <a:off x="4536215" y="4720456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16</a:t>
            </a:r>
          </a:p>
        </p:txBody>
      </p:sp>
      <p:sp>
        <p:nvSpPr>
          <p:cNvPr id="700" name="Shape 700"/>
          <p:cNvSpPr/>
          <p:nvPr/>
        </p:nvSpPr>
        <p:spPr>
          <a:xfrm>
            <a:off x="6475993" y="472045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5</a:t>
            </a:r>
          </a:p>
        </p:txBody>
      </p:sp>
      <p:sp>
        <p:nvSpPr>
          <p:cNvPr id="701" name="Shape 701"/>
          <p:cNvSpPr/>
          <p:nvPr/>
        </p:nvSpPr>
        <p:spPr>
          <a:xfrm>
            <a:off x="752457" y="5167376"/>
            <a:ext cx="58371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 KB</a:t>
            </a:r>
          </a:p>
        </p:txBody>
      </p:sp>
      <p:sp>
        <p:nvSpPr>
          <p:cNvPr id="702" name="Shape 702"/>
          <p:cNvSpPr/>
          <p:nvPr/>
        </p:nvSpPr>
        <p:spPr>
          <a:xfrm>
            <a:off x="2660981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703" name="Shape 703"/>
          <p:cNvSpPr/>
          <p:nvPr/>
        </p:nvSpPr>
        <p:spPr>
          <a:xfrm>
            <a:off x="4536215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704" name="Shape 704"/>
          <p:cNvSpPr/>
          <p:nvPr/>
        </p:nvSpPr>
        <p:spPr>
          <a:xfrm>
            <a:off x="6411449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449" y="1667275"/>
            <a:ext cx="87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Given number of bits for </a:t>
            </a:r>
            <a:r>
              <a:rPr lang="en-US" dirty="0" err="1">
                <a:solidFill>
                  <a:srgbClr val="333333"/>
                </a:solidFill>
              </a:rPr>
              <a:t>vpn</a:t>
            </a:r>
            <a:r>
              <a:rPr lang="en-US" dirty="0">
                <a:solidFill>
                  <a:srgbClr val="333333"/>
                </a:solidFill>
              </a:rPr>
              <a:t>, how many virtual pages can there be in an address space?</a:t>
            </a:r>
          </a:p>
        </p:txBody>
      </p:sp>
      <p:sp>
        <p:nvSpPr>
          <p:cNvPr id="32" name="Shape 750"/>
          <p:cNvSpPr/>
          <p:nvPr/>
        </p:nvSpPr>
        <p:spPr>
          <a:xfrm>
            <a:off x="8030712" y="3381439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64</a:t>
            </a:r>
          </a:p>
        </p:txBody>
      </p:sp>
      <p:sp>
        <p:nvSpPr>
          <p:cNvPr id="33" name="Shape 755"/>
          <p:cNvSpPr/>
          <p:nvPr/>
        </p:nvSpPr>
        <p:spPr>
          <a:xfrm>
            <a:off x="7985555" y="3828359"/>
            <a:ext cx="428858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K</a:t>
            </a:r>
          </a:p>
        </p:txBody>
      </p:sp>
      <p:sp>
        <p:nvSpPr>
          <p:cNvPr id="34" name="Shape 760"/>
          <p:cNvSpPr/>
          <p:nvPr/>
        </p:nvSpPr>
        <p:spPr>
          <a:xfrm>
            <a:off x="7985555" y="4274843"/>
            <a:ext cx="428858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 K</a:t>
            </a:r>
          </a:p>
        </p:txBody>
      </p:sp>
      <p:sp>
        <p:nvSpPr>
          <p:cNvPr id="35" name="Shape 765"/>
          <p:cNvSpPr/>
          <p:nvPr/>
        </p:nvSpPr>
        <p:spPr>
          <a:xfrm>
            <a:off x="8030712" y="472089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36" name="Shape 770"/>
          <p:cNvSpPr/>
          <p:nvPr/>
        </p:nvSpPr>
        <p:spPr>
          <a:xfrm>
            <a:off x="7888855" y="5167812"/>
            <a:ext cx="62225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MB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xfrm>
            <a:off x="82084" y="62753"/>
            <a:ext cx="8940671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Virt</a:t>
            </a:r>
            <a:r>
              <a:rPr lang="en-US" sz="4600" dirty="0">
                <a:solidFill>
                  <a:srgbClr val="FFFFFF"/>
                </a:solidFill>
              </a:rPr>
              <a:t>ual</a:t>
            </a:r>
            <a:r>
              <a:rPr sz="4600" dirty="0">
                <a:solidFill>
                  <a:srgbClr val="FFFFFF"/>
                </a:solidFill>
              </a:rPr>
              <a:t> =&gt; Phys</a:t>
            </a:r>
            <a:r>
              <a:rPr lang="en-US" sz="4600" dirty="0">
                <a:solidFill>
                  <a:srgbClr val="FFFFFF"/>
                </a:solidFill>
              </a:rPr>
              <a:t>ical PAGE</a:t>
            </a:r>
            <a:r>
              <a:rPr sz="4600" dirty="0">
                <a:solidFill>
                  <a:srgbClr val="FFFFFF"/>
                </a:solidFill>
              </a:rPr>
              <a:t> Mapping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0" y="4729163"/>
            <a:ext cx="8339138" cy="19700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How should OS translate VPN to PPN?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For segmentation, </a:t>
            </a:r>
            <a:r>
              <a:rPr lang="en-US" sz="2000" dirty="0">
                <a:solidFill>
                  <a:srgbClr val="333333"/>
                </a:solidFill>
              </a:rPr>
              <a:t>OS</a:t>
            </a:r>
            <a:r>
              <a:rPr sz="2000" dirty="0">
                <a:solidFill>
                  <a:srgbClr val="333333"/>
                </a:solidFill>
              </a:rPr>
              <a:t> used a formula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sz="2000" dirty="0">
                <a:solidFill>
                  <a:srgbClr val="333333"/>
                </a:solidFill>
              </a:rPr>
              <a:t>(e.g., phys</a:t>
            </a:r>
            <a:r>
              <a:rPr lang="en-US" sz="2000" dirty="0">
                <a:solidFill>
                  <a:srgbClr val="333333"/>
                </a:solidFill>
              </a:rPr>
              <a:t> addr</a:t>
            </a:r>
            <a:r>
              <a:rPr sz="2000" dirty="0">
                <a:solidFill>
                  <a:srgbClr val="333333"/>
                </a:solidFill>
              </a:rPr>
              <a:t> = virt_offset + base_reg)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For paging</a:t>
            </a:r>
            <a:r>
              <a:rPr sz="2000" dirty="0">
                <a:solidFill>
                  <a:srgbClr val="333333"/>
                </a:solidFill>
              </a:rPr>
              <a:t>, </a:t>
            </a:r>
            <a:r>
              <a:rPr lang="en-US" sz="2000" dirty="0">
                <a:solidFill>
                  <a:srgbClr val="333333"/>
                </a:solidFill>
              </a:rPr>
              <a:t>OS</a:t>
            </a:r>
            <a:r>
              <a:rPr sz="2000" dirty="0">
                <a:solidFill>
                  <a:srgbClr val="333333"/>
                </a:solidFill>
              </a:rPr>
              <a:t> need</a:t>
            </a:r>
            <a:r>
              <a:rPr lang="en-US" sz="2000" dirty="0">
                <a:solidFill>
                  <a:srgbClr val="333333"/>
                </a:solidFill>
              </a:rPr>
              <a:t>s</a:t>
            </a:r>
            <a:r>
              <a:rPr sz="2000" dirty="0">
                <a:solidFill>
                  <a:srgbClr val="333333"/>
                </a:solidFill>
              </a:rPr>
              <a:t> mor</a:t>
            </a:r>
            <a:r>
              <a:rPr lang="en-US" sz="2000" dirty="0">
                <a:solidFill>
                  <a:srgbClr val="333333"/>
                </a:solidFill>
              </a:rPr>
              <a:t>e </a:t>
            </a:r>
            <a:r>
              <a:rPr sz="2000" dirty="0">
                <a:solidFill>
                  <a:srgbClr val="333333"/>
                </a:solidFill>
              </a:rPr>
              <a:t>general mapping mechanism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What data structure is good?</a:t>
            </a:r>
          </a:p>
        </p:txBody>
      </p:sp>
      <p:sp>
        <p:nvSpPr>
          <p:cNvPr id="774" name="Shape 774"/>
          <p:cNvSpPr/>
          <p:nvPr/>
        </p:nvSpPr>
        <p:spPr>
          <a:xfrm>
            <a:off x="3333820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3869601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6" name="Shape 776"/>
          <p:cNvSpPr/>
          <p:nvPr/>
        </p:nvSpPr>
        <p:spPr>
          <a:xfrm>
            <a:off x="4405382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7" name="Shape 777"/>
          <p:cNvSpPr/>
          <p:nvPr/>
        </p:nvSpPr>
        <p:spPr>
          <a:xfrm>
            <a:off x="4941164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8" name="Shape 778"/>
          <p:cNvSpPr/>
          <p:nvPr/>
        </p:nvSpPr>
        <p:spPr>
          <a:xfrm>
            <a:off x="5476945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9" name="Shape 779"/>
          <p:cNvSpPr/>
          <p:nvPr/>
        </p:nvSpPr>
        <p:spPr>
          <a:xfrm>
            <a:off x="6012726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0" name="Shape 780"/>
          <p:cNvSpPr/>
          <p:nvPr/>
        </p:nvSpPr>
        <p:spPr>
          <a:xfrm>
            <a:off x="3516949" y="1325341"/>
            <a:ext cx="75387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781" name="Shape 781"/>
          <p:cNvSpPr/>
          <p:nvPr/>
        </p:nvSpPr>
        <p:spPr>
          <a:xfrm>
            <a:off x="5037568" y="1325341"/>
            <a:ext cx="8159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782" name="Shape 782"/>
          <p:cNvSpPr/>
          <p:nvPr/>
        </p:nvSpPr>
        <p:spPr>
          <a:xfrm flipV="1">
            <a:off x="4554023" y="1741289"/>
            <a:ext cx="1940906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3" name="Shape 783"/>
          <p:cNvSpPr/>
          <p:nvPr/>
        </p:nvSpPr>
        <p:spPr>
          <a:xfrm flipV="1">
            <a:off x="3387398" y="1741289"/>
            <a:ext cx="964406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4351804" y="1750218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5" name="Shape 785"/>
          <p:cNvSpPr/>
          <p:nvPr/>
        </p:nvSpPr>
        <p:spPr>
          <a:xfrm flipH="1">
            <a:off x="3342750" y="1750218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6494929" y="1750218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7" name="Shape 787"/>
          <p:cNvSpPr/>
          <p:nvPr/>
        </p:nvSpPr>
        <p:spPr>
          <a:xfrm flipH="1">
            <a:off x="4512539" y="1750218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3333820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3869601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0" name="Shape 790"/>
          <p:cNvSpPr/>
          <p:nvPr/>
        </p:nvSpPr>
        <p:spPr>
          <a:xfrm>
            <a:off x="4405382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91" name="Shape 791"/>
          <p:cNvSpPr/>
          <p:nvPr/>
        </p:nvSpPr>
        <p:spPr>
          <a:xfrm>
            <a:off x="4941164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2" name="Shape 792"/>
          <p:cNvSpPr/>
          <p:nvPr/>
        </p:nvSpPr>
        <p:spPr>
          <a:xfrm>
            <a:off x="5476945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93" name="Shape 793"/>
          <p:cNvSpPr/>
          <p:nvPr/>
        </p:nvSpPr>
        <p:spPr>
          <a:xfrm>
            <a:off x="6012726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4" name="Shape 794"/>
          <p:cNvSpPr/>
          <p:nvPr/>
        </p:nvSpPr>
        <p:spPr>
          <a:xfrm>
            <a:off x="2262257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5" name="Shape 795"/>
          <p:cNvSpPr/>
          <p:nvPr/>
        </p:nvSpPr>
        <p:spPr>
          <a:xfrm>
            <a:off x="2798039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96" name="Shape 796"/>
          <p:cNvSpPr/>
          <p:nvPr/>
        </p:nvSpPr>
        <p:spPr>
          <a:xfrm>
            <a:off x="3010899" y="4289773"/>
            <a:ext cx="727265" cy="45685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PPN</a:t>
            </a:r>
          </a:p>
        </p:txBody>
      </p:sp>
      <p:sp>
        <p:nvSpPr>
          <p:cNvPr id="797" name="Shape 797"/>
          <p:cNvSpPr/>
          <p:nvPr/>
        </p:nvSpPr>
        <p:spPr>
          <a:xfrm>
            <a:off x="5037568" y="4272138"/>
            <a:ext cx="815925" cy="45685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798" name="Shape 798"/>
          <p:cNvSpPr/>
          <p:nvPr/>
        </p:nvSpPr>
        <p:spPr>
          <a:xfrm flipV="1">
            <a:off x="4554023" y="4214812"/>
            <a:ext cx="1940906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99" name="Shape 799"/>
          <p:cNvSpPr/>
          <p:nvPr/>
        </p:nvSpPr>
        <p:spPr>
          <a:xfrm flipV="1">
            <a:off x="6494929" y="4161234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0" name="Shape 800"/>
          <p:cNvSpPr/>
          <p:nvPr/>
        </p:nvSpPr>
        <p:spPr>
          <a:xfrm flipH="1" flipV="1">
            <a:off x="4512539" y="4161234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1" name="Shape 801"/>
          <p:cNvSpPr/>
          <p:nvPr/>
        </p:nvSpPr>
        <p:spPr>
          <a:xfrm flipV="1">
            <a:off x="2339460" y="4214812"/>
            <a:ext cx="1940906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2" name="Shape 802"/>
          <p:cNvSpPr/>
          <p:nvPr/>
        </p:nvSpPr>
        <p:spPr>
          <a:xfrm flipV="1">
            <a:off x="4280367" y="4161234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3" name="Shape 803"/>
          <p:cNvSpPr/>
          <p:nvPr/>
        </p:nvSpPr>
        <p:spPr>
          <a:xfrm flipH="1" flipV="1">
            <a:off x="2297976" y="4161234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2246901" y="2766854"/>
            <a:ext cx="2126144" cy="365874"/>
          </a:xfrm>
          <a:prstGeom prst="rect">
            <a:avLst/>
          </a:prstGeom>
          <a:solidFill>
            <a:srgbClr val="8881F0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1"/>
                </a:solidFill>
              </a:rPr>
              <a:t>Addr Mapper</a:t>
            </a:r>
          </a:p>
        </p:txBody>
      </p:sp>
      <p:sp>
        <p:nvSpPr>
          <p:cNvPr id="805" name="Shape 805"/>
          <p:cNvSpPr/>
          <p:nvPr/>
        </p:nvSpPr>
        <p:spPr>
          <a:xfrm>
            <a:off x="6307405" y="2445385"/>
            <a:ext cx="1" cy="1057737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5771624" y="2445385"/>
            <a:ext cx="1" cy="1057737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5235843" y="2445385"/>
            <a:ext cx="1" cy="1057737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4700061" y="2445385"/>
            <a:ext cx="1" cy="1057737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4164280" y="2445385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3628499" y="2445385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3628499" y="3159760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164280" y="3159760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556936" y="3159760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3092718" y="3159760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70826" y="6203777"/>
            <a:ext cx="211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array: </a:t>
            </a:r>
            <a:r>
              <a:rPr lang="en-US" dirty="0" err="1">
                <a:solidFill>
                  <a:schemeClr val="bg1"/>
                </a:solidFill>
              </a:rPr>
              <a:t>pagetable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767" y="2006403"/>
            <a:ext cx="194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Number of bits in</a:t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virtual address format does not need to equal</a:t>
            </a:r>
          </a:p>
          <a:p>
            <a:r>
              <a:rPr lang="en-US" sz="1600" dirty="0">
                <a:solidFill>
                  <a:schemeClr val="bg2"/>
                </a:solidFill>
              </a:rPr>
              <a:t>number of bits in physical address format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The Mapping</a:t>
            </a:r>
          </a:p>
        </p:txBody>
      </p:sp>
      <p:sp>
        <p:nvSpPr>
          <p:cNvPr id="904" name="Shape 904"/>
          <p:cNvSpPr/>
          <p:nvPr/>
        </p:nvSpPr>
        <p:spPr>
          <a:xfrm>
            <a:off x="275604" y="2574787"/>
            <a:ext cx="1086018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905" name="Shape 905"/>
          <p:cNvSpPr/>
          <p:nvPr/>
        </p:nvSpPr>
        <p:spPr>
          <a:xfrm>
            <a:off x="176975" y="3994607"/>
            <a:ext cx="1184647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906" name="Shape 906"/>
          <p:cNvSpPr/>
          <p:nvPr/>
        </p:nvSpPr>
        <p:spPr>
          <a:xfrm>
            <a:off x="1860879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2307363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2753848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3200332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4361191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4807676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254160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5700645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861504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307988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754473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8200957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713258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3703642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7169984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5684409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2218066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3208450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4198834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5189217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4694025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6179601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6674792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7665176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2083412" y="3001885"/>
            <a:ext cx="1795806" cy="93916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2529896" y="3001885"/>
            <a:ext cx="449899" cy="93621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2976381" y="3001885"/>
            <a:ext cx="2901416" cy="919797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3422865" y="3001885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4" name="Shape 934"/>
          <p:cNvSpPr/>
          <p:nvPr/>
        </p:nvSpPr>
        <p:spPr>
          <a:xfrm flipH="1">
            <a:off x="2528520" y="30018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5" name="Shape 935"/>
          <p:cNvSpPr/>
          <p:nvPr/>
        </p:nvSpPr>
        <p:spPr>
          <a:xfrm flipH="1">
            <a:off x="4516970" y="3001885"/>
            <a:ext cx="513239" cy="940102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6" name="Shape 936"/>
          <p:cNvSpPr/>
          <p:nvPr/>
        </p:nvSpPr>
        <p:spPr>
          <a:xfrm flipH="1">
            <a:off x="3421290" y="3001885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 flipH="1">
            <a:off x="5467703" y="30018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8" name="Shape 938"/>
          <p:cNvSpPr/>
          <p:nvPr/>
        </p:nvSpPr>
        <p:spPr>
          <a:xfrm flipH="1">
            <a:off x="6426179" y="3001885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9" name="Shape 939"/>
          <p:cNvSpPr/>
          <p:nvPr/>
        </p:nvSpPr>
        <p:spPr>
          <a:xfrm flipH="1">
            <a:off x="5030522" y="3001885"/>
            <a:ext cx="2500000" cy="9253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 flipH="1">
            <a:off x="7026110" y="3003501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1" name="Shape 941"/>
          <p:cNvSpPr/>
          <p:nvPr/>
        </p:nvSpPr>
        <p:spPr>
          <a:xfrm flipH="1">
            <a:off x="7941002" y="3003501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5023834" y="2028537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943" name="Shape 943"/>
          <p:cNvSpPr/>
          <p:nvPr/>
        </p:nvSpPr>
        <p:spPr>
          <a:xfrm>
            <a:off x="7529000" y="2027770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944" name="Shape 944"/>
          <p:cNvSpPr/>
          <p:nvPr/>
        </p:nvSpPr>
        <p:spPr>
          <a:xfrm>
            <a:off x="1858300" y="2017229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5" name="Shape 945"/>
          <p:cNvSpPr/>
          <p:nvPr/>
        </p:nvSpPr>
        <p:spPr>
          <a:xfrm flipV="1">
            <a:off x="3706745" y="4419315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5" name="Shape 899"/>
          <p:cNvSpPr/>
          <p:nvPr/>
        </p:nvSpPr>
        <p:spPr>
          <a:xfrm>
            <a:off x="2520351" y="2028537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6" name="Shape 988"/>
          <p:cNvSpPr/>
          <p:nvPr/>
        </p:nvSpPr>
        <p:spPr>
          <a:xfrm>
            <a:off x="2126190" y="2017229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Shape 989"/>
          <p:cNvSpPr/>
          <p:nvPr/>
        </p:nvSpPr>
        <p:spPr>
          <a:xfrm flipV="1">
            <a:off x="3974635" y="4419315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8" name="Shape 1032"/>
          <p:cNvSpPr/>
          <p:nvPr/>
        </p:nvSpPr>
        <p:spPr>
          <a:xfrm>
            <a:off x="2394081" y="2017229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" name="Shape 1033"/>
          <p:cNvSpPr/>
          <p:nvPr/>
        </p:nvSpPr>
        <p:spPr>
          <a:xfrm flipV="1">
            <a:off x="2813776" y="4419315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5" grpId="0" animBg="1"/>
      <p:bldP spid="9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395599" y="2250286"/>
            <a:ext cx="1086018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296970" y="3670107"/>
            <a:ext cx="1184647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1980873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dirty="0">
                <a:solidFill>
                  <a:schemeClr val="bg1"/>
                </a:solidFill>
              </a:rPr>
              <a:t>0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2427358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2873842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3320327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4481186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0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4927670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5374155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5820639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6981498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0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7427983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7874467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8320952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283325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3823636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7289978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580440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233806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3328444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4318828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530921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4814019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6299594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6794786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7785170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2203407" y="2677385"/>
            <a:ext cx="1795806" cy="939160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2649891" y="2677385"/>
            <a:ext cx="449899" cy="93621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3096376" y="2677384"/>
            <a:ext cx="2901416" cy="919798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3542860" y="2677385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3" name="Shape 1163"/>
          <p:cNvSpPr/>
          <p:nvPr/>
        </p:nvSpPr>
        <p:spPr>
          <a:xfrm flipH="1">
            <a:off x="2648515" y="26773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4" name="Shape 1164"/>
          <p:cNvSpPr/>
          <p:nvPr/>
        </p:nvSpPr>
        <p:spPr>
          <a:xfrm flipH="1">
            <a:off x="4636965" y="2677385"/>
            <a:ext cx="513239" cy="940101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5" name="Shape 1165"/>
          <p:cNvSpPr/>
          <p:nvPr/>
        </p:nvSpPr>
        <p:spPr>
          <a:xfrm flipH="1">
            <a:off x="3541285" y="2677385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6" name="Shape 1166"/>
          <p:cNvSpPr/>
          <p:nvPr/>
        </p:nvSpPr>
        <p:spPr>
          <a:xfrm flipH="1">
            <a:off x="5587698" y="26773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6546174" y="2677385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8" name="Shape 1168"/>
          <p:cNvSpPr/>
          <p:nvPr/>
        </p:nvSpPr>
        <p:spPr>
          <a:xfrm flipH="1">
            <a:off x="5150517" y="2677385"/>
            <a:ext cx="2500000" cy="925390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9" name="Shape 1169"/>
          <p:cNvSpPr/>
          <p:nvPr/>
        </p:nvSpPr>
        <p:spPr>
          <a:xfrm flipH="1">
            <a:off x="7146104" y="2679001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70" name="Shape 1170"/>
          <p:cNvSpPr/>
          <p:nvPr/>
        </p:nvSpPr>
        <p:spPr>
          <a:xfrm flipH="1">
            <a:off x="8060996" y="2679000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5235843" y="1793434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7652834" y="175007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173" name="Shape 1173"/>
          <p:cNvSpPr/>
          <p:nvPr/>
        </p:nvSpPr>
        <p:spPr>
          <a:xfrm>
            <a:off x="2431165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2927980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3424796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76" name="Shape 1176"/>
          <p:cNvSpPr/>
          <p:nvPr/>
        </p:nvSpPr>
        <p:spPr>
          <a:xfrm>
            <a:off x="3921611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77" name="Shape 1177"/>
          <p:cNvSpPr/>
          <p:nvPr/>
        </p:nvSpPr>
        <p:spPr>
          <a:xfrm>
            <a:off x="4418426" y="4108645"/>
            <a:ext cx="2131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78" name="Shape 1178"/>
          <p:cNvSpPr/>
          <p:nvPr/>
        </p:nvSpPr>
        <p:spPr>
          <a:xfrm>
            <a:off x="4915242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79" name="Shape 1179"/>
          <p:cNvSpPr/>
          <p:nvPr/>
        </p:nvSpPr>
        <p:spPr>
          <a:xfrm>
            <a:off x="5412057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80" name="Shape 1180"/>
          <p:cNvSpPr/>
          <p:nvPr/>
        </p:nvSpPr>
        <p:spPr>
          <a:xfrm>
            <a:off x="5908873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81" name="Shape 1181"/>
          <p:cNvSpPr/>
          <p:nvPr/>
        </p:nvSpPr>
        <p:spPr>
          <a:xfrm>
            <a:off x="6405687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6902504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83" name="Shape 1183"/>
          <p:cNvSpPr/>
          <p:nvPr/>
        </p:nvSpPr>
        <p:spPr>
          <a:xfrm>
            <a:off x="7324846" y="4108645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7821660" y="4108645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85" name="Shape 1185"/>
          <p:cNvSpPr/>
          <p:nvPr/>
        </p:nvSpPr>
        <p:spPr>
          <a:xfrm>
            <a:off x="2616849" y="175007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186" name="Shape 1186"/>
          <p:cNvSpPr/>
          <p:nvPr/>
        </p:nvSpPr>
        <p:spPr>
          <a:xfrm>
            <a:off x="1398848" y="5531155"/>
            <a:ext cx="176514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Page Tables:</a:t>
            </a:r>
          </a:p>
        </p:txBody>
      </p:sp>
      <p:sp>
        <p:nvSpPr>
          <p:cNvPr id="1187" name="Shape 1187"/>
          <p:cNvSpPr/>
          <p:nvPr/>
        </p:nvSpPr>
        <p:spPr>
          <a:xfrm>
            <a:off x="3787143" y="461556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188" name="Shape 1188"/>
          <p:cNvSpPr/>
          <p:nvPr/>
        </p:nvSpPr>
        <p:spPr>
          <a:xfrm>
            <a:off x="3789283" y="504299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89" name="Shape 1189"/>
          <p:cNvSpPr/>
          <p:nvPr/>
        </p:nvSpPr>
        <p:spPr>
          <a:xfrm>
            <a:off x="3789283" y="540018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3789283" y="575736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91" name="Shape 1191"/>
          <p:cNvSpPr/>
          <p:nvPr/>
        </p:nvSpPr>
        <p:spPr>
          <a:xfrm>
            <a:off x="3789283" y="611455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5019440" y="464809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5021580" y="507552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94" name="Shape 1194"/>
          <p:cNvSpPr/>
          <p:nvPr/>
        </p:nvSpPr>
        <p:spPr>
          <a:xfrm>
            <a:off x="5021580" y="543271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95" name="Shape 1195"/>
          <p:cNvSpPr/>
          <p:nvPr/>
        </p:nvSpPr>
        <p:spPr>
          <a:xfrm>
            <a:off x="5021580" y="578989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5021580" y="614708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97" name="Shape 1197"/>
          <p:cNvSpPr/>
          <p:nvPr/>
        </p:nvSpPr>
        <p:spPr>
          <a:xfrm>
            <a:off x="6252841" y="464809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254981" y="507552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6254981" y="543271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6254981" y="578989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6254981" y="614708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845221" y="83741"/>
            <a:ext cx="7583488" cy="1283167"/>
          </a:xfrm>
        </p:spPr>
        <p:txBody>
          <a:bodyPr/>
          <a:lstStyle/>
          <a:p>
            <a:r>
              <a:rPr lang="en-US" dirty="0"/>
              <a:t>Quiz: </a:t>
            </a:r>
            <a:br>
              <a:rPr lang="en-US" dirty="0"/>
            </a:br>
            <a:r>
              <a:rPr lang="en-US" dirty="0"/>
              <a:t>Fill in Page 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83312" y="5054449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83312" y="5444854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3312" y="5777753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65641" y="6126012"/>
            <a:ext cx="4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441325" y="1584325"/>
            <a:ext cx="8702675" cy="517048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How big is a typical page table?</a:t>
            </a:r>
            <a:br>
              <a:rPr sz="2700" dirty="0">
                <a:solidFill>
                  <a:srgbClr val="333333"/>
                </a:solidFill>
              </a:rPr>
            </a:br>
            <a:r>
              <a:rPr sz="2700" dirty="0">
                <a:solidFill>
                  <a:srgbClr val="333333"/>
                </a:solidFill>
              </a:rPr>
              <a:t> - assume </a:t>
            </a:r>
            <a:r>
              <a:rPr sz="2700" b="1" dirty="0">
                <a:solidFill>
                  <a:srgbClr val="333333"/>
                </a:solidFill>
              </a:rPr>
              <a:t>32-bit</a:t>
            </a:r>
            <a:r>
              <a:rPr sz="2700" dirty="0">
                <a:solidFill>
                  <a:srgbClr val="333333"/>
                </a:solidFill>
              </a:rPr>
              <a:t> address space</a:t>
            </a:r>
            <a:br>
              <a:rPr sz="2700" dirty="0">
                <a:solidFill>
                  <a:srgbClr val="333333"/>
                </a:solidFill>
              </a:rPr>
            </a:br>
            <a:r>
              <a:rPr sz="2700" dirty="0">
                <a:solidFill>
                  <a:srgbClr val="333333"/>
                </a:solidFill>
              </a:rPr>
              <a:t> - assume 4 KB pages</a:t>
            </a:r>
            <a:br>
              <a:rPr sz="2700" dirty="0">
                <a:solidFill>
                  <a:srgbClr val="333333"/>
                </a:solidFill>
              </a:rPr>
            </a:br>
            <a:r>
              <a:rPr sz="2700" dirty="0">
                <a:solidFill>
                  <a:srgbClr val="333333"/>
                </a:solidFill>
              </a:rPr>
              <a:t> - assume 4 byte entries</a:t>
            </a:r>
            <a:endParaRPr lang="en-US" sz="27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Final answer: 2 ^ (32 - log(4KB)) * 4 = </a:t>
            </a:r>
            <a:r>
              <a:rPr lang="en-US" sz="2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4 MB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size of each entry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num virtual pages = 2^(bits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 = 32– number of bits for page offset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solidFill>
                  <a:srgbClr val="333333"/>
                </a:solidFill>
              </a:rPr>
              <a:t>= 32 – lg(4KB) = 32 – 12 = 20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2^20 = 1 MB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4 bytes = 4 MB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Implication: </a:t>
            </a:r>
            <a:r>
              <a:rPr sz="2700" dirty="0">
                <a:solidFill>
                  <a:srgbClr val="333333"/>
                </a:solidFill>
              </a:rPr>
              <a:t>Store </a:t>
            </a:r>
            <a:r>
              <a:rPr lang="en-US" sz="2700" dirty="0">
                <a:solidFill>
                  <a:srgbClr val="333333"/>
                </a:solidFill>
              </a:rPr>
              <a:t>each page table </a:t>
            </a:r>
            <a:r>
              <a:rPr sz="2700" dirty="0">
                <a:solidFill>
                  <a:srgbClr val="333333"/>
                </a:solidFill>
              </a:rPr>
              <a:t>in memory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Hardware finds page table base with register </a:t>
            </a:r>
            <a:r>
              <a:rPr sz="2500" dirty="0">
                <a:solidFill>
                  <a:srgbClr val="333333"/>
                </a:solidFill>
              </a:rPr>
              <a:t>(e.g., CR3 on x86)</a:t>
            </a:r>
            <a:endParaRPr lang="en-US" sz="25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What happens on a context-switch?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Change contents of page table base register to newly scheduled process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Save old page table base register in PCB of </a:t>
            </a:r>
            <a:r>
              <a:rPr lang="en-US" sz="2500" dirty="0" err="1">
                <a:solidFill>
                  <a:srgbClr val="333333"/>
                </a:solidFill>
              </a:rPr>
              <a:t>descheduled</a:t>
            </a:r>
            <a:r>
              <a:rPr lang="en-US" sz="2500" dirty="0">
                <a:solidFill>
                  <a:srgbClr val="333333"/>
                </a:solidFill>
              </a:rPr>
              <a:t>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Other PT info</a:t>
            </a:r>
          </a:p>
        </p:txBody>
      </p:sp>
      <p:sp>
        <p:nvSpPr>
          <p:cNvPr id="1375" name="Shape 1375"/>
          <p:cNvSpPr>
            <a:spLocks noGrp="1"/>
          </p:cNvSpPr>
          <p:nvPr>
            <p:ph type="body" idx="4294967295"/>
          </p:nvPr>
        </p:nvSpPr>
        <p:spPr>
          <a:xfrm>
            <a:off x="0" y="1668463"/>
            <a:ext cx="8612188" cy="42973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What other </a:t>
            </a:r>
            <a:r>
              <a:rPr lang="en-US" sz="2700" dirty="0">
                <a:solidFill>
                  <a:srgbClr val="333333"/>
                </a:solidFill>
              </a:rPr>
              <a:t>info</a:t>
            </a:r>
            <a:r>
              <a:rPr sz="2700" dirty="0">
                <a:solidFill>
                  <a:srgbClr val="333333"/>
                </a:solidFill>
              </a:rPr>
              <a:t> </a:t>
            </a:r>
            <a:r>
              <a:rPr lang="en-US" sz="2700" dirty="0">
                <a:solidFill>
                  <a:srgbClr val="333333"/>
                </a:solidFill>
              </a:rPr>
              <a:t>is </a:t>
            </a:r>
            <a:r>
              <a:rPr sz="2700" dirty="0">
                <a:solidFill>
                  <a:srgbClr val="333333"/>
                </a:solidFill>
              </a:rPr>
              <a:t>in pagetable entries besides translation?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valid bi</a:t>
            </a:r>
            <a:r>
              <a:rPr lang="en-US" sz="2500" dirty="0">
                <a:solidFill>
                  <a:srgbClr val="333333"/>
                </a:solidFill>
              </a:rPr>
              <a:t>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protection bits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present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reference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dirty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 err="1">
                <a:solidFill>
                  <a:srgbClr val="333333"/>
                </a:solidFill>
              </a:rPr>
              <a:t>Pagetable</a:t>
            </a:r>
            <a:r>
              <a:rPr lang="en-US" sz="2700" dirty="0">
                <a:solidFill>
                  <a:srgbClr val="333333"/>
                </a:solidFill>
              </a:rPr>
              <a:t> entries are just bits stored in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Agreement between </a:t>
            </a:r>
            <a:r>
              <a:rPr lang="en-US" sz="2500" dirty="0" err="1">
                <a:solidFill>
                  <a:srgbClr val="333333"/>
                </a:solidFill>
              </a:rPr>
              <a:t>hw</a:t>
            </a:r>
            <a:r>
              <a:rPr lang="en-US" sz="2500" dirty="0">
                <a:solidFill>
                  <a:srgbClr val="333333"/>
                </a:solidFill>
              </a:rPr>
              <a:t> and OS about interpretation</a:t>
            </a:r>
            <a:endParaRPr sz="2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Memory Accesses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with Pages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1359" name="Shape 1359"/>
          <p:cNvSpPr>
            <a:spLocks noGrp="1"/>
          </p:cNvSpPr>
          <p:nvPr>
            <p:ph type="body" idx="4294967295"/>
          </p:nvPr>
        </p:nvSpPr>
        <p:spPr>
          <a:xfrm>
            <a:off x="0" y="1389063"/>
            <a:ext cx="4046538" cy="11636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1362" name="Shape 1362"/>
          <p:cNvSpPr/>
          <p:nvPr/>
        </p:nvSpPr>
        <p:spPr>
          <a:xfrm>
            <a:off x="215136" y="2537955"/>
            <a:ext cx="3752053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Assume PT is at </a:t>
            </a:r>
            <a:r>
              <a:rPr lang="en-US" sz="2000" dirty="0" err="1">
                <a:solidFill>
                  <a:schemeClr val="bg1"/>
                </a:solidFill>
              </a:rPr>
              <a:t>phys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addr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sz="2000" dirty="0">
                <a:solidFill>
                  <a:schemeClr val="bg1"/>
                </a:solidFill>
              </a:rPr>
              <a:t>0x5000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Assume PTE’s are 4 bytes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Assume 4KB pages</a:t>
            </a:r>
            <a:endParaRPr lang="en-US" sz="20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1"/>
                </a:solidFill>
              </a:rPr>
              <a:t>How many bits for offset? 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1289549" y="4000861"/>
            <a:ext cx="1586970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Simplified 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page table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1708671" y="47178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2</a:t>
            </a:r>
          </a:p>
        </p:txBody>
      </p:sp>
      <p:sp>
        <p:nvSpPr>
          <p:cNvPr id="1365" name="Shape 1365"/>
          <p:cNvSpPr/>
          <p:nvPr/>
        </p:nvSpPr>
        <p:spPr>
          <a:xfrm>
            <a:off x="1721923" y="507501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0</a:t>
            </a:r>
          </a:p>
        </p:txBody>
      </p:sp>
      <p:sp>
        <p:nvSpPr>
          <p:cNvPr id="1366" name="Shape 1366"/>
          <p:cNvSpPr/>
          <p:nvPr/>
        </p:nvSpPr>
        <p:spPr>
          <a:xfrm>
            <a:off x="1708671" y="543220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80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1708671" y="578939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99</a:t>
            </a:r>
          </a:p>
        </p:txBody>
      </p:sp>
      <p:sp>
        <p:nvSpPr>
          <p:cNvPr id="1369" name="Shape 1369"/>
          <p:cNvSpPr/>
          <p:nvPr/>
        </p:nvSpPr>
        <p:spPr>
          <a:xfrm>
            <a:off x="878741" y="6281203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agetable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is slow!!!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4441339" y="2239246"/>
            <a:ext cx="4461564" cy="412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Physical Memory Accesses with Paging?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1) Fetch instruction at logical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0x0010;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Access page table to get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ppn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Mem ref 1: 0x5000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Learn </a:t>
            </a:r>
            <a:r>
              <a:rPr lang="en-US" sz="1600" dirty="0" err="1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vpn</a:t>
            </a:r>
            <a:r>
              <a:rPr lang="en-US" sz="160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0 is at </a:t>
            </a:r>
            <a:r>
              <a:rPr lang="en-US" sz="1600" dirty="0" err="1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ppn</a:t>
            </a:r>
            <a:r>
              <a:rPr lang="en-US" sz="160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Fetch instruction at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0x2010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(Mem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ref 2)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Exec, load from logical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0x1100;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Access page table to get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Mem ref 3: 0x5004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Learn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 1 is at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ppn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 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Movl</a:t>
            </a:r>
            <a:r>
              <a:rPr lang="en-US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from 0x0100 into </a:t>
            </a:r>
            <a:r>
              <a:rPr lang="en-US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reg</a:t>
            </a:r>
            <a:r>
              <a:rPr lang="en-US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(Mem ref 4)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Calisto MT" pitchFamily="18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38922" y="3470510"/>
            <a:ext cx="420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8290" y="1489474"/>
            <a:ext cx="467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Old: How many mem refs with segmentation?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7131" y="1858806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(3 </a:t>
            </a:r>
            <a:r>
              <a:rPr lang="en-US" dirty="0" err="1">
                <a:solidFill>
                  <a:schemeClr val="bg1"/>
                </a:solidFill>
              </a:rPr>
              <a:t>instrs</a:t>
            </a:r>
            <a:r>
              <a:rPr lang="en-US" dirty="0">
                <a:solidFill>
                  <a:schemeClr val="bg1"/>
                </a:solidFill>
              </a:rPr>
              <a:t>, 2 </a:t>
            </a:r>
            <a:r>
              <a:rPr lang="en-US" dirty="0" err="1">
                <a:solidFill>
                  <a:schemeClr val="bg1"/>
                </a:solidFill>
              </a:rPr>
              <a:t>movl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0" animBg="1"/>
      <p:bldP spid="13" grpId="0" build="p" bldLvl="2"/>
      <p:bldP spid="14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Paging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446602" y="1828800"/>
            <a:ext cx="8273328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Any page can be placed in any frame in physical memory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Fast to allocate and free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Alloc</a:t>
            </a:r>
            <a:r>
              <a:rPr lang="en-US" dirty="0"/>
              <a:t>: No searching for suitable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Free: Doesn’t have to </a:t>
            </a:r>
            <a:r>
              <a:rPr lang="en-US" dirty="0" err="1"/>
              <a:t>coallesce</a:t>
            </a:r>
            <a:r>
              <a:rPr lang="en-US" dirty="0"/>
              <a:t> with adjacent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use bitmap to show free/allocated page frames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Simple to swap-out portions of memory to disk (later lecture)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size matches disk block size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run process when some pages are on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“present” bit to PTE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98084" y="1828800"/>
            <a:ext cx="8746246" cy="4297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Internal fragmentation: Page size may not match size needed by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Wasted memory grows with larger pages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Tension?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Additional memory reference to page table --&gt; Very inefficient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MMU stores only base address of page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Solution: Add </a:t>
            </a:r>
            <a:r>
              <a:rPr lang="en-US" sz="2000" dirty="0" err="1"/>
              <a:t>TLBs</a:t>
            </a:r>
            <a:r>
              <a:rPr lang="en-US" sz="2000" dirty="0"/>
              <a:t> (future lecture)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Storage for page tables may be substantial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Problematic with dynamic stack and heap within address space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tables must be allocated contiguously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Solution: Combine paging and segmentation (future lecture)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343745" y="3644348"/>
            <a:ext cx="1842528" cy="2814391"/>
            <a:chOff x="6734530" y="3142403"/>
            <a:chExt cx="2590556" cy="32908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7090130" y="3142403"/>
              <a:ext cx="1841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latin typeface="Marker Felt" charset="0"/>
              </a:endParaRPr>
            </a:p>
          </p:txBody>
        </p:sp>
        <p:sp>
          <p:nvSpPr>
            <p:cNvPr id="5" name="Rectangle 207"/>
            <p:cNvSpPr>
              <a:spLocks noChangeArrowheads="1"/>
            </p:cNvSpPr>
            <p:nvPr/>
          </p:nvSpPr>
          <p:spPr bwMode="auto">
            <a:xfrm>
              <a:off x="6734530" y="3461491"/>
              <a:ext cx="22098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8"/>
            <p:cNvSpPr>
              <a:spLocks noChangeArrowheads="1"/>
            </p:cNvSpPr>
            <p:nvPr/>
          </p:nvSpPr>
          <p:spPr bwMode="auto">
            <a:xfrm>
              <a:off x="6734530" y="5633191"/>
              <a:ext cx="22098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2"/>
                  </a:solidFill>
                </a:rPr>
                <a:t>Stack</a:t>
              </a:r>
            </a:p>
          </p:txBody>
        </p:sp>
        <p:sp>
          <p:nvSpPr>
            <p:cNvPr id="7" name="Rectangle 209"/>
            <p:cNvSpPr>
              <a:spLocks noChangeArrowheads="1"/>
            </p:cNvSpPr>
            <p:nvPr/>
          </p:nvSpPr>
          <p:spPr bwMode="auto">
            <a:xfrm>
              <a:off x="6734530" y="3498468"/>
              <a:ext cx="2209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8" name="Rectangle 210"/>
            <p:cNvSpPr>
              <a:spLocks noChangeArrowheads="1"/>
            </p:cNvSpPr>
            <p:nvPr/>
          </p:nvSpPr>
          <p:spPr bwMode="auto">
            <a:xfrm>
              <a:off x="6734530" y="4056802"/>
              <a:ext cx="2209800" cy="6389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Heap</a:t>
              </a:r>
            </a:p>
          </p:txBody>
        </p:sp>
        <p:sp>
          <p:nvSpPr>
            <p:cNvPr id="9" name="Line 211"/>
            <p:cNvSpPr>
              <a:spLocks noChangeShapeType="1"/>
            </p:cNvSpPr>
            <p:nvPr/>
          </p:nvSpPr>
          <p:spPr bwMode="auto">
            <a:xfrm>
              <a:off x="7821500" y="4694229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2"/>
            <p:cNvSpPr>
              <a:spLocks noChangeShapeType="1"/>
            </p:cNvSpPr>
            <p:nvPr/>
          </p:nvSpPr>
          <p:spPr bwMode="auto">
            <a:xfrm>
              <a:off x="7830465" y="5285528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65358" y="3335145"/>
              <a:ext cx="259728" cy="431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4">
            <a:extLst>
              <a:ext uri="{FF2B5EF4-FFF2-40B4-BE49-F238E27FC236}">
                <a16:creationId xmlns:a16="http://schemas.microsoft.com/office/drawing/2014/main" id="{FE394FBC-6550-684B-8BDB-9E8A6107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Review: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Match Description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9127B6B-B515-E642-AB70-00DCBA4088E8}"/>
              </a:ext>
            </a:extLst>
          </p:cNvPr>
          <p:cNvSpPr txBox="1">
            <a:spLocks/>
          </p:cNvSpPr>
          <p:nvPr/>
        </p:nvSpPr>
        <p:spPr>
          <a:xfrm>
            <a:off x="449583" y="1612348"/>
            <a:ext cx="3566160" cy="838200"/>
          </a:xfrm>
          <a:prstGeom prst="rect">
            <a:avLst/>
          </a:prstGeom>
        </p:spPr>
        <p:txBody>
          <a:bodyPr/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/>
              <a:t>Description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BB862-253C-6B43-A80C-7B80C297A386}"/>
              </a:ext>
            </a:extLst>
          </p:cNvPr>
          <p:cNvSpPr txBox="1"/>
          <p:nvPr/>
        </p:nvSpPr>
        <p:spPr>
          <a:xfrm>
            <a:off x="6914367" y="2279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F935C31-3109-1441-9C1D-E4EDB80E99B2}"/>
              </a:ext>
            </a:extLst>
          </p:cNvPr>
          <p:cNvSpPr txBox="1">
            <a:spLocks/>
          </p:cNvSpPr>
          <p:nvPr/>
        </p:nvSpPr>
        <p:spPr>
          <a:xfrm>
            <a:off x="85163" y="2481924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/>
              <a:t>one process uses RAM at a time</a:t>
            </a:r>
          </a:p>
          <a:p>
            <a:pPr defTabSz="914400"/>
            <a:r>
              <a:rPr lang="en-US" sz="2000" dirty="0"/>
              <a:t>rewrite code &amp; addresses before running</a:t>
            </a:r>
          </a:p>
          <a:p>
            <a:pPr defTabSz="914400"/>
            <a:r>
              <a:rPr lang="en-US" sz="2000" dirty="0"/>
              <a:t>add per-process starting location to </a:t>
            </a:r>
            <a:r>
              <a:rPr lang="en-US" sz="2000" dirty="0" err="1"/>
              <a:t>virt</a:t>
            </a:r>
            <a:r>
              <a:rPr lang="en-US" sz="2000" dirty="0"/>
              <a:t>          </a:t>
            </a:r>
            <a:r>
              <a:rPr lang="en-US" sz="2000" dirty="0" err="1"/>
              <a:t>addr</a:t>
            </a:r>
            <a:r>
              <a:rPr lang="en-US" sz="2000" dirty="0"/>
              <a:t> to obtain </a:t>
            </a:r>
            <a:r>
              <a:rPr lang="en-US" sz="2000" dirty="0" err="1"/>
              <a:t>phys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endParaRPr lang="en-US" sz="2000" dirty="0"/>
          </a:p>
          <a:p>
            <a:pPr defTabSz="914400"/>
            <a:r>
              <a:rPr lang="en-US" sz="2000" dirty="0"/>
              <a:t>dynamic approach that verifies address is in valid range</a:t>
            </a:r>
          </a:p>
          <a:p>
            <a:pPr defTabSz="914400"/>
            <a:r>
              <a:rPr lang="en-US" sz="2000" dirty="0">
                <a:solidFill>
                  <a:srgbClr val="333333"/>
                </a:solidFill>
              </a:rPr>
              <a:t>several </a:t>
            </a:r>
            <a:r>
              <a:rPr lang="en-US" sz="2000" dirty="0" err="1">
                <a:solidFill>
                  <a:srgbClr val="333333"/>
                </a:solidFill>
              </a:rPr>
              <a:t>base+bound</a:t>
            </a:r>
            <a:r>
              <a:rPr lang="en-US" sz="2000" dirty="0">
                <a:solidFill>
                  <a:srgbClr val="333333"/>
                </a:solidFill>
              </a:rPr>
              <a:t> pairs per process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3BAED04-EFBF-DB4D-B082-556877D334DA}"/>
              </a:ext>
            </a:extLst>
          </p:cNvPr>
          <p:cNvSpPr txBox="1">
            <a:spLocks/>
          </p:cNvSpPr>
          <p:nvPr/>
        </p:nvSpPr>
        <p:spPr>
          <a:xfrm>
            <a:off x="5899759" y="1593787"/>
            <a:ext cx="4575921" cy="838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333333"/>
                </a:solidFill>
              </a:rPr>
              <a:t>Name of approach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 (covered previous lecture):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F7BBC84-8E62-554F-8DB5-ECD5E7DD46D8}"/>
              </a:ext>
            </a:extLst>
          </p:cNvPr>
          <p:cNvSpPr txBox="1">
            <a:spLocks/>
          </p:cNvSpPr>
          <p:nvPr/>
        </p:nvSpPr>
        <p:spPr>
          <a:xfrm>
            <a:off x="6822832" y="2621266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Segmentation</a:t>
            </a:r>
            <a:r>
              <a:rPr lang="en-US" sz="20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</a:p>
          <a:p>
            <a:pPr defTabSz="914400"/>
            <a:r>
              <a:rPr lang="en-US" sz="2000" dirty="0"/>
              <a:t>Base</a:t>
            </a:r>
          </a:p>
          <a:p>
            <a:pPr defTabSz="914400"/>
            <a:r>
              <a:rPr lang="en-US" sz="2000" dirty="0"/>
              <a:t>Static Relocation</a:t>
            </a:r>
          </a:p>
          <a:p>
            <a:pPr defTabSz="914400"/>
            <a:endParaRPr lang="en-US" sz="2000" dirty="0"/>
          </a:p>
          <a:p>
            <a:pPr defTabSz="914400"/>
            <a:r>
              <a:rPr lang="en-US" sz="2000" dirty="0"/>
              <a:t>Time sharing</a:t>
            </a:r>
          </a:p>
          <a:p>
            <a:pPr defTabSz="914400"/>
            <a:r>
              <a:rPr lang="en-US" sz="2000" dirty="0"/>
              <a:t>Base + Bounds</a:t>
            </a:r>
          </a:p>
          <a:p>
            <a:pPr marL="0" indent="0" defTabSz="91440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533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this week – Simple functions for your understanding</a:t>
            </a:r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D88A1BA6-EEA1-1849-8655-70907F2F1AA8}"/>
              </a:ext>
            </a:extLst>
          </p:cNvPr>
          <p:cNvSpPr txBox="1">
            <a:spLocks/>
          </p:cNvSpPr>
          <p:nvPr/>
        </p:nvSpPr>
        <p:spPr>
          <a:xfrm>
            <a:off x="0" y="6453063"/>
            <a:ext cx="13004800" cy="47905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*Materials  modified and reused from OSTEP book and lectures of Prof. Andrea </a:t>
            </a:r>
            <a:r>
              <a:rPr lang="en-US" sz="1200" dirty="0" err="1">
                <a:solidFill>
                  <a:schemeClr val="bg1"/>
                </a:solidFill>
              </a:rPr>
              <a:t>Arpaci-Dusseau</a:t>
            </a:r>
            <a:r>
              <a:rPr lang="en-US" sz="1200" dirty="0">
                <a:solidFill>
                  <a:schemeClr val="bg1"/>
                </a:solidFill>
              </a:rPr>
              <a:t> and Prof. </a:t>
            </a:r>
            <a:r>
              <a:rPr lang="en-US" sz="1200" dirty="0" err="1">
                <a:solidFill>
                  <a:schemeClr val="bg1"/>
                </a:solidFill>
              </a:rPr>
              <a:t>Yojip</a:t>
            </a:r>
            <a:r>
              <a:rPr lang="en-US" sz="1200" dirty="0">
                <a:solidFill>
                  <a:schemeClr val="bg1"/>
                </a:solidFill>
              </a:rPr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11900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4">
            <a:extLst>
              <a:ext uri="{FF2B5EF4-FFF2-40B4-BE49-F238E27FC236}">
                <a16:creationId xmlns:a16="http://schemas.microsoft.com/office/drawing/2014/main" id="{FE394FBC-6550-684B-8BDB-9E8A6107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Review: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Match Description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3924735-E161-124A-B361-FB1801CBA965}"/>
              </a:ext>
            </a:extLst>
          </p:cNvPr>
          <p:cNvSpPr txBox="1">
            <a:spLocks/>
          </p:cNvSpPr>
          <p:nvPr/>
        </p:nvSpPr>
        <p:spPr>
          <a:xfrm>
            <a:off x="5899759" y="1593787"/>
            <a:ext cx="4575921" cy="838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333333"/>
                </a:solidFill>
              </a:rPr>
              <a:t>Name of approach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 (covered previous lecture):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9127B6B-B515-E642-AB70-00DCBA4088E8}"/>
              </a:ext>
            </a:extLst>
          </p:cNvPr>
          <p:cNvSpPr txBox="1">
            <a:spLocks/>
          </p:cNvSpPr>
          <p:nvPr/>
        </p:nvSpPr>
        <p:spPr>
          <a:xfrm>
            <a:off x="449583" y="1612348"/>
            <a:ext cx="3566160" cy="838200"/>
          </a:xfrm>
          <a:prstGeom prst="rect">
            <a:avLst/>
          </a:prstGeom>
        </p:spPr>
        <p:txBody>
          <a:bodyPr/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/>
              <a:t>Description</a:t>
            </a:r>
            <a:endParaRPr lang="en-US" sz="200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BE2FEA3-4F61-D844-B87B-60516788CB28}"/>
              </a:ext>
            </a:extLst>
          </p:cNvPr>
          <p:cNvSpPr txBox="1">
            <a:spLocks/>
          </p:cNvSpPr>
          <p:nvPr/>
        </p:nvSpPr>
        <p:spPr>
          <a:xfrm>
            <a:off x="85163" y="2481924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/>
              <a:t>one process uses RAM at a time</a:t>
            </a:r>
          </a:p>
          <a:p>
            <a:pPr defTabSz="914400"/>
            <a:r>
              <a:rPr lang="en-US" sz="2000" dirty="0"/>
              <a:t>rewrite code &amp; addresses before running</a:t>
            </a:r>
          </a:p>
          <a:p>
            <a:pPr defTabSz="914400"/>
            <a:r>
              <a:rPr lang="en-US" sz="2000" dirty="0"/>
              <a:t>add per-process starting location to </a:t>
            </a:r>
            <a:r>
              <a:rPr lang="en-US" sz="2000" dirty="0" err="1"/>
              <a:t>virt</a:t>
            </a:r>
            <a:r>
              <a:rPr lang="en-US" sz="2000" dirty="0"/>
              <a:t>          </a:t>
            </a:r>
            <a:r>
              <a:rPr lang="en-US" sz="2000" dirty="0" err="1"/>
              <a:t>addr</a:t>
            </a:r>
            <a:r>
              <a:rPr lang="en-US" sz="2000" dirty="0"/>
              <a:t> to obtain </a:t>
            </a:r>
            <a:r>
              <a:rPr lang="en-US" sz="2000" dirty="0" err="1"/>
              <a:t>phys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endParaRPr lang="en-US" sz="2000" dirty="0"/>
          </a:p>
          <a:p>
            <a:pPr defTabSz="914400"/>
            <a:r>
              <a:rPr lang="en-US" sz="2000" dirty="0"/>
              <a:t>dynamic approach that verifies address is in valid range</a:t>
            </a:r>
          </a:p>
          <a:p>
            <a:pPr defTabSz="914400"/>
            <a:r>
              <a:rPr lang="en-US" sz="2000" dirty="0">
                <a:solidFill>
                  <a:srgbClr val="333333"/>
                </a:solidFill>
              </a:rPr>
              <a:t>several </a:t>
            </a:r>
            <a:r>
              <a:rPr lang="en-US" sz="2000" dirty="0" err="1">
                <a:solidFill>
                  <a:srgbClr val="333333"/>
                </a:solidFill>
              </a:rPr>
              <a:t>base+bound</a:t>
            </a:r>
            <a:r>
              <a:rPr lang="en-US" sz="2000" dirty="0">
                <a:solidFill>
                  <a:srgbClr val="333333"/>
                </a:solidFill>
              </a:rPr>
              <a:t> pairs per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BB862-253C-6B43-A80C-7B80C297A386}"/>
              </a:ext>
            </a:extLst>
          </p:cNvPr>
          <p:cNvSpPr txBox="1"/>
          <p:nvPr/>
        </p:nvSpPr>
        <p:spPr>
          <a:xfrm>
            <a:off x="6914367" y="2279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E851E46-64AC-1F43-8134-939D2A3DD97B}"/>
              </a:ext>
            </a:extLst>
          </p:cNvPr>
          <p:cNvSpPr txBox="1">
            <a:spLocks/>
          </p:cNvSpPr>
          <p:nvPr/>
        </p:nvSpPr>
        <p:spPr>
          <a:xfrm>
            <a:off x="6822832" y="2621266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Segmentation</a:t>
            </a:r>
            <a:r>
              <a:rPr lang="en-US" sz="20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</a:p>
          <a:p>
            <a:pPr defTabSz="914400"/>
            <a:r>
              <a:rPr lang="en-US" sz="2000" dirty="0"/>
              <a:t>Base</a:t>
            </a:r>
          </a:p>
          <a:p>
            <a:pPr defTabSz="914400"/>
            <a:r>
              <a:rPr lang="en-US" sz="2000" dirty="0"/>
              <a:t>Static Relocation</a:t>
            </a:r>
          </a:p>
          <a:p>
            <a:pPr defTabSz="914400"/>
            <a:endParaRPr lang="en-US" sz="2000" dirty="0"/>
          </a:p>
          <a:p>
            <a:pPr defTabSz="914400"/>
            <a:r>
              <a:rPr lang="en-US" sz="2000" dirty="0"/>
              <a:t>Time sharing</a:t>
            </a:r>
          </a:p>
          <a:p>
            <a:pPr defTabSz="914400"/>
            <a:r>
              <a:rPr lang="en-US" sz="2000" dirty="0"/>
              <a:t>Base + Bounds</a:t>
            </a:r>
          </a:p>
          <a:p>
            <a:pPr marL="0" indent="0" defTabSz="914400">
              <a:buNone/>
            </a:pPr>
            <a:endParaRPr 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341A7A-A824-A844-BEAA-CDFB589D9BF7}"/>
              </a:ext>
            </a:extLst>
          </p:cNvPr>
          <p:cNvCxnSpPr>
            <a:cxnSpLocks/>
          </p:cNvCxnSpPr>
          <p:nvPr/>
        </p:nvCxnSpPr>
        <p:spPr>
          <a:xfrm>
            <a:off x="4137857" y="2784574"/>
            <a:ext cx="3122970" cy="1831748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3A3201-72DE-2F4B-B81A-BCE10EF63C27}"/>
              </a:ext>
            </a:extLst>
          </p:cNvPr>
          <p:cNvCxnSpPr>
            <a:cxnSpLocks/>
          </p:cNvCxnSpPr>
          <p:nvPr/>
        </p:nvCxnSpPr>
        <p:spPr>
          <a:xfrm>
            <a:off x="4571208" y="3320564"/>
            <a:ext cx="2251624" cy="550075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604ECB-CF1F-1E40-963B-79805E76AE98}"/>
              </a:ext>
            </a:extLst>
          </p:cNvPr>
          <p:cNvCxnSpPr>
            <a:cxnSpLocks/>
          </p:cNvCxnSpPr>
          <p:nvPr/>
        </p:nvCxnSpPr>
        <p:spPr>
          <a:xfrm flipV="1">
            <a:off x="4009463" y="3320564"/>
            <a:ext cx="2813369" cy="666534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E9F9E5-7215-3942-AD14-EC1A329B1618}"/>
              </a:ext>
            </a:extLst>
          </p:cNvPr>
          <p:cNvCxnSpPr>
            <a:cxnSpLocks/>
          </p:cNvCxnSpPr>
          <p:nvPr/>
        </p:nvCxnSpPr>
        <p:spPr>
          <a:xfrm>
            <a:off x="4219844" y="4685008"/>
            <a:ext cx="2660905" cy="649348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9CF1C3-D26C-F449-A5C9-ECCDD91EE9CB}"/>
              </a:ext>
            </a:extLst>
          </p:cNvPr>
          <p:cNvCxnSpPr>
            <a:cxnSpLocks/>
          </p:cNvCxnSpPr>
          <p:nvPr/>
        </p:nvCxnSpPr>
        <p:spPr>
          <a:xfrm flipV="1">
            <a:off x="4366567" y="2901251"/>
            <a:ext cx="2456265" cy="2425413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 and Bounds DISADVANTAGES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188259" y="2107828"/>
            <a:ext cx="8174693" cy="3778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>
                <a:solidFill>
                  <a:schemeClr val="bg1"/>
                </a:solidFill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Each process must be allocated contiguously in physical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</a:rPr>
              <a:t>Must allocate memory that may not be used by process</a:t>
            </a:r>
          </a:p>
          <a:p>
            <a:pPr marL="433366" lvl="2" indent="0">
              <a:lnSpc>
                <a:spcPct val="90000"/>
              </a:lnSpc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No partial sharing: Cannot share limited parts of address space</a:t>
            </a:r>
          </a:p>
          <a:p>
            <a:pPr lvl="1">
              <a:lnSpc>
                <a:spcPct val="90000"/>
              </a:lnSpc>
            </a:pPr>
            <a:endParaRPr lang="en-US" altLang="en-US" sz="15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sz="15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n-US" sz="1350" dirty="0">
              <a:solidFill>
                <a:schemeClr val="bg1"/>
              </a:solidFill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057463" y="341554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350">
              <a:solidFill>
                <a:schemeClr val="bg1"/>
              </a:solidFill>
              <a:latin typeface="Marker Felt" charset="0"/>
            </a:endParaRPr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6790763" y="3654866"/>
            <a:ext cx="1657350" cy="222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6790763" y="5283641"/>
            <a:ext cx="1657350" cy="571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6790763" y="3682598"/>
            <a:ext cx="16573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790763" y="4101349"/>
            <a:ext cx="1657350" cy="4791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9" name="Line 211"/>
          <p:cNvSpPr>
            <a:spLocks noChangeShapeType="1"/>
          </p:cNvSpPr>
          <p:nvPr/>
        </p:nvSpPr>
        <p:spPr bwMode="auto">
          <a:xfrm>
            <a:off x="7605990" y="4579419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" name="Line 212"/>
          <p:cNvSpPr>
            <a:spLocks noChangeShapeType="1"/>
          </p:cNvSpPr>
          <p:nvPr/>
        </p:nvSpPr>
        <p:spPr bwMode="auto">
          <a:xfrm>
            <a:off x="7612714" y="5022893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8884" y="35601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1990" y="5738530"/>
            <a:ext cx="476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2</a:t>
            </a:r>
            <a:r>
              <a:rPr lang="en-US" sz="1350" baseline="30000" dirty="0">
                <a:solidFill>
                  <a:schemeClr val="bg1"/>
                </a:solidFill>
              </a:rPr>
              <a:t>n</a:t>
            </a:r>
            <a:r>
              <a:rPr lang="en-US" sz="1350" dirty="0">
                <a:solidFill>
                  <a:schemeClr val="bg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78232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0" dirty="0"/>
              <a:t>5) Segmentation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2228851"/>
            <a:ext cx="8134352" cy="32230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Divide address space into logical segments</a:t>
            </a:r>
          </a:p>
          <a:p>
            <a:pPr lvl="1"/>
            <a:r>
              <a:rPr lang="en-US" altLang="en-US" dirty="0"/>
              <a:t>Each segment corresponds to logical entity in address space</a:t>
            </a:r>
          </a:p>
          <a:p>
            <a:pPr lvl="2"/>
            <a:r>
              <a:rPr lang="en-US" altLang="en-US" dirty="0"/>
              <a:t>code, stack, heap</a:t>
            </a:r>
          </a:p>
          <a:p>
            <a:pPr marL="0" indent="0">
              <a:buNone/>
            </a:pPr>
            <a:r>
              <a:rPr lang="en-US" altLang="en-US" dirty="0"/>
              <a:t>Each segment can independently:</a:t>
            </a:r>
          </a:p>
          <a:p>
            <a:pPr lvl="1"/>
            <a:r>
              <a:rPr lang="en-US" altLang="en-US" dirty="0"/>
              <a:t>be placed separately in physical memory</a:t>
            </a:r>
          </a:p>
          <a:p>
            <a:pPr lvl="1"/>
            <a:r>
              <a:rPr lang="en-US" altLang="en-US" dirty="0"/>
              <a:t>grow and shrink</a:t>
            </a:r>
          </a:p>
          <a:p>
            <a:pPr lvl="1"/>
            <a:r>
              <a:rPr lang="en-US" altLang="en-US" dirty="0"/>
              <a:t>be protected (separate read/write/execute protection bits)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057463" y="341554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350">
              <a:latin typeface="Marker Felt" charset="0"/>
            </a:endParaRPr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6790763" y="3654866"/>
            <a:ext cx="1657350" cy="222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6790763" y="5283641"/>
            <a:ext cx="1657350" cy="571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>
                <a:solidFill>
                  <a:schemeClr val="bg2"/>
                </a:solidFill>
              </a:rPr>
              <a:t>Stack</a:t>
            </a:r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6790763" y="3682598"/>
            <a:ext cx="16573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790763" y="4101349"/>
            <a:ext cx="1657350" cy="4791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9" name="Line 211"/>
          <p:cNvSpPr>
            <a:spLocks noChangeShapeType="1"/>
          </p:cNvSpPr>
          <p:nvPr/>
        </p:nvSpPr>
        <p:spPr bwMode="auto">
          <a:xfrm>
            <a:off x="7605990" y="4579419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212"/>
          <p:cNvSpPr>
            <a:spLocks noChangeShapeType="1"/>
          </p:cNvSpPr>
          <p:nvPr/>
        </p:nvSpPr>
        <p:spPr bwMode="auto">
          <a:xfrm>
            <a:off x="7612714" y="5022893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8538884" y="35601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1990" y="5738530"/>
            <a:ext cx="476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2</a:t>
            </a:r>
            <a:r>
              <a:rPr lang="en-US" sz="1350" baseline="30000" dirty="0">
                <a:solidFill>
                  <a:schemeClr val="bg1"/>
                </a:solidFill>
              </a:rPr>
              <a:t>n</a:t>
            </a:r>
            <a:r>
              <a:rPr lang="en-US" sz="1350" dirty="0">
                <a:solidFill>
                  <a:schemeClr val="bg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3052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0" dirty="0"/>
              <a:t>Segmented Addressing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61615"/>
            <a:ext cx="8134352" cy="329025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Process now specifies segment and offset within segment</a:t>
            </a:r>
          </a:p>
          <a:p>
            <a:pPr marL="0" indent="0">
              <a:buNone/>
            </a:pPr>
            <a:r>
              <a:rPr lang="en-US" altLang="en-US" dirty="0"/>
              <a:t>How does process designate a particular segment?</a:t>
            </a:r>
          </a:p>
          <a:p>
            <a:pPr lvl="1"/>
            <a:r>
              <a:rPr lang="en-US" altLang="en-US" dirty="0"/>
              <a:t>Use part of logical address</a:t>
            </a:r>
          </a:p>
          <a:p>
            <a:pPr lvl="2"/>
            <a:r>
              <a:rPr lang="en-US" altLang="en-US" dirty="0"/>
              <a:t>Top bits of logical address select segment</a:t>
            </a:r>
          </a:p>
          <a:p>
            <a:pPr lvl="2"/>
            <a:r>
              <a:rPr lang="en-US" altLang="en-US" dirty="0"/>
              <a:t>Low bits of logical address select offset within segment</a:t>
            </a:r>
          </a:p>
          <a:p>
            <a:pPr marL="433366" lvl="2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What if small address space, not enough bits?</a:t>
            </a:r>
          </a:p>
          <a:p>
            <a:pPr lvl="1"/>
            <a:r>
              <a:rPr lang="en-US" altLang="en-US" sz="1500" dirty="0"/>
              <a:t>Implicitly by type of memory reference</a:t>
            </a:r>
          </a:p>
          <a:p>
            <a:pPr lvl="1"/>
            <a:r>
              <a:rPr lang="en-US" altLang="en-US" sz="1500" dirty="0"/>
              <a:t>Special registers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303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01" name="Shape 1301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04" name="Shape 1304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06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07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08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10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14" name="Shape 1314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15" name="Shape 1315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16" name="Shape 1316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Virtual</a:t>
            </a:r>
            <a:r>
              <a:rPr lang="en-US" sz="1371" dirty="0">
                <a:solidFill>
                  <a:schemeClr val="bg1"/>
                </a:solidFill>
              </a:rPr>
              <a:t> (hex)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6141932" y="1665869"/>
            <a:ext cx="1802602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49969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20" name="Shape 1320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21" name="Shape 1321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22" name="Shape 1322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23" name="Shape 1323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24" name="Shape 1324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33" name="Shape 1333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34" name="Shape 1334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35" name="Shape 1335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Virtual</a:t>
            </a:r>
            <a:r>
              <a:rPr lang="en-US" sz="1371" dirty="0">
                <a:solidFill>
                  <a:schemeClr val="bg1"/>
                </a:solidFill>
              </a:rPr>
              <a:t> (hex)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6141932" y="1665869"/>
            <a:ext cx="1946474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337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38" name="Shape 1338"/>
          <p:cNvSpPr/>
          <p:nvPr/>
        </p:nvSpPr>
        <p:spPr>
          <a:xfrm>
            <a:off x="3632061" y="3373112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4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5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6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7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1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</TotalTime>
  <Words>1727</Words>
  <Application>Microsoft Macintosh PowerPoint</Application>
  <PresentationFormat>On-screen Show (4:3)</PresentationFormat>
  <Paragraphs>539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Calisto MT</vt:lpstr>
      <vt:lpstr>Gill Sans MT</vt:lpstr>
      <vt:lpstr>Helvetica</vt:lpstr>
      <vt:lpstr>Marker Felt</vt:lpstr>
      <vt:lpstr>Menlo</vt:lpstr>
      <vt:lpstr>Perpetua Titling MT</vt:lpstr>
      <vt:lpstr>1_Precedent</vt:lpstr>
      <vt:lpstr>Virtualizing Memory: Paging</vt:lpstr>
      <vt:lpstr>Announcements</vt:lpstr>
      <vt:lpstr>Review:  Match Description</vt:lpstr>
      <vt:lpstr>Review:  Match Description</vt:lpstr>
      <vt:lpstr>Base and Bounds DISADVANTAGES</vt:lpstr>
      <vt:lpstr>5) Segmentation</vt:lpstr>
      <vt:lpstr>Segmented Addressing</vt:lpstr>
      <vt:lpstr>Visual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Review: Segmentation</vt:lpstr>
      <vt:lpstr>Review:  Memory Accesses</vt:lpstr>
      <vt:lpstr>Problem: Fragmentation</vt:lpstr>
      <vt:lpstr>Paging</vt:lpstr>
      <vt:lpstr>Translation of  Page Addresses</vt:lpstr>
      <vt:lpstr>Quiz: Address Format</vt:lpstr>
      <vt:lpstr>Quiz: Address Format</vt:lpstr>
      <vt:lpstr>Quiz: Address Format</vt:lpstr>
      <vt:lpstr>Virtual =&gt; Physical PAGE Mapping</vt:lpstr>
      <vt:lpstr>The Mapping</vt:lpstr>
      <vt:lpstr>Quiz:  Fill in Page Table</vt:lpstr>
      <vt:lpstr>Where Are Pagetables Stored?</vt:lpstr>
      <vt:lpstr>Other PT info</vt:lpstr>
      <vt:lpstr>Memory Accesses  with Pages</vt:lpstr>
      <vt:lpstr>Advantages of Paging</vt:lpstr>
      <vt:lpstr>Disadvantages of Paging</vt:lpstr>
      <vt:lpstr>HomeWork Exercises</vt:lpstr>
    </vt:vector>
  </TitlesOfParts>
  <Company>UW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Virtualizing Memory: Paging</dc:title>
  <dc:creator>Andrea Arpaci-Dusseau</dc:creator>
  <cp:lastModifiedBy>Sudarsun Kannan</cp:lastModifiedBy>
  <cp:revision>67</cp:revision>
  <dcterms:created xsi:type="dcterms:W3CDTF">2015-09-17T02:09:08Z</dcterms:created>
  <dcterms:modified xsi:type="dcterms:W3CDTF">2019-09-16T00:20:39Z</dcterms:modified>
</cp:coreProperties>
</file>