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sldIdLst>
    <p:sldId id="397" r:id="rId2"/>
    <p:sldId id="366" r:id="rId3"/>
    <p:sldId id="269" r:id="rId4"/>
    <p:sldId id="270" r:id="rId5"/>
    <p:sldId id="271" r:id="rId6"/>
    <p:sldId id="396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275" r:id="rId17"/>
    <p:sldId id="276" r:id="rId18"/>
    <p:sldId id="277" r:id="rId19"/>
    <p:sldId id="280" r:id="rId20"/>
    <p:sldId id="282" r:id="rId21"/>
    <p:sldId id="284" r:id="rId22"/>
    <p:sldId id="291" r:id="rId23"/>
    <p:sldId id="293" r:id="rId24"/>
    <p:sldId id="295" r:id="rId25"/>
    <p:sldId id="296" r:id="rId26"/>
    <p:sldId id="299" r:id="rId27"/>
    <p:sldId id="300" r:id="rId28"/>
    <p:sldId id="301" r:id="rId29"/>
    <p:sldId id="302" r:id="rId30"/>
    <p:sldId id="263" r:id="rId31"/>
    <p:sldId id="305" r:id="rId32"/>
    <p:sldId id="306" r:id="rId33"/>
    <p:sldId id="310" r:id="rId34"/>
    <p:sldId id="311" r:id="rId35"/>
    <p:sldId id="314" r:id="rId36"/>
    <p:sldId id="316" r:id="rId37"/>
    <p:sldId id="318" r:id="rId38"/>
    <p:sldId id="326" r:id="rId39"/>
    <p:sldId id="336" r:id="rId40"/>
    <p:sldId id="343" r:id="rId41"/>
    <p:sldId id="357" r:id="rId42"/>
    <p:sldId id="350" r:id="rId43"/>
    <p:sldId id="362" r:id="rId44"/>
    <p:sldId id="365" r:id="rId45"/>
    <p:sldId id="368" r:id="rId46"/>
    <p:sldId id="374" r:id="rId47"/>
    <p:sldId id="383" r:id="rId48"/>
    <p:sldId id="364" r:id="rId4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202"/>
  </p:normalViewPr>
  <p:slideViewPr>
    <p:cSldViewPr snapToGrid="0" snapToObjects="1">
      <p:cViewPr>
        <p:scale>
          <a:sx n="69" d="100"/>
          <a:sy n="69" d="100"/>
        </p:scale>
        <p:origin x="1960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768865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6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Larger --&gt; 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Smaller --&gt;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6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41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4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7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21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9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2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362744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7905418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86957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6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4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2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92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as we go along!</a:t>
            </a:r>
          </a:p>
          <a:p>
            <a:pPr marL="877140" lvl="1" indent="-457200"/>
            <a:r>
              <a:rPr lang="en-US" dirty="0"/>
              <a:t>Chapter 40</a:t>
            </a:r>
          </a:p>
        </p:txBody>
      </p:sp>
    </p:spTree>
    <p:extLst>
      <p:ext uri="{BB962C8B-B14F-4D97-AF65-F5344CB8AC3E}">
        <p14:creationId xmlns:p14="http://schemas.microsoft.com/office/powerpoint/2010/main" val="60822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054" y="2059094"/>
            <a:ext cx="12029440" cy="17339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linked-list of </a:t>
            </a:r>
            <a:r>
              <a:rPr lang="en-US" b="1" dirty="0"/>
              <a:t>fixed-sized </a:t>
            </a:r>
            <a:r>
              <a:rPr lang="en-US" dirty="0"/>
              <a:t>blocks (multiple sectors)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</a:t>
            </a:r>
            <a:br>
              <a:rPr lang="en-US" sz="2800" dirty="0"/>
            </a:b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Examples: TOPS-10, Alto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70934" y="4859543"/>
            <a:ext cx="12029440" cy="53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6054" y="3793067"/>
            <a:ext cx="11704320" cy="866987"/>
            <a:chOff x="288" y="1584"/>
            <a:chExt cx="5184" cy="384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79" name="Rectangle 7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3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9" name="Rectangle 17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0" name="Rectangle 18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5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6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497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498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499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0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1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2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3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4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5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6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7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8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9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08373" y="4859543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9900" y="7961930"/>
            <a:ext cx="594047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921F07"/>
                </a:solidFill>
                <a:ea typeface="ＭＳ Ｐゴシック" charset="-128"/>
              </a:rPr>
              <a:t>- Waste pointer per 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59900" y="6316410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+/- Depends on data layout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59900" y="7148905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- Ridiculously poor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30751" y="4880903"/>
            <a:ext cx="753372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ea typeface="ＭＳ Ｐゴシック" charset="-128"/>
              </a:rPr>
              <a:t>+ No external frag (use any block</a:t>
            </a:r>
            <a:r>
              <a:rPr lang="en-US" sz="2400">
                <a:solidFill>
                  <a:schemeClr val="bg2"/>
                </a:solidFill>
                <a:ea typeface="ＭＳ Ｐゴシック" charset="-128"/>
              </a:rPr>
              <a:t>); internal?</a:t>
            </a:r>
            <a:endParaRPr lang="en-US" sz="2400" dirty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59900" y="5554465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Can grow easily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7681" y="8853354"/>
            <a:ext cx="111624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bg2"/>
                </a:solidFill>
              </a:rPr>
              <a:t>Trade-off: Block size (does not need to equal sector size)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7523" y="2505966"/>
            <a:ext cx="799538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Each block also contains pointer to next block</a:t>
            </a:r>
          </a:p>
        </p:txBody>
      </p:sp>
    </p:spTree>
    <p:extLst>
      <p:ext uri="{BB962C8B-B14F-4D97-AF65-F5344CB8AC3E}">
        <p14:creationId xmlns:p14="http://schemas.microsoft.com/office/powerpoint/2010/main" val="24582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And, FAT table 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25120" y="5581227"/>
            <a:ext cx="12029440" cy="379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Draw corresponding FAT Table?</a:t>
            </a:r>
          </a:p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Comparison to Linked Allocation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Same basic advantages and disadvantages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Disadvantage: Read from two disk locations for every data read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Optimization: Cache FAT in main memory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333333"/>
                </a:solidFill>
                <a:ea typeface="ＭＳ Ｐゴシック" charset="-128"/>
              </a:rPr>
              <a:t>Advantage: Greatly improves random accesses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333333"/>
                </a:solidFill>
                <a:ea typeface="ＭＳ Ｐゴシック" charset="-128"/>
              </a:rPr>
              <a:t>What portions should be cached?  Scale with larger file systems?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3493" y="4334933"/>
            <a:ext cx="11704320" cy="866987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50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029440" cy="15172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fixed-sized blocks for each file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Allocate space for </a:t>
            </a:r>
            <a:r>
              <a:rPr lang="en-US" sz="2600" dirty="0" err="1"/>
              <a:t>ptrs</a:t>
            </a:r>
            <a:r>
              <a:rPr lang="en-US" sz="2600" dirty="0"/>
              <a:t> at file creation time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16747" y="5852160"/>
            <a:ext cx="12029440" cy="379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chemeClr val="bg1"/>
                </a:solidFill>
              </a:rPr>
              <a:t>Advantages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No external fragmentation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Files can be easily grown up to max file size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Supports random access</a:t>
            </a:r>
          </a:p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chemeClr val="bg1"/>
                </a:solidFill>
              </a:rPr>
              <a:t>Disadvantages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Large overhead for meta-data: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Wastes space for unneeded pointers (most files are small!)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bg1"/>
              </a:solidFill>
              <a:ea typeface="ＭＳ Ｐゴシック" charset="-128"/>
            </a:endParaRPr>
          </a:p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3349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1733973" y="4551680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2384213" y="4551680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034453" y="4551680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433493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498517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563541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628565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935893" y="4551680"/>
            <a:ext cx="650240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7586133" y="4551680"/>
            <a:ext cx="650240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8236373" y="4551680"/>
            <a:ext cx="650240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888661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953685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108373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368469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1018709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1148757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3" name="Rectangle 23"/>
          <p:cNvSpPr>
            <a:spLocks noChangeArrowheads="1"/>
          </p:cNvSpPr>
          <p:nvPr/>
        </p:nvSpPr>
        <p:spPr bwMode="auto">
          <a:xfrm>
            <a:off x="1083733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4453" y="2686014"/>
            <a:ext cx="565892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Fixed-sized array of block pointers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Indexed Allocation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Dynamically allocate hierarchy of pointers to blocks as needed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Small number of pointers allocated statically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Additional pointers to blocks of pointers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Examples: UNIX FFS-based file systems, ext2, ext3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50240" y="6827520"/>
            <a:ext cx="12029440" cy="303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chemeClr val="bg1"/>
                </a:solidFill>
              </a:rPr>
              <a:t>Comparison to Indexed Allocation</a:t>
            </a:r>
          </a:p>
          <a:p>
            <a:pPr marL="1056623" lvl="1" indent="-406394" algn="l">
              <a:lnSpc>
                <a:spcPct val="6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Advantage: Does not waste space for unneeded pointers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Still fast access for small files</a:t>
            </a:r>
          </a:p>
          <a:p>
            <a:pPr marL="1625575" lvl="2" indent="-325115" algn="l">
              <a:lnSpc>
                <a:spcPct val="3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Can grow to what size??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Disadvantage: Need to read indirect blocks of pointers to calculate addresses (extra disk read)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Keep indirect blocks cached in main memory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1408853" y="4768427"/>
            <a:ext cx="1300480" cy="18423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226560" y="5310294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1408853" y="5093547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1408853" y="5527040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1408853" y="5960533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408853" y="6394027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3576320" y="509354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3034453" y="476842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3034453" y="531029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2709333" y="4985173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600960" y="5201920"/>
            <a:ext cx="1083733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2600960" y="5527040"/>
            <a:ext cx="541867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3467947" y="552704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 flipV="1">
            <a:off x="2709334" y="5743787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4226560" y="5527040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4226560" y="5960533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2709333" y="6068907"/>
            <a:ext cx="151722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6068907" y="531029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5527040" y="498517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527040" y="552704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0" name="Line 26"/>
          <p:cNvSpPr>
            <a:spLocks noChangeShapeType="1"/>
          </p:cNvSpPr>
          <p:nvPr/>
        </p:nvSpPr>
        <p:spPr bwMode="auto">
          <a:xfrm flipV="1">
            <a:off x="5201920" y="5201920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1" name="Line 27"/>
          <p:cNvSpPr>
            <a:spLocks noChangeShapeType="1"/>
          </p:cNvSpPr>
          <p:nvPr/>
        </p:nvSpPr>
        <p:spPr bwMode="auto">
          <a:xfrm flipV="1">
            <a:off x="5093547" y="5418667"/>
            <a:ext cx="1083733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5093547" y="5743787"/>
            <a:ext cx="541867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960533" y="574378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5201920" y="5960534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5201920" y="6177280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5960533" y="606890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8778240" y="4876800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8778240" y="5093547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9" name="Rectangle 35"/>
          <p:cNvSpPr>
            <a:spLocks noChangeArrowheads="1"/>
          </p:cNvSpPr>
          <p:nvPr/>
        </p:nvSpPr>
        <p:spPr bwMode="auto">
          <a:xfrm>
            <a:off x="8778240" y="5527040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0" name="Rectangle 36"/>
          <p:cNvSpPr>
            <a:spLocks noChangeArrowheads="1"/>
          </p:cNvSpPr>
          <p:nvPr/>
        </p:nvSpPr>
        <p:spPr bwMode="auto">
          <a:xfrm>
            <a:off x="10620587" y="487680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1" name="Rectangle 37"/>
          <p:cNvSpPr>
            <a:spLocks noChangeArrowheads="1"/>
          </p:cNvSpPr>
          <p:nvPr/>
        </p:nvSpPr>
        <p:spPr bwMode="auto">
          <a:xfrm>
            <a:off x="10078720" y="455168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10078720" y="509354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3" name="Line 39"/>
          <p:cNvSpPr>
            <a:spLocks noChangeShapeType="1"/>
          </p:cNvSpPr>
          <p:nvPr/>
        </p:nvSpPr>
        <p:spPr bwMode="auto">
          <a:xfrm flipV="1">
            <a:off x="9753600" y="4768427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 flipV="1">
            <a:off x="9645227" y="4985173"/>
            <a:ext cx="1083733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5" name="Line 41"/>
          <p:cNvSpPr>
            <a:spLocks noChangeShapeType="1"/>
          </p:cNvSpPr>
          <p:nvPr/>
        </p:nvSpPr>
        <p:spPr bwMode="auto">
          <a:xfrm flipV="1">
            <a:off x="9645227" y="5310294"/>
            <a:ext cx="541867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10512213" y="531029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7" name="Line 43"/>
          <p:cNvSpPr>
            <a:spLocks noChangeShapeType="1"/>
          </p:cNvSpPr>
          <p:nvPr/>
        </p:nvSpPr>
        <p:spPr bwMode="auto">
          <a:xfrm flipV="1">
            <a:off x="9753600" y="5527040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9753600" y="5743787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10512213" y="563541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7477760" y="5093547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7477760" y="5310293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7477760" y="5743787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8453120" y="4985173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4" name="Freeform 50"/>
          <p:cNvSpPr>
            <a:spLocks/>
          </p:cNvSpPr>
          <p:nvPr/>
        </p:nvSpPr>
        <p:spPr bwMode="auto">
          <a:xfrm>
            <a:off x="2709333" y="5743787"/>
            <a:ext cx="4768427" cy="102954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5" name="Text Box 51"/>
          <p:cNvSpPr txBox="1">
            <a:spLocks noChangeArrowheads="1"/>
          </p:cNvSpPr>
          <p:nvPr/>
        </p:nvSpPr>
        <p:spPr bwMode="auto">
          <a:xfrm>
            <a:off x="4046845" y="4768427"/>
            <a:ext cx="142961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7189672" y="4226561"/>
            <a:ext cx="1429618" cy="99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double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8598525" y="4443307"/>
            <a:ext cx="142961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11054080" y="5743787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11054080" y="5960533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11054080" y="6394027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2709334" y="5960533"/>
            <a:ext cx="8236373" cy="102954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10874365" y="4876801"/>
            <a:ext cx="1429618" cy="99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triple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53661"/>
            <a:ext cx="12029440" cy="29367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Modern file systems: </a:t>
            </a:r>
            <a:br>
              <a:rPr lang="en-US" dirty="0"/>
            </a:br>
            <a:r>
              <a:rPr lang="en-US" dirty="0"/>
              <a:t>Dynamic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Organize extents into multi-level tree structure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Each leaf node: starting block and contiguous size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Minimizes meta-data overhead when have few extents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Allows growth beyond fixed number of extents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495402" y="4583433"/>
            <a:ext cx="5154927" cy="48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59900" y="8954547"/>
            <a:ext cx="4442242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Relatively small overhead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59900" y="8141522"/>
            <a:ext cx="65024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+/- Some calculations depending on size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59900" y="5852160"/>
            <a:ext cx="65024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2"/>
                </a:solidFill>
                <a:ea typeface="ＭＳ Ｐゴシック" charset="-128"/>
              </a:rPr>
              <a:t>+ Both reasonable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2"/>
                </a:solidFill>
                <a:ea typeface="ＭＳ Ｐゴシック" charset="-128"/>
              </a:rPr>
              <a:t>+ Can grow </a:t>
            </a:r>
          </a:p>
        </p:txBody>
      </p:sp>
    </p:spTree>
    <p:extLst>
      <p:ext uri="{BB962C8B-B14F-4D97-AF65-F5344CB8AC3E}">
        <p14:creationId xmlns:p14="http://schemas.microsoft.com/office/powerpoint/2010/main" val="32001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Multi-Level</a:t>
            </a:r>
            <a:br>
              <a:rPr lang="en-US" dirty="0"/>
            </a:b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70" y="2576898"/>
            <a:ext cx="11581154" cy="6111805"/>
          </a:xfrm>
        </p:spPr>
        <p:txBody>
          <a:bodyPr/>
          <a:lstStyle/>
          <a:p>
            <a:pPr>
              <a:buNone/>
            </a:pPr>
            <a:r>
              <a:rPr lang="en-US" dirty="0"/>
              <a:t>Simple approach</a:t>
            </a:r>
          </a:p>
          <a:p>
            <a:pPr>
              <a:buNone/>
            </a:pPr>
            <a:r>
              <a:rPr lang="en-US" dirty="0"/>
              <a:t>More complex file systems build from these 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71150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On-Disk </a:t>
            </a:r>
            <a:r>
              <a:rPr sz="6480" dirty="0">
                <a:solidFill>
                  <a:srgbClr val="FFFFFF"/>
                </a:solidFill>
              </a:rPr>
              <a:t>Structures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794175" y="2333133"/>
            <a:ext cx="11099800" cy="71098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- data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inode table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indirect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directories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data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inode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superblock</a:t>
            </a:r>
          </a:p>
        </p:txBody>
      </p:sp>
    </p:spTree>
    <p:extLst>
      <p:ext uri="{BB962C8B-B14F-4D97-AF65-F5344CB8AC3E}">
        <p14:creationId xmlns:p14="http://schemas.microsoft.com/office/powerpoint/2010/main" val="18932512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FS Structs: Empty Disk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30389" y="3028595"/>
            <a:ext cx="10141713" cy="4557956"/>
            <a:chOff x="1511061" y="3169365"/>
            <a:chExt cx="10141713" cy="4557956"/>
          </a:xfrm>
        </p:grpSpPr>
        <p:sp>
          <p:nvSpPr>
            <p:cNvPr id="201" name="Shape 201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51118" y="8174830"/>
            <a:ext cx="537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Assume each block is 4KB</a:t>
            </a:r>
          </a:p>
        </p:txBody>
      </p:sp>
    </p:spTree>
    <p:extLst>
      <p:ext uri="{BB962C8B-B14F-4D97-AF65-F5344CB8AC3E}">
        <p14:creationId xmlns:p14="http://schemas.microsoft.com/office/powerpoint/2010/main" val="10100631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Data Blocks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30389" y="3188825"/>
            <a:ext cx="10141713" cy="4557956"/>
            <a:chOff x="1431543" y="2045826"/>
            <a:chExt cx="10141713" cy="4557956"/>
          </a:xfrm>
        </p:grpSpPr>
        <p:sp>
          <p:nvSpPr>
            <p:cNvPr id="283" name="Shape 283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8604" y="8412329"/>
            <a:ext cx="11178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actual layout : Examine better layout in next lecture</a:t>
            </a:r>
          </a:p>
          <a:p>
            <a:r>
              <a:rPr lang="en-US" dirty="0">
                <a:solidFill>
                  <a:schemeClr val="bg1"/>
                </a:solidFill>
              </a:rPr>
              <a:t>Purpose: Relative number of each time of block  </a:t>
            </a:r>
          </a:p>
        </p:txBody>
      </p:sp>
    </p:spTree>
    <p:extLst>
      <p:ext uri="{BB962C8B-B14F-4D97-AF65-F5344CB8AC3E}">
        <p14:creationId xmlns:p14="http://schemas.microsoft.com/office/powerpoint/2010/main" val="22519890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Inodes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460925" y="2823704"/>
            <a:ext cx="10141713" cy="4557956"/>
            <a:chOff x="1431543" y="2045826"/>
            <a:chExt cx="10141713" cy="4557956"/>
          </a:xfrm>
        </p:grpSpPr>
        <p:sp>
          <p:nvSpPr>
            <p:cNvPr id="371" name="Shape 371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601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File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4357300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What </a:t>
            </a:r>
            <a:r>
              <a:rPr lang="en-US" b="1" dirty="0"/>
              <a:t>on-disk structures </a:t>
            </a:r>
            <a:r>
              <a:rPr lang="en-US" dirty="0"/>
              <a:t>to represent files and directories?</a:t>
            </a:r>
          </a:p>
          <a:p>
            <a:pPr marL="1517203" lvl="1" indent="-866973" algn="l"/>
            <a:r>
              <a:rPr lang="en-US" sz="2400" dirty="0">
                <a:solidFill>
                  <a:schemeClr val="bg2"/>
                </a:solidFill>
              </a:rPr>
              <a:t>Contiguous, Extents, Linked, FAT, Indexed, Multi-level indexed</a:t>
            </a:r>
          </a:p>
          <a:p>
            <a:pPr marL="1517203" lvl="1" indent="-866973" algn="l"/>
            <a:r>
              <a:rPr lang="en-US" sz="2400" dirty="0">
                <a:solidFill>
                  <a:schemeClr val="bg2"/>
                </a:solidFill>
              </a:rPr>
              <a:t>Which are good for different </a:t>
            </a:r>
            <a:r>
              <a:rPr lang="en-US" sz="2400" b="1" dirty="0">
                <a:solidFill>
                  <a:schemeClr val="bg2"/>
                </a:solidFill>
              </a:rPr>
              <a:t>metrics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  <a:endParaRPr lang="en-US" sz="1900" dirty="0">
              <a:solidFill>
                <a:schemeClr val="bg2"/>
              </a:solidFill>
            </a:endParaRPr>
          </a:p>
          <a:p>
            <a:pPr marL="866973" indent="-866973" algn="l"/>
            <a:endParaRPr lang="en-US" dirty="0"/>
          </a:p>
          <a:p>
            <a:pPr marL="866973" indent="-866973" algn="l"/>
            <a:r>
              <a:rPr lang="en-US" dirty="0"/>
              <a:t>What disk </a:t>
            </a:r>
            <a:r>
              <a:rPr lang="en-US" b="1" dirty="0"/>
              <a:t>operations</a:t>
            </a:r>
            <a:r>
              <a:rPr lang="en-US" dirty="0"/>
              <a:t> are needed for:</a:t>
            </a:r>
          </a:p>
          <a:p>
            <a:pPr marL="866973" indent="-866973" algn="l"/>
            <a:r>
              <a:rPr lang="en-US" dirty="0"/>
              <a:t>	make directory</a:t>
            </a:r>
          </a:p>
          <a:p>
            <a:pPr marL="866973" indent="-866973" algn="l"/>
            <a:r>
              <a:rPr lang="en-US" dirty="0"/>
              <a:t>	open file</a:t>
            </a:r>
          </a:p>
          <a:p>
            <a:pPr marL="866973" indent="-866973" algn="l"/>
            <a:r>
              <a:rPr lang="en-US" dirty="0"/>
              <a:t>	write/read file</a:t>
            </a:r>
          </a:p>
          <a:p>
            <a:pPr marL="866973" indent="-866973" algn="l"/>
            <a:r>
              <a:rPr lang="en-US" dirty="0"/>
              <a:t>	close file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63FDA39-63DB-FD4C-AABB-8471D2317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8F1DA1F-43D0-194F-88BF-E4354532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0A508F9-10C0-2F48-BE1C-D26220FF9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54823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7146375" y="293595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16</a:t>
            </a:r>
          </a:p>
        </p:txBody>
      </p:sp>
      <p:sp>
        <p:nvSpPr>
          <p:cNvPr id="536" name="Shape 536"/>
          <p:cNvSpPr/>
          <p:nvPr/>
        </p:nvSpPr>
        <p:spPr>
          <a:xfrm>
            <a:off x="8482011" y="293595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17</a:t>
            </a:r>
          </a:p>
        </p:txBody>
      </p:sp>
      <p:sp>
        <p:nvSpPr>
          <p:cNvPr id="537" name="Shape 537"/>
          <p:cNvSpPr/>
          <p:nvPr/>
        </p:nvSpPr>
        <p:spPr>
          <a:xfrm>
            <a:off x="9826832" y="2926770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18</a:t>
            </a:r>
          </a:p>
        </p:txBody>
      </p:sp>
      <p:sp>
        <p:nvSpPr>
          <p:cNvPr id="538" name="Shape 538"/>
          <p:cNvSpPr/>
          <p:nvPr/>
        </p:nvSpPr>
        <p:spPr>
          <a:xfrm>
            <a:off x="11162469" y="2926770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19</a:t>
            </a:r>
          </a:p>
        </p:txBody>
      </p:sp>
      <p:sp>
        <p:nvSpPr>
          <p:cNvPr id="539" name="Shape 539"/>
          <p:cNvSpPr/>
          <p:nvPr/>
        </p:nvSpPr>
        <p:spPr>
          <a:xfrm>
            <a:off x="7146375" y="4424798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</a:t>
            </a:r>
          </a:p>
        </p:txBody>
      </p:sp>
      <p:sp>
        <p:nvSpPr>
          <p:cNvPr id="540" name="Shape 540"/>
          <p:cNvSpPr/>
          <p:nvPr/>
        </p:nvSpPr>
        <p:spPr>
          <a:xfrm>
            <a:off x="8482011" y="4424798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21</a:t>
            </a:r>
          </a:p>
        </p:txBody>
      </p:sp>
      <p:sp>
        <p:nvSpPr>
          <p:cNvPr id="541" name="Shape 541"/>
          <p:cNvSpPr/>
          <p:nvPr/>
        </p:nvSpPr>
        <p:spPr>
          <a:xfrm>
            <a:off x="9826833" y="441561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22</a:t>
            </a:r>
          </a:p>
        </p:txBody>
      </p:sp>
      <p:sp>
        <p:nvSpPr>
          <p:cNvPr id="542" name="Shape 542"/>
          <p:cNvSpPr/>
          <p:nvPr/>
        </p:nvSpPr>
        <p:spPr>
          <a:xfrm>
            <a:off x="11162469" y="441561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23</a:t>
            </a:r>
          </a:p>
        </p:txBody>
      </p:sp>
      <p:sp>
        <p:nvSpPr>
          <p:cNvPr id="543" name="Shape 543"/>
          <p:cNvSpPr/>
          <p:nvPr/>
        </p:nvSpPr>
        <p:spPr>
          <a:xfrm>
            <a:off x="7137191" y="5910127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24</a:t>
            </a:r>
          </a:p>
        </p:txBody>
      </p:sp>
      <p:sp>
        <p:nvSpPr>
          <p:cNvPr id="544" name="Shape 544"/>
          <p:cNvSpPr/>
          <p:nvPr/>
        </p:nvSpPr>
        <p:spPr>
          <a:xfrm>
            <a:off x="8472827" y="5910127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25</a:t>
            </a:r>
          </a:p>
        </p:txBody>
      </p:sp>
      <p:sp>
        <p:nvSpPr>
          <p:cNvPr id="545" name="Shape 545"/>
          <p:cNvSpPr/>
          <p:nvPr/>
        </p:nvSpPr>
        <p:spPr>
          <a:xfrm>
            <a:off x="9817648" y="5913643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26</a:t>
            </a:r>
          </a:p>
        </p:txBody>
      </p:sp>
      <p:sp>
        <p:nvSpPr>
          <p:cNvPr id="546" name="Shape 546"/>
          <p:cNvSpPr/>
          <p:nvPr/>
        </p:nvSpPr>
        <p:spPr>
          <a:xfrm>
            <a:off x="11153284" y="5913643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27</a:t>
            </a:r>
          </a:p>
        </p:txBody>
      </p:sp>
      <p:sp>
        <p:nvSpPr>
          <p:cNvPr id="547" name="Shape 547"/>
          <p:cNvSpPr/>
          <p:nvPr/>
        </p:nvSpPr>
        <p:spPr>
          <a:xfrm>
            <a:off x="7137191" y="7398971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28</a:t>
            </a:r>
          </a:p>
        </p:txBody>
      </p:sp>
      <p:sp>
        <p:nvSpPr>
          <p:cNvPr id="548" name="Shape 548"/>
          <p:cNvSpPr/>
          <p:nvPr/>
        </p:nvSpPr>
        <p:spPr>
          <a:xfrm>
            <a:off x="8472827" y="7398971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29</a:t>
            </a:r>
          </a:p>
        </p:txBody>
      </p:sp>
      <p:sp>
        <p:nvSpPr>
          <p:cNvPr id="549" name="Shape 549"/>
          <p:cNvSpPr/>
          <p:nvPr/>
        </p:nvSpPr>
        <p:spPr>
          <a:xfrm>
            <a:off x="9817648" y="7402487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30</a:t>
            </a:r>
          </a:p>
        </p:txBody>
      </p:sp>
      <p:sp>
        <p:nvSpPr>
          <p:cNvPr id="550" name="Shape 550"/>
          <p:cNvSpPr/>
          <p:nvPr/>
        </p:nvSpPr>
        <p:spPr>
          <a:xfrm>
            <a:off x="11153284" y="7402487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31</a:t>
            </a:r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One </a:t>
            </a:r>
            <a:r>
              <a:rPr sz="6480" dirty="0" err="1">
                <a:solidFill>
                  <a:srgbClr val="FFFFFF"/>
                </a:solidFill>
              </a:rPr>
              <a:t>Inode</a:t>
            </a:r>
            <a:r>
              <a:rPr sz="6480" dirty="0">
                <a:solidFill>
                  <a:srgbClr val="FFFFFF"/>
                </a:solidFill>
              </a:rPr>
              <a:t> Block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4294967295"/>
          </p:nvPr>
        </p:nvSpPr>
        <p:spPr>
          <a:xfrm>
            <a:off x="483129" y="2443577"/>
            <a:ext cx="6349697" cy="609884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Each </a:t>
            </a:r>
            <a:r>
              <a:rPr lang="en-US" sz="3800" dirty="0" err="1">
                <a:solidFill>
                  <a:srgbClr val="333333"/>
                </a:solidFill>
              </a:rPr>
              <a:t>in</a:t>
            </a:r>
            <a:r>
              <a:rPr sz="3800" dirty="0" err="1">
                <a:solidFill>
                  <a:srgbClr val="333333"/>
                </a:solidFill>
              </a:rPr>
              <a:t>ode</a:t>
            </a:r>
            <a:r>
              <a:rPr lang="en-US" sz="3800" dirty="0">
                <a:solidFill>
                  <a:srgbClr val="333333"/>
                </a:solidFill>
              </a:rPr>
              <a:t> is</a:t>
            </a:r>
            <a:r>
              <a:rPr sz="3800" dirty="0">
                <a:solidFill>
                  <a:srgbClr val="333333"/>
                </a:solidFill>
              </a:rPr>
              <a:t> typically 256 bytes (depends on the FS</a:t>
            </a:r>
            <a:r>
              <a:rPr lang="en-US" sz="3800" dirty="0">
                <a:solidFill>
                  <a:srgbClr val="333333"/>
                </a:solidFill>
              </a:rPr>
              <a:t>, maybe 128 bytes</a:t>
            </a:r>
            <a:r>
              <a:rPr sz="380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4KB disk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16 inodes per inode block.</a:t>
            </a:r>
          </a:p>
        </p:txBody>
      </p:sp>
    </p:spTree>
    <p:extLst>
      <p:ext uri="{BB962C8B-B14F-4D97-AF65-F5344CB8AC3E}">
        <p14:creationId xmlns:p14="http://schemas.microsoft.com/office/powerpoint/2010/main" val="10781355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575" name="Shape 575"/>
          <p:cNvSpPr/>
          <p:nvPr/>
        </p:nvSpPr>
        <p:spPr>
          <a:xfrm>
            <a:off x="1549213" y="2705882"/>
            <a:ext cx="4550422" cy="4494007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yp</a:t>
            </a: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(file or dir?)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(owner)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wx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(permissions)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ize</a:t>
            </a: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(i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 bytes)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me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(access)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ti</a:t>
            </a:r>
            <a:r>
              <a:rPr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me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(create)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(# paths)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addrs[N]</a:t>
            </a:r>
            <a:r>
              <a:rPr lang="en-US" sz="28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(N data blocks)</a:t>
            </a:r>
            <a:endParaRPr sz="28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3659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Inodes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431543" y="2637398"/>
            <a:ext cx="10141713" cy="4557956"/>
            <a:chOff x="1431543" y="2045826"/>
            <a:chExt cx="10141713" cy="4557956"/>
          </a:xfrm>
        </p:grpSpPr>
        <p:sp>
          <p:nvSpPr>
            <p:cNvPr id="608" name="Shape 608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6" name="Shape 646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8" name="Shape 648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8" name="Shape 688"/>
            <p:cNvSpPr/>
            <p:nvPr/>
          </p:nvSpPr>
          <p:spPr>
            <a:xfrm flipH="1">
              <a:off x="2007029" y="2681856"/>
              <a:ext cx="1281305" cy="158793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 flipH="1">
              <a:off x="2063014" y="2681856"/>
              <a:ext cx="1301520" cy="274297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26533" y="2681856"/>
              <a:ext cx="2777631" cy="1576100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904533" y="2681855"/>
              <a:ext cx="2168703" cy="2688782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8399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1397267" y="2926770"/>
            <a:ext cx="4550422" cy="4494007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type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uid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rwx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time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ctime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addrs[N]</a:t>
            </a: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01" name="Shape 701"/>
          <p:cNvSpPr/>
          <p:nvPr/>
        </p:nvSpPr>
        <p:spPr>
          <a:xfrm>
            <a:off x="6288222" y="3313325"/>
            <a:ext cx="5955650" cy="443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Assume single level (just pointers to data blocks)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is </a:t>
            </a:r>
            <a:r>
              <a:rPr lang="en-US" sz="3200" dirty="0">
                <a:solidFill>
                  <a:srgbClr val="333333"/>
                </a:solidFill>
              </a:rPr>
              <a:t>max </a:t>
            </a:r>
            <a:r>
              <a:rPr sz="3200" dirty="0">
                <a:solidFill>
                  <a:srgbClr val="333333"/>
                </a:solidFill>
              </a:rPr>
              <a:t>file size?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As</a:t>
            </a:r>
            <a:r>
              <a:rPr sz="3200" dirty="0">
                <a:solidFill>
                  <a:srgbClr val="333333"/>
                </a:solidFill>
              </a:rPr>
              <a:t>sume 256-byte </a:t>
            </a:r>
            <a:r>
              <a:rPr sz="3200" dirty="0" err="1">
                <a:solidFill>
                  <a:srgbClr val="333333"/>
                </a:solidFill>
              </a:rPr>
              <a:t>inodes</a:t>
            </a:r>
            <a:r>
              <a:rPr lang="en-US" sz="3200" dirty="0">
                <a:solidFill>
                  <a:srgbClr val="333333"/>
                </a:solidFill>
              </a:rPr>
              <a:t> (all can be used for pointers)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Assume 4-byte </a:t>
            </a:r>
            <a:r>
              <a:rPr lang="en-US" sz="3200" dirty="0" err="1">
                <a:solidFill>
                  <a:srgbClr val="333333"/>
                </a:solidFill>
              </a:rPr>
              <a:t>addrs</a:t>
            </a:r>
            <a:endParaRPr lang="en-US"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get larger files?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7022" y="8110183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256 / 4 =  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64 * 4K = 256 KB!</a:t>
            </a:r>
          </a:p>
        </p:txBody>
      </p:sp>
    </p:spTree>
    <p:extLst>
      <p:ext uri="{BB962C8B-B14F-4D97-AF65-F5344CB8AC3E}">
        <p14:creationId xmlns:p14="http://schemas.microsoft.com/office/powerpoint/2010/main" val="3343084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07" name="Shape 707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2" name="Shape 712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3" name="Shape 713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4" name="Shape 714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5" name="Shape 715"/>
          <p:cNvSpPr/>
          <p:nvPr/>
        </p:nvSpPr>
        <p:spPr>
          <a:xfrm>
            <a:off x="7137399" y="1672067"/>
            <a:ext cx="2505382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6" name="Shape 716"/>
          <p:cNvSpPr/>
          <p:nvPr/>
        </p:nvSpPr>
        <p:spPr>
          <a:xfrm flipH="1">
            <a:off x="3327400" y="1672067"/>
            <a:ext cx="2505381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6692899" y="1659367"/>
            <a:ext cx="1168208" cy="106153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8" name="Shape 718"/>
          <p:cNvSpPr/>
          <p:nvPr/>
        </p:nvSpPr>
        <p:spPr>
          <a:xfrm flipH="1">
            <a:off x="5400794" y="1659367"/>
            <a:ext cx="851087" cy="111532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895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21" name="Shape 721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6" name="Shape 726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7" name="Shape 727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8" name="Shape 728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9" name="Shape 729"/>
          <p:cNvSpPr/>
          <p:nvPr/>
        </p:nvSpPr>
        <p:spPr>
          <a:xfrm>
            <a:off x="7137399" y="1672067"/>
            <a:ext cx="2505382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0" name="Shape 730"/>
          <p:cNvSpPr/>
          <p:nvPr/>
        </p:nvSpPr>
        <p:spPr>
          <a:xfrm flipH="1">
            <a:off x="3327400" y="1672067"/>
            <a:ext cx="2505381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6692899" y="1659367"/>
            <a:ext cx="1168208" cy="106153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 flipH="1">
            <a:off x="5400794" y="1659367"/>
            <a:ext cx="851087" cy="111532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14662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18726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22790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26854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29565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flipH="1">
            <a:off x="10602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25120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 flipH="1">
            <a:off x="18663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42602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46666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50730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4794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7505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6" name="Shape 746"/>
          <p:cNvSpPr/>
          <p:nvPr/>
        </p:nvSpPr>
        <p:spPr>
          <a:xfrm flipH="1">
            <a:off x="38542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53060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 flipH="1">
            <a:off x="46603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70542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74606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78670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82734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85445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4" name="Shape 754"/>
          <p:cNvSpPr/>
          <p:nvPr/>
        </p:nvSpPr>
        <p:spPr>
          <a:xfrm flipH="1">
            <a:off x="66482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81000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6" name="Shape 756"/>
          <p:cNvSpPr/>
          <p:nvPr/>
        </p:nvSpPr>
        <p:spPr>
          <a:xfrm flipH="1">
            <a:off x="74543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113512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2" name="Shape 762"/>
          <p:cNvSpPr/>
          <p:nvPr/>
        </p:nvSpPr>
        <p:spPr>
          <a:xfrm flipH="1">
            <a:off x="94549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09067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4" name="Shape 764"/>
          <p:cNvSpPr/>
          <p:nvPr/>
        </p:nvSpPr>
        <p:spPr>
          <a:xfrm flipH="1">
            <a:off x="102610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" name="Shape 811"/>
          <p:cNvSpPr/>
          <p:nvPr/>
        </p:nvSpPr>
        <p:spPr>
          <a:xfrm>
            <a:off x="184691" y="6756312"/>
            <a:ext cx="550596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Indirect</a:t>
            </a:r>
            <a:r>
              <a:rPr lang="en-US" sz="3600" dirty="0">
                <a:solidFill>
                  <a:schemeClr val="bg1"/>
                </a:solidFill>
              </a:rPr>
              <a:t> blocks</a:t>
            </a:r>
            <a:r>
              <a:rPr sz="3600" dirty="0">
                <a:solidFill>
                  <a:schemeClr val="bg1"/>
                </a:solidFill>
              </a:rPr>
              <a:t> are stored 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regular data blocks.</a:t>
            </a:r>
          </a:p>
        </p:txBody>
      </p:sp>
      <p:sp>
        <p:nvSpPr>
          <p:cNvPr id="48" name="Shape 858"/>
          <p:cNvSpPr/>
          <p:nvPr/>
        </p:nvSpPr>
        <p:spPr>
          <a:xfrm>
            <a:off x="7928719" y="6756312"/>
            <a:ext cx="472938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if we want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optimize for small files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15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861" name="Shape 861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866" name="Shape 866"/>
          <p:cNvSpPr/>
          <p:nvPr/>
        </p:nvSpPr>
        <p:spPr>
          <a:xfrm>
            <a:off x="7137399" y="1672067"/>
            <a:ext cx="2505382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7" name="Shape 867"/>
          <p:cNvSpPr/>
          <p:nvPr/>
        </p:nvSpPr>
        <p:spPr>
          <a:xfrm flipH="1">
            <a:off x="3327400" y="1672067"/>
            <a:ext cx="2505381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6692899" y="1659367"/>
            <a:ext cx="1168208" cy="106153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9" name="Shape 869"/>
          <p:cNvSpPr/>
          <p:nvPr/>
        </p:nvSpPr>
        <p:spPr>
          <a:xfrm flipH="1">
            <a:off x="5400794" y="1659367"/>
            <a:ext cx="851087" cy="111532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113512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5" name="Shape 875"/>
          <p:cNvSpPr/>
          <p:nvPr/>
        </p:nvSpPr>
        <p:spPr>
          <a:xfrm flipH="1">
            <a:off x="94549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109067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7" name="Shape 877"/>
          <p:cNvSpPr/>
          <p:nvPr/>
        </p:nvSpPr>
        <p:spPr>
          <a:xfrm flipH="1">
            <a:off x="102610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79" name="Shape 879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0" name="Shape 880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1" name="Shape 881"/>
          <p:cNvSpPr/>
          <p:nvPr/>
        </p:nvSpPr>
        <p:spPr>
          <a:xfrm>
            <a:off x="4074098" y="6513168"/>
            <a:ext cx="399879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Better for small files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001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85" name="Shape 885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6" name="Shape 886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7" name="Shape 887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8" name="Shape 888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9" name="Shape 889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0" name="Shape 890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1" name="Shape 891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2" name="Shape 892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3" name="Shape 893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94" name="Shape 894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95" name="Shape 895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6" name="Shape 896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7" name="Shape 897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8" name="Shape 898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9" name="Shape 899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0" name="Shape 900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1" name="Shape 901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2" name="Shape 902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3" name="Shape 903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904" name="Shape 904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905" name="Shape 905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6" name="Shape 906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7" name="Shape 907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8" name="Shape 908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9" name="Shape 909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0" name="Shape 910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1" name="Shape 911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2" name="Shape 912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3" name="Shape 913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914" name="Shape 914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915" name="Shape 915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6" name="Shape 916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7" name="Shape 917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8" name="Shape 918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9" name="Shape 919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0" name="Shape 920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1" name="Shape 921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2" name="Shape 922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3" name="Shape 923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924" name="Shape 924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925" name="Shape 925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6" name="Shape 926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7" name="Shape 927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8" name="Shape 928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9" name="Shape 929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0" name="Shape 930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1" name="Shape 931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2" name="Shape 932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3" name="Shape 933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934" name="Shape 934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935" name="Shape 935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6" name="Shape 936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7" name="Shape 937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8" name="Shape 938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9" name="Shape 939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0" name="Shape 940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1" name="Shape 941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2" name="Shape 942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3" name="Shape 943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944" name="Shape 944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945" name="Shape 945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6" name="Shape 946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7" name="Shape 947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8" name="Shape 948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9" name="Shape 949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0" name="Shape 950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1" name="Shape 951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2" name="Shape 952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3" name="Shape 953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954" name="Shape 954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955" name="Shape 955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6" name="Shape 956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7" name="Shape 957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8" name="Shape 958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59" name="Shape 959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0" name="Shape 960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1" name="Shape 961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2" name="Shape 962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3" name="Shape 963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Assume 256 byte inodes</a:t>
            </a:r>
            <a:r>
              <a:rPr lang="en-US" sz="3600" dirty="0">
                <a:solidFill>
                  <a:srgbClr val="FFFFFF"/>
                </a:solidFill>
              </a:rPr>
              <a:t> (16 inodes/block)</a:t>
            </a:r>
            <a:r>
              <a:rPr sz="3600" dirty="0">
                <a:solidFill>
                  <a:srgbClr val="FFFFFF"/>
                </a:solidFill>
              </a:rPr>
              <a:t>.  </a:t>
            </a:r>
            <a:endParaRPr lang="en-US" sz="3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What is offset for inode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number 0?</a:t>
            </a:r>
          </a:p>
        </p:txBody>
      </p:sp>
    </p:spTree>
    <p:extLst>
      <p:ext uri="{BB962C8B-B14F-4D97-AF65-F5344CB8AC3E}">
        <p14:creationId xmlns:p14="http://schemas.microsoft.com/office/powerpoint/2010/main" val="10825746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67" name="Shape 967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68" name="Shape 968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69" name="Shape 969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0" name="Shape 970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1" name="Shape 971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2" name="Shape 972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3" name="Shape 973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4" name="Shape 974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5" name="Shape 975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76" name="Shape 976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77" name="Shape 977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8" name="Shape 978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9" name="Shape 979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0" name="Shape 980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1" name="Shape 981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2" name="Shape 982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3" name="Shape 983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4" name="Shape 984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5" name="Shape 985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986" name="Shape 986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987" name="Shape 987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8" name="Shape 988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9" name="Shape 989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0" name="Shape 990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1" name="Shape 991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2" name="Shape 992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3" name="Shape 993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4" name="Shape 994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5" name="Shape 995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996" name="Shape 996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997" name="Shape 997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8" name="Shape 998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9" name="Shape 999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1" name="Shape 1001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3" name="Shape 1003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4" name="Shape 1004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5" name="Shape 1005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006" name="Shape 1006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8" name="Shape 1008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9" name="Shape 1009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0" name="Shape 1010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1" name="Shape 1011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2" name="Shape 1012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4" name="Shape 1014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016" name="Shape 1016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1017" name="Shape 1017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9" name="Shape 1019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0" name="Shape 1020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1" name="Shape 1021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3" name="Shape 1023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5" name="Shape 1025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8" name="Shape 1028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9" name="Shape 1029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0" name="Shape 1030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1" name="Shape 1031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2" name="Shape 1032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3" name="Shape 1033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4" name="Shape 1034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1036" name="Shape 1036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8" name="Shape 1038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0" name="Shape 1040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1" name="Shape 1041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3" name="Shape 1043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4" name="Shape 1044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352372" y="335221"/>
            <a:ext cx="819134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Assume 256 byte </a:t>
            </a:r>
            <a:r>
              <a:rPr sz="3200" dirty="0">
                <a:solidFill>
                  <a:schemeClr val="tx1"/>
                </a:solidFill>
              </a:rPr>
              <a:t>inodes</a:t>
            </a:r>
            <a:r>
              <a:rPr lang="en-US" sz="3200" dirty="0">
                <a:solidFill>
                  <a:schemeClr val="tx1"/>
                </a:solidFill>
              </a:rPr>
              <a:t> (16 inodes/block)</a:t>
            </a:r>
            <a:r>
              <a:rPr sz="3200" dirty="0">
                <a:solidFill>
                  <a:schemeClr val="tx1"/>
                </a:solidFill>
              </a:rPr>
              <a:t>. 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sz="3600" dirty="0">
                <a:solidFill>
                  <a:srgbClr val="FFFFFF"/>
                </a:solidFill>
              </a:rPr>
              <a:t>What is offset for inode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number 4?</a:t>
            </a:r>
          </a:p>
        </p:txBody>
      </p:sp>
    </p:spTree>
    <p:extLst>
      <p:ext uri="{BB962C8B-B14F-4D97-AF65-F5344CB8AC3E}">
        <p14:creationId xmlns:p14="http://schemas.microsoft.com/office/powerpoint/2010/main" val="29797522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48" name="Shape 1048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0" name="Shape 1050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1" name="Shape 1051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2" name="Shape 1052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3" name="Shape 1053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4" name="Shape 1054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5" name="Shape 1055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6" name="Shape 1056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7" name="Shape 1057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1" name="Shape 1061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2" name="Shape 1062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6" name="Shape 1066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0" name="Shape 1070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1" name="Shape 1071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2" name="Shape 1072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3" name="Shape 1073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4" name="Shape 1074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5" name="Shape 1075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6" name="Shape 1076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1" name="Shape 1081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2" name="Shape 1082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3" name="Shape 1083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4" name="Shape 1084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5" name="Shape 1085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088" name="Shape 1088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0" name="Shape 1090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1" name="Shape 1091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2" name="Shape 1092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4" name="Shape 1094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6" name="Shape 1096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098" name="Shape 1098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1099" name="Shape 109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0" name="Shape 1100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1" name="Shape 1101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2" name="Shape 1102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3" name="Shape 1103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5" name="Shape 1105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1108" name="Shape 1108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1109" name="Shape 110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0" name="Shape 1110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1" name="Shape 1111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2" name="Shape 1112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3" name="Shape 1113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4" name="Shape 1114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5" name="Shape 1115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6" name="Shape 1116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7" name="Shape 1117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1118" name="Shape 1118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1119" name="Shape 111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0" name="Shape 1120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1" name="Shape 1121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2" name="Shape 1122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3" name="Shape 1123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4" name="Shape 1124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5" name="Shape 1125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6" name="Shape 1126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7" name="Shape 1127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Assume 256 byte inodes</a:t>
            </a:r>
            <a:r>
              <a:rPr lang="en-US" sz="3600" dirty="0">
                <a:solidFill>
                  <a:srgbClr val="FFFFFF"/>
                </a:solidFill>
              </a:rPr>
              <a:t> (16 inodes/block)</a:t>
            </a:r>
            <a:r>
              <a:rPr sz="3600" dirty="0">
                <a:solidFill>
                  <a:srgbClr val="FFFFFF"/>
                </a:solidFill>
              </a:rPr>
              <a:t>.  </a:t>
            </a:r>
            <a:endParaRPr lang="en-US" sz="3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What is offset for inode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number 40?</a:t>
            </a:r>
          </a:p>
        </p:txBody>
      </p:sp>
    </p:spTree>
    <p:extLst>
      <p:ext uri="{BB962C8B-B14F-4D97-AF65-F5344CB8AC3E}">
        <p14:creationId xmlns:p14="http://schemas.microsoft.com/office/powerpoint/2010/main" val="11345619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FS </a:t>
            </a:r>
            <a:r>
              <a:rPr sz="6480" dirty="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4294967295"/>
          </p:nvPr>
        </p:nvSpPr>
        <p:spPr>
          <a:xfrm>
            <a:off x="502588" y="2415966"/>
            <a:ext cx="11660187" cy="681992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1.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    - how do</a:t>
            </a:r>
            <a:r>
              <a:rPr lang="en-US" sz="3800" dirty="0">
                <a:solidFill>
                  <a:srgbClr val="333333"/>
                </a:solidFill>
              </a:rPr>
              <a:t>es file system </a:t>
            </a:r>
            <a:r>
              <a:rPr sz="3800" dirty="0">
                <a:solidFill>
                  <a:srgbClr val="333333"/>
                </a:solidFill>
              </a:rPr>
              <a:t>represent files, directories?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2. Access methods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    - what steps must reads/writes take?</a:t>
            </a:r>
          </a:p>
        </p:txBody>
      </p:sp>
    </p:spTree>
    <p:extLst>
      <p:ext uri="{BB962C8B-B14F-4D97-AF65-F5344CB8AC3E}">
        <p14:creationId xmlns:p14="http://schemas.microsoft.com/office/powerpoint/2010/main" val="19944438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410" y="2129440"/>
            <a:ext cx="10785404" cy="6111805"/>
          </a:xfrm>
        </p:spPr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33" y="7075327"/>
            <a:ext cx="699483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30399"/>
              </p:ext>
            </p:extLst>
          </p:nvPr>
        </p:nvGraphicFramePr>
        <p:xfrm>
          <a:off x="152895" y="5619604"/>
          <a:ext cx="12699048" cy="14841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87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72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5490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37625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345223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29670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514118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98564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683012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1267459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2851905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1053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12732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67840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04011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542593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99228" y="7075327"/>
            <a:ext cx="699483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413" y="7075327"/>
            <a:ext cx="699483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22682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2754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31336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67507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03678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37437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56806" y="4786644"/>
            <a:ext cx="2096010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461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Directories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4294967295"/>
          </p:nvPr>
        </p:nvSpPr>
        <p:spPr>
          <a:xfrm>
            <a:off x="469325" y="2402160"/>
            <a:ext cx="12069308" cy="703059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File systems vary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Common design: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S</a:t>
            </a:r>
            <a:r>
              <a:rPr sz="3800" dirty="0">
                <a:solidFill>
                  <a:srgbClr val="333333"/>
                </a:solidFill>
              </a:rPr>
              <a:t>tore directory entries in </a:t>
            </a:r>
            <a:r>
              <a:rPr lang="en-US" sz="3800" dirty="0">
                <a:solidFill>
                  <a:srgbClr val="333333"/>
                </a:solidFill>
              </a:rPr>
              <a:t>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	Large directories just use multiple 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	Use bit in </a:t>
            </a:r>
            <a:r>
              <a:rPr lang="en-US" sz="3800" dirty="0" err="1">
                <a:solidFill>
                  <a:srgbClr val="333333"/>
                </a:solidFill>
              </a:rPr>
              <a:t>inode</a:t>
            </a:r>
            <a:r>
              <a:rPr lang="en-US" sz="3800" dirty="0">
                <a:solidFill>
                  <a:srgbClr val="333333"/>
                </a:solidFill>
              </a:rPr>
              <a:t> to distinguish directories from files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Various formats could be used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lists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b-trees</a:t>
            </a:r>
          </a:p>
        </p:txBody>
      </p:sp>
    </p:spTree>
    <p:extLst>
      <p:ext uri="{BB962C8B-B14F-4D97-AF65-F5344CB8AC3E}">
        <p14:creationId xmlns:p14="http://schemas.microsoft.com/office/powerpoint/2010/main" val="32594287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Simple </a:t>
            </a:r>
            <a:r>
              <a:rPr lang="en-US" sz="6480" dirty="0">
                <a:solidFill>
                  <a:srgbClr val="FFFFFF"/>
                </a:solidFill>
              </a:rPr>
              <a:t>Directory </a:t>
            </a:r>
            <a:r>
              <a:rPr sz="6480" dirty="0">
                <a:solidFill>
                  <a:srgbClr val="FFFFFF"/>
                </a:solidFill>
              </a:rPr>
              <a:t>List Example</a:t>
            </a:r>
          </a:p>
        </p:txBody>
      </p:sp>
      <p:sp>
        <p:nvSpPr>
          <p:cNvPr id="1139" name="Shape 1139"/>
          <p:cNvSpPr/>
          <p:nvPr/>
        </p:nvSpPr>
        <p:spPr>
          <a:xfrm>
            <a:off x="3776809" y="2811863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068430" y="2214172"/>
            <a:ext cx="9185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valid</a:t>
            </a:r>
          </a:p>
        </p:txBody>
      </p:sp>
      <p:sp>
        <p:nvSpPr>
          <p:cNvPr id="1141" name="Shape 1141"/>
          <p:cNvSpPr/>
          <p:nvPr/>
        </p:nvSpPr>
        <p:spPr>
          <a:xfrm>
            <a:off x="5676491" y="2211444"/>
            <a:ext cx="100446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name</a:t>
            </a:r>
          </a:p>
        </p:txBody>
      </p:sp>
      <p:sp>
        <p:nvSpPr>
          <p:cNvPr id="1142" name="Shape 1142"/>
          <p:cNvSpPr/>
          <p:nvPr/>
        </p:nvSpPr>
        <p:spPr>
          <a:xfrm>
            <a:off x="7321669" y="2211444"/>
            <a:ext cx="101611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inode</a:t>
            </a:r>
          </a:p>
        </p:txBody>
      </p:sp>
      <p:sp>
        <p:nvSpPr>
          <p:cNvPr id="1143" name="Shape 1143"/>
          <p:cNvSpPr/>
          <p:nvPr/>
        </p:nvSpPr>
        <p:spPr>
          <a:xfrm>
            <a:off x="3776809" y="3319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3776809" y="3827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3776809" y="4335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 flipH="1">
            <a:off x="3776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351354" y="2771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8" name="Shape 1148"/>
          <p:cNvSpPr/>
          <p:nvPr/>
        </p:nvSpPr>
        <p:spPr>
          <a:xfrm>
            <a:off x="4351354" y="3279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9" name="Shape 1149"/>
          <p:cNvSpPr/>
          <p:nvPr/>
        </p:nvSpPr>
        <p:spPr>
          <a:xfrm>
            <a:off x="4351354" y="3787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50" name="Shape 1150"/>
          <p:cNvSpPr/>
          <p:nvPr/>
        </p:nvSpPr>
        <p:spPr>
          <a:xfrm>
            <a:off x="6046406" y="2771036"/>
            <a:ext cx="21060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988641" y="3281764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..</a:t>
            </a:r>
          </a:p>
        </p:txBody>
      </p:sp>
      <p:sp>
        <p:nvSpPr>
          <p:cNvPr id="1152" name="Shape 1152"/>
          <p:cNvSpPr/>
          <p:nvPr/>
        </p:nvSpPr>
        <p:spPr>
          <a:xfrm>
            <a:off x="5829764" y="3789764"/>
            <a:ext cx="6438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foo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545361" y="2771036"/>
            <a:ext cx="69249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134</a:t>
            </a:r>
          </a:p>
        </p:txBody>
      </p:sp>
      <p:sp>
        <p:nvSpPr>
          <p:cNvPr id="1154" name="Shape 1154"/>
          <p:cNvSpPr/>
          <p:nvPr/>
        </p:nvSpPr>
        <p:spPr>
          <a:xfrm>
            <a:off x="7644196" y="3279036"/>
            <a:ext cx="4948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35</a:t>
            </a:r>
          </a:p>
        </p:txBody>
      </p:sp>
      <p:sp>
        <p:nvSpPr>
          <p:cNvPr id="1155" name="Shape 1155"/>
          <p:cNvSpPr/>
          <p:nvPr/>
        </p:nvSpPr>
        <p:spPr>
          <a:xfrm>
            <a:off x="7644196" y="3787036"/>
            <a:ext cx="4948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80</a:t>
            </a:r>
          </a:p>
        </p:txBody>
      </p:sp>
      <p:sp>
        <p:nvSpPr>
          <p:cNvPr id="1156" name="Shape 1156"/>
          <p:cNvSpPr/>
          <p:nvPr/>
        </p:nvSpPr>
        <p:spPr>
          <a:xfrm>
            <a:off x="3776809" y="4843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 flipH="1">
            <a:off x="5300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6951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8729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351354" y="4295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837521" y="4295036"/>
            <a:ext cx="6283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bar</a:t>
            </a:r>
          </a:p>
        </p:txBody>
      </p:sp>
      <p:sp>
        <p:nvSpPr>
          <p:cNvPr id="1162" name="Shape 1162"/>
          <p:cNvSpPr/>
          <p:nvPr/>
        </p:nvSpPr>
        <p:spPr>
          <a:xfrm>
            <a:off x="7644196" y="4295036"/>
            <a:ext cx="4948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23</a:t>
            </a:r>
          </a:p>
        </p:txBody>
      </p:sp>
      <p:sp>
        <p:nvSpPr>
          <p:cNvPr id="27" name="Shape 1189"/>
          <p:cNvSpPr/>
          <p:nvPr/>
        </p:nvSpPr>
        <p:spPr>
          <a:xfrm>
            <a:off x="5124043" y="5268320"/>
            <a:ext cx="27567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unlink(“foo”)</a:t>
            </a:r>
          </a:p>
        </p:txBody>
      </p:sp>
    </p:spTree>
    <p:extLst>
      <p:ext uri="{BB962C8B-B14F-4D97-AF65-F5344CB8AC3E}">
        <p14:creationId xmlns:p14="http://schemas.microsoft.com/office/powerpoint/2010/main" val="229234697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Allocation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body" idx="4294967295"/>
          </p:nvPr>
        </p:nvSpPr>
        <p:spPr>
          <a:xfrm>
            <a:off x="538344" y="2319327"/>
            <a:ext cx="11099800" cy="5287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How do we find free data blocks or free inodes?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Free list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Bitmaps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Tradeoffs</a:t>
            </a:r>
            <a:r>
              <a:rPr lang="en-US" sz="3800" dirty="0">
                <a:solidFill>
                  <a:srgbClr val="333333"/>
                </a:solidFill>
              </a:rPr>
              <a:t> in next lecture…</a:t>
            </a:r>
            <a:endParaRPr sz="3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530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Bitmaps</a:t>
            </a:r>
            <a:r>
              <a:rPr lang="en-US" sz="6480" dirty="0">
                <a:solidFill>
                  <a:srgbClr val="FFFFFF"/>
                </a:solidFill>
              </a:rPr>
              <a:t>?</a:t>
            </a:r>
            <a:endParaRPr sz="6480" dirty="0">
              <a:solidFill>
                <a:srgbClr val="FFFFFF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130389" y="2878443"/>
            <a:ext cx="10141713" cy="4557956"/>
            <a:chOff x="1544523" y="2888174"/>
            <a:chExt cx="10141713" cy="4557956"/>
          </a:xfrm>
        </p:grpSpPr>
        <p:sp>
          <p:nvSpPr>
            <p:cNvPr id="1201" name="Shape 1201"/>
            <p:cNvSpPr/>
            <p:nvPr/>
          </p:nvSpPr>
          <p:spPr>
            <a:xfrm>
              <a:off x="1649521" y="342209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758333" y="342209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062407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649380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823635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882332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9410300" y="2888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999727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058424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1171219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7159841" y="342209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1163657" y="3422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52086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13905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26032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331300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899979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486952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07392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660898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44523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5653336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706240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7649381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23635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882332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9410300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999727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0584247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17121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7054845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163657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52086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13905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726032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31300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99979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486952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507392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5660898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44523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653336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706240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7649381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823635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882332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410300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999727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0584247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17121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054845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1163657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52086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13905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2726032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331300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899979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486952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07392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60898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544523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653336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706240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7649381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823635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882332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9410300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999727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0584247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117121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7054845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1163657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552086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139059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726032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31300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99979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486952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07392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660898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783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60">
                <a:solidFill>
                  <a:srgbClr val="FFFFFF"/>
                </a:solidFill>
              </a:rPr>
              <a:t>Opportunity for Inconsistency (fsck)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59771" y="2802520"/>
            <a:ext cx="10141713" cy="4557956"/>
            <a:chOff x="1431543" y="2585164"/>
            <a:chExt cx="10141713" cy="4557956"/>
          </a:xfrm>
        </p:grpSpPr>
        <p:sp>
          <p:nvSpPr>
            <p:cNvPr id="1447" name="Shape 1447"/>
            <p:cNvSpPr/>
            <p:nvPr/>
          </p:nvSpPr>
          <p:spPr>
            <a:xfrm>
              <a:off x="1536541" y="311908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645353" y="311908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6949427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7536400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812337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871034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9297320" y="2585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988429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047126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1058239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7046861" y="311908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050677" y="3119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9106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02607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613052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320002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3786999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73972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96094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547918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1543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540356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694942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7536401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812337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871034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9297320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988429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0471267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105823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6941865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1050677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39106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02607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613052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0002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786999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373972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96094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47918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431543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540356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94942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7536401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812337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871034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9297320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988429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0471267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105823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941865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1050677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439106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02607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613052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20002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3786999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373972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96094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547918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431543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540356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94942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7536401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812337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871034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9297320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988429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0471267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105823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941865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1050677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439106" y="258516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26079" y="2585164"/>
              <a:ext cx="507455" cy="562381"/>
            </a:xfrm>
            <a:prstGeom prst="rect">
              <a:avLst/>
            </a:prstGeom>
            <a:solidFill>
              <a:srgbClr val="97181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613052" y="2585164"/>
              <a:ext cx="507455" cy="562381"/>
            </a:xfrm>
            <a:prstGeom prst="rect">
              <a:avLst/>
            </a:prstGeom>
            <a:solidFill>
              <a:srgbClr val="BC802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320002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786999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373972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96094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547918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0833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Superblock</a:t>
            </a:r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Need to know basic FS </a:t>
            </a:r>
            <a:r>
              <a:rPr lang="en-US" sz="3800" dirty="0">
                <a:solidFill>
                  <a:srgbClr val="333333"/>
                </a:solidFill>
              </a:rPr>
              <a:t>configuration </a:t>
            </a:r>
            <a:r>
              <a:rPr sz="3800" dirty="0">
                <a:solidFill>
                  <a:srgbClr val="333333"/>
                </a:solidFill>
              </a:rPr>
              <a:t>metadata, like: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block size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</a:t>
            </a:r>
            <a:r>
              <a:rPr lang="en-US" sz="3800" dirty="0">
                <a:solidFill>
                  <a:srgbClr val="333333"/>
                </a:solidFill>
              </a:rPr>
              <a:t># of inodes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Store this in superblock</a:t>
            </a:r>
          </a:p>
        </p:txBody>
      </p:sp>
    </p:spTree>
    <p:extLst>
      <p:ext uri="{BB962C8B-B14F-4D97-AF65-F5344CB8AC3E}">
        <p14:creationId xmlns:p14="http://schemas.microsoft.com/office/powerpoint/2010/main" val="17159823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>
            <a:spLocks noGrp="1"/>
          </p:cNvSpPr>
          <p:nvPr>
            <p:ph type="title"/>
          </p:nvPr>
        </p:nvSpPr>
        <p:spPr>
          <a:xfrm>
            <a:off x="952500" y="127000"/>
            <a:ext cx="11099800" cy="109411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617" name="Shape 1617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619" name="Shape 161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0" name="Shape 1620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1" name="Shape 1621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2" name="Shape 1622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3" name="Shape 1623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4" name="Shape 1624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6" name="Shape 1626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7" name="Shape 1627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629" name="Shape 162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0" name="Shape 1630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1" name="Shape 1631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2" name="Shape 1632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3" name="Shape 1633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5" name="Shape 1635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6" name="Shape 1636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7" name="Shape 1637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1638" name="Shape 1638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1639" name="Shape 163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0" name="Shape 1640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1" name="Shape 1641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2" name="Shape 1642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3" name="Shape 1643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4" name="Shape 1644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5" name="Shape 1645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1648" name="Shape 1648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1649" name="Shape 164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0" name="Shape 1650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1" name="Shape 1651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2" name="Shape 1652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3" name="Shape 1653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5" name="Shape 1655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6" name="Shape 1656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7" name="Shape 1657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658" name="Shape 1658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1659" name="Shape 165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0" name="Shape 1660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1" name="Shape 1661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2" name="Shape 1662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3" name="Shape 1663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4" name="Shape 1664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5" name="Shape 1665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6" name="Shape 1666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7" name="Shape 1667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668" name="Shape 1668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1669" name="Shape 166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0" name="Shape 1670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1" name="Shape 1671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2" name="Shape 1672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3" name="Shape 1673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5" name="Shape 1675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6" name="Shape 1676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7" name="Shape 1677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1678" name="Shape 1678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1679" name="Shape 167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0" name="Shape 1680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1" name="Shape 1681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2" name="Shape 1682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3" name="Shape 1683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4" name="Shape 1684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5" name="Shape 1685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6" name="Shape 1686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1688" name="Shape 1688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690" name="Shape 1690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1" name="Shape 1691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92" name="Shape 1692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3" name="Shape 1693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4" name="Shape 1694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5" name="Shape 1695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6" name="Shape 1696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710915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On-Disk </a:t>
            </a:r>
            <a:r>
              <a:rPr sz="6480" dirty="0">
                <a:solidFill>
                  <a:srgbClr val="FFFFFF"/>
                </a:solidFill>
              </a:rPr>
              <a:t>Structure</a:t>
            </a:r>
            <a:r>
              <a:rPr lang="en-US" sz="6480" dirty="0">
                <a:solidFill>
                  <a:srgbClr val="FFFFFF"/>
                </a:solidFill>
              </a:rPr>
              <a:t>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3137211" y="2322509"/>
            <a:ext cx="4068165" cy="151178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750" name="Shape 1750"/>
          <p:cNvSpPr/>
          <p:nvPr/>
        </p:nvSpPr>
        <p:spPr>
          <a:xfrm>
            <a:off x="1513910" y="4145776"/>
            <a:ext cx="4068165" cy="151178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 dirty="0">
                <a:solidFill>
                  <a:srgbClr val="FFFFFF"/>
                </a:solidFill>
              </a:rPr>
              <a:t>Data Block</a:t>
            </a:r>
            <a:br>
              <a:rPr lang="en-US" sz="3400" b="1" dirty="0">
                <a:solidFill>
                  <a:srgbClr val="FFFFFF"/>
                </a:solidFill>
              </a:rPr>
            </a:br>
            <a:endParaRPr sz="3400" b="1" dirty="0"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2202639" y="7577649"/>
            <a:ext cx="4068165" cy="151178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Inode Table</a:t>
            </a:r>
          </a:p>
        </p:txBody>
      </p:sp>
      <p:sp>
        <p:nvSpPr>
          <p:cNvPr id="1752" name="Shape 1752"/>
          <p:cNvSpPr/>
          <p:nvPr/>
        </p:nvSpPr>
        <p:spPr>
          <a:xfrm>
            <a:off x="7493728" y="3145197"/>
            <a:ext cx="4068165" cy="151178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Data Bitmap</a:t>
            </a:r>
          </a:p>
        </p:txBody>
      </p:sp>
      <p:sp>
        <p:nvSpPr>
          <p:cNvPr id="1753" name="Shape 1753"/>
          <p:cNvSpPr/>
          <p:nvPr/>
        </p:nvSpPr>
        <p:spPr>
          <a:xfrm>
            <a:off x="6270804" y="5588261"/>
            <a:ext cx="4136058" cy="151178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Inode Bitmap</a:t>
            </a:r>
          </a:p>
        </p:txBody>
      </p:sp>
      <p:sp>
        <p:nvSpPr>
          <p:cNvPr id="1754" name="Shape 1754"/>
          <p:cNvSpPr/>
          <p:nvPr/>
        </p:nvSpPr>
        <p:spPr>
          <a:xfrm>
            <a:off x="1535761" y="4981961"/>
            <a:ext cx="2012232" cy="60630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directories</a:t>
            </a:r>
          </a:p>
        </p:txBody>
      </p:sp>
      <p:sp>
        <p:nvSpPr>
          <p:cNvPr id="1755" name="Shape 1755"/>
          <p:cNvSpPr/>
          <p:nvPr/>
        </p:nvSpPr>
        <p:spPr>
          <a:xfrm>
            <a:off x="3705527" y="4981961"/>
            <a:ext cx="1781690" cy="60630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indirects</a:t>
            </a:r>
          </a:p>
        </p:txBody>
      </p:sp>
    </p:spTree>
    <p:extLst>
      <p:ext uri="{BB962C8B-B14F-4D97-AF65-F5344CB8AC3E}">
        <p14:creationId xmlns:p14="http://schemas.microsoft.com/office/powerpoint/2010/main" val="185109844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Part 2 : </a:t>
            </a:r>
            <a:r>
              <a:rPr sz="648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924847" y="2250300"/>
            <a:ext cx="10464800" cy="713745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333333"/>
                </a:solidFill>
              </a:rPr>
              <a:t>- create</a:t>
            </a:r>
            <a:r>
              <a:rPr lang="en-US" sz="3400" dirty="0">
                <a:solidFill>
                  <a:srgbClr val="333333"/>
                </a:solidFill>
              </a:rPr>
              <a:t> file</a:t>
            </a:r>
            <a:endParaRPr sz="34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write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open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read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close</a:t>
            </a:r>
          </a:p>
        </p:txBody>
      </p:sp>
    </p:spTree>
    <p:extLst>
      <p:ext uri="{BB962C8B-B14F-4D97-AF65-F5344CB8AC3E}">
        <p14:creationId xmlns:p14="http://schemas.microsoft.com/office/powerpoint/2010/main" val="29473936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Part 1: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sz="7200" dirty="0">
                <a:solidFill>
                  <a:srgbClr val="FFFFFF"/>
                </a:solidFill>
              </a:rPr>
              <a:t>Disk Structures</a:t>
            </a:r>
          </a:p>
        </p:txBody>
      </p:sp>
    </p:spTree>
    <p:extLst>
      <p:ext uri="{BB962C8B-B14F-4D97-AF65-F5344CB8AC3E}">
        <p14:creationId xmlns:p14="http://schemas.microsoft.com/office/powerpoint/2010/main" val="290485083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00" name="Shape 2000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01" name="Shape 2001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002" name="Shape 2002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003" name="Shape 2003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004" name="Shape 2004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005" name="Shape 2005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09" name="Shape 2009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10" name="Shape 2010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11" name="Shape 2011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12" name="Shape 2012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13" name="Shape 2013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4" name="Shape 2014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5" name="Shape 2015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4931457" y="343812"/>
            <a:ext cx="31418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create /foo/bar</a:t>
            </a:r>
          </a:p>
        </p:txBody>
      </p:sp>
      <p:sp>
        <p:nvSpPr>
          <p:cNvPr id="2017" name="Shape 2017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18" name="Shape 2018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19" name="Shape 2019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0" name="Shape 2020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418118" y="388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405138" y="426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023" name="Shape 2023"/>
          <p:cNvSpPr/>
          <p:nvPr/>
        </p:nvSpPr>
        <p:spPr>
          <a:xfrm>
            <a:off x="7609118" y="515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4" name="Shape 2024"/>
          <p:cNvSpPr/>
          <p:nvPr/>
        </p:nvSpPr>
        <p:spPr>
          <a:xfrm>
            <a:off x="7596138" y="553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025" name="Shape 2025"/>
          <p:cNvSpPr/>
          <p:nvPr/>
        </p:nvSpPr>
        <p:spPr>
          <a:xfrm>
            <a:off x="10228382" y="4649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026" name="Shape 2026"/>
          <p:cNvSpPr/>
          <p:nvPr/>
        </p:nvSpPr>
        <p:spPr>
          <a:xfrm>
            <a:off x="6199138" y="6046629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5127" y="7862352"/>
            <a:ext cx="708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needs to be read and written?</a:t>
            </a:r>
          </a:p>
        </p:txBody>
      </p:sp>
    </p:spTree>
    <p:extLst>
      <p:ext uri="{BB962C8B-B14F-4D97-AF65-F5344CB8AC3E}">
        <p14:creationId xmlns:p14="http://schemas.microsoft.com/office/powerpoint/2010/main" val="3842909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" grpId="0" animBg="1"/>
      <p:bldP spid="2018" grpId="0" animBg="1"/>
      <p:bldP spid="2019" grpId="0" animBg="1"/>
      <p:bldP spid="2020" grpId="0" animBg="1"/>
      <p:bldP spid="2021" grpId="0" animBg="1"/>
      <p:bldP spid="2022" grpId="0" animBg="1"/>
      <p:bldP spid="2023" grpId="0" animBg="1"/>
      <p:bldP spid="2024" grpId="0" animBg="1"/>
      <p:bldP spid="2025" grpId="0" animBg="1"/>
      <p:bldP spid="20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291" name="Shape 2291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293" name="Shape 2293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294" name="Shape 2294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295" name="Shape 2295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296" name="Shape 2296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297" name="Shape 2297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298" name="Shape 2298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299" name="Shape 2299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0" name="Shape 2300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1" name="Shape 2301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2" name="Shape 2302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3" name="Shape 2303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4" name="Shape 2304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5" name="Shape 2305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6" name="Shape 2306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5072964" y="348256"/>
            <a:ext cx="2858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open /foo/bar</a:t>
            </a:r>
          </a:p>
        </p:txBody>
      </p:sp>
      <p:sp>
        <p:nvSpPr>
          <p:cNvPr id="2308" name="Shape 2308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9" name="Shape 2309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310" name="Shape 2310"/>
          <p:cNvSpPr/>
          <p:nvPr/>
        </p:nvSpPr>
        <p:spPr>
          <a:xfrm>
            <a:off x="4421418" y="2897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1" name="Shape 2311"/>
          <p:cNvSpPr/>
          <p:nvPr/>
        </p:nvSpPr>
        <p:spPr>
          <a:xfrm>
            <a:off x="8460018" y="3405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793018" y="3786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3" name="Shape 2313"/>
          <p:cNvSpPr/>
          <p:nvPr/>
        </p:nvSpPr>
        <p:spPr>
          <a:xfrm>
            <a:off x="9857018" y="4294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4" name="Shape 2314"/>
          <p:cNvSpPr/>
          <p:nvPr/>
        </p:nvSpPr>
        <p:spPr>
          <a:xfrm>
            <a:off x="7063018" y="4675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2759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" grpId="0" animBg="1"/>
      <p:bldP spid="2311" grpId="0" animBg="1"/>
      <p:bldP spid="2312" grpId="0" animBg="1"/>
      <p:bldP spid="2313" grpId="0" animBg="1"/>
      <p:bldP spid="23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47" name="Shape 2147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48" name="Shape 2148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150" name="Shape 2150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151" name="Shape 2151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152" name="Shape 2152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153" name="Shape 2153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154" name="Shape 2154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155" name="Shape 2155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7" name="Shape 2157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8" name="Shape 2158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59" name="Shape 2159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60" name="Shape 2160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781301" y="343812"/>
            <a:ext cx="114422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write to /foo/bar</a:t>
            </a:r>
            <a:r>
              <a:rPr lang="en-US" sz="3600" dirty="0">
                <a:solidFill>
                  <a:srgbClr val="FFFFFF"/>
                </a:solidFill>
              </a:rPr>
              <a:t> (assume file exists and has been opened)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164" name="Shape 216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66" name="Shape 2166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67" name="Shape 2167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169" name="Shape 2169"/>
          <p:cNvSpPr/>
          <p:nvPr/>
        </p:nvSpPr>
        <p:spPr>
          <a:xfrm>
            <a:off x="10864631" y="4167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170" name="Shape 2170"/>
          <p:cNvSpPr/>
          <p:nvPr/>
        </p:nvSpPr>
        <p:spPr>
          <a:xfrm>
            <a:off x="7054631" y="4548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06363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0" animBg="1"/>
      <p:bldP spid="2167" grpId="0" animBg="1"/>
      <p:bldP spid="2168" grpId="0" animBg="1"/>
      <p:bldP spid="2169" grpId="0" animBg="1"/>
      <p:bldP spid="21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86" name="Shape 2386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87" name="Shape 2387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388" name="Shape 2388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389" name="Shape 2389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390" name="Shape 2390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391" name="Shape 2391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392" name="Shape 2392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393" name="Shape 2393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394" name="Shape 2394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7" name="Shape 2397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98" name="Shape 2398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99" name="Shape 2399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0" name="Shape 2400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1" name="Shape 2401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3367731" y="343812"/>
            <a:ext cx="62693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read /foo/bar</a:t>
            </a:r>
            <a:r>
              <a:rPr lang="en-US" sz="3600" dirty="0">
                <a:solidFill>
                  <a:srgbClr val="FFFFFF"/>
                </a:solidFill>
              </a:rPr>
              <a:t> – assume opened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403" name="Shape 2403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04" name="Shape 240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05" name="Shape 2405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406" name="Shape 2406"/>
          <p:cNvSpPr/>
          <p:nvPr/>
        </p:nvSpPr>
        <p:spPr>
          <a:xfrm>
            <a:off x="10876362" y="34304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407" name="Shape 2407"/>
          <p:cNvSpPr/>
          <p:nvPr/>
        </p:nvSpPr>
        <p:spPr>
          <a:xfrm>
            <a:off x="7054631" y="3913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884027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" grpId="0" animBg="1"/>
      <p:bldP spid="2406" grpId="0" animBg="1"/>
      <p:bldP spid="24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Shape 2433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34" name="Shape 2434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35" name="Shape 2435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36" name="Shape 2436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37" name="Shape 2437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38" name="Shape 2438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39" name="Shape 2439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40" name="Shape 2440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41" name="Shape 2441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42" name="Shape 2442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4" name="Shape 2444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5" name="Shape 2445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46" name="Shape 2446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47" name="Shape 2447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5047589" y="348256"/>
            <a:ext cx="2909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close /foo/bar</a:t>
            </a:r>
          </a:p>
        </p:txBody>
      </p:sp>
      <p:sp>
        <p:nvSpPr>
          <p:cNvPr id="2451" name="Shape 2451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52" name="Shape 2452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215802" y="5965862"/>
            <a:ext cx="45610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nothing to do on disk!</a:t>
            </a:r>
          </a:p>
        </p:txBody>
      </p:sp>
    </p:spTree>
    <p:extLst>
      <p:ext uri="{BB962C8B-B14F-4D97-AF65-F5344CB8AC3E}">
        <p14:creationId xmlns:p14="http://schemas.microsoft.com/office/powerpoint/2010/main" val="4123588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Shape 2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Efficiency</a:t>
            </a:r>
          </a:p>
        </p:txBody>
      </p:sp>
      <p:sp>
        <p:nvSpPr>
          <p:cNvPr id="2461" name="Shape 2461"/>
          <p:cNvSpPr>
            <a:spLocks noGrp="1"/>
          </p:cNvSpPr>
          <p:nvPr>
            <p:ph type="body" idx="4294967295"/>
          </p:nvPr>
        </p:nvSpPr>
        <p:spPr>
          <a:xfrm>
            <a:off x="496932" y="2471188"/>
            <a:ext cx="11099800" cy="501173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How can we avoid this excessive I/O for basic ops?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7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Cache for: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 - reads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 - write buffering</a:t>
            </a:r>
          </a:p>
        </p:txBody>
      </p:sp>
    </p:spTree>
    <p:extLst>
      <p:ext uri="{BB962C8B-B14F-4D97-AF65-F5344CB8AC3E}">
        <p14:creationId xmlns:p14="http://schemas.microsoft.com/office/powerpoint/2010/main" val="289777044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 Buffering</a:t>
            </a:r>
          </a:p>
        </p:txBody>
      </p:sp>
      <p:sp>
        <p:nvSpPr>
          <p:cNvPr id="2482" name="Shape 2482"/>
          <p:cNvSpPr>
            <a:spLocks noGrp="1"/>
          </p:cNvSpPr>
          <p:nvPr>
            <p:ph type="body" idx="4294967295"/>
          </p:nvPr>
        </p:nvSpPr>
        <p:spPr>
          <a:xfrm>
            <a:off x="455522" y="2277911"/>
            <a:ext cx="11099800" cy="67785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Why does procrastination help?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Overwrites, deletes, scheduling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Shared structs (e.g., bitmaps+dirs) often overwritten.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We decide: how much to buffer, how long to buffer…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 - tradeoffs?</a:t>
            </a:r>
          </a:p>
        </p:txBody>
      </p:sp>
    </p:spTree>
    <p:extLst>
      <p:ext uri="{BB962C8B-B14F-4D97-AF65-F5344CB8AC3E}">
        <p14:creationId xmlns:p14="http://schemas.microsoft.com/office/powerpoint/2010/main" val="360593812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Summary/Future</a:t>
            </a:r>
          </a:p>
        </p:txBody>
      </p:sp>
      <p:sp>
        <p:nvSpPr>
          <p:cNvPr id="2543" name="Shape 2543"/>
          <p:cNvSpPr>
            <a:spLocks noGrp="1"/>
          </p:cNvSpPr>
          <p:nvPr>
            <p:ph type="body" idx="4294967295"/>
          </p:nvPr>
        </p:nvSpPr>
        <p:spPr>
          <a:xfrm>
            <a:off x="554364" y="2526409"/>
            <a:ext cx="11893816" cy="66416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We’ve described a very simple FS.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basic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the basic ops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Future questions: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how to allocate </a:t>
            </a:r>
            <a:r>
              <a:rPr sz="3800" b="1" dirty="0">
                <a:solidFill>
                  <a:srgbClr val="333333"/>
                </a:solidFill>
              </a:rPr>
              <a:t>efficiently</a:t>
            </a:r>
            <a:r>
              <a:rPr lang="en-US" sz="3800" b="1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to obtain good performance from disk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how to handle </a:t>
            </a:r>
            <a:r>
              <a:rPr sz="3800" b="1" dirty="0">
                <a:solidFill>
                  <a:srgbClr val="333333"/>
                </a:solidFill>
              </a:rPr>
              <a:t>crashes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69242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body" idx="4294967295"/>
          </p:nvPr>
        </p:nvSpPr>
        <p:spPr>
          <a:xfrm>
            <a:off x="735013" y="2257425"/>
            <a:ext cx="12269787" cy="7148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Using multiple types of name provides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convenience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efficiency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Mount and link features provide flexibility.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Special calls (fsync, rename) let developers communicate special requirements to</a:t>
            </a:r>
            <a:r>
              <a:rPr lang="en-US" sz="3800" dirty="0"/>
              <a:t> file system</a:t>
            </a:r>
            <a:endParaRPr sz="3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Persistent Store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10737" y="2484994"/>
            <a:ext cx="12188656" cy="537210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Given: </a:t>
            </a:r>
            <a:r>
              <a:rPr lang="en-US" sz="3600" dirty="0">
                <a:solidFill>
                  <a:srgbClr val="333333"/>
                </a:solidFill>
              </a:rPr>
              <a:t>large </a:t>
            </a:r>
            <a:r>
              <a:rPr sz="3600" dirty="0">
                <a:solidFill>
                  <a:srgbClr val="333333"/>
                </a:solidFill>
              </a:rPr>
              <a:t>array of blocks</a:t>
            </a:r>
            <a:r>
              <a:rPr lang="en-US" sz="3600" dirty="0">
                <a:solidFill>
                  <a:srgbClr val="333333"/>
                </a:solidFill>
              </a:rPr>
              <a:t> on disk</a:t>
            </a: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Want: some structure</a:t>
            </a:r>
            <a:r>
              <a:rPr lang="en-US" sz="3600" dirty="0">
                <a:solidFill>
                  <a:srgbClr val="333333"/>
                </a:solidFill>
              </a:rPr>
              <a:t> to map files to disk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rgbClr val="333333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D744B4F-225D-0C4A-A78B-65905BB10A61}"/>
              </a:ext>
            </a:extLst>
          </p:cNvPr>
          <p:cNvGrpSpPr/>
          <p:nvPr/>
        </p:nvGrpSpPr>
        <p:grpSpPr>
          <a:xfrm>
            <a:off x="1430416" y="4660172"/>
            <a:ext cx="10141713" cy="4557956"/>
            <a:chOff x="1511061" y="3169365"/>
            <a:chExt cx="10141713" cy="4557956"/>
          </a:xfrm>
        </p:grpSpPr>
        <p:sp>
          <p:nvSpPr>
            <p:cNvPr id="102" name="Shape 201">
              <a:extLst>
                <a:ext uri="{FF2B5EF4-FFF2-40B4-BE49-F238E27FC236}">
                  <a16:creationId xmlns:a16="http://schemas.microsoft.com/office/drawing/2014/main" id="{E6E05042-485C-F646-A4CC-03C7E1C5B77B}"/>
                </a:ext>
              </a:extLst>
            </p:cNvPr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3" name="Shape 202">
              <a:extLst>
                <a:ext uri="{FF2B5EF4-FFF2-40B4-BE49-F238E27FC236}">
                  <a16:creationId xmlns:a16="http://schemas.microsoft.com/office/drawing/2014/main" id="{2FBADCE8-EB66-C249-BEAF-9809C3AF9D98}"/>
                </a:ext>
              </a:extLst>
            </p:cNvPr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4" name="Shape 203">
              <a:extLst>
                <a:ext uri="{FF2B5EF4-FFF2-40B4-BE49-F238E27FC236}">
                  <a16:creationId xmlns:a16="http://schemas.microsoft.com/office/drawing/2014/main" id="{9985E4F6-EA96-1645-8128-CBA308A4BEF5}"/>
                </a:ext>
              </a:extLst>
            </p:cNvPr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5" name="Shape 204">
              <a:extLst>
                <a:ext uri="{FF2B5EF4-FFF2-40B4-BE49-F238E27FC236}">
                  <a16:creationId xmlns:a16="http://schemas.microsoft.com/office/drawing/2014/main" id="{FC8ABA14-9E39-DB4B-8009-759CE2881902}"/>
                </a:ext>
              </a:extLst>
            </p:cNvPr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6" name="Shape 205">
              <a:extLst>
                <a:ext uri="{FF2B5EF4-FFF2-40B4-BE49-F238E27FC236}">
                  <a16:creationId xmlns:a16="http://schemas.microsoft.com/office/drawing/2014/main" id="{F4FBDB22-9639-8A46-B5EF-575548BB6C79}"/>
                </a:ext>
              </a:extLst>
            </p:cNvPr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7" name="Shape 206">
              <a:extLst>
                <a:ext uri="{FF2B5EF4-FFF2-40B4-BE49-F238E27FC236}">
                  <a16:creationId xmlns:a16="http://schemas.microsoft.com/office/drawing/2014/main" id="{75AB03C1-0086-0F46-B8AA-8CBDC8CA8EFF}"/>
                </a:ext>
              </a:extLst>
            </p:cNvPr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8" name="Shape 207">
              <a:extLst>
                <a:ext uri="{FF2B5EF4-FFF2-40B4-BE49-F238E27FC236}">
                  <a16:creationId xmlns:a16="http://schemas.microsoft.com/office/drawing/2014/main" id="{A23B06B9-4B85-CE40-8D9D-01ECB2DCA0DB}"/>
                </a:ext>
              </a:extLst>
            </p:cNvPr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9" name="Shape 208">
              <a:extLst>
                <a:ext uri="{FF2B5EF4-FFF2-40B4-BE49-F238E27FC236}">
                  <a16:creationId xmlns:a16="http://schemas.microsoft.com/office/drawing/2014/main" id="{8F507BE1-980D-544E-A811-13F8D71D08E8}"/>
                </a:ext>
              </a:extLst>
            </p:cNvPr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0" name="Shape 209">
              <a:extLst>
                <a:ext uri="{FF2B5EF4-FFF2-40B4-BE49-F238E27FC236}">
                  <a16:creationId xmlns:a16="http://schemas.microsoft.com/office/drawing/2014/main" id="{97944809-C43A-5740-8B5F-4F4E2EE2B3AE}"/>
                </a:ext>
              </a:extLst>
            </p:cNvPr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1" name="Shape 210">
              <a:extLst>
                <a:ext uri="{FF2B5EF4-FFF2-40B4-BE49-F238E27FC236}">
                  <a16:creationId xmlns:a16="http://schemas.microsoft.com/office/drawing/2014/main" id="{2C4320B8-585F-5743-A0E1-0B1D318D0473}"/>
                </a:ext>
              </a:extLst>
            </p:cNvPr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12" name="Shape 211">
              <a:extLst>
                <a:ext uri="{FF2B5EF4-FFF2-40B4-BE49-F238E27FC236}">
                  <a16:creationId xmlns:a16="http://schemas.microsoft.com/office/drawing/2014/main" id="{9C8BF0FD-B17B-7C4F-8189-DC35605971C7}"/>
                </a:ext>
              </a:extLst>
            </p:cNvPr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3" name="Shape 212">
              <a:extLst>
                <a:ext uri="{FF2B5EF4-FFF2-40B4-BE49-F238E27FC236}">
                  <a16:creationId xmlns:a16="http://schemas.microsoft.com/office/drawing/2014/main" id="{F3899F4B-E74F-8441-8046-445BE4F6B1AB}"/>
                </a:ext>
              </a:extLst>
            </p:cNvPr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4" name="Shape 213">
              <a:extLst>
                <a:ext uri="{FF2B5EF4-FFF2-40B4-BE49-F238E27FC236}">
                  <a16:creationId xmlns:a16="http://schemas.microsoft.com/office/drawing/2014/main" id="{8BA7306A-F75D-5D42-89CF-D60C82416384}"/>
                </a:ext>
              </a:extLst>
            </p:cNvPr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5" name="Shape 214">
              <a:extLst>
                <a:ext uri="{FF2B5EF4-FFF2-40B4-BE49-F238E27FC236}">
                  <a16:creationId xmlns:a16="http://schemas.microsoft.com/office/drawing/2014/main" id="{241D7F1A-2C7F-AA44-ADB4-91CFE0F588A0}"/>
                </a:ext>
              </a:extLst>
            </p:cNvPr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6" name="Shape 215">
              <a:extLst>
                <a:ext uri="{FF2B5EF4-FFF2-40B4-BE49-F238E27FC236}">
                  <a16:creationId xmlns:a16="http://schemas.microsoft.com/office/drawing/2014/main" id="{9FB27308-6D60-4B4D-8679-C466DDFF56C0}"/>
                </a:ext>
              </a:extLst>
            </p:cNvPr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7" name="Shape 216">
              <a:extLst>
                <a:ext uri="{FF2B5EF4-FFF2-40B4-BE49-F238E27FC236}">
                  <a16:creationId xmlns:a16="http://schemas.microsoft.com/office/drawing/2014/main" id="{FA230E5C-026B-A440-BF7F-3F1EBB023743}"/>
                </a:ext>
              </a:extLst>
            </p:cNvPr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8" name="Shape 217">
              <a:extLst>
                <a:ext uri="{FF2B5EF4-FFF2-40B4-BE49-F238E27FC236}">
                  <a16:creationId xmlns:a16="http://schemas.microsoft.com/office/drawing/2014/main" id="{37CB3490-C1E7-6D40-90A1-25EA48777BD7}"/>
                </a:ext>
              </a:extLst>
            </p:cNvPr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9" name="Shape 218">
              <a:extLst>
                <a:ext uri="{FF2B5EF4-FFF2-40B4-BE49-F238E27FC236}">
                  <a16:creationId xmlns:a16="http://schemas.microsoft.com/office/drawing/2014/main" id="{90397B52-76F3-9C44-84C2-28BDDDFAEEC6}"/>
                </a:ext>
              </a:extLst>
            </p:cNvPr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0" name="Shape 219">
              <a:extLst>
                <a:ext uri="{FF2B5EF4-FFF2-40B4-BE49-F238E27FC236}">
                  <a16:creationId xmlns:a16="http://schemas.microsoft.com/office/drawing/2014/main" id="{A6241944-89C5-A14B-94C5-7A4E8BA0C5CC}"/>
                </a:ext>
              </a:extLst>
            </p:cNvPr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21" name="Shape 220">
              <a:extLst>
                <a:ext uri="{FF2B5EF4-FFF2-40B4-BE49-F238E27FC236}">
                  <a16:creationId xmlns:a16="http://schemas.microsoft.com/office/drawing/2014/main" id="{EA525AE5-3FB1-0B43-9D0B-26602313221E}"/>
                </a:ext>
              </a:extLst>
            </p:cNvPr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22" name="Shape 221">
              <a:extLst>
                <a:ext uri="{FF2B5EF4-FFF2-40B4-BE49-F238E27FC236}">
                  <a16:creationId xmlns:a16="http://schemas.microsoft.com/office/drawing/2014/main" id="{AB83C3BE-E62F-6A4B-BD90-99775860A714}"/>
                </a:ext>
              </a:extLst>
            </p:cNvPr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3" name="Shape 222">
              <a:extLst>
                <a:ext uri="{FF2B5EF4-FFF2-40B4-BE49-F238E27FC236}">
                  <a16:creationId xmlns:a16="http://schemas.microsoft.com/office/drawing/2014/main" id="{F6D0BF70-314C-D34F-87F5-FC2DC97148EA}"/>
                </a:ext>
              </a:extLst>
            </p:cNvPr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Shape 223">
              <a:extLst>
                <a:ext uri="{FF2B5EF4-FFF2-40B4-BE49-F238E27FC236}">
                  <a16:creationId xmlns:a16="http://schemas.microsoft.com/office/drawing/2014/main" id="{91287CF5-6479-344E-AB1C-28E9ACB36BDA}"/>
                </a:ext>
              </a:extLst>
            </p:cNvPr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5" name="Shape 224">
              <a:extLst>
                <a:ext uri="{FF2B5EF4-FFF2-40B4-BE49-F238E27FC236}">
                  <a16:creationId xmlns:a16="http://schemas.microsoft.com/office/drawing/2014/main" id="{BDA1F170-AB84-BC41-B048-CDE923F84339}"/>
                </a:ext>
              </a:extLst>
            </p:cNvPr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6" name="Shape 225">
              <a:extLst>
                <a:ext uri="{FF2B5EF4-FFF2-40B4-BE49-F238E27FC236}">
                  <a16:creationId xmlns:a16="http://schemas.microsoft.com/office/drawing/2014/main" id="{C38D7632-49E7-544D-B956-F3E4C9AAF7E7}"/>
                </a:ext>
              </a:extLst>
            </p:cNvPr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" name="Shape 226">
              <a:extLst>
                <a:ext uri="{FF2B5EF4-FFF2-40B4-BE49-F238E27FC236}">
                  <a16:creationId xmlns:a16="http://schemas.microsoft.com/office/drawing/2014/main" id="{335A41A4-F3FD-C846-82A8-468F1EA9315E}"/>
                </a:ext>
              </a:extLst>
            </p:cNvPr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8" name="Shape 227">
              <a:extLst>
                <a:ext uri="{FF2B5EF4-FFF2-40B4-BE49-F238E27FC236}">
                  <a16:creationId xmlns:a16="http://schemas.microsoft.com/office/drawing/2014/main" id="{051D3B32-274F-554D-B97A-71B81DCF6F53}"/>
                </a:ext>
              </a:extLst>
            </p:cNvPr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9" name="Shape 228">
              <a:extLst>
                <a:ext uri="{FF2B5EF4-FFF2-40B4-BE49-F238E27FC236}">
                  <a16:creationId xmlns:a16="http://schemas.microsoft.com/office/drawing/2014/main" id="{DE28AA24-81C4-4F49-ADEC-8371EF70BB1C}"/>
                </a:ext>
              </a:extLst>
            </p:cNvPr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0" name="Shape 229">
              <a:extLst>
                <a:ext uri="{FF2B5EF4-FFF2-40B4-BE49-F238E27FC236}">
                  <a16:creationId xmlns:a16="http://schemas.microsoft.com/office/drawing/2014/main" id="{9616EC17-DFB3-864F-966B-AD7C2933600B}"/>
                </a:ext>
              </a:extLst>
            </p:cNvPr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31" name="Shape 230">
              <a:extLst>
                <a:ext uri="{FF2B5EF4-FFF2-40B4-BE49-F238E27FC236}">
                  <a16:creationId xmlns:a16="http://schemas.microsoft.com/office/drawing/2014/main" id="{9E2A6276-FD98-FE40-8EE7-C72C3BF73CC7}"/>
                </a:ext>
              </a:extLst>
            </p:cNvPr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132" name="Shape 231">
              <a:extLst>
                <a:ext uri="{FF2B5EF4-FFF2-40B4-BE49-F238E27FC236}">
                  <a16:creationId xmlns:a16="http://schemas.microsoft.com/office/drawing/2014/main" id="{B427E572-7BEF-A74C-8E27-46F1223D4188}"/>
                </a:ext>
              </a:extLst>
            </p:cNvPr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3" name="Shape 232">
              <a:extLst>
                <a:ext uri="{FF2B5EF4-FFF2-40B4-BE49-F238E27FC236}">
                  <a16:creationId xmlns:a16="http://schemas.microsoft.com/office/drawing/2014/main" id="{4C265500-EE05-FF4E-8D67-24EA2557F0EA}"/>
                </a:ext>
              </a:extLst>
            </p:cNvPr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4" name="Shape 233">
              <a:extLst>
                <a:ext uri="{FF2B5EF4-FFF2-40B4-BE49-F238E27FC236}">
                  <a16:creationId xmlns:a16="http://schemas.microsoft.com/office/drawing/2014/main" id="{5C2721DB-A251-804D-B5D0-3462CC0DA7D8}"/>
                </a:ext>
              </a:extLst>
            </p:cNvPr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5" name="Shape 234">
              <a:extLst>
                <a:ext uri="{FF2B5EF4-FFF2-40B4-BE49-F238E27FC236}">
                  <a16:creationId xmlns:a16="http://schemas.microsoft.com/office/drawing/2014/main" id="{711C4FA2-EB84-9F4E-957F-6B18139EF61C}"/>
                </a:ext>
              </a:extLst>
            </p:cNvPr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6" name="Shape 235">
              <a:extLst>
                <a:ext uri="{FF2B5EF4-FFF2-40B4-BE49-F238E27FC236}">
                  <a16:creationId xmlns:a16="http://schemas.microsoft.com/office/drawing/2014/main" id="{5387A90D-41D6-1E42-BC76-15F4FEF7B249}"/>
                </a:ext>
              </a:extLst>
            </p:cNvPr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7" name="Shape 236">
              <a:extLst>
                <a:ext uri="{FF2B5EF4-FFF2-40B4-BE49-F238E27FC236}">
                  <a16:creationId xmlns:a16="http://schemas.microsoft.com/office/drawing/2014/main" id="{CECF4D34-F46E-654D-8251-BFA299443427}"/>
                </a:ext>
              </a:extLst>
            </p:cNvPr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8" name="Shape 237">
              <a:extLst>
                <a:ext uri="{FF2B5EF4-FFF2-40B4-BE49-F238E27FC236}">
                  <a16:creationId xmlns:a16="http://schemas.microsoft.com/office/drawing/2014/main" id="{A329018B-730C-4E4B-BE1C-96B1D4D8915B}"/>
                </a:ext>
              </a:extLst>
            </p:cNvPr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9" name="Shape 238">
              <a:extLst>
                <a:ext uri="{FF2B5EF4-FFF2-40B4-BE49-F238E27FC236}">
                  <a16:creationId xmlns:a16="http://schemas.microsoft.com/office/drawing/2014/main" id="{74E0D496-4E85-E947-9097-953972A64417}"/>
                </a:ext>
              </a:extLst>
            </p:cNvPr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0" name="Shape 239">
              <a:extLst>
                <a:ext uri="{FF2B5EF4-FFF2-40B4-BE49-F238E27FC236}">
                  <a16:creationId xmlns:a16="http://schemas.microsoft.com/office/drawing/2014/main" id="{729FA613-06F5-DF4A-BD4A-B394736DA140}"/>
                </a:ext>
              </a:extLst>
            </p:cNvPr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41" name="Shape 240">
              <a:extLst>
                <a:ext uri="{FF2B5EF4-FFF2-40B4-BE49-F238E27FC236}">
                  <a16:creationId xmlns:a16="http://schemas.microsoft.com/office/drawing/2014/main" id="{C373AA09-8275-4C4F-A8B8-92BC5AAB7DF4}"/>
                </a:ext>
              </a:extLst>
            </p:cNvPr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142" name="Shape 241">
              <a:extLst>
                <a:ext uri="{FF2B5EF4-FFF2-40B4-BE49-F238E27FC236}">
                  <a16:creationId xmlns:a16="http://schemas.microsoft.com/office/drawing/2014/main" id="{550E8FD2-661C-F643-969B-EED2AC299753}"/>
                </a:ext>
              </a:extLst>
            </p:cNvPr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3" name="Shape 242">
              <a:extLst>
                <a:ext uri="{FF2B5EF4-FFF2-40B4-BE49-F238E27FC236}">
                  <a16:creationId xmlns:a16="http://schemas.microsoft.com/office/drawing/2014/main" id="{616050EB-73FC-AA4C-9829-1281BD892510}"/>
                </a:ext>
              </a:extLst>
            </p:cNvPr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4" name="Shape 243">
              <a:extLst>
                <a:ext uri="{FF2B5EF4-FFF2-40B4-BE49-F238E27FC236}">
                  <a16:creationId xmlns:a16="http://schemas.microsoft.com/office/drawing/2014/main" id="{D55FEF4A-D276-814A-86A2-908990C43D65}"/>
                </a:ext>
              </a:extLst>
            </p:cNvPr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5" name="Shape 244">
              <a:extLst>
                <a:ext uri="{FF2B5EF4-FFF2-40B4-BE49-F238E27FC236}">
                  <a16:creationId xmlns:a16="http://schemas.microsoft.com/office/drawing/2014/main" id="{2889779F-E431-8E47-9C70-FF54BB1E4B7C}"/>
                </a:ext>
              </a:extLst>
            </p:cNvPr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6" name="Shape 245">
              <a:extLst>
                <a:ext uri="{FF2B5EF4-FFF2-40B4-BE49-F238E27FC236}">
                  <a16:creationId xmlns:a16="http://schemas.microsoft.com/office/drawing/2014/main" id="{653C8015-EB71-2248-A076-CEDC1C1C811A}"/>
                </a:ext>
              </a:extLst>
            </p:cNvPr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7" name="Shape 246">
              <a:extLst>
                <a:ext uri="{FF2B5EF4-FFF2-40B4-BE49-F238E27FC236}">
                  <a16:creationId xmlns:a16="http://schemas.microsoft.com/office/drawing/2014/main" id="{F6A5407A-A43D-9647-8404-21700FD79507}"/>
                </a:ext>
              </a:extLst>
            </p:cNvPr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8" name="Shape 247">
              <a:extLst>
                <a:ext uri="{FF2B5EF4-FFF2-40B4-BE49-F238E27FC236}">
                  <a16:creationId xmlns:a16="http://schemas.microsoft.com/office/drawing/2014/main" id="{8FE6A3BE-C665-004F-B25E-CD2D0437F3FA}"/>
                </a:ext>
              </a:extLst>
            </p:cNvPr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9" name="Shape 248">
              <a:extLst>
                <a:ext uri="{FF2B5EF4-FFF2-40B4-BE49-F238E27FC236}">
                  <a16:creationId xmlns:a16="http://schemas.microsoft.com/office/drawing/2014/main" id="{45881B57-9968-C041-8340-DF36118F814D}"/>
                </a:ext>
              </a:extLst>
            </p:cNvPr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0" name="Shape 249">
              <a:extLst>
                <a:ext uri="{FF2B5EF4-FFF2-40B4-BE49-F238E27FC236}">
                  <a16:creationId xmlns:a16="http://schemas.microsoft.com/office/drawing/2014/main" id="{381110F6-53EA-AE4B-8AEC-A9398F148A70}"/>
                </a:ext>
              </a:extLst>
            </p:cNvPr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51" name="Shape 250">
              <a:extLst>
                <a:ext uri="{FF2B5EF4-FFF2-40B4-BE49-F238E27FC236}">
                  <a16:creationId xmlns:a16="http://schemas.microsoft.com/office/drawing/2014/main" id="{079DFCCC-1B9A-6040-B145-A18112FC41C8}"/>
                </a:ext>
              </a:extLst>
            </p:cNvPr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152" name="Shape 251">
              <a:extLst>
                <a:ext uri="{FF2B5EF4-FFF2-40B4-BE49-F238E27FC236}">
                  <a16:creationId xmlns:a16="http://schemas.microsoft.com/office/drawing/2014/main" id="{9D39D499-6408-D34D-9096-1A0513212B8B}"/>
                </a:ext>
              </a:extLst>
            </p:cNvPr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3" name="Shape 252">
              <a:extLst>
                <a:ext uri="{FF2B5EF4-FFF2-40B4-BE49-F238E27FC236}">
                  <a16:creationId xmlns:a16="http://schemas.microsoft.com/office/drawing/2014/main" id="{402590F9-E2CE-EF49-AA9C-4620973E997B}"/>
                </a:ext>
              </a:extLst>
            </p:cNvPr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4" name="Shape 253">
              <a:extLst>
                <a:ext uri="{FF2B5EF4-FFF2-40B4-BE49-F238E27FC236}">
                  <a16:creationId xmlns:a16="http://schemas.microsoft.com/office/drawing/2014/main" id="{E61C5669-5D9D-2748-ACB2-02DE89E10991}"/>
                </a:ext>
              </a:extLst>
            </p:cNvPr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5" name="Shape 254">
              <a:extLst>
                <a:ext uri="{FF2B5EF4-FFF2-40B4-BE49-F238E27FC236}">
                  <a16:creationId xmlns:a16="http://schemas.microsoft.com/office/drawing/2014/main" id="{ADEDDBA7-BD7C-4B4E-B7BF-1F1A71432EB2}"/>
                </a:ext>
              </a:extLst>
            </p:cNvPr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Shape 255">
              <a:extLst>
                <a:ext uri="{FF2B5EF4-FFF2-40B4-BE49-F238E27FC236}">
                  <a16:creationId xmlns:a16="http://schemas.microsoft.com/office/drawing/2014/main" id="{15423F9D-BC1B-1E4A-ACDC-52393F329142}"/>
                </a:ext>
              </a:extLst>
            </p:cNvPr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7" name="Shape 256">
              <a:extLst>
                <a:ext uri="{FF2B5EF4-FFF2-40B4-BE49-F238E27FC236}">
                  <a16:creationId xmlns:a16="http://schemas.microsoft.com/office/drawing/2014/main" id="{4526F5B0-CDD6-5546-8B73-8A3D760F6A61}"/>
                </a:ext>
              </a:extLst>
            </p:cNvPr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8" name="Shape 257">
              <a:extLst>
                <a:ext uri="{FF2B5EF4-FFF2-40B4-BE49-F238E27FC236}">
                  <a16:creationId xmlns:a16="http://schemas.microsoft.com/office/drawing/2014/main" id="{6BE7B2DE-FCF8-0E44-BEDC-29ACD30B1F7C}"/>
                </a:ext>
              </a:extLst>
            </p:cNvPr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9" name="Shape 258">
              <a:extLst>
                <a:ext uri="{FF2B5EF4-FFF2-40B4-BE49-F238E27FC236}">
                  <a16:creationId xmlns:a16="http://schemas.microsoft.com/office/drawing/2014/main" id="{E38449E9-079A-B149-91BF-27740B8BD534}"/>
                </a:ext>
              </a:extLst>
            </p:cNvPr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0" name="Shape 259">
              <a:extLst>
                <a:ext uri="{FF2B5EF4-FFF2-40B4-BE49-F238E27FC236}">
                  <a16:creationId xmlns:a16="http://schemas.microsoft.com/office/drawing/2014/main" id="{86A5590B-945C-8344-9C76-45093D1E0B65}"/>
                </a:ext>
              </a:extLst>
            </p:cNvPr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61" name="Shape 260">
              <a:extLst>
                <a:ext uri="{FF2B5EF4-FFF2-40B4-BE49-F238E27FC236}">
                  <a16:creationId xmlns:a16="http://schemas.microsoft.com/office/drawing/2014/main" id="{121F3513-EC30-F443-A6DE-E5548B08A03D}"/>
                </a:ext>
              </a:extLst>
            </p:cNvPr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62" name="Shape 261">
              <a:extLst>
                <a:ext uri="{FF2B5EF4-FFF2-40B4-BE49-F238E27FC236}">
                  <a16:creationId xmlns:a16="http://schemas.microsoft.com/office/drawing/2014/main" id="{6DC671A3-E011-BA46-B061-E87B1027C640}"/>
                </a:ext>
              </a:extLst>
            </p:cNvPr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3" name="Shape 262">
              <a:extLst>
                <a:ext uri="{FF2B5EF4-FFF2-40B4-BE49-F238E27FC236}">
                  <a16:creationId xmlns:a16="http://schemas.microsoft.com/office/drawing/2014/main" id="{EC1928A9-6CD2-CA43-BFF3-8B29AAA6E843}"/>
                </a:ext>
              </a:extLst>
            </p:cNvPr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" name="Shape 263">
              <a:extLst>
                <a:ext uri="{FF2B5EF4-FFF2-40B4-BE49-F238E27FC236}">
                  <a16:creationId xmlns:a16="http://schemas.microsoft.com/office/drawing/2014/main" id="{60D556A7-08E8-9846-BE35-574A82D6EAAE}"/>
                </a:ext>
              </a:extLst>
            </p:cNvPr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5" name="Shape 264">
              <a:extLst>
                <a:ext uri="{FF2B5EF4-FFF2-40B4-BE49-F238E27FC236}">
                  <a16:creationId xmlns:a16="http://schemas.microsoft.com/office/drawing/2014/main" id="{E95F650C-A1D2-684B-A246-C504B41A8133}"/>
                </a:ext>
              </a:extLst>
            </p:cNvPr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6" name="Shape 265">
              <a:extLst>
                <a:ext uri="{FF2B5EF4-FFF2-40B4-BE49-F238E27FC236}">
                  <a16:creationId xmlns:a16="http://schemas.microsoft.com/office/drawing/2014/main" id="{69CDEB2B-5B82-9B47-B2C7-B3856C668F43}"/>
                </a:ext>
              </a:extLst>
            </p:cNvPr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7" name="Shape 266">
              <a:extLst>
                <a:ext uri="{FF2B5EF4-FFF2-40B4-BE49-F238E27FC236}">
                  <a16:creationId xmlns:a16="http://schemas.microsoft.com/office/drawing/2014/main" id="{7A8ED396-0509-544E-B116-12B35C7A795F}"/>
                </a:ext>
              </a:extLst>
            </p:cNvPr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8" name="Shape 267">
              <a:extLst>
                <a:ext uri="{FF2B5EF4-FFF2-40B4-BE49-F238E27FC236}">
                  <a16:creationId xmlns:a16="http://schemas.microsoft.com/office/drawing/2014/main" id="{6D530DEB-7E5D-B44E-90FA-AF8CE6E286E0}"/>
                </a:ext>
              </a:extLst>
            </p:cNvPr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9" name="Shape 268">
              <a:extLst>
                <a:ext uri="{FF2B5EF4-FFF2-40B4-BE49-F238E27FC236}">
                  <a16:creationId xmlns:a16="http://schemas.microsoft.com/office/drawing/2014/main" id="{8447FE27-6273-4848-85A5-8D2E9E7C9635}"/>
                </a:ext>
              </a:extLst>
            </p:cNvPr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0" name="Shape 269">
              <a:extLst>
                <a:ext uri="{FF2B5EF4-FFF2-40B4-BE49-F238E27FC236}">
                  <a16:creationId xmlns:a16="http://schemas.microsoft.com/office/drawing/2014/main" id="{5D72856D-61CD-3148-BA8A-D6237DE9297C}"/>
                </a:ext>
              </a:extLst>
            </p:cNvPr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171" name="Shape 270">
              <a:extLst>
                <a:ext uri="{FF2B5EF4-FFF2-40B4-BE49-F238E27FC236}">
                  <a16:creationId xmlns:a16="http://schemas.microsoft.com/office/drawing/2014/main" id="{60EE33BD-2DBF-604A-A7BD-F364B113085E}"/>
                </a:ext>
              </a:extLst>
            </p:cNvPr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172" name="Shape 271">
              <a:extLst>
                <a:ext uri="{FF2B5EF4-FFF2-40B4-BE49-F238E27FC236}">
                  <a16:creationId xmlns:a16="http://schemas.microsoft.com/office/drawing/2014/main" id="{88D26F89-A171-994A-B3ED-65D947A9AA70}"/>
                </a:ext>
              </a:extLst>
            </p:cNvPr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3" name="Shape 272">
              <a:extLst>
                <a:ext uri="{FF2B5EF4-FFF2-40B4-BE49-F238E27FC236}">
                  <a16:creationId xmlns:a16="http://schemas.microsoft.com/office/drawing/2014/main" id="{F9E03DCB-04DA-D043-B05E-0A636F800513}"/>
                </a:ext>
              </a:extLst>
            </p:cNvPr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4" name="Shape 273">
              <a:extLst>
                <a:ext uri="{FF2B5EF4-FFF2-40B4-BE49-F238E27FC236}">
                  <a16:creationId xmlns:a16="http://schemas.microsoft.com/office/drawing/2014/main" id="{9E5BB125-CDBD-A149-9923-6E16059B5DE9}"/>
                </a:ext>
              </a:extLst>
            </p:cNvPr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5" name="Shape 274">
              <a:extLst>
                <a:ext uri="{FF2B5EF4-FFF2-40B4-BE49-F238E27FC236}">
                  <a16:creationId xmlns:a16="http://schemas.microsoft.com/office/drawing/2014/main" id="{4E267160-D6CF-8448-9446-67DB70F87241}"/>
                </a:ext>
              </a:extLst>
            </p:cNvPr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6" name="Shape 275">
              <a:extLst>
                <a:ext uri="{FF2B5EF4-FFF2-40B4-BE49-F238E27FC236}">
                  <a16:creationId xmlns:a16="http://schemas.microsoft.com/office/drawing/2014/main" id="{DE1BD23D-1142-AD43-9155-BE26206FAD23}"/>
                </a:ext>
              </a:extLst>
            </p:cNvPr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7" name="Shape 276">
              <a:extLst>
                <a:ext uri="{FF2B5EF4-FFF2-40B4-BE49-F238E27FC236}">
                  <a16:creationId xmlns:a16="http://schemas.microsoft.com/office/drawing/2014/main" id="{0D4357BE-F3C9-DB40-96A2-19CAF6080CAA}"/>
                </a:ext>
              </a:extLst>
            </p:cNvPr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8" name="Shape 277">
              <a:extLst>
                <a:ext uri="{FF2B5EF4-FFF2-40B4-BE49-F238E27FC236}">
                  <a16:creationId xmlns:a16="http://schemas.microsoft.com/office/drawing/2014/main" id="{25A18715-4A1C-8A46-90C5-C62A4C9EFB62}"/>
                </a:ext>
              </a:extLst>
            </p:cNvPr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9" name="Shape 278">
              <a:extLst>
                <a:ext uri="{FF2B5EF4-FFF2-40B4-BE49-F238E27FC236}">
                  <a16:creationId xmlns:a16="http://schemas.microsoft.com/office/drawing/2014/main" id="{4175407D-0789-5B49-B0E7-189CB4C0FDE8}"/>
                </a:ext>
              </a:extLst>
            </p:cNvPr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0" name="Shape 279">
              <a:extLst>
                <a:ext uri="{FF2B5EF4-FFF2-40B4-BE49-F238E27FC236}">
                  <a16:creationId xmlns:a16="http://schemas.microsoft.com/office/drawing/2014/main" id="{231874E7-D3CF-C64D-8BAA-EA6452732F0D}"/>
                </a:ext>
              </a:extLst>
            </p:cNvPr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81" name="Shape 280">
              <a:extLst>
                <a:ext uri="{FF2B5EF4-FFF2-40B4-BE49-F238E27FC236}">
                  <a16:creationId xmlns:a16="http://schemas.microsoft.com/office/drawing/2014/main" id="{55923AD2-6864-554D-A61A-02087658C483}"/>
                </a:ext>
              </a:extLst>
            </p:cNvPr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7986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Memory?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70933" y="2546772"/>
            <a:ext cx="10295467" cy="1083734"/>
          </a:xfrm>
          <a:noFill/>
          <a:ln/>
        </p:spPr>
        <p:txBody>
          <a:bodyPr>
            <a:normAutofit/>
          </a:bodyPr>
          <a:lstStyle/>
          <a:p>
            <a:pPr marL="758601" indent="-758601">
              <a:lnSpc>
                <a:spcPct val="9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Same principle: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map logical abstraction to physical resource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1159130" y="5041685"/>
            <a:ext cx="1083733" cy="260096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681854" y="7751019"/>
            <a:ext cx="1627369" cy="5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44" dirty="0">
                <a:solidFill>
                  <a:schemeClr val="bg1"/>
                </a:solidFill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2817707" y="5852160"/>
            <a:ext cx="1083733" cy="260096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2701676" y="8453121"/>
            <a:ext cx="1627369" cy="5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44">
                <a:solidFill>
                  <a:schemeClr val="bg1"/>
                </a:solidFill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665362" y="8950390"/>
            <a:ext cx="60564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Logical View: Address Spaces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10837334" y="9320107"/>
            <a:ext cx="1083733" cy="43349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10244250" y="5049667"/>
            <a:ext cx="4128053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120" dirty="0">
                <a:solidFill>
                  <a:schemeClr val="bg1"/>
                </a:solidFill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4443307" y="5310294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4443307" y="574378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4443307" y="6177280"/>
            <a:ext cx="1083733" cy="43349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4443307" y="6610774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4443307" y="7477760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4443307" y="704426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4218902" y="7911254"/>
            <a:ext cx="1627369" cy="5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44">
                <a:solidFill>
                  <a:schemeClr val="bg1"/>
                </a:solidFill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10837334" y="205909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10837334" y="249258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10837334" y="2926080"/>
            <a:ext cx="1083733" cy="43349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10837334" y="335957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10837334" y="4226560"/>
            <a:ext cx="1083733" cy="43349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10837334" y="379306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10837334" y="4660054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10837334" y="5093547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10837334" y="5527040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10837334" y="596053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10837334" y="6827520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10837334" y="639402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10837334" y="7152640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10837334" y="7586134"/>
            <a:ext cx="1083733" cy="43349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10837334" y="8019627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10837334" y="8453120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10837334" y="888661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10837334" y="1625600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10837334" y="1192107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10837334" y="75861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5527040" y="2709333"/>
            <a:ext cx="5310293" cy="28177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5527040" y="5743787"/>
            <a:ext cx="5201920" cy="10837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5527040" y="6719147"/>
            <a:ext cx="5310293" cy="54186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5418667" y="7369387"/>
            <a:ext cx="5527040" cy="3251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5527040" y="4118187"/>
            <a:ext cx="5310293" cy="270933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522" y="2139857"/>
            <a:ext cx="11438453" cy="7151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Many different approaches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Contiguous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Extent-based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Linked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File-allocation Tables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Indexed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Multi-level Indexed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Amount of fragmentation (internal and external)</a:t>
            </a:r>
            <a:br>
              <a:rPr lang="en-US" sz="2800" dirty="0"/>
            </a:br>
            <a:r>
              <a:rPr lang="en-US" sz="2800" dirty="0"/>
              <a:t>	 – </a:t>
            </a:r>
            <a:r>
              <a:rPr lang="en-US" sz="2800" dirty="0" err="1"/>
              <a:t>freespace</a:t>
            </a:r>
            <a:r>
              <a:rPr lang="en-US" sz="2800" dirty="0"/>
              <a:t> that can’t be used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Ability to grow file over time?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Performance of sequential accesses (contiguous layout)?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Speed to find data blocks for random accesses?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Wasted space for meta-data overhead (everything that isn’t data)?</a:t>
            </a:r>
          </a:p>
          <a:p>
            <a:pPr lvl="2">
              <a:lnSpc>
                <a:spcPct val="90000"/>
              </a:lnSpc>
            </a:pPr>
            <a:r>
              <a:rPr lang="en-US" sz="2500" dirty="0"/>
              <a:t>Meta-data must be stored persistently too!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E4B6604-B1F0-DE40-A94C-69F6515940E6}"/>
              </a:ext>
            </a:extLst>
          </p:cNvPr>
          <p:cNvGrpSpPr/>
          <p:nvPr/>
        </p:nvGrpSpPr>
        <p:grpSpPr>
          <a:xfrm>
            <a:off x="4686950" y="4613800"/>
            <a:ext cx="4551680" cy="650240"/>
            <a:chOff x="4660053" y="4604832"/>
            <a:chExt cx="4551680" cy="650240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8754633-163D-DD4D-B7B6-3953DAE9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999026AA-B113-054F-AFEC-A2796C48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032C739D-1977-7845-AA66-9B0DC039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FBB67C79-BA48-174E-90E5-427B0703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B6F611F3-3E70-B747-9345-71437123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EC3AE6B9-2AEE-6447-BB18-DBFB77C3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46EA592B-F204-634B-AC5C-92A3B7BF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120" y="2112245"/>
            <a:ext cx="12137813" cy="2492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Allocate each file to contiguous sectors on disk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OS allocates by finding sufficient free space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Must predict future size of file; Should space be reserved?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Example: IBM OS/360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75861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40885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059093" y="4604832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2709333" y="4604832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3359573" y="4604832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00981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1E92E-D74F-F545-ACD7-ADADF4D026AE}"/>
              </a:ext>
            </a:extLst>
          </p:cNvPr>
          <p:cNvGrpSpPr/>
          <p:nvPr/>
        </p:nvGrpSpPr>
        <p:grpSpPr>
          <a:xfrm>
            <a:off x="4660053" y="4604832"/>
            <a:ext cx="4551680" cy="650240"/>
            <a:chOff x="4660053" y="4604832"/>
            <a:chExt cx="4551680" cy="650240"/>
          </a:xfrm>
        </p:grpSpPr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921173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986197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59900" y="8954547"/>
            <a:ext cx="4955203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Little overhead for meta-data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+ Excellent performance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+ Simple calculation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ea typeface="ＭＳ Ｐゴシック" charset="-128"/>
              </a:rPr>
              <a:t>- Horrible external </a:t>
            </a:r>
            <a:r>
              <a:rPr lang="en-US" sz="2000" dirty="0" err="1">
                <a:solidFill>
                  <a:schemeClr val="bg1"/>
                </a:solidFill>
                <a:ea typeface="ＭＳ Ｐゴシック" charset="-128"/>
              </a:rPr>
              <a:t>frag</a:t>
            </a:r>
            <a:r>
              <a:rPr lang="en-US" sz="2000" dirty="0">
                <a:solidFill>
                  <a:schemeClr val="bg1"/>
                </a:solidFill>
                <a:ea typeface="ＭＳ Ｐゴシック" charset="-128"/>
              </a:rPr>
              <a:t>  (needs periodic compaction)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921F07"/>
                </a:solidFill>
                <a:ea typeface="ＭＳ Ｐゴシック" charset="-128"/>
              </a:rPr>
              <a:t>- May not be able to without moving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7231" y="2638342"/>
            <a:ext cx="480612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Starting block and size of file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0512213" y="460598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1162453" y="460598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28693" y="459783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1792373" y="459783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53661"/>
            <a:ext cx="12029440" cy="14088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495402" y="4583433"/>
            <a:ext cx="5154927" cy="48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83450" y="4712570"/>
            <a:ext cx="9753600" cy="650240"/>
            <a:chOff x="783450" y="3684693"/>
            <a:chExt cx="9753600" cy="650240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783450" y="3689257"/>
            <a:ext cx="9753600" cy="650240"/>
            <a:chOff x="336" y="1920"/>
            <a:chExt cx="4320" cy="288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77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36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59900" y="8954547"/>
            <a:ext cx="5636504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small overhead for meta-data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simple calculation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ea typeface="ＭＳ Ｐゴシック" charset="-128"/>
              </a:rPr>
              <a:t>- Helps external fragmentation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921F07"/>
                </a:solidFill>
                <a:ea typeface="ＭＳ Ｐゴシック" charset="-128"/>
              </a:rPr>
              <a:t>- Can grow (until run out of extents)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4879" y="2676436"/>
            <a:ext cx="8272985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Small array (2-6</a:t>
            </a:r>
            <a:r>
              <a:rPr lang="en-US" sz="2800" dirty="0">
                <a:solidFill>
                  <a:schemeClr val="bg1"/>
                </a:solidFill>
              </a:rPr>
              <a:t>) designating each extent 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Each entry: starting block and size</a:t>
            </a:r>
          </a:p>
        </p:txBody>
      </p:sp>
    </p:spTree>
    <p:extLst>
      <p:ext uri="{BB962C8B-B14F-4D97-AF65-F5344CB8AC3E}">
        <p14:creationId xmlns:p14="http://schemas.microsoft.com/office/powerpoint/2010/main" val="11196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2648</Words>
  <Application>Microsoft Macintosh PowerPoint</Application>
  <PresentationFormat>Custom</PresentationFormat>
  <Paragraphs>1554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맑은 고딕</vt:lpstr>
      <vt:lpstr>Arial</vt:lpstr>
      <vt:lpstr>Avenir Book</vt:lpstr>
      <vt:lpstr>Calisto MT</vt:lpstr>
      <vt:lpstr>Gill Sans MT</vt:lpstr>
      <vt:lpstr>Helvetica</vt:lpstr>
      <vt:lpstr>Marker Felt</vt:lpstr>
      <vt:lpstr>Perpetua Titling MT</vt:lpstr>
      <vt:lpstr>Times</vt:lpstr>
      <vt:lpstr>1_Precedent</vt:lpstr>
      <vt:lpstr>Announcements</vt:lpstr>
      <vt:lpstr>File System Implementation</vt:lpstr>
      <vt:lpstr>FS Implementation</vt:lpstr>
      <vt:lpstr>Part 1: Disk Structures</vt:lpstr>
      <vt:lpstr>Persistent Store</vt:lpstr>
      <vt:lpstr>Similarity to Memory?</vt:lpstr>
      <vt:lpstr>Allocation Strategies</vt:lpstr>
      <vt:lpstr>Contiguous Allocation</vt:lpstr>
      <vt:lpstr>Small # of Extents</vt:lpstr>
      <vt:lpstr>Linked Allocation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On-Disk Structures</vt:lpstr>
      <vt:lpstr>FS Structs: Empty Disk</vt:lpstr>
      <vt:lpstr>Data Blocks</vt:lpstr>
      <vt:lpstr>Inodes</vt:lpstr>
      <vt:lpstr>One Inode Block</vt:lpstr>
      <vt:lpstr>Inode</vt:lpstr>
      <vt:lpstr>Inodes</vt:lpstr>
      <vt:lpstr>Inode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Organization: The inode</vt:lpstr>
      <vt:lpstr>Directories</vt:lpstr>
      <vt:lpstr>Simple Directory List Example</vt:lpstr>
      <vt:lpstr>Allocation</vt:lpstr>
      <vt:lpstr>Bitmaps?</vt:lpstr>
      <vt:lpstr>Opportunity for Inconsistency (fsck)</vt:lpstr>
      <vt:lpstr>Superblock</vt:lpstr>
      <vt:lpstr>Super Block</vt:lpstr>
      <vt:lpstr>On-Disk Structures</vt:lpstr>
      <vt:lpstr>Part 2 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</vt:lpstr>
      <vt:lpstr>Write Buffering</vt:lpstr>
      <vt:lpstr>Summary/Future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File-System APIs</dc:title>
  <cp:lastModifiedBy>SUDARSUN KANNAN</cp:lastModifiedBy>
  <cp:revision>101</cp:revision>
  <dcterms:created xsi:type="dcterms:W3CDTF">2015-10-31T21:46:51Z</dcterms:created>
  <dcterms:modified xsi:type="dcterms:W3CDTF">2019-04-01T11:45:45Z</dcterms:modified>
</cp:coreProperties>
</file>