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sldIdLst>
    <p:sldId id="375" r:id="rId2"/>
    <p:sldId id="376" r:id="rId3"/>
    <p:sldId id="265" r:id="rId4"/>
    <p:sldId id="266" r:id="rId5"/>
    <p:sldId id="269" r:id="rId6"/>
    <p:sldId id="275" r:id="rId7"/>
    <p:sldId id="276" r:id="rId8"/>
    <p:sldId id="277" r:id="rId9"/>
    <p:sldId id="279" r:id="rId10"/>
    <p:sldId id="283" r:id="rId11"/>
    <p:sldId id="286" r:id="rId12"/>
    <p:sldId id="288" r:id="rId13"/>
    <p:sldId id="292" r:id="rId14"/>
    <p:sldId id="296" r:id="rId15"/>
    <p:sldId id="298" r:id="rId16"/>
    <p:sldId id="300" r:id="rId17"/>
    <p:sldId id="301" r:id="rId18"/>
    <p:sldId id="305" r:id="rId19"/>
    <p:sldId id="315" r:id="rId20"/>
    <p:sldId id="317" r:id="rId21"/>
    <p:sldId id="319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3" r:id="rId49"/>
    <p:sldId id="355" r:id="rId50"/>
    <p:sldId id="358" r:id="rId51"/>
    <p:sldId id="359" r:id="rId52"/>
    <p:sldId id="361" r:id="rId53"/>
    <p:sldId id="363" r:id="rId54"/>
    <p:sldId id="364" r:id="rId55"/>
    <p:sldId id="366" r:id="rId56"/>
    <p:sldId id="368" r:id="rId57"/>
    <p:sldId id="374" r:id="rId58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574"/>
  </p:normalViewPr>
  <p:slideViewPr>
    <p:cSldViewPr snapToGrid="0" snapToObjects="1">
      <p:cViewPr varScale="1">
        <p:scale>
          <a:sx n="71" d="100"/>
          <a:sy n="71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5154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42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11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25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63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2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4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86857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94338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574210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00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25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6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9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5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8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7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-419940">
              <a:buNone/>
            </a:pPr>
            <a:r>
              <a:rPr lang="en-US" dirty="0"/>
              <a:t>P3 due tonight –  No Extensions</a:t>
            </a:r>
          </a:p>
          <a:p>
            <a:pPr marL="487672" lvl="1" indent="-487672">
              <a:buNone/>
            </a:pPr>
            <a:endParaRPr lang="en-US" dirty="0"/>
          </a:p>
          <a:p>
            <a:pPr marL="487672" lvl="1" indent="-487672">
              <a:buNone/>
            </a:pPr>
            <a:r>
              <a:rPr lang="en-US" dirty="0"/>
              <a:t>P4:  Posted in next 48 hours</a:t>
            </a:r>
          </a:p>
          <a:p>
            <a:pPr marL="0" indent="0">
              <a:buNone/>
            </a:pPr>
            <a:r>
              <a:rPr lang="en-US"/>
              <a:t>Read </a:t>
            </a:r>
            <a:r>
              <a:rPr lang="en-US" dirty="0"/>
              <a:t>as we go along!</a:t>
            </a:r>
          </a:p>
          <a:p>
            <a:pPr marL="877140" lvl="1" indent="-457200"/>
            <a:r>
              <a:rPr lang="en-US" dirty="0"/>
              <a:t>Chapter 38</a:t>
            </a:r>
          </a:p>
        </p:txBody>
      </p:sp>
    </p:spTree>
    <p:extLst>
      <p:ext uri="{BB962C8B-B14F-4D97-AF65-F5344CB8AC3E}">
        <p14:creationId xmlns:p14="http://schemas.microsoft.com/office/powerpoint/2010/main" val="93975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Redundancy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4294967295"/>
          </p:nvPr>
        </p:nvSpPr>
        <p:spPr>
          <a:xfrm>
            <a:off x="0" y="2268538"/>
            <a:ext cx="11923713" cy="6875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Trade-offs to amount of redundancy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Increase</a:t>
            </a:r>
            <a:r>
              <a:rPr lang="en-US" sz="3800" dirty="0"/>
              <a:t> number of copies</a:t>
            </a:r>
            <a:r>
              <a:rPr sz="3800" dirty="0"/>
              <a:t>: </a:t>
            </a:r>
            <a:endParaRPr lang="en-US" sz="3800" dirty="0"/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500" dirty="0"/>
              <a:t>improves </a:t>
            </a:r>
            <a:r>
              <a:rPr sz="3500" u="sng" dirty="0"/>
              <a:t>reliability</a:t>
            </a:r>
            <a:r>
              <a:rPr lang="en-US" sz="3500" u="sng" dirty="0"/>
              <a:t> </a:t>
            </a:r>
            <a:r>
              <a:rPr lang="en-US" sz="3500" dirty="0"/>
              <a:t>(and maybe </a:t>
            </a:r>
            <a:r>
              <a:rPr lang="en-US" sz="3500" u="sng" dirty="0"/>
              <a:t>performance)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Decrease</a:t>
            </a:r>
            <a:r>
              <a:rPr lang="en-US" sz="3800" dirty="0"/>
              <a:t> number of copies (deduplication)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500" dirty="0"/>
              <a:t>improves </a:t>
            </a:r>
            <a:r>
              <a:rPr sz="3500" u="sng" dirty="0"/>
              <a:t>space efficiency</a:t>
            </a: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Reasoning About RAID</a:t>
            </a:r>
          </a:p>
        </p:txBody>
      </p:sp>
      <p:sp>
        <p:nvSpPr>
          <p:cNvPr id="378" name="Shape 378"/>
          <p:cNvSpPr/>
          <p:nvPr/>
        </p:nvSpPr>
        <p:spPr>
          <a:xfrm>
            <a:off x="502920" y="2607527"/>
            <a:ext cx="11690962" cy="612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RAID</a:t>
            </a:r>
            <a:r>
              <a:rPr lang="en-US" sz="3800" dirty="0">
                <a:solidFill>
                  <a:schemeClr val="bg2"/>
                </a:solidFill>
              </a:rPr>
              <a:t>: system for mapping logical to physical blocks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sz="3800" dirty="0">
                <a:solidFill>
                  <a:schemeClr val="bg2"/>
                </a:solidFill>
              </a:rPr>
              <a:t>: types of reads/writes issued by </a:t>
            </a:r>
            <a:r>
              <a:rPr lang="en-US" sz="3800" dirty="0">
                <a:solidFill>
                  <a:schemeClr val="bg2"/>
                </a:solidFill>
              </a:rPr>
              <a:t>applications (sequential vs. random)</a:t>
            </a:r>
            <a:endParaRPr sz="3800" dirty="0">
              <a:solidFill>
                <a:schemeClr val="bg2"/>
              </a:solidFill>
            </a:endParaRP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sz="3800" dirty="0">
                <a:solidFill>
                  <a:schemeClr val="bg2"/>
                </a:solidFill>
              </a:rPr>
              <a:t>: capacity, reliability,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RAID Decisions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0" y="2498725"/>
            <a:ext cx="11437938" cy="5307013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Which logical blocks map to which physical blocks?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How do we use extra physical blocks (if any)?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Different </a:t>
            </a:r>
            <a:r>
              <a:rPr lang="en-US" sz="3800" b="1" dirty="0"/>
              <a:t>RAID levels </a:t>
            </a:r>
            <a:r>
              <a:rPr lang="en-US" sz="3800" dirty="0"/>
              <a:t>make different trade-offs</a:t>
            </a:r>
            <a:endParaRPr sz="3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0" y="2286000"/>
            <a:ext cx="11099800" cy="6813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Reads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One operation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Steady</a:t>
            </a:r>
            <a:r>
              <a:rPr lang="en-US" sz="3306" dirty="0"/>
              <a:t>-state</a:t>
            </a:r>
            <a:r>
              <a:rPr sz="3306" dirty="0"/>
              <a:t> I/O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	Sequential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	Random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Writes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One operation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Steady</a:t>
            </a:r>
            <a:r>
              <a:rPr lang="en-US" sz="3306" dirty="0"/>
              <a:t>-state</a:t>
            </a:r>
            <a:r>
              <a:rPr sz="3306" dirty="0"/>
              <a:t> I/O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	Sequential</a:t>
            </a:r>
          </a:p>
          <a:p>
            <a:pPr marL="0" lvl="0" indent="0" defTabSz="508254">
              <a:buNone/>
              <a:defRPr sz="1800">
                <a:solidFill>
                  <a:srgbClr val="000000"/>
                </a:solidFill>
              </a:defRPr>
            </a:pPr>
            <a:r>
              <a:rPr sz="3306" dirty="0"/>
              <a:t>		Random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Metrics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idx="4294967295"/>
          </p:nvPr>
        </p:nvSpPr>
        <p:spPr>
          <a:xfrm>
            <a:off x="0" y="2308225"/>
            <a:ext cx="11099800" cy="7126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Capacity</a:t>
            </a:r>
            <a:r>
              <a:rPr sz="3800" dirty="0"/>
              <a:t>: how much space can apps use?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Reliability</a:t>
            </a:r>
            <a:r>
              <a:rPr sz="3800" dirty="0"/>
              <a:t>: how many disks can we safely lose? </a:t>
            </a:r>
            <a:r>
              <a:rPr lang="en-US" sz="3800" dirty="0"/>
              <a:t>	</a:t>
            </a:r>
            <a:r>
              <a:rPr sz="3800" dirty="0"/>
              <a:t>(assume fail stop!)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Performance</a:t>
            </a:r>
            <a:r>
              <a:rPr sz="3800" dirty="0"/>
              <a:t>: how long does each workload take?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Normalize each to characteristics of one disk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2897" y="6571609"/>
            <a:ext cx="8167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RAID-0: Striping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4294967295"/>
          </p:nvPr>
        </p:nvSpPr>
        <p:spPr>
          <a:xfrm>
            <a:off x="0" y="2511425"/>
            <a:ext cx="11645900" cy="80327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Optimize for capacity.  No redundancy</a:t>
            </a:r>
          </a:p>
        </p:txBody>
      </p:sp>
      <p:sp>
        <p:nvSpPr>
          <p:cNvPr id="417" name="Shape 417"/>
          <p:cNvSpPr/>
          <p:nvPr/>
        </p:nvSpPr>
        <p:spPr>
          <a:xfrm>
            <a:off x="4743802" y="3878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18" name="Shape 418"/>
          <p:cNvSpPr/>
          <p:nvPr/>
        </p:nvSpPr>
        <p:spPr>
          <a:xfrm>
            <a:off x="5603101" y="3878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" name="Shape 419"/>
          <p:cNvSpPr/>
          <p:nvPr/>
        </p:nvSpPr>
        <p:spPr>
          <a:xfrm>
            <a:off x="6462400" y="3878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0" name="Shape 420"/>
          <p:cNvSpPr/>
          <p:nvPr/>
        </p:nvSpPr>
        <p:spPr>
          <a:xfrm>
            <a:off x="7321698" y="3878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1" name="Shape 421"/>
          <p:cNvSpPr/>
          <p:nvPr/>
        </p:nvSpPr>
        <p:spPr>
          <a:xfrm>
            <a:off x="8180998" y="3878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2" name="Shape 422"/>
          <p:cNvSpPr/>
          <p:nvPr/>
        </p:nvSpPr>
        <p:spPr>
          <a:xfrm>
            <a:off x="9040297" y="3878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23" name="Shape 423"/>
          <p:cNvSpPr/>
          <p:nvPr/>
        </p:nvSpPr>
        <p:spPr>
          <a:xfrm>
            <a:off x="9899595" y="3878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24" name="Shape 424"/>
          <p:cNvSpPr/>
          <p:nvPr/>
        </p:nvSpPr>
        <p:spPr>
          <a:xfrm>
            <a:off x="10758895" y="3878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25" name="Shape 425"/>
          <p:cNvSpPr/>
          <p:nvPr/>
        </p:nvSpPr>
        <p:spPr>
          <a:xfrm>
            <a:off x="4362802" y="5656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26" name="Shape 426"/>
          <p:cNvSpPr/>
          <p:nvPr/>
        </p:nvSpPr>
        <p:spPr>
          <a:xfrm>
            <a:off x="5222101" y="5656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7" name="Shape 427"/>
          <p:cNvSpPr/>
          <p:nvPr/>
        </p:nvSpPr>
        <p:spPr>
          <a:xfrm>
            <a:off x="6081400" y="5656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8" name="Shape 428"/>
          <p:cNvSpPr/>
          <p:nvPr/>
        </p:nvSpPr>
        <p:spPr>
          <a:xfrm>
            <a:off x="6940698" y="5656238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9" name="Shape 429"/>
          <p:cNvSpPr/>
          <p:nvPr/>
        </p:nvSpPr>
        <p:spPr>
          <a:xfrm>
            <a:off x="8659297" y="5656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30" name="Shape 430"/>
          <p:cNvSpPr/>
          <p:nvPr/>
        </p:nvSpPr>
        <p:spPr>
          <a:xfrm>
            <a:off x="9518596" y="5656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1" name="Shape 431"/>
          <p:cNvSpPr/>
          <p:nvPr/>
        </p:nvSpPr>
        <p:spPr>
          <a:xfrm>
            <a:off x="10377895" y="5656238"/>
            <a:ext cx="821328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11237194" y="5656238"/>
            <a:ext cx="821327" cy="82132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3" name="Shape 433"/>
          <p:cNvSpPr/>
          <p:nvPr/>
        </p:nvSpPr>
        <p:spPr>
          <a:xfrm>
            <a:off x="1484176" y="3960607"/>
            <a:ext cx="31098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Logical Blocks:</a:t>
            </a:r>
          </a:p>
        </p:txBody>
      </p:sp>
      <p:sp>
        <p:nvSpPr>
          <p:cNvPr id="434" name="Shape 434"/>
          <p:cNvSpPr/>
          <p:nvPr/>
        </p:nvSpPr>
        <p:spPr>
          <a:xfrm>
            <a:off x="5326878" y="6624476"/>
            <a:ext cx="13737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0</a:t>
            </a:r>
          </a:p>
        </p:txBody>
      </p:sp>
      <p:sp>
        <p:nvSpPr>
          <p:cNvPr id="435" name="Shape 435"/>
          <p:cNvSpPr/>
          <p:nvPr/>
        </p:nvSpPr>
        <p:spPr>
          <a:xfrm>
            <a:off x="9623373" y="6624476"/>
            <a:ext cx="13737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 1</a:t>
            </a:r>
          </a:p>
        </p:txBody>
      </p:sp>
      <p:sp>
        <p:nvSpPr>
          <p:cNvPr id="436" name="Shape 436"/>
          <p:cNvSpPr/>
          <p:nvPr/>
        </p:nvSpPr>
        <p:spPr>
          <a:xfrm flipH="1">
            <a:off x="4825604" y="4818619"/>
            <a:ext cx="375483" cy="7233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8" name="Shape 438"/>
          <p:cNvSpPr/>
          <p:nvPr/>
        </p:nvSpPr>
        <p:spPr>
          <a:xfrm flipH="1">
            <a:off x="5693030" y="4699566"/>
            <a:ext cx="1115150" cy="87471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9" name="Shape 439"/>
          <p:cNvSpPr/>
          <p:nvPr/>
        </p:nvSpPr>
        <p:spPr>
          <a:xfrm flipH="1">
            <a:off x="7331772" y="4699566"/>
            <a:ext cx="3008151" cy="874718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40" name="Shape 440"/>
          <p:cNvSpPr/>
          <p:nvPr/>
        </p:nvSpPr>
        <p:spPr>
          <a:xfrm flipH="1">
            <a:off x="6496092" y="4714182"/>
            <a:ext cx="2005090" cy="86010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988158" y="4694241"/>
            <a:ext cx="2978458" cy="847742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9518596" y="4635230"/>
            <a:ext cx="1178710" cy="869653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1175604" y="4818619"/>
            <a:ext cx="375483" cy="7233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" name="Shape 442"/>
          <p:cNvSpPr/>
          <p:nvPr/>
        </p:nvSpPr>
        <p:spPr>
          <a:xfrm>
            <a:off x="7623711" y="4649783"/>
            <a:ext cx="2178586" cy="919436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2" name="Shape 446"/>
          <p:cNvSpPr/>
          <p:nvPr/>
        </p:nvSpPr>
        <p:spPr>
          <a:xfrm>
            <a:off x="549541" y="6869318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3" name="Shape 447"/>
          <p:cNvSpPr/>
          <p:nvPr/>
        </p:nvSpPr>
        <p:spPr>
          <a:xfrm>
            <a:off x="3064033" y="6869318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4" name="Shape 448"/>
          <p:cNvSpPr/>
          <p:nvPr/>
        </p:nvSpPr>
        <p:spPr>
          <a:xfrm>
            <a:off x="340054" y="7488560"/>
            <a:ext cx="43349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4 disks</a:t>
            </a:r>
          </a:p>
        </p:txBody>
      </p:sp>
      <p:sp>
        <p:nvSpPr>
          <p:cNvPr id="451" name="Shape 451"/>
          <p:cNvSpPr/>
          <p:nvPr/>
        </p:nvSpPr>
        <p:spPr>
          <a:xfrm>
            <a:off x="2095071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452" name="Shape 452"/>
          <p:cNvSpPr/>
          <p:nvPr/>
        </p:nvSpPr>
        <p:spPr>
          <a:xfrm>
            <a:off x="4609563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453" name="Shape 453"/>
          <p:cNvSpPr/>
          <p:nvPr/>
        </p:nvSpPr>
        <p:spPr>
          <a:xfrm>
            <a:off x="7124055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454" name="Shape 454"/>
          <p:cNvSpPr/>
          <p:nvPr/>
        </p:nvSpPr>
        <p:spPr>
          <a:xfrm>
            <a:off x="9638546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455" name="Shape 455"/>
          <p:cNvSpPr/>
          <p:nvPr/>
        </p:nvSpPr>
        <p:spPr>
          <a:xfrm>
            <a:off x="1885584" y="3172583"/>
            <a:ext cx="923363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4 disks</a:t>
            </a:r>
          </a:p>
        </p:txBody>
      </p:sp>
      <p:sp>
        <p:nvSpPr>
          <p:cNvPr id="458" name="Shape 458"/>
          <p:cNvSpPr/>
          <p:nvPr/>
        </p:nvSpPr>
        <p:spPr>
          <a:xfrm>
            <a:off x="2095071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459" name="Shape 459"/>
          <p:cNvSpPr/>
          <p:nvPr/>
        </p:nvSpPr>
        <p:spPr>
          <a:xfrm>
            <a:off x="4609563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460" name="Shape 460"/>
          <p:cNvSpPr/>
          <p:nvPr/>
        </p:nvSpPr>
        <p:spPr>
          <a:xfrm>
            <a:off x="7124055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461" name="Shape 461"/>
          <p:cNvSpPr/>
          <p:nvPr/>
        </p:nvSpPr>
        <p:spPr>
          <a:xfrm>
            <a:off x="9638546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462" name="Shape 462"/>
          <p:cNvSpPr/>
          <p:nvPr/>
        </p:nvSpPr>
        <p:spPr>
          <a:xfrm>
            <a:off x="1885584" y="3172583"/>
            <a:ext cx="923363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203713" y="3712051"/>
            <a:ext cx="8597373" cy="51468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730490" y="3649814"/>
            <a:ext cx="116698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2"/>
                </a:solidFill>
              </a:rPr>
              <a:t>stripe:</a:t>
            </a:r>
          </a:p>
        </p:txBody>
      </p:sp>
      <p:sp>
        <p:nvSpPr>
          <p:cNvPr id="10" name="Shape 472"/>
          <p:cNvSpPr/>
          <p:nvPr/>
        </p:nvSpPr>
        <p:spPr>
          <a:xfrm>
            <a:off x="460809" y="7498005"/>
            <a:ext cx="5810886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Given logical address A, find: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Disk = …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Offset = …</a:t>
            </a:r>
          </a:p>
        </p:txBody>
      </p:sp>
      <p:sp>
        <p:nvSpPr>
          <p:cNvPr id="11" name="Shape 480"/>
          <p:cNvSpPr/>
          <p:nvPr/>
        </p:nvSpPr>
        <p:spPr>
          <a:xfrm>
            <a:off x="6724700" y="7498005"/>
            <a:ext cx="5810886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Given logical address A, find: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Disk = A % disk_count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Offset = A / disk_count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Chunk Size</a:t>
            </a:r>
          </a:p>
        </p:txBody>
      </p:sp>
      <p:sp>
        <p:nvSpPr>
          <p:cNvPr id="490" name="Shape 490"/>
          <p:cNvSpPr/>
          <p:nvPr/>
        </p:nvSpPr>
        <p:spPr>
          <a:xfrm>
            <a:off x="1908458" y="633255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491" name="Shape 491"/>
          <p:cNvSpPr/>
          <p:nvPr/>
        </p:nvSpPr>
        <p:spPr>
          <a:xfrm>
            <a:off x="4422950" y="633255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492" name="Shape 492"/>
          <p:cNvSpPr/>
          <p:nvPr/>
        </p:nvSpPr>
        <p:spPr>
          <a:xfrm>
            <a:off x="6937442" y="633255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12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493" name="Shape 493"/>
          <p:cNvSpPr/>
          <p:nvPr/>
        </p:nvSpPr>
        <p:spPr>
          <a:xfrm>
            <a:off x="9451933" y="633255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494" name="Shape 494"/>
          <p:cNvSpPr/>
          <p:nvPr/>
        </p:nvSpPr>
        <p:spPr>
          <a:xfrm>
            <a:off x="1698971" y="6951792"/>
            <a:ext cx="923363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" name="Shape 483"/>
          <p:cNvSpPr/>
          <p:nvPr/>
        </p:nvSpPr>
        <p:spPr>
          <a:xfrm>
            <a:off x="1819132" y="253344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9" name="Shape 484"/>
          <p:cNvSpPr/>
          <p:nvPr/>
        </p:nvSpPr>
        <p:spPr>
          <a:xfrm>
            <a:off x="4333624" y="253344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10" name="Shape 485"/>
          <p:cNvSpPr/>
          <p:nvPr/>
        </p:nvSpPr>
        <p:spPr>
          <a:xfrm>
            <a:off x="6848116" y="253344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1" name="Shape 486"/>
          <p:cNvSpPr/>
          <p:nvPr/>
        </p:nvSpPr>
        <p:spPr>
          <a:xfrm>
            <a:off x="9362607" y="2533440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12" name="Shape 487"/>
          <p:cNvSpPr/>
          <p:nvPr/>
        </p:nvSpPr>
        <p:spPr>
          <a:xfrm>
            <a:off x="1609645" y="3152682"/>
            <a:ext cx="923363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8" y="2010220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Chunk size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8" y="5857341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Chunk size = 2</a:t>
            </a:r>
          </a:p>
        </p:txBody>
      </p:sp>
      <p:sp>
        <p:nvSpPr>
          <p:cNvPr id="15" name="Shape 517"/>
          <p:cNvSpPr/>
          <p:nvPr/>
        </p:nvSpPr>
        <p:spPr>
          <a:xfrm>
            <a:off x="1908458" y="8033819"/>
            <a:ext cx="8597373" cy="1068719"/>
          </a:xfrm>
          <a:prstGeom prst="rect">
            <a:avLst/>
          </a:pr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518"/>
          <p:cNvSpPr/>
          <p:nvPr/>
        </p:nvSpPr>
        <p:spPr>
          <a:xfrm>
            <a:off x="435235" y="8270661"/>
            <a:ext cx="116698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17" name="Shape 502"/>
          <p:cNvSpPr/>
          <p:nvPr/>
        </p:nvSpPr>
        <p:spPr>
          <a:xfrm>
            <a:off x="2140747" y="6928227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503"/>
          <p:cNvSpPr/>
          <p:nvPr/>
        </p:nvSpPr>
        <p:spPr>
          <a:xfrm>
            <a:off x="2140747" y="8007728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502"/>
          <p:cNvSpPr/>
          <p:nvPr/>
        </p:nvSpPr>
        <p:spPr>
          <a:xfrm>
            <a:off x="4665573" y="6928227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" name="Shape 503"/>
          <p:cNvSpPr/>
          <p:nvPr/>
        </p:nvSpPr>
        <p:spPr>
          <a:xfrm>
            <a:off x="4665573" y="8007728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" name="Shape 502"/>
          <p:cNvSpPr/>
          <p:nvPr/>
        </p:nvSpPr>
        <p:spPr>
          <a:xfrm>
            <a:off x="7198971" y="6975358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" name="Shape 503"/>
          <p:cNvSpPr/>
          <p:nvPr/>
        </p:nvSpPr>
        <p:spPr>
          <a:xfrm>
            <a:off x="7198971" y="8054859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" name="Shape 502"/>
          <p:cNvSpPr/>
          <p:nvPr/>
        </p:nvSpPr>
        <p:spPr>
          <a:xfrm>
            <a:off x="9672094" y="6928227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" name="Shape 503"/>
          <p:cNvSpPr/>
          <p:nvPr/>
        </p:nvSpPr>
        <p:spPr>
          <a:xfrm>
            <a:off x="9672094" y="8007728"/>
            <a:ext cx="742931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B05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941902" y="9123578"/>
            <a:ext cx="466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assume chunk size of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RAID-0: Analysis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4294967295"/>
          </p:nvPr>
        </p:nvSpPr>
        <p:spPr>
          <a:xfrm>
            <a:off x="0" y="2273300"/>
            <a:ext cx="11099800" cy="5167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is capacity?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How many disks can fail?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Latenc</a:t>
            </a:r>
            <a:r>
              <a:rPr lang="en-US" sz="3800" dirty="0"/>
              <a:t>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Throughput (sequential, random)? </a:t>
            </a:r>
            <a:r>
              <a:rPr sz="3800" dirty="0"/>
              <a:t>		</a:t>
            </a:r>
          </a:p>
        </p:txBody>
      </p:sp>
      <p:sp>
        <p:nvSpPr>
          <p:cNvPr id="558" name="Shape 558"/>
          <p:cNvSpPr/>
          <p:nvPr/>
        </p:nvSpPr>
        <p:spPr>
          <a:xfrm>
            <a:off x="800101" y="5823586"/>
            <a:ext cx="118872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Buying more disks improves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throughput, but not latency!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" y="6787774"/>
            <a:ext cx="8167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8149434" y="2380110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N * C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992883" y="3430072"/>
            <a:ext cx="135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2883" y="5071268"/>
            <a:ext cx="221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N*S</a:t>
            </a:r>
            <a:r>
              <a:rPr lang="en-US" dirty="0">
                <a:solidFill>
                  <a:schemeClr val="bg2"/>
                </a:solidFill>
              </a:rPr>
              <a:t> , </a:t>
            </a:r>
            <a:r>
              <a:rPr lang="en-US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N*R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16333" y="4183462"/>
            <a:ext cx="50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Persistence:</a:t>
            </a:r>
            <a:br>
              <a:rPr lang="en-US" dirty="0"/>
            </a:br>
            <a:r>
              <a:rPr lang="en-US" dirty="0"/>
              <a:t>RAID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sz="2800" dirty="0">
                <a:ea typeface="Helvetica"/>
                <a:cs typeface="Helvetica"/>
                <a:sym typeface="Helvetica"/>
              </a:rPr>
              <a:t>Why more than one disk?</a:t>
            </a:r>
            <a:endParaRPr lang="en-US" dirty="0">
              <a:sym typeface="Helvetica"/>
            </a:endParaRPr>
          </a:p>
          <a:p>
            <a:pPr marL="866973" indent="-866973" algn="l"/>
            <a:r>
              <a:rPr lang="en-US" sz="2800" dirty="0">
                <a:sym typeface="Helvetica"/>
              </a:rPr>
              <a:t>What are the different RAID levels? (striping, mirroring, parity)</a:t>
            </a:r>
          </a:p>
          <a:p>
            <a:pPr marL="866973" indent="-866973" algn="l"/>
            <a:r>
              <a:rPr lang="en-US" sz="2800" dirty="0">
                <a:sym typeface="Helvetica"/>
              </a:rPr>
              <a:t>Which RAID levels are best for reliability?  for capacity?</a:t>
            </a:r>
          </a:p>
          <a:p>
            <a:pPr marL="866973" indent="-866973" algn="l"/>
            <a:r>
              <a:rPr lang="en-US" sz="2800" dirty="0">
                <a:sym typeface="Helvetica"/>
              </a:rPr>
              <a:t>Which are best for performance?  (sequential vs. random reads and writes)</a:t>
            </a:r>
            <a:endParaRPr lang="en-US" sz="28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D7891A0-4E09-0D40-9B48-577A85AA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68B3A45-0410-004C-889C-65CD97143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7B8A279-098C-9D4F-8D7E-AD32A2A22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187598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RAID-1: Mirroring</a:t>
            </a:r>
          </a:p>
        </p:txBody>
      </p:sp>
      <p:sp>
        <p:nvSpPr>
          <p:cNvPr id="564" name="Shape 564"/>
          <p:cNvSpPr/>
          <p:nvPr/>
        </p:nvSpPr>
        <p:spPr>
          <a:xfrm>
            <a:off x="4346237" y="3023473"/>
            <a:ext cx="821328" cy="821328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65" name="Shape 565"/>
          <p:cNvSpPr/>
          <p:nvPr/>
        </p:nvSpPr>
        <p:spPr>
          <a:xfrm>
            <a:off x="5205536" y="3023473"/>
            <a:ext cx="821328" cy="821328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6" name="Shape 566"/>
          <p:cNvSpPr/>
          <p:nvPr/>
        </p:nvSpPr>
        <p:spPr>
          <a:xfrm>
            <a:off x="6064835" y="3023473"/>
            <a:ext cx="821328" cy="821328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7" name="Shape 567"/>
          <p:cNvSpPr/>
          <p:nvPr/>
        </p:nvSpPr>
        <p:spPr>
          <a:xfrm>
            <a:off x="6924133" y="3023473"/>
            <a:ext cx="821328" cy="821328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68" name="Shape 568"/>
          <p:cNvSpPr/>
          <p:nvPr/>
        </p:nvSpPr>
        <p:spPr>
          <a:xfrm>
            <a:off x="3965237" y="4801473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69" name="Shape 569"/>
          <p:cNvSpPr/>
          <p:nvPr/>
        </p:nvSpPr>
        <p:spPr>
          <a:xfrm>
            <a:off x="4824536" y="4801473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0" name="Shape 570"/>
          <p:cNvSpPr/>
          <p:nvPr/>
        </p:nvSpPr>
        <p:spPr>
          <a:xfrm>
            <a:off x="5683835" y="4801473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1" name="Shape 571"/>
          <p:cNvSpPr/>
          <p:nvPr/>
        </p:nvSpPr>
        <p:spPr>
          <a:xfrm>
            <a:off x="6543133" y="4801473"/>
            <a:ext cx="821328" cy="82132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2" name="Shape 572"/>
          <p:cNvSpPr/>
          <p:nvPr/>
        </p:nvSpPr>
        <p:spPr>
          <a:xfrm>
            <a:off x="8261732" y="4801473"/>
            <a:ext cx="821328" cy="821328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73" name="Shape 573"/>
          <p:cNvSpPr/>
          <p:nvPr/>
        </p:nvSpPr>
        <p:spPr>
          <a:xfrm>
            <a:off x="9121031" y="4801473"/>
            <a:ext cx="821328" cy="821328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4" name="Shape 574"/>
          <p:cNvSpPr/>
          <p:nvPr/>
        </p:nvSpPr>
        <p:spPr>
          <a:xfrm>
            <a:off x="9980330" y="4801473"/>
            <a:ext cx="821328" cy="821328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5" name="Shape 575"/>
          <p:cNvSpPr/>
          <p:nvPr/>
        </p:nvSpPr>
        <p:spPr>
          <a:xfrm>
            <a:off x="10839629" y="4801473"/>
            <a:ext cx="821327" cy="821328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6" name="Shape 576"/>
          <p:cNvSpPr/>
          <p:nvPr/>
        </p:nvSpPr>
        <p:spPr>
          <a:xfrm>
            <a:off x="1086611" y="3105842"/>
            <a:ext cx="31098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Logical Blocks:</a:t>
            </a:r>
          </a:p>
        </p:txBody>
      </p:sp>
      <p:sp>
        <p:nvSpPr>
          <p:cNvPr id="577" name="Shape 577"/>
          <p:cNvSpPr/>
          <p:nvPr/>
        </p:nvSpPr>
        <p:spPr>
          <a:xfrm>
            <a:off x="4929313" y="5769711"/>
            <a:ext cx="13737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0</a:t>
            </a:r>
          </a:p>
        </p:txBody>
      </p:sp>
      <p:sp>
        <p:nvSpPr>
          <p:cNvPr id="578" name="Shape 578"/>
          <p:cNvSpPr/>
          <p:nvPr/>
        </p:nvSpPr>
        <p:spPr>
          <a:xfrm>
            <a:off x="9225808" y="5769711"/>
            <a:ext cx="13737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 1</a:t>
            </a:r>
          </a:p>
        </p:txBody>
      </p:sp>
      <p:sp>
        <p:nvSpPr>
          <p:cNvPr id="579" name="Shape 579"/>
          <p:cNvSpPr/>
          <p:nvPr/>
        </p:nvSpPr>
        <p:spPr>
          <a:xfrm flipH="1">
            <a:off x="4428039" y="3963854"/>
            <a:ext cx="375483" cy="7233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0" name="Shape 580"/>
          <p:cNvSpPr/>
          <p:nvPr/>
        </p:nvSpPr>
        <p:spPr>
          <a:xfrm flipH="1">
            <a:off x="5317039" y="3963854"/>
            <a:ext cx="375483" cy="7233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1" name="Shape 581"/>
          <p:cNvSpPr/>
          <p:nvPr/>
        </p:nvSpPr>
        <p:spPr>
          <a:xfrm flipH="1">
            <a:off x="6079039" y="3963854"/>
            <a:ext cx="375483" cy="7233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2" name="Shape 582"/>
          <p:cNvSpPr/>
          <p:nvPr/>
        </p:nvSpPr>
        <p:spPr>
          <a:xfrm flipH="1">
            <a:off x="6968039" y="3963854"/>
            <a:ext cx="375483" cy="723364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4889874" y="3936246"/>
            <a:ext cx="3481800" cy="75288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778874" y="3936246"/>
            <a:ext cx="3481800" cy="75288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6667874" y="3936246"/>
            <a:ext cx="3481800" cy="75288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556874" y="3936246"/>
            <a:ext cx="3481800" cy="75288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7" name="Shape 563"/>
          <p:cNvSpPr txBox="1">
            <a:spLocks/>
          </p:cNvSpPr>
          <p:nvPr/>
        </p:nvSpPr>
        <p:spPr>
          <a:xfrm>
            <a:off x="249280" y="6771218"/>
            <a:ext cx="11645900" cy="80327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ctr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Keep two copies of all data.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Raid-1 Layout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544437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3" name="Shape 593"/>
          <p:cNvSpPr/>
          <p:nvPr/>
        </p:nvSpPr>
        <p:spPr>
          <a:xfrm>
            <a:off x="7058929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4" name="Shape 594"/>
          <p:cNvSpPr/>
          <p:nvPr/>
        </p:nvSpPr>
        <p:spPr>
          <a:xfrm>
            <a:off x="4334950" y="3172583"/>
            <a:ext cx="43349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1" name="Shape 597"/>
          <p:cNvSpPr/>
          <p:nvPr/>
        </p:nvSpPr>
        <p:spPr>
          <a:xfrm>
            <a:off x="2095071" y="6643827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Shape 598"/>
          <p:cNvSpPr/>
          <p:nvPr/>
        </p:nvSpPr>
        <p:spPr>
          <a:xfrm>
            <a:off x="4609563" y="6643827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Shape 599"/>
          <p:cNvSpPr/>
          <p:nvPr/>
        </p:nvSpPr>
        <p:spPr>
          <a:xfrm>
            <a:off x="7124055" y="6643827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Shape 600"/>
          <p:cNvSpPr/>
          <p:nvPr/>
        </p:nvSpPr>
        <p:spPr>
          <a:xfrm>
            <a:off x="9638546" y="6643827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Shape 601"/>
          <p:cNvSpPr/>
          <p:nvPr/>
        </p:nvSpPr>
        <p:spPr>
          <a:xfrm>
            <a:off x="1885584" y="7263069"/>
            <a:ext cx="923363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2941" y="3853199"/>
            <a:ext cx="150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 disks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549" y="7736711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 disks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Raid-1: </a:t>
            </a:r>
            <a:r>
              <a:rPr sz="6480" dirty="0">
                <a:solidFill>
                  <a:srgbClr val="FFFFFF"/>
                </a:solidFill>
              </a:rPr>
              <a:t>4 disks</a:t>
            </a:r>
          </a:p>
        </p:txBody>
      </p:sp>
      <p:sp>
        <p:nvSpPr>
          <p:cNvPr id="604" name="Shape 604"/>
          <p:cNvSpPr/>
          <p:nvPr/>
        </p:nvSpPr>
        <p:spPr>
          <a:xfrm>
            <a:off x="2095071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5" name="Shape 605"/>
          <p:cNvSpPr/>
          <p:nvPr/>
        </p:nvSpPr>
        <p:spPr>
          <a:xfrm>
            <a:off x="4609563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6" name="Shape 606"/>
          <p:cNvSpPr/>
          <p:nvPr/>
        </p:nvSpPr>
        <p:spPr>
          <a:xfrm>
            <a:off x="7124055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7" name="Shape 607"/>
          <p:cNvSpPr/>
          <p:nvPr/>
        </p:nvSpPr>
        <p:spPr>
          <a:xfrm>
            <a:off x="9638546" y="2553341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8" name="Shape 608"/>
          <p:cNvSpPr/>
          <p:nvPr/>
        </p:nvSpPr>
        <p:spPr>
          <a:xfrm>
            <a:off x="1885584" y="3172583"/>
            <a:ext cx="923363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949618" y="5815311"/>
            <a:ext cx="510556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many disks can fail?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3840" y="6511225"/>
            <a:ext cx="6502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Assume disks are </a:t>
            </a: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fail-stop</a:t>
            </a:r>
            <a:r>
              <a:rPr lang="en-US" sz="2800" dirty="0"/>
              <a:t>.</a:t>
            </a:r>
          </a:p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 - each disk works or it doesn’t</a:t>
            </a:r>
          </a:p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 - system knows when disk fails</a:t>
            </a:r>
          </a:p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endParaRPr lang="en-US" sz="2800" dirty="0"/>
          </a:p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Tougher Errors:</a:t>
            </a:r>
          </a:p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 - latent sector errors</a:t>
            </a:r>
          </a:p>
          <a:p>
            <a:pPr marL="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 - silent data corruption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RAID-1: Analysis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4294967295"/>
          </p:nvPr>
        </p:nvSpPr>
        <p:spPr>
          <a:xfrm>
            <a:off x="0" y="2433638"/>
            <a:ext cx="11479213" cy="5167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is capacity?		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How many disks can fail?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Latency</a:t>
            </a:r>
            <a:r>
              <a:rPr lang="en-US" sz="3800" dirty="0"/>
              <a:t> (read, write)</a:t>
            </a:r>
            <a:r>
              <a:rPr sz="3800" dirty="0"/>
              <a:t>?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877853" y="2433955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N/2 * 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53" y="3307655"/>
            <a:ext cx="3600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tr-TR" sz="3200" b="1" dirty="0">
                <a:latin typeface="Helvetica"/>
                <a:ea typeface="Helvetica"/>
                <a:cs typeface="Helvetica"/>
                <a:sym typeface="Helvetica"/>
              </a:rPr>
              <a:t>1 (</a:t>
            </a:r>
            <a:r>
              <a:rPr lang="tr-TR" sz="3200" b="1" dirty="0" err="1">
                <a:latin typeface="Helvetica"/>
                <a:ea typeface="Helvetica"/>
                <a:cs typeface="Helvetica"/>
                <a:sym typeface="Helvetica"/>
              </a:rPr>
              <a:t>or</a:t>
            </a:r>
            <a:r>
              <a:rPr lang="tr-TR" sz="32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sz="3200" b="1" dirty="0" err="1">
                <a:latin typeface="Helvetica"/>
                <a:ea typeface="Helvetica"/>
                <a:cs typeface="Helvetica"/>
                <a:sym typeface="Helvetica"/>
              </a:rPr>
              <a:t>maybe</a:t>
            </a:r>
            <a:r>
              <a:rPr lang="tr-TR" sz="3200" b="1" dirty="0">
                <a:latin typeface="Helvetica"/>
                <a:ea typeface="Helvetica"/>
                <a:cs typeface="Helvetica"/>
                <a:sym typeface="Helvetica"/>
              </a:rPr>
              <a:t> N / 2)</a:t>
            </a:r>
            <a:endParaRPr lang="tr-TR" sz="3200" dirty="0"/>
          </a:p>
        </p:txBody>
      </p:sp>
      <p:sp>
        <p:nvSpPr>
          <p:cNvPr id="4" name="Rectangle 3"/>
          <p:cNvSpPr/>
          <p:nvPr/>
        </p:nvSpPr>
        <p:spPr>
          <a:xfrm>
            <a:off x="6886885" y="434992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070544" y="6689864"/>
            <a:ext cx="8167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RAID-1: Throughput</a:t>
            </a:r>
          </a:p>
        </p:txBody>
      </p:sp>
      <p:sp>
        <p:nvSpPr>
          <p:cNvPr id="615" name="Shape 615"/>
          <p:cNvSpPr>
            <a:spLocks noGrp="1"/>
          </p:cNvSpPr>
          <p:nvPr>
            <p:ph type="body" idx="4294967295"/>
          </p:nvPr>
        </p:nvSpPr>
        <p:spPr>
          <a:xfrm>
            <a:off x="0" y="2457450"/>
            <a:ext cx="11099800" cy="5097463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is steady-state throughput for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sequential reads?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sequential writes?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reads?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writes?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RAID-1: Throughput</a:t>
            </a:r>
          </a:p>
        </p:txBody>
      </p:sp>
      <p:sp>
        <p:nvSpPr>
          <p:cNvPr id="618" name="Shape 618"/>
          <p:cNvSpPr>
            <a:spLocks noGrp="1"/>
          </p:cNvSpPr>
          <p:nvPr>
            <p:ph type="body" idx="4294967295"/>
          </p:nvPr>
        </p:nvSpPr>
        <p:spPr>
          <a:xfrm>
            <a:off x="546100" y="2325688"/>
            <a:ext cx="12458700" cy="50974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is steady-state throughput for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reads?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writes?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 - sequential writes?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 - sequential reads?		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604"/>
          <p:cNvSpPr/>
          <p:nvPr/>
        </p:nvSpPr>
        <p:spPr>
          <a:xfrm>
            <a:off x="1820751" y="6921499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" name="Shape 605"/>
          <p:cNvSpPr/>
          <p:nvPr/>
        </p:nvSpPr>
        <p:spPr>
          <a:xfrm>
            <a:off x="4335243" y="6921499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Shape 606"/>
          <p:cNvSpPr/>
          <p:nvPr/>
        </p:nvSpPr>
        <p:spPr>
          <a:xfrm>
            <a:off x="6849735" y="6921499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Shape 607"/>
          <p:cNvSpPr/>
          <p:nvPr/>
        </p:nvSpPr>
        <p:spPr>
          <a:xfrm>
            <a:off x="9364226" y="6921499"/>
            <a:ext cx="1271181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Disk 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Shape 608"/>
          <p:cNvSpPr/>
          <p:nvPr/>
        </p:nvSpPr>
        <p:spPr>
          <a:xfrm>
            <a:off x="1611264" y="7540741"/>
            <a:ext cx="923363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573500" y="3366254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>
                <a:latin typeface="Helvetica"/>
                <a:ea typeface="Helvetica"/>
                <a:cs typeface="Helvetica"/>
                <a:sym typeface="Helvetica"/>
              </a:rPr>
              <a:t>N * 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573500" y="4185421"/>
            <a:ext cx="1342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>
                <a:latin typeface="Helvetica"/>
                <a:ea typeface="Helvetica"/>
                <a:cs typeface="Helvetica"/>
                <a:sym typeface="Helvetica"/>
              </a:rPr>
              <a:t>N/2 * R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594339" y="5225997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N/2 * 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970834" y="6192539"/>
            <a:ext cx="6192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Book: N/2 * S  (other models: N *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621" name="Shape 621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22" name="Shape 622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623" name="Shape 623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24" name="Shape 624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625" name="Shape 625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26" name="Shape 626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27" name="Shape 627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28" name="Shape 628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29" name="Shape 629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0" name="Shape 630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1" name="Shape 631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32" name="Shape 632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33" name="Shape 633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34" name="Shape 634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637" name="Shape 637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38" name="Shape 638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639" name="Shape 639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40" name="Shape 640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641" name="Shape 641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42" name="Shape 642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43" name="Shape 643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44" name="Shape 644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47" name="Shape 647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48" name="Shape 648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49" name="Shape 649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50" name="Shape 650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51" name="Shape 651"/>
          <p:cNvSpPr/>
          <p:nvPr/>
        </p:nvSpPr>
        <p:spPr>
          <a:xfrm>
            <a:off x="9350258" y="3312797"/>
            <a:ext cx="2578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write(A) to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654" name="Shape 654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55" name="Shape 655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656" name="Shape 656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57" name="Shape 657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658" name="Shape 658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59" name="Shape 659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60" name="Shape 660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61" name="Shape 661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62" name="Shape 662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3" name="Shape 663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4" name="Shape 664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65" name="Shape 665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6" name="Shape 666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67" name="Shape 667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68" name="Shape 668"/>
          <p:cNvSpPr/>
          <p:nvPr/>
        </p:nvSpPr>
        <p:spPr>
          <a:xfrm>
            <a:off x="9350258" y="3312797"/>
            <a:ext cx="2578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write(A) to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671" name="Shape 671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2" name="Shape 672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673" name="Shape 673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4" name="Shape 674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675" name="Shape 675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76" name="Shape 676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77" name="Shape 677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8" name="Shape 678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9" name="Shape 679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0" name="Shape 680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1" name="Shape 681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82" name="Shape 682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3" name="Shape 683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84" name="Shape 684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85" name="Shape 685"/>
          <p:cNvSpPr/>
          <p:nvPr/>
        </p:nvSpPr>
        <p:spPr>
          <a:xfrm>
            <a:off x="9350258" y="3312797"/>
            <a:ext cx="2578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write(A) to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Only One Disk?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4294967295"/>
          </p:nvPr>
        </p:nvSpPr>
        <p:spPr>
          <a:xfrm>
            <a:off x="0" y="2390775"/>
            <a:ext cx="11336338" cy="6546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Sometimes we want many disks — why?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capacity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reliability</a:t>
            </a:r>
            <a:endParaRPr lang="en-US" sz="3800" dirty="0"/>
          </a:p>
          <a:p>
            <a:pPr>
              <a:buFontTx/>
              <a:buChar char="-"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Performance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Challenge: most file systems work on only one disk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89" name="Shape 689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690" name="Shape 690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1" name="Shape 691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692" name="Shape 692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3" name="Shape 693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4" name="Shape 694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5" name="Shape 695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6" name="Shape 696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97" name="Shape 697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98" name="Shape 698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99" name="Shape 699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00" name="Shape 700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1" name="Shape 701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704" name="Shape 704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05" name="Shape 705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706" name="Shape 706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07" name="Shape 707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708" name="Shape 708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09" name="Shape 709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10" name="Shape 710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11" name="Shape 711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12" name="Shape 712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3" name="Shape 713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4" name="Shape 714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15" name="Shape 715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16" name="Shape 716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17" name="Shape 717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18" name="Shape 718"/>
          <p:cNvSpPr/>
          <p:nvPr/>
        </p:nvSpPr>
        <p:spPr>
          <a:xfrm>
            <a:off x="9375632" y="3312797"/>
            <a:ext cx="2527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write(T) to 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721" name="Shape 721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22" name="Shape 722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723" name="Shape 723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24" name="Shape 724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725" name="Shape 725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26" name="Shape 726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27" name="Shape 727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28" name="Shape 728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29" name="Shape 729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0" name="Shape 730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31" name="Shape 731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32" name="Shape 732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33" name="Shape 733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34" name="Shape 734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35" name="Shape 735"/>
          <p:cNvSpPr/>
          <p:nvPr/>
        </p:nvSpPr>
        <p:spPr>
          <a:xfrm>
            <a:off x="9375632" y="3312797"/>
            <a:ext cx="2527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write(T) to 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738" name="Shape 738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39" name="Shape 739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740" name="Shape 740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41" name="Shape 741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742" name="Shape 742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43" name="Shape 743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44" name="Shape 744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45" name="Shape 745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46" name="Shape 746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47" name="Shape 747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48" name="Shape 748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49" name="Shape 749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50" name="Shape 750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1" name="Shape 751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52" name="Shape 752"/>
          <p:cNvSpPr/>
          <p:nvPr/>
        </p:nvSpPr>
        <p:spPr>
          <a:xfrm>
            <a:off x="9244949" y="3217547"/>
            <a:ext cx="27892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chemeClr val="tx1"/>
                </a:solidFill>
              </a:rPr>
              <a:t>CRASH!!!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785475" cy="182562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Crashes</a:t>
            </a:r>
          </a:p>
        </p:txBody>
      </p:sp>
      <p:sp>
        <p:nvSpPr>
          <p:cNvPr id="755" name="Shape 755"/>
          <p:cNvSpPr/>
          <p:nvPr/>
        </p:nvSpPr>
        <p:spPr>
          <a:xfrm>
            <a:off x="5219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56" name="Shape 756"/>
          <p:cNvSpPr/>
          <p:nvPr/>
        </p:nvSpPr>
        <p:spPr>
          <a:xfrm>
            <a:off x="5175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Disk0</a:t>
            </a:r>
          </a:p>
        </p:txBody>
      </p:sp>
      <p:sp>
        <p:nvSpPr>
          <p:cNvPr id="757" name="Shape 757"/>
          <p:cNvSpPr/>
          <p:nvPr/>
        </p:nvSpPr>
        <p:spPr>
          <a:xfrm>
            <a:off x="6870637" y="2301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58" name="Shape 758"/>
          <p:cNvSpPr/>
          <p:nvPr/>
        </p:nvSpPr>
        <p:spPr>
          <a:xfrm>
            <a:off x="6826249" y="1691636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Disk1</a:t>
            </a:r>
          </a:p>
        </p:txBody>
      </p:sp>
      <p:sp>
        <p:nvSpPr>
          <p:cNvPr id="759" name="Shape 759"/>
          <p:cNvSpPr/>
          <p:nvPr/>
        </p:nvSpPr>
        <p:spPr>
          <a:xfrm>
            <a:off x="5219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60" name="Shape 760"/>
          <p:cNvSpPr/>
          <p:nvPr/>
        </p:nvSpPr>
        <p:spPr>
          <a:xfrm>
            <a:off x="6870637" y="3190503"/>
            <a:ext cx="914526" cy="892289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61" name="Shape 761"/>
          <p:cNvSpPr/>
          <p:nvPr/>
        </p:nvSpPr>
        <p:spPr>
          <a:xfrm>
            <a:off x="5219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62" name="Shape 762"/>
          <p:cNvSpPr/>
          <p:nvPr/>
        </p:nvSpPr>
        <p:spPr>
          <a:xfrm>
            <a:off x="6870637" y="4079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63" name="Shape 763"/>
          <p:cNvSpPr/>
          <p:nvPr/>
        </p:nvSpPr>
        <p:spPr>
          <a:xfrm>
            <a:off x="5219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64" name="Shape 764"/>
          <p:cNvSpPr/>
          <p:nvPr/>
        </p:nvSpPr>
        <p:spPr>
          <a:xfrm>
            <a:off x="6870637" y="4968502"/>
            <a:ext cx="914526" cy="892290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65" name="Shape 765"/>
          <p:cNvSpPr/>
          <p:nvPr/>
        </p:nvSpPr>
        <p:spPr>
          <a:xfrm>
            <a:off x="3944894" y="2404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66" name="Shape 766"/>
          <p:cNvSpPr/>
          <p:nvPr/>
        </p:nvSpPr>
        <p:spPr>
          <a:xfrm>
            <a:off x="3944894" y="3293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67" name="Shape 767"/>
          <p:cNvSpPr/>
          <p:nvPr/>
        </p:nvSpPr>
        <p:spPr>
          <a:xfrm>
            <a:off x="3944894" y="4182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68" name="Shape 768"/>
          <p:cNvSpPr/>
          <p:nvPr/>
        </p:nvSpPr>
        <p:spPr>
          <a:xfrm>
            <a:off x="3944894" y="5071747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69" name="Shape 769"/>
          <p:cNvSpPr/>
          <p:nvPr/>
        </p:nvSpPr>
        <p:spPr>
          <a:xfrm>
            <a:off x="5092637" y="4864362"/>
            <a:ext cx="2819526" cy="1141208"/>
          </a:xfrm>
          <a:prstGeom prst="rect">
            <a:avLst/>
          </a:prstGeom>
          <a:ln w="381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8099273" y="4899146"/>
            <a:ext cx="385361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tx1"/>
                </a:solidFill>
              </a:rPr>
              <a:t>after reboot, how to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tx1"/>
                </a:solidFill>
              </a:rPr>
              <a:t>tell which data is right?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H/W Solution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912813" y="2295525"/>
            <a:ext cx="12091987" cy="5373688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Problem: Consistent-Update Problem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Use non-volatile RAM in RAID controller.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Software RAID controllers (e.g., Linux md) don’t have this option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3922124" y="7249160"/>
            <a:ext cx="5480591" cy="0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99" name="Shape 799"/>
          <p:cNvSpPr/>
          <p:nvPr/>
        </p:nvSpPr>
        <p:spPr>
          <a:xfrm flipV="1">
            <a:off x="3935774" y="1782219"/>
            <a:ext cx="1" cy="548059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740693" y="7270217"/>
            <a:ext cx="18434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801" name="Shape 801"/>
          <p:cNvSpPr/>
          <p:nvPr/>
        </p:nvSpPr>
        <p:spPr>
          <a:xfrm rot="16200000">
            <a:off x="2452200" y="4194220"/>
            <a:ext cx="212237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802" name="Shape 802"/>
          <p:cNvSpPr/>
          <p:nvPr/>
        </p:nvSpPr>
        <p:spPr>
          <a:xfrm>
            <a:off x="7959443" y="5862786"/>
            <a:ext cx="282109" cy="282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8338183" y="5737101"/>
            <a:ext cx="134812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RAID-0</a:t>
            </a:r>
          </a:p>
        </p:txBody>
      </p:sp>
      <p:sp>
        <p:nvSpPr>
          <p:cNvPr id="804" name="Shape 804"/>
          <p:cNvSpPr/>
          <p:nvPr/>
        </p:nvSpPr>
        <p:spPr>
          <a:xfrm>
            <a:off x="4876792" y="2701205"/>
            <a:ext cx="282109" cy="282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5255532" y="2575521"/>
            <a:ext cx="134812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RAID-1</a:t>
            </a:r>
          </a:p>
        </p:txBody>
      </p:sp>
      <p:sp>
        <p:nvSpPr>
          <p:cNvPr id="806" name="Shape 806"/>
          <p:cNvSpPr/>
          <p:nvPr/>
        </p:nvSpPr>
        <p:spPr>
          <a:xfrm>
            <a:off x="7280927" y="3135115"/>
            <a:ext cx="282110" cy="282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7659668" y="3009430"/>
            <a:ext cx="134812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RAID-4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 animBg="1"/>
      <p:bldP spid="805" grpId="0" animBg="1"/>
      <p:bldP spid="806" grpId="0" animBg="1"/>
      <p:bldP spid="8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Raid-4 </a:t>
            </a:r>
            <a:r>
              <a:rPr sz="6480" dirty="0">
                <a:solidFill>
                  <a:srgbClr val="FFFFFF"/>
                </a:solidFill>
              </a:rPr>
              <a:t>Strategy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728663" y="2424113"/>
            <a:ext cx="12276137" cy="69707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Use parity disk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In algebra, if an equation has N variables, and N-1 are know</a:t>
            </a:r>
            <a:r>
              <a:rPr lang="en-US" sz="3800" dirty="0"/>
              <a:t>n</a:t>
            </a:r>
            <a:r>
              <a:rPr sz="3800" dirty="0"/>
              <a:t>, you can often solve for the unknown.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Treat sectors across disks in a stripe as an equation.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Data on </a:t>
            </a:r>
            <a:r>
              <a:rPr sz="3800" dirty="0"/>
              <a:t>bad disk is like an unknown in the equation.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13" name="Shape 813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15" name="Shape 815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16" name="Shape 816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817" name="Shape 817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818" name="Shape 818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819" name="Shape 819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22" name="Shape 822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24" name="Shape 824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25" name="Shape 825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826" name="Shape 826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827" name="Shape 827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828" name="Shape 828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829" name="Shape 829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Solution 1: JBOD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4402795" y="3210053"/>
            <a:ext cx="811073" cy="1574321"/>
            <a:chOff x="0" y="0"/>
            <a:chExt cx="811071" cy="1574319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69" name="Shape 69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FS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5532174" y="3210053"/>
            <a:ext cx="811073" cy="1574321"/>
            <a:chOff x="0" y="0"/>
            <a:chExt cx="811071" cy="1574319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FS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661553" y="3210053"/>
            <a:ext cx="811073" cy="1574321"/>
            <a:chOff x="0" y="0"/>
            <a:chExt cx="811071" cy="1574319"/>
          </a:xfrm>
        </p:grpSpPr>
        <p:grpSp>
          <p:nvGrpSpPr>
            <p:cNvPr id="80" name="Group 80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FS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790932" y="3210053"/>
            <a:ext cx="811072" cy="1574321"/>
            <a:chOff x="0" y="0"/>
            <a:chExt cx="811071" cy="1574319"/>
          </a:xfrm>
        </p:grpSpPr>
        <p:grpSp>
          <p:nvGrpSpPr>
            <p:cNvPr id="86" name="Group 86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87" name="Shape 87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FS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4402795" y="2293138"/>
            <a:ext cx="4199210" cy="65859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90" name="Shape 90"/>
          <p:cNvSpPr/>
          <p:nvPr/>
        </p:nvSpPr>
        <p:spPr>
          <a:xfrm>
            <a:off x="2966977" y="5217619"/>
            <a:ext cx="707084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Application is smart, stores different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files on different file systems.</a:t>
            </a:r>
          </a:p>
        </p:txBody>
      </p:sp>
      <p:sp>
        <p:nvSpPr>
          <p:cNvPr id="29" name="Shape 119"/>
          <p:cNvSpPr/>
          <p:nvPr/>
        </p:nvSpPr>
        <p:spPr>
          <a:xfrm>
            <a:off x="3675960" y="7677819"/>
            <a:ext cx="59711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JBOD: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3600" dirty="0">
                <a:solidFill>
                  <a:schemeClr val="bg1"/>
                </a:solidFill>
              </a:rPr>
              <a:t>ust a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600" dirty="0">
                <a:solidFill>
                  <a:schemeClr val="bg1"/>
                </a:solidFill>
              </a:rPr>
              <a:t>unch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O</a:t>
            </a:r>
            <a:r>
              <a:rPr sz="3600" dirty="0">
                <a:solidFill>
                  <a:schemeClr val="bg1"/>
                </a:solidFill>
              </a:rPr>
              <a:t>f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3600" dirty="0">
                <a:solidFill>
                  <a:schemeClr val="bg1"/>
                </a:solidFill>
              </a:rPr>
              <a:t>isks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32" name="Shape 832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3" name="Shape 833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4" name="Shape 834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35" name="Shape 835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6" name="Shape 836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38" name="Shape 838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39" name="Shape 839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840" name="Shape 840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841" name="Shape 841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842" name="Shape 842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843" name="Shape 843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46" name="Shape 846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47" name="Shape 847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8" name="Shape 848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49" name="Shape 849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0" name="Shape 850"/>
          <p:cNvSpPr/>
          <p:nvPr/>
        </p:nvSpPr>
        <p:spPr>
          <a:xfrm>
            <a:off x="9217107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51" name="Shape 851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53" name="Shape 853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54" name="Shape 854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855" name="Shape 855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856" name="Shape 856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857" name="Shape 857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858" name="Shape 858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61" name="Shape 861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62" name="Shape 862"/>
          <p:cNvSpPr/>
          <p:nvPr/>
        </p:nvSpPr>
        <p:spPr>
          <a:xfrm>
            <a:off x="4836068" y="3641097"/>
            <a:ext cx="4488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63" name="Shape 863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64" name="Shape 864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5" name="Shape 865"/>
          <p:cNvSpPr/>
          <p:nvPr/>
        </p:nvSpPr>
        <p:spPr>
          <a:xfrm>
            <a:off x="9217107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66" name="Shape 866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68" name="Shape 868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69" name="Shape 869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870" name="Shape 870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871" name="Shape 871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872" name="Shape 872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873" name="Shape 873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76" name="Shape 876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77" name="Shape 877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8" name="Shape 878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79" name="Shape 879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0" name="Shape 880"/>
          <p:cNvSpPr/>
          <p:nvPr/>
        </p:nvSpPr>
        <p:spPr>
          <a:xfrm>
            <a:off x="9217107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81" name="Shape 881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83" name="Shape 883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84" name="Shape 884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885" name="Shape 885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886" name="Shape 886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887" name="Shape 887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888" name="Shape 888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891" name="Shape 891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2" name="Shape 892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93" name="Shape 893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94" name="Shape 894"/>
          <p:cNvSpPr/>
          <p:nvPr/>
        </p:nvSpPr>
        <p:spPr>
          <a:xfrm>
            <a:off x="7719892" y="3641097"/>
            <a:ext cx="4488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95" name="Shape 895"/>
          <p:cNvSpPr/>
          <p:nvPr/>
        </p:nvSpPr>
        <p:spPr>
          <a:xfrm>
            <a:off x="9217107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96" name="Shape 896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898" name="Shape 898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899" name="Shape 899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900" name="Shape 900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901" name="Shape 901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902" name="Shape 902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903" name="Shape 903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906" name="Shape 906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7" name="Shape 907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8" name="Shape 908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9" name="Shape 909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0" name="Shape 910"/>
          <p:cNvSpPr/>
          <p:nvPr/>
        </p:nvSpPr>
        <p:spPr>
          <a:xfrm>
            <a:off x="9217107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11" name="Shape 911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913" name="Shape 913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914" name="Shape 914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915" name="Shape 915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916" name="Shape 916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917" name="Shape 917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918" name="Shape 918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921" name="Shape 921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22" name="Shape 922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" name="Shape 923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" name="Shape 924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5" name="Shape 925"/>
          <p:cNvSpPr/>
          <p:nvPr/>
        </p:nvSpPr>
        <p:spPr>
          <a:xfrm>
            <a:off x="9161804" y="3641097"/>
            <a:ext cx="4488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26" name="Shape 926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928" name="Shape 928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929" name="Shape 929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930" name="Shape 930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931" name="Shape 931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932" name="Shape 932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933" name="Shape 933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936" name="Shape 936"/>
          <p:cNvSpPr/>
          <p:nvPr/>
        </p:nvSpPr>
        <p:spPr>
          <a:xfrm>
            <a:off x="3449459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37" name="Shape 937"/>
          <p:cNvSpPr/>
          <p:nvPr/>
        </p:nvSpPr>
        <p:spPr>
          <a:xfrm>
            <a:off x="4891371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8" name="Shape 938"/>
          <p:cNvSpPr/>
          <p:nvPr/>
        </p:nvSpPr>
        <p:spPr>
          <a:xfrm>
            <a:off x="6333283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39" name="Shape 939"/>
          <p:cNvSpPr/>
          <p:nvPr/>
        </p:nvSpPr>
        <p:spPr>
          <a:xfrm>
            <a:off x="7775195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40" name="Shape 940"/>
          <p:cNvSpPr/>
          <p:nvPr/>
        </p:nvSpPr>
        <p:spPr>
          <a:xfrm>
            <a:off x="9217107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41" name="Shape 941"/>
          <p:cNvSpPr/>
          <p:nvPr/>
        </p:nvSpPr>
        <p:spPr>
          <a:xfrm>
            <a:off x="3010933" y="3574284"/>
            <a:ext cx="6982934" cy="79021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1282939" y="3641097"/>
            <a:ext cx="13769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Stripe:</a:t>
            </a:r>
          </a:p>
        </p:txBody>
      </p:sp>
      <p:sp>
        <p:nvSpPr>
          <p:cNvPr id="943" name="Shape 943"/>
          <p:cNvSpPr/>
          <p:nvPr/>
        </p:nvSpPr>
        <p:spPr>
          <a:xfrm>
            <a:off x="3116926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944" name="Shape 944"/>
          <p:cNvSpPr/>
          <p:nvPr/>
        </p:nvSpPr>
        <p:spPr>
          <a:xfrm>
            <a:off x="4558837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945" name="Shape 945"/>
          <p:cNvSpPr/>
          <p:nvPr/>
        </p:nvSpPr>
        <p:spPr>
          <a:xfrm>
            <a:off x="6000749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946" name="Shape 946"/>
          <p:cNvSpPr/>
          <p:nvPr/>
        </p:nvSpPr>
        <p:spPr>
          <a:xfrm>
            <a:off x="7442661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947" name="Shape 947"/>
          <p:cNvSpPr/>
          <p:nvPr/>
        </p:nvSpPr>
        <p:spPr>
          <a:xfrm>
            <a:off x="8884573" y="2940691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948" name="Shape 948"/>
          <p:cNvSpPr/>
          <p:nvPr/>
        </p:nvSpPr>
        <p:spPr>
          <a:xfrm>
            <a:off x="8766159" y="4464691"/>
            <a:ext cx="12401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  <p:sp>
        <p:nvSpPr>
          <p:cNvPr id="16" name="Shape 951"/>
          <p:cNvSpPr txBox="1">
            <a:spLocks/>
          </p:cNvSpPr>
          <p:nvPr/>
        </p:nvSpPr>
        <p:spPr>
          <a:xfrm>
            <a:off x="1253853" y="7253605"/>
            <a:ext cx="11099800" cy="97599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000000"/>
                </a:solidFill>
              </a:rPr>
              <a:t>Which functions are used to compute parity?</a:t>
            </a:r>
            <a:endParaRPr lang="en-US" sz="3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RAID-4: Analysis</a:t>
            </a:r>
          </a:p>
        </p:txBody>
      </p:sp>
      <p:sp>
        <p:nvSpPr>
          <p:cNvPr id="969" name="Shape 969"/>
          <p:cNvSpPr>
            <a:spLocks noGrp="1"/>
          </p:cNvSpPr>
          <p:nvPr>
            <p:ph type="body" idx="4294967295"/>
          </p:nvPr>
        </p:nvSpPr>
        <p:spPr>
          <a:xfrm>
            <a:off x="0" y="2422525"/>
            <a:ext cx="11099800" cy="5167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What is capacity?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How many disks can fail?		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Latency</a:t>
            </a:r>
            <a:r>
              <a:rPr lang="en-US" sz="3800" dirty="0"/>
              <a:t> (read, write)</a:t>
            </a:r>
            <a:r>
              <a:rPr sz="3800" dirty="0"/>
              <a:t>?		</a:t>
            </a:r>
          </a:p>
        </p:txBody>
      </p:sp>
      <p:sp>
        <p:nvSpPr>
          <p:cNvPr id="4" name="Shape 955"/>
          <p:cNvSpPr/>
          <p:nvPr/>
        </p:nvSpPr>
        <p:spPr>
          <a:xfrm>
            <a:off x="6355786" y="590644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Shape 956"/>
          <p:cNvSpPr/>
          <p:nvPr/>
        </p:nvSpPr>
        <p:spPr>
          <a:xfrm>
            <a:off x="7797698" y="590644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Shape 957"/>
          <p:cNvSpPr/>
          <p:nvPr/>
        </p:nvSpPr>
        <p:spPr>
          <a:xfrm>
            <a:off x="9239610" y="590644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hape 958"/>
          <p:cNvSpPr/>
          <p:nvPr/>
        </p:nvSpPr>
        <p:spPr>
          <a:xfrm>
            <a:off x="10681521" y="590644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Shape 959"/>
          <p:cNvSpPr/>
          <p:nvPr/>
        </p:nvSpPr>
        <p:spPr>
          <a:xfrm>
            <a:off x="12123433" y="590644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Shape 960"/>
          <p:cNvSpPr/>
          <p:nvPr/>
        </p:nvSpPr>
        <p:spPr>
          <a:xfrm>
            <a:off x="5917259" y="5839634"/>
            <a:ext cx="6982934" cy="790216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" name="Shape 961"/>
          <p:cNvSpPr/>
          <p:nvPr/>
        </p:nvSpPr>
        <p:spPr>
          <a:xfrm>
            <a:off x="6023252" y="5206042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11" name="Shape 962"/>
          <p:cNvSpPr/>
          <p:nvPr/>
        </p:nvSpPr>
        <p:spPr>
          <a:xfrm>
            <a:off x="7465164" y="5206042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12" name="Shape 963"/>
          <p:cNvSpPr/>
          <p:nvPr/>
        </p:nvSpPr>
        <p:spPr>
          <a:xfrm>
            <a:off x="8907076" y="5206042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13" name="Shape 964"/>
          <p:cNvSpPr/>
          <p:nvPr/>
        </p:nvSpPr>
        <p:spPr>
          <a:xfrm>
            <a:off x="10348988" y="5206042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14" name="Shape 965"/>
          <p:cNvSpPr/>
          <p:nvPr/>
        </p:nvSpPr>
        <p:spPr>
          <a:xfrm>
            <a:off x="11790900" y="5206042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15" name="Shape 966"/>
          <p:cNvSpPr/>
          <p:nvPr/>
        </p:nvSpPr>
        <p:spPr>
          <a:xfrm>
            <a:off x="11672485" y="6730042"/>
            <a:ext cx="12401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597925" y="2473469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C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992868" y="331846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5288" y="4435617"/>
            <a:ext cx="5910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2800" dirty="0"/>
              <a:t>, </a:t>
            </a: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2*D (read </a:t>
            </a:r>
            <a:r>
              <a:rPr lang="en-US" sz="2800" b="1">
                <a:latin typeface="Helvetica"/>
                <a:ea typeface="Helvetica"/>
                <a:cs typeface="Helvetica"/>
                <a:sym typeface="Helvetica"/>
              </a:rPr>
              <a:t>and write parity disk)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25947" y="6660629"/>
            <a:ext cx="81676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RAID-4: Throughput</a:t>
            </a:r>
          </a:p>
        </p:txBody>
      </p:sp>
      <p:sp>
        <p:nvSpPr>
          <p:cNvPr id="975" name="Shape 975"/>
          <p:cNvSpPr>
            <a:spLocks noGrp="1"/>
          </p:cNvSpPr>
          <p:nvPr>
            <p:ph type="body" idx="4294967295"/>
          </p:nvPr>
        </p:nvSpPr>
        <p:spPr>
          <a:xfrm>
            <a:off x="342900" y="2274888"/>
            <a:ext cx="12661900" cy="50974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is steady-state throughput for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sequential reads?	</a:t>
            </a:r>
            <a:r>
              <a:rPr lang="en-US" sz="3800" dirty="0"/>
              <a:t>	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sequential writes?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reads?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writes?		</a:t>
            </a:r>
            <a:endParaRPr sz="38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955"/>
          <p:cNvSpPr/>
          <p:nvPr/>
        </p:nvSpPr>
        <p:spPr>
          <a:xfrm>
            <a:off x="5848297" y="816595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Shape 956"/>
          <p:cNvSpPr/>
          <p:nvPr/>
        </p:nvSpPr>
        <p:spPr>
          <a:xfrm>
            <a:off x="7290209" y="816595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Shape 957"/>
          <p:cNvSpPr/>
          <p:nvPr/>
        </p:nvSpPr>
        <p:spPr>
          <a:xfrm>
            <a:off x="8732121" y="816595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hape 958"/>
          <p:cNvSpPr/>
          <p:nvPr/>
        </p:nvSpPr>
        <p:spPr>
          <a:xfrm>
            <a:off x="10174032" y="816595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Shape 959"/>
          <p:cNvSpPr/>
          <p:nvPr/>
        </p:nvSpPr>
        <p:spPr>
          <a:xfrm>
            <a:off x="11615944" y="816595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Shape 960"/>
          <p:cNvSpPr/>
          <p:nvPr/>
        </p:nvSpPr>
        <p:spPr>
          <a:xfrm>
            <a:off x="5409770" y="8099142"/>
            <a:ext cx="6982934" cy="790216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" name="Shape 961"/>
          <p:cNvSpPr/>
          <p:nvPr/>
        </p:nvSpPr>
        <p:spPr>
          <a:xfrm>
            <a:off x="5515763" y="7465550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Disk0</a:t>
            </a:r>
          </a:p>
        </p:txBody>
      </p:sp>
      <p:sp>
        <p:nvSpPr>
          <p:cNvPr id="11" name="Shape 962"/>
          <p:cNvSpPr/>
          <p:nvPr/>
        </p:nvSpPr>
        <p:spPr>
          <a:xfrm>
            <a:off x="6957675" y="7465550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Disk1</a:t>
            </a:r>
          </a:p>
        </p:txBody>
      </p:sp>
      <p:sp>
        <p:nvSpPr>
          <p:cNvPr id="12" name="Shape 963"/>
          <p:cNvSpPr/>
          <p:nvPr/>
        </p:nvSpPr>
        <p:spPr>
          <a:xfrm>
            <a:off x="8399587" y="7465550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Disk2</a:t>
            </a:r>
          </a:p>
        </p:txBody>
      </p:sp>
      <p:sp>
        <p:nvSpPr>
          <p:cNvPr id="13" name="Shape 964"/>
          <p:cNvSpPr/>
          <p:nvPr/>
        </p:nvSpPr>
        <p:spPr>
          <a:xfrm>
            <a:off x="9841499" y="7465550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Disk3</a:t>
            </a:r>
          </a:p>
        </p:txBody>
      </p:sp>
      <p:sp>
        <p:nvSpPr>
          <p:cNvPr id="14" name="Shape 965"/>
          <p:cNvSpPr/>
          <p:nvPr/>
        </p:nvSpPr>
        <p:spPr>
          <a:xfrm>
            <a:off x="11283411" y="7465550"/>
            <a:ext cx="1003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Disk4</a:t>
            </a:r>
          </a:p>
        </p:txBody>
      </p:sp>
      <p:sp>
        <p:nvSpPr>
          <p:cNvPr id="15" name="Shape 966"/>
          <p:cNvSpPr/>
          <p:nvPr/>
        </p:nvSpPr>
        <p:spPr>
          <a:xfrm>
            <a:off x="11164996" y="8989550"/>
            <a:ext cx="12401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(parity)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0425" y="3274814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425" y="4274423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406200" y="5274032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R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406200" y="6158259"/>
            <a:ext cx="5418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R/2 (read and write parity disk)</a:t>
            </a:r>
          </a:p>
        </p:txBody>
      </p:sp>
      <p:sp>
        <p:nvSpPr>
          <p:cNvPr id="20" name="Shape 979"/>
          <p:cNvSpPr/>
          <p:nvPr/>
        </p:nvSpPr>
        <p:spPr>
          <a:xfrm>
            <a:off x="5404874" y="6079579"/>
            <a:ext cx="5439926" cy="681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" name="Shape 980"/>
          <p:cNvSpPr/>
          <p:nvPr/>
        </p:nvSpPr>
        <p:spPr>
          <a:xfrm>
            <a:off x="1358707" y="7411040"/>
            <a:ext cx="35474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to avoid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parity bottleneck?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/>
      <p:bldP spid="16" grpId="0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Solution 2: RAID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4402795" y="4913183"/>
            <a:ext cx="811073" cy="658591"/>
            <a:chOff x="0" y="0"/>
            <a:chExt cx="811071" cy="658590"/>
          </a:xfrm>
        </p:grpSpPr>
        <p:sp>
          <p:nvSpPr>
            <p:cNvPr id="152" name="Shape 152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4402795" y="3210053"/>
            <a:ext cx="4199209" cy="65859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FS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5532174" y="4913183"/>
            <a:ext cx="811073" cy="658591"/>
            <a:chOff x="0" y="0"/>
            <a:chExt cx="811071" cy="658590"/>
          </a:xfrm>
        </p:grpSpPr>
        <p:sp>
          <p:nvSpPr>
            <p:cNvPr id="157" name="Shape 157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6661553" y="4913183"/>
            <a:ext cx="811073" cy="658591"/>
            <a:chOff x="0" y="0"/>
            <a:chExt cx="811071" cy="658590"/>
          </a:xfrm>
        </p:grpSpPr>
        <p:sp>
          <p:nvSpPr>
            <p:cNvPr id="161" name="Shape 161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7790932" y="4913183"/>
            <a:ext cx="811072" cy="658591"/>
            <a:chOff x="0" y="0"/>
            <a:chExt cx="811071" cy="658590"/>
          </a:xfrm>
        </p:grpSpPr>
        <p:sp>
          <p:nvSpPr>
            <p:cNvPr id="165" name="Shape 165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4402795" y="2293138"/>
            <a:ext cx="4199210" cy="65859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170" name="Shape 170"/>
          <p:cNvSpPr/>
          <p:nvPr/>
        </p:nvSpPr>
        <p:spPr>
          <a:xfrm>
            <a:off x="2205551" y="5979619"/>
            <a:ext cx="859369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Build logical disk from many physical disks.</a:t>
            </a:r>
          </a:p>
        </p:txBody>
      </p:sp>
      <p:sp>
        <p:nvSpPr>
          <p:cNvPr id="171" name="Shape 171"/>
          <p:cNvSpPr/>
          <p:nvPr/>
        </p:nvSpPr>
        <p:spPr>
          <a:xfrm>
            <a:off x="4402795" y="4096538"/>
            <a:ext cx="4199210" cy="65859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Fake </a:t>
            </a:r>
            <a:r>
              <a:rPr lang="en-US" sz="3000" b="1" dirty="0">
                <a:solidFill>
                  <a:srgbClr val="FFFFFF"/>
                </a:solidFill>
              </a:rPr>
              <a:t>Logical </a:t>
            </a:r>
            <a:r>
              <a:rPr sz="3000" b="1" dirty="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172" name="Shape 172"/>
          <p:cNvSpPr/>
          <p:nvPr/>
        </p:nvSpPr>
        <p:spPr>
          <a:xfrm>
            <a:off x="1814136" y="7454724"/>
            <a:ext cx="90874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RAID: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3600" dirty="0">
                <a:solidFill>
                  <a:schemeClr val="bg1"/>
                </a:solidFill>
              </a:rPr>
              <a:t>edundant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600" dirty="0">
                <a:solidFill>
                  <a:schemeClr val="bg1"/>
                </a:solidFill>
              </a:rPr>
              <a:t>rray of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600" dirty="0">
                <a:solidFill>
                  <a:schemeClr val="bg1"/>
                </a:solidFill>
              </a:rPr>
              <a:t>nexpensive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3600" dirty="0">
                <a:solidFill>
                  <a:schemeClr val="bg1"/>
                </a:solidFill>
              </a:rPr>
              <a:t>isks</a:t>
            </a:r>
          </a:p>
        </p:txBody>
      </p:sp>
      <p:sp>
        <p:nvSpPr>
          <p:cNvPr id="24" name="Shape 196"/>
          <p:cNvSpPr txBox="1">
            <a:spLocks/>
          </p:cNvSpPr>
          <p:nvPr/>
        </p:nvSpPr>
        <p:spPr>
          <a:xfrm>
            <a:off x="536713" y="2435792"/>
            <a:ext cx="3297238" cy="231933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RAID is: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- transparent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- deployable</a:t>
            </a:r>
          </a:p>
        </p:txBody>
      </p:sp>
      <p:sp>
        <p:nvSpPr>
          <p:cNvPr id="25" name="Shape 220"/>
          <p:cNvSpPr txBox="1">
            <a:spLocks/>
          </p:cNvSpPr>
          <p:nvPr/>
        </p:nvSpPr>
        <p:spPr>
          <a:xfrm>
            <a:off x="9055100" y="2379663"/>
            <a:ext cx="3949700" cy="317976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Logical disk gives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- capacity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- performance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-reliability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10933" y="2026667"/>
            <a:ext cx="6982934" cy="4495801"/>
            <a:chOff x="3010933" y="2026667"/>
            <a:chExt cx="6982934" cy="4495801"/>
          </a:xfrm>
        </p:grpSpPr>
        <p:sp>
          <p:nvSpPr>
            <p:cNvPr id="985" name="Shape 985"/>
            <p:cNvSpPr/>
            <p:nvPr/>
          </p:nvSpPr>
          <p:spPr>
            <a:xfrm>
              <a:off x="3499954" y="2727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4941866" y="2727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383778" y="2727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7825690" y="2727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9193063" y="2727073"/>
              <a:ext cx="38632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3116926" y="2026667"/>
              <a:ext cx="1003301" cy="533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Disk0</a:t>
              </a:r>
            </a:p>
          </p:txBody>
        </p:sp>
        <p:sp>
          <p:nvSpPr>
            <p:cNvPr id="992" name="Shape 992"/>
            <p:cNvSpPr/>
            <p:nvPr/>
          </p:nvSpPr>
          <p:spPr>
            <a:xfrm>
              <a:off x="4558838" y="2026667"/>
              <a:ext cx="1003301" cy="533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Disk1</a:t>
              </a:r>
            </a:p>
          </p:txBody>
        </p:sp>
        <p:sp>
          <p:nvSpPr>
            <p:cNvPr id="993" name="Shape 993"/>
            <p:cNvSpPr/>
            <p:nvPr/>
          </p:nvSpPr>
          <p:spPr>
            <a:xfrm>
              <a:off x="6000750" y="2026667"/>
              <a:ext cx="1003301" cy="533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Disk2</a:t>
              </a:r>
            </a:p>
          </p:txBody>
        </p:sp>
        <p:sp>
          <p:nvSpPr>
            <p:cNvPr id="994" name="Shape 994"/>
            <p:cNvSpPr/>
            <p:nvPr/>
          </p:nvSpPr>
          <p:spPr>
            <a:xfrm>
              <a:off x="7442662" y="2026667"/>
              <a:ext cx="1003301" cy="533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Disk3</a:t>
              </a:r>
            </a:p>
          </p:txBody>
        </p:sp>
        <p:sp>
          <p:nvSpPr>
            <p:cNvPr id="995" name="Shape 995"/>
            <p:cNvSpPr/>
            <p:nvPr/>
          </p:nvSpPr>
          <p:spPr>
            <a:xfrm>
              <a:off x="8884574" y="2026667"/>
              <a:ext cx="1003301" cy="533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Disk4</a:t>
              </a:r>
            </a:p>
          </p:txBody>
        </p:sp>
        <p:sp>
          <p:nvSpPr>
            <p:cNvPr id="996" name="Shape 996"/>
            <p:cNvSpPr/>
            <p:nvPr/>
          </p:nvSpPr>
          <p:spPr>
            <a:xfrm>
              <a:off x="3499954" y="3870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4941866" y="3870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98" name="Shape 998"/>
            <p:cNvSpPr/>
            <p:nvPr/>
          </p:nvSpPr>
          <p:spPr>
            <a:xfrm>
              <a:off x="6383778" y="3870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7751151" y="3870073"/>
              <a:ext cx="38632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9267602" y="3870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3499954" y="5013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941866" y="5013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09239" y="5013073"/>
              <a:ext cx="38632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7825690" y="5013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9267602" y="5013073"/>
              <a:ext cx="23724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140450" y="5684267"/>
              <a:ext cx="723901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8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6898" y="7795260"/>
            <a:ext cx="6904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Rotate parity across different disks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RAID-5: Analysis</a:t>
            </a:r>
          </a:p>
        </p:txBody>
      </p:sp>
      <p:sp>
        <p:nvSpPr>
          <p:cNvPr id="4" name="Shape 969"/>
          <p:cNvSpPr txBox="1">
            <a:spLocks/>
          </p:cNvSpPr>
          <p:nvPr/>
        </p:nvSpPr>
        <p:spPr>
          <a:xfrm>
            <a:off x="651766" y="2423013"/>
            <a:ext cx="11099800" cy="516731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000000"/>
                </a:solidFill>
              </a:rPr>
              <a:t> What is capacity?		</a:t>
            </a:r>
          </a:p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000000"/>
                </a:solidFill>
              </a:rPr>
              <a:t>How many disks can fail?		</a:t>
            </a:r>
          </a:p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000000"/>
                </a:solidFill>
              </a:rPr>
              <a:t>Latency (read, write)?		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7925" y="2473469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992868" y="331846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79" y="4483449"/>
            <a:ext cx="5910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2800" dirty="0"/>
              <a:t>, </a:t>
            </a: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2*D (read </a:t>
            </a:r>
            <a:r>
              <a:rPr lang="en-US" sz="2800" b="1">
                <a:latin typeface="Helvetica"/>
                <a:ea typeface="Helvetica"/>
                <a:cs typeface="Helvetica"/>
                <a:sym typeface="Helvetica"/>
              </a:rPr>
              <a:t>and write parity disk)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51766" y="6050827"/>
            <a:ext cx="396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Same as RAID-4…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54498" y="6036620"/>
            <a:ext cx="4359220" cy="3336917"/>
            <a:chOff x="2761576" y="1909802"/>
            <a:chExt cx="7481650" cy="4798420"/>
          </a:xfrm>
        </p:grpSpPr>
        <p:sp>
          <p:nvSpPr>
            <p:cNvPr id="10" name="Shape 985"/>
            <p:cNvSpPr/>
            <p:nvPr/>
          </p:nvSpPr>
          <p:spPr>
            <a:xfrm>
              <a:off x="3414987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1" name="Shape 986"/>
            <p:cNvSpPr/>
            <p:nvPr/>
          </p:nvSpPr>
          <p:spPr>
            <a:xfrm>
              <a:off x="4856900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2" name="Shape 987"/>
            <p:cNvSpPr/>
            <p:nvPr/>
          </p:nvSpPr>
          <p:spPr>
            <a:xfrm>
              <a:off x="6298812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3" name="Shape 988"/>
            <p:cNvSpPr/>
            <p:nvPr/>
          </p:nvSpPr>
          <p:spPr>
            <a:xfrm>
              <a:off x="7740724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4" name="Shape 989"/>
            <p:cNvSpPr/>
            <p:nvPr/>
          </p:nvSpPr>
          <p:spPr>
            <a:xfrm>
              <a:off x="9054704" y="2583286"/>
              <a:ext cx="663041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5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Shape 991"/>
            <p:cNvSpPr/>
            <p:nvPr/>
          </p:nvSpPr>
          <p:spPr>
            <a:xfrm>
              <a:off x="2761576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Disk0</a:t>
              </a:r>
            </a:p>
          </p:txBody>
        </p:sp>
        <p:sp>
          <p:nvSpPr>
            <p:cNvPr id="17" name="Shape 992"/>
            <p:cNvSpPr/>
            <p:nvPr/>
          </p:nvSpPr>
          <p:spPr>
            <a:xfrm>
              <a:off x="4203489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Disk1</a:t>
              </a:r>
            </a:p>
          </p:txBody>
        </p:sp>
        <p:sp>
          <p:nvSpPr>
            <p:cNvPr id="18" name="Shape 993"/>
            <p:cNvSpPr/>
            <p:nvPr/>
          </p:nvSpPr>
          <p:spPr>
            <a:xfrm>
              <a:off x="5645401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Disk2</a:t>
              </a:r>
            </a:p>
          </p:txBody>
        </p:sp>
        <p:sp>
          <p:nvSpPr>
            <p:cNvPr id="19" name="Shape 994"/>
            <p:cNvSpPr/>
            <p:nvPr/>
          </p:nvSpPr>
          <p:spPr>
            <a:xfrm>
              <a:off x="7087313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Disk3</a:t>
              </a:r>
            </a:p>
          </p:txBody>
        </p:sp>
        <p:sp>
          <p:nvSpPr>
            <p:cNvPr id="20" name="Shape 995"/>
            <p:cNvSpPr/>
            <p:nvPr/>
          </p:nvSpPr>
          <p:spPr>
            <a:xfrm>
              <a:off x="8529225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Disk4</a:t>
              </a:r>
            </a:p>
          </p:txBody>
        </p:sp>
        <p:sp>
          <p:nvSpPr>
            <p:cNvPr id="21" name="Shape 996"/>
            <p:cNvSpPr/>
            <p:nvPr/>
          </p:nvSpPr>
          <p:spPr>
            <a:xfrm>
              <a:off x="3414987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2" name="Shape 997"/>
            <p:cNvSpPr/>
            <p:nvPr/>
          </p:nvSpPr>
          <p:spPr>
            <a:xfrm>
              <a:off x="4856900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3" name="Shape 998"/>
            <p:cNvSpPr/>
            <p:nvPr/>
          </p:nvSpPr>
          <p:spPr>
            <a:xfrm>
              <a:off x="6298812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4" name="Shape 999"/>
            <p:cNvSpPr/>
            <p:nvPr/>
          </p:nvSpPr>
          <p:spPr>
            <a:xfrm>
              <a:off x="7612792" y="3726286"/>
              <a:ext cx="663041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5" name="Shape 1000"/>
            <p:cNvSpPr/>
            <p:nvPr/>
          </p:nvSpPr>
          <p:spPr>
            <a:xfrm>
              <a:off x="9182636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6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Shape 1002"/>
            <p:cNvSpPr/>
            <p:nvPr/>
          </p:nvSpPr>
          <p:spPr>
            <a:xfrm>
              <a:off x="3414987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8" name="Shape 1003"/>
            <p:cNvSpPr/>
            <p:nvPr/>
          </p:nvSpPr>
          <p:spPr>
            <a:xfrm>
              <a:off x="4856900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9" name="Shape 1004"/>
            <p:cNvSpPr/>
            <p:nvPr/>
          </p:nvSpPr>
          <p:spPr>
            <a:xfrm>
              <a:off x="6170881" y="4869286"/>
              <a:ext cx="663041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30" name="Shape 1005"/>
            <p:cNvSpPr/>
            <p:nvPr/>
          </p:nvSpPr>
          <p:spPr>
            <a:xfrm>
              <a:off x="7740724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1" name="Shape 1006"/>
            <p:cNvSpPr/>
            <p:nvPr/>
          </p:nvSpPr>
          <p:spPr>
            <a:xfrm>
              <a:off x="9182636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Shape 1008"/>
            <p:cNvSpPr/>
            <p:nvPr/>
          </p:nvSpPr>
          <p:spPr>
            <a:xfrm>
              <a:off x="5886129" y="5498513"/>
              <a:ext cx="1232541" cy="12097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8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8531" y="7447820"/>
            <a:ext cx="81676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RAID-5: Throughput</a:t>
            </a:r>
          </a:p>
        </p:txBody>
      </p:sp>
      <p:sp>
        <p:nvSpPr>
          <p:cNvPr id="1017" name="Shape 1017"/>
          <p:cNvSpPr>
            <a:spLocks noGrp="1"/>
          </p:cNvSpPr>
          <p:nvPr>
            <p:ph type="body" idx="4294967295"/>
          </p:nvPr>
        </p:nvSpPr>
        <p:spPr>
          <a:xfrm>
            <a:off x="0" y="5989638"/>
            <a:ext cx="11099800" cy="33607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is steady-state throughput for</a:t>
            </a:r>
            <a:r>
              <a:rPr lang="en-US" sz="3800" dirty="0"/>
              <a:t> RAID-5?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sequential reads?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sequential writes?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reads?		</a:t>
            </a: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random writes?		</a:t>
            </a:r>
            <a:endParaRPr sz="38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975"/>
          <p:cNvSpPr txBox="1">
            <a:spLocks/>
          </p:cNvSpPr>
          <p:nvPr/>
        </p:nvSpPr>
        <p:spPr>
          <a:xfrm>
            <a:off x="342900" y="2275205"/>
            <a:ext cx="12661900" cy="3416935"/>
          </a:xfrm>
          <a:prstGeom prst="rect">
            <a:avLst/>
          </a:prstGeom>
        </p:spPr>
        <p:txBody>
          <a:bodyPr vert="horz" lIns="130046" tIns="65023" rIns="130046" bIns="65023" rtlCol="0">
            <a:normAutofit fontScale="77500" lnSpcReduction="20000"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Steady-state throughput for RAID-4:</a:t>
            </a:r>
          </a:p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</a:rPr>
              <a:t> - sequential reads?		</a:t>
            </a:r>
          </a:p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</a:rPr>
              <a:t> - sequential writes?	</a:t>
            </a:r>
          </a:p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</a:rPr>
              <a:t> - random reads?		</a:t>
            </a:r>
          </a:p>
          <a:p>
            <a:pPr marL="0" indent="0">
              <a:buFont typeface="Calisto MT" pitchFamily="18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</a:rPr>
              <a:t> - random writes?		</a:t>
            </a:r>
            <a:endParaRPr lang="en-US" sz="3800" b="1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9183" y="2872778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4958" y="3588066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614958" y="4280225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614958" y="5022866"/>
            <a:ext cx="5418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R/2 (read and write parity disk)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73850" y="3205234"/>
            <a:ext cx="6061216" cy="1444000"/>
            <a:chOff x="5409770" y="7285791"/>
            <a:chExt cx="7088624" cy="2416919"/>
          </a:xfrm>
        </p:grpSpPr>
        <p:sp>
          <p:nvSpPr>
            <p:cNvPr id="10" name="Shape 955"/>
            <p:cNvSpPr/>
            <p:nvPr/>
          </p:nvSpPr>
          <p:spPr>
            <a:xfrm>
              <a:off x="5819631" y="7944761"/>
              <a:ext cx="395566" cy="1098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Shape 956"/>
            <p:cNvSpPr/>
            <p:nvPr/>
          </p:nvSpPr>
          <p:spPr>
            <a:xfrm>
              <a:off x="7261542" y="7944761"/>
              <a:ext cx="395566" cy="1098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Shape 957"/>
            <p:cNvSpPr/>
            <p:nvPr/>
          </p:nvSpPr>
          <p:spPr>
            <a:xfrm>
              <a:off x="8703455" y="7944761"/>
              <a:ext cx="395566" cy="1098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Shape 958"/>
            <p:cNvSpPr/>
            <p:nvPr/>
          </p:nvSpPr>
          <p:spPr>
            <a:xfrm>
              <a:off x="10145367" y="7944761"/>
              <a:ext cx="395566" cy="1098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Shape 959"/>
            <p:cNvSpPr/>
            <p:nvPr/>
          </p:nvSpPr>
          <p:spPr>
            <a:xfrm>
              <a:off x="11587279" y="7944761"/>
              <a:ext cx="395566" cy="1098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Shape 960"/>
            <p:cNvSpPr/>
            <p:nvPr/>
          </p:nvSpPr>
          <p:spPr>
            <a:xfrm>
              <a:off x="5409770" y="8099142"/>
              <a:ext cx="6982934" cy="790216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Shape 961"/>
            <p:cNvSpPr/>
            <p:nvPr/>
          </p:nvSpPr>
          <p:spPr>
            <a:xfrm>
              <a:off x="5433438" y="7285791"/>
              <a:ext cx="1167951" cy="892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chemeClr val="bg1"/>
                  </a:solidFill>
                </a:rPr>
                <a:t>Disk0</a:t>
              </a:r>
            </a:p>
          </p:txBody>
        </p:sp>
        <p:sp>
          <p:nvSpPr>
            <p:cNvPr id="17" name="Shape 962"/>
            <p:cNvSpPr/>
            <p:nvPr/>
          </p:nvSpPr>
          <p:spPr>
            <a:xfrm>
              <a:off x="6875350" y="7285791"/>
              <a:ext cx="1167951" cy="8929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Disk1</a:t>
              </a:r>
            </a:p>
          </p:txBody>
        </p:sp>
        <p:sp>
          <p:nvSpPr>
            <p:cNvPr id="18" name="Shape 963"/>
            <p:cNvSpPr/>
            <p:nvPr/>
          </p:nvSpPr>
          <p:spPr>
            <a:xfrm>
              <a:off x="8317262" y="7285791"/>
              <a:ext cx="1167951" cy="8929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Disk2</a:t>
              </a:r>
            </a:p>
          </p:txBody>
        </p:sp>
        <p:sp>
          <p:nvSpPr>
            <p:cNvPr id="19" name="Shape 964"/>
            <p:cNvSpPr/>
            <p:nvPr/>
          </p:nvSpPr>
          <p:spPr>
            <a:xfrm>
              <a:off x="9759174" y="7285791"/>
              <a:ext cx="1167951" cy="8929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Disk3</a:t>
              </a:r>
            </a:p>
          </p:txBody>
        </p:sp>
        <p:sp>
          <p:nvSpPr>
            <p:cNvPr id="20" name="Shape 965"/>
            <p:cNvSpPr/>
            <p:nvPr/>
          </p:nvSpPr>
          <p:spPr>
            <a:xfrm>
              <a:off x="11201086" y="7285791"/>
              <a:ext cx="1167951" cy="8929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Disk4</a:t>
              </a:r>
            </a:p>
          </p:txBody>
        </p:sp>
        <p:sp>
          <p:nvSpPr>
            <p:cNvPr id="21" name="Shape 966"/>
            <p:cNvSpPr/>
            <p:nvPr/>
          </p:nvSpPr>
          <p:spPr>
            <a:xfrm>
              <a:off x="11071731" y="8809791"/>
              <a:ext cx="1426663" cy="8929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(parity)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54498" y="6036620"/>
            <a:ext cx="4359220" cy="3336917"/>
            <a:chOff x="2761576" y="1909802"/>
            <a:chExt cx="7481650" cy="4798420"/>
          </a:xfrm>
        </p:grpSpPr>
        <p:sp>
          <p:nvSpPr>
            <p:cNvPr id="24" name="Shape 985"/>
            <p:cNvSpPr/>
            <p:nvPr/>
          </p:nvSpPr>
          <p:spPr>
            <a:xfrm>
              <a:off x="3414987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5" name="Shape 986"/>
            <p:cNvSpPr/>
            <p:nvPr/>
          </p:nvSpPr>
          <p:spPr>
            <a:xfrm>
              <a:off x="4856900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6" name="Shape 987"/>
            <p:cNvSpPr/>
            <p:nvPr/>
          </p:nvSpPr>
          <p:spPr>
            <a:xfrm>
              <a:off x="6298812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7" name="Shape 988"/>
            <p:cNvSpPr/>
            <p:nvPr/>
          </p:nvSpPr>
          <p:spPr>
            <a:xfrm>
              <a:off x="7740724" y="2583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28" name="Shape 989"/>
            <p:cNvSpPr/>
            <p:nvPr/>
          </p:nvSpPr>
          <p:spPr>
            <a:xfrm>
              <a:off x="9054704" y="2583286"/>
              <a:ext cx="663041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9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Shape 991"/>
            <p:cNvSpPr/>
            <p:nvPr/>
          </p:nvSpPr>
          <p:spPr>
            <a:xfrm>
              <a:off x="2761576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Disk0</a:t>
              </a:r>
            </a:p>
          </p:txBody>
        </p:sp>
        <p:sp>
          <p:nvSpPr>
            <p:cNvPr id="31" name="Shape 992"/>
            <p:cNvSpPr/>
            <p:nvPr/>
          </p:nvSpPr>
          <p:spPr>
            <a:xfrm>
              <a:off x="4203489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Disk1</a:t>
              </a:r>
            </a:p>
          </p:txBody>
        </p:sp>
        <p:sp>
          <p:nvSpPr>
            <p:cNvPr id="32" name="Shape 993"/>
            <p:cNvSpPr/>
            <p:nvPr/>
          </p:nvSpPr>
          <p:spPr>
            <a:xfrm>
              <a:off x="5645401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Disk2</a:t>
              </a:r>
            </a:p>
          </p:txBody>
        </p:sp>
        <p:sp>
          <p:nvSpPr>
            <p:cNvPr id="33" name="Shape 994"/>
            <p:cNvSpPr/>
            <p:nvPr/>
          </p:nvSpPr>
          <p:spPr>
            <a:xfrm>
              <a:off x="7087313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chemeClr val="bg1"/>
                  </a:solidFill>
                </a:rPr>
                <a:t>Disk3</a:t>
              </a:r>
            </a:p>
          </p:txBody>
        </p:sp>
        <p:sp>
          <p:nvSpPr>
            <p:cNvPr id="34" name="Shape 995"/>
            <p:cNvSpPr/>
            <p:nvPr/>
          </p:nvSpPr>
          <p:spPr>
            <a:xfrm>
              <a:off x="8529225" y="1909802"/>
              <a:ext cx="1714001" cy="7671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chemeClr val="bg1"/>
                  </a:solidFill>
                </a:rPr>
                <a:t>Disk4</a:t>
              </a:r>
            </a:p>
          </p:txBody>
        </p:sp>
        <p:sp>
          <p:nvSpPr>
            <p:cNvPr id="35" name="Shape 996"/>
            <p:cNvSpPr/>
            <p:nvPr/>
          </p:nvSpPr>
          <p:spPr>
            <a:xfrm>
              <a:off x="3414987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6" name="Shape 997"/>
            <p:cNvSpPr/>
            <p:nvPr/>
          </p:nvSpPr>
          <p:spPr>
            <a:xfrm>
              <a:off x="4856900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7" name="Shape 998"/>
            <p:cNvSpPr/>
            <p:nvPr/>
          </p:nvSpPr>
          <p:spPr>
            <a:xfrm>
              <a:off x="6298812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" name="Shape 999"/>
            <p:cNvSpPr/>
            <p:nvPr/>
          </p:nvSpPr>
          <p:spPr>
            <a:xfrm>
              <a:off x="7612792" y="3726286"/>
              <a:ext cx="663041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39" name="Shape 1000"/>
            <p:cNvSpPr/>
            <p:nvPr/>
          </p:nvSpPr>
          <p:spPr>
            <a:xfrm>
              <a:off x="9182636" y="3726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0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Shape 1002"/>
            <p:cNvSpPr/>
            <p:nvPr/>
          </p:nvSpPr>
          <p:spPr>
            <a:xfrm>
              <a:off x="3414987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2" name="Shape 1003"/>
            <p:cNvSpPr/>
            <p:nvPr/>
          </p:nvSpPr>
          <p:spPr>
            <a:xfrm>
              <a:off x="4856900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3" name="Shape 1004"/>
            <p:cNvSpPr/>
            <p:nvPr/>
          </p:nvSpPr>
          <p:spPr>
            <a:xfrm>
              <a:off x="6170881" y="4869286"/>
              <a:ext cx="663041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4" name="Shape 1005"/>
            <p:cNvSpPr/>
            <p:nvPr/>
          </p:nvSpPr>
          <p:spPr>
            <a:xfrm>
              <a:off x="7740724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5" name="Shape 1006"/>
            <p:cNvSpPr/>
            <p:nvPr/>
          </p:nvSpPr>
          <p:spPr>
            <a:xfrm>
              <a:off x="9182636" y="4869286"/>
              <a:ext cx="407179" cy="944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6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Shape 1008"/>
            <p:cNvSpPr/>
            <p:nvPr/>
          </p:nvSpPr>
          <p:spPr>
            <a:xfrm>
              <a:off x="5886129" y="5498513"/>
              <a:ext cx="1232541" cy="12097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8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442396" y="6608057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42396" y="7291559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81857" y="8032137"/>
            <a:ext cx="1282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(N) * R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4480621" y="872114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N * R/4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RAID</a:t>
            </a:r>
            <a:r>
              <a:rPr lang="en-US" sz="6480" dirty="0">
                <a:solidFill>
                  <a:srgbClr val="FFFFFF"/>
                </a:solidFill>
              </a:rPr>
              <a:t> Level Comparisons</a:t>
            </a:r>
            <a:endParaRPr sz="6480" dirty="0">
              <a:solidFill>
                <a:srgbClr val="FFFFFF"/>
              </a:solidFill>
            </a:endParaRPr>
          </a:p>
        </p:txBody>
      </p:sp>
      <p:graphicFrame>
        <p:nvGraphicFramePr>
          <p:cNvPr id="1025" name="Table 1025"/>
          <p:cNvGraphicFramePr/>
          <p:nvPr>
            <p:extLst>
              <p:ext uri="{D42A27DB-BD31-4B8C-83A1-F6EECF244321}">
                <p14:modId xmlns:p14="http://schemas.microsoft.com/office/powerpoint/2010/main" val="1935384842"/>
              </p:ext>
            </p:extLst>
          </p:nvPr>
        </p:nvGraphicFramePr>
        <p:xfrm>
          <a:off x="4053163" y="2308796"/>
          <a:ext cx="4898473" cy="332119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47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238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Reliability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Capacity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C*N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C*N/2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N-1</a:t>
                      </a:r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) * C</a:t>
                      </a:r>
                      <a:endParaRPr sz="2800" dirty="0">
                        <a:solidFill>
                          <a:schemeClr val="bg2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N-1</a:t>
                      </a:r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) * C</a:t>
                      </a:r>
                      <a:endParaRPr sz="2800" dirty="0">
                        <a:solidFill>
                          <a:schemeClr val="bg2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RAID</a:t>
            </a:r>
            <a:r>
              <a:rPr lang="en-US" sz="6480" dirty="0">
                <a:solidFill>
                  <a:srgbClr val="FFFFFF"/>
                </a:solidFill>
              </a:rPr>
              <a:t> LEVEL Comparisons</a:t>
            </a:r>
            <a:endParaRPr sz="6480" dirty="0">
              <a:solidFill>
                <a:srgbClr val="FFFFFF"/>
              </a:solidFill>
            </a:endParaRPr>
          </a:p>
        </p:txBody>
      </p:sp>
      <p:graphicFrame>
        <p:nvGraphicFramePr>
          <p:cNvPr id="1028" name="Table 1028"/>
          <p:cNvGraphicFramePr/>
          <p:nvPr>
            <p:extLst>
              <p:ext uri="{D42A27DB-BD31-4B8C-83A1-F6EECF244321}">
                <p14:modId xmlns:p14="http://schemas.microsoft.com/office/powerpoint/2010/main" val="457874835"/>
              </p:ext>
            </p:extLst>
          </p:nvPr>
        </p:nvGraphicFramePr>
        <p:xfrm>
          <a:off x="3274031" y="2308796"/>
          <a:ext cx="6456737" cy="332119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47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238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Read Latency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Write Latency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2D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2D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RAID Level Comparisons</a:t>
            </a:r>
            <a:endParaRPr sz="6480" dirty="0">
              <a:solidFill>
                <a:srgbClr val="FFFFFF"/>
              </a:solidFill>
            </a:endParaRPr>
          </a:p>
        </p:txBody>
      </p:sp>
      <p:graphicFrame>
        <p:nvGraphicFramePr>
          <p:cNvPr id="1036" name="Table 1036"/>
          <p:cNvGraphicFramePr/>
          <p:nvPr>
            <p:extLst>
              <p:ext uri="{D42A27DB-BD31-4B8C-83A1-F6EECF244321}">
                <p14:modId xmlns:p14="http://schemas.microsoft.com/office/powerpoint/2010/main" val="633325369"/>
              </p:ext>
            </p:extLst>
          </p:nvPr>
        </p:nvGraphicFramePr>
        <p:xfrm>
          <a:off x="1823156" y="3281894"/>
          <a:ext cx="9356232" cy="332119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21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38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Seq Read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Seq Write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Rand Read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Rand Write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N/2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N/2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N/2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(N-1)*S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(N-1)*S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(N-1)*R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R/2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2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(N-1)*S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(N-1)*S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N/4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hape 1040"/>
          <p:cNvSpPr/>
          <p:nvPr/>
        </p:nvSpPr>
        <p:spPr>
          <a:xfrm>
            <a:off x="2459003" y="7038836"/>
            <a:ext cx="74924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RAID-5 is strictly better than RAID-4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RAID Level Comparisons</a:t>
            </a:r>
            <a:endParaRPr sz="6480" dirty="0">
              <a:solidFill>
                <a:srgbClr val="FFFFFF"/>
              </a:solidFill>
            </a:endParaRPr>
          </a:p>
        </p:txBody>
      </p:sp>
      <p:graphicFrame>
        <p:nvGraphicFramePr>
          <p:cNvPr id="1043" name="Table 1043"/>
          <p:cNvGraphicFramePr/>
          <p:nvPr>
            <p:extLst>
              <p:ext uri="{D42A27DB-BD31-4B8C-83A1-F6EECF244321}">
                <p14:modId xmlns:p14="http://schemas.microsoft.com/office/powerpoint/2010/main" val="1116230875"/>
              </p:ext>
            </p:extLst>
          </p:nvPr>
        </p:nvGraphicFramePr>
        <p:xfrm>
          <a:off x="1703070" y="3200400"/>
          <a:ext cx="9596403" cy="328838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44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8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0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7491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Seq Read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Seq Write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Rand Read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Rand Write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2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N/2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N/2 * 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N/2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2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RAID-5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(N-1)*S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(N-1)*S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N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N/4 * 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7980" y="6816775"/>
            <a:ext cx="12019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RAID-0 is always fastest and has </a:t>
            </a:r>
            <a:r>
              <a:rPr lang="en-US" sz="2800">
                <a:solidFill>
                  <a:schemeClr val="bg1"/>
                </a:solidFill>
              </a:rPr>
              <a:t>best capacity (but </a:t>
            </a:r>
            <a:r>
              <a:rPr lang="en-US" sz="2800" dirty="0">
                <a:solidFill>
                  <a:schemeClr val="bg1"/>
                </a:solidFill>
              </a:rPr>
              <a:t>at cost of reliability)</a:t>
            </a:r>
          </a:p>
        </p:txBody>
      </p:sp>
      <p:sp>
        <p:nvSpPr>
          <p:cNvPr id="5" name="Shape 1054"/>
          <p:cNvSpPr/>
          <p:nvPr/>
        </p:nvSpPr>
        <p:spPr>
          <a:xfrm>
            <a:off x="347980" y="7508244"/>
            <a:ext cx="82250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RAID-5 better than RAID-1 for sequential</a:t>
            </a:r>
            <a:r>
              <a:rPr lang="en-US" sz="2800" dirty="0">
                <a:solidFill>
                  <a:schemeClr val="bg1"/>
                </a:solidFill>
              </a:rPr>
              <a:t> workloads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6" name="Shape 1054"/>
          <p:cNvSpPr/>
          <p:nvPr/>
        </p:nvSpPr>
        <p:spPr>
          <a:xfrm>
            <a:off x="347980" y="8190344"/>
            <a:ext cx="788036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RAID-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sz="2800" dirty="0">
                <a:solidFill>
                  <a:schemeClr val="bg1"/>
                </a:solidFill>
              </a:rPr>
              <a:t> better than RAID-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r>
              <a:rPr sz="2800" dirty="0">
                <a:solidFill>
                  <a:schemeClr val="bg1"/>
                </a:solidFill>
              </a:rPr>
              <a:t> for </a:t>
            </a:r>
            <a:r>
              <a:rPr lang="en-US" sz="2800" dirty="0">
                <a:solidFill>
                  <a:schemeClr val="bg1"/>
                </a:solidFill>
              </a:rPr>
              <a:t>random workloads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064" name="Shape 1064"/>
          <p:cNvSpPr>
            <a:spLocks noGrp="1"/>
          </p:cNvSpPr>
          <p:nvPr>
            <p:ph type="body" idx="4294967295"/>
          </p:nvPr>
        </p:nvSpPr>
        <p:spPr>
          <a:xfrm>
            <a:off x="0" y="2279650"/>
            <a:ext cx="12526963" cy="6818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Many engineering tradeoffs with RAID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capacity, reliability, performance</a:t>
            </a:r>
            <a:r>
              <a:rPr lang="en-US" sz="3500" dirty="0"/>
              <a:t> for different workloads</a:t>
            </a: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Block-based interface: </a:t>
            </a:r>
            <a:br>
              <a:rPr lang="en-US" sz="3800" dirty="0"/>
            </a:br>
            <a:r>
              <a:rPr lang="en-US" sz="3800" dirty="0"/>
              <a:t>Very deployable and popular storage solution due to transparency </a:t>
            </a:r>
            <a:endParaRPr sz="3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73201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Why </a:t>
            </a:r>
            <a:r>
              <a:rPr sz="6480" i="1">
                <a:solidFill>
                  <a:srgbClr val="FFFFFF"/>
                </a:solidFill>
              </a:rPr>
              <a:t>Inexpensive</a:t>
            </a:r>
            <a:r>
              <a:rPr sz="6480">
                <a:solidFill>
                  <a:srgbClr val="FFFFFF"/>
                </a:solidFill>
              </a:rPr>
              <a:t> Disks?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0" y="2360613"/>
            <a:ext cx="11852275" cy="7200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Economies of scale!  </a:t>
            </a:r>
            <a:r>
              <a:rPr lang="en-US" sz="3686" dirty="0"/>
              <a:t>Commodity</a:t>
            </a:r>
            <a:r>
              <a:rPr sz="3686" dirty="0"/>
              <a:t> disks </a:t>
            </a:r>
            <a:r>
              <a:rPr lang="en-US" sz="3686" dirty="0"/>
              <a:t>cost less</a:t>
            </a:r>
            <a:endParaRPr sz="3686" dirty="0"/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endParaRPr sz="3686" dirty="0"/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lang="en-US" sz="3686" dirty="0"/>
              <a:t>Can buy </a:t>
            </a:r>
            <a:r>
              <a:rPr sz="3686" dirty="0"/>
              <a:t>many commodity H/W components for the same price as few </a:t>
            </a:r>
            <a:r>
              <a:rPr lang="en-US" sz="3686" dirty="0"/>
              <a:t>high-end</a:t>
            </a:r>
            <a:r>
              <a:rPr sz="3686" dirty="0"/>
              <a:t> components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endParaRPr sz="3686" dirty="0"/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Strategy: write S/W to build high-quality logical devices from many cheap devices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endParaRPr sz="3686" dirty="0"/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Alternative to RAID: buy an expensive, high-end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General Strategy</a:t>
            </a:r>
            <a:r>
              <a:rPr lang="en-US" sz="6480" dirty="0">
                <a:solidFill>
                  <a:srgbClr val="FFFFFF"/>
                </a:solidFill>
              </a:rPr>
              <a:t>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MAPPING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268559" y="6020185"/>
            <a:ext cx="2013998" cy="65859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311" name="Shape 311"/>
          <p:cNvSpPr/>
          <p:nvPr/>
        </p:nvSpPr>
        <p:spPr>
          <a:xfrm>
            <a:off x="6642729" y="6020185"/>
            <a:ext cx="2013998" cy="65859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312" name="Shape 312"/>
          <p:cNvSpPr/>
          <p:nvPr/>
        </p:nvSpPr>
        <p:spPr>
          <a:xfrm flipH="1">
            <a:off x="6285715" y="4805648"/>
            <a:ext cx="173760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6463515" y="4805648"/>
            <a:ext cx="173760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552540" y="4831445"/>
            <a:ext cx="78091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 flipH="1">
            <a:off x="4298040" y="4831445"/>
            <a:ext cx="78091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363038" y="4161412"/>
            <a:ext cx="4199210" cy="65859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RAID</a:t>
            </a:r>
          </a:p>
        </p:txBody>
      </p:sp>
      <p:sp>
        <p:nvSpPr>
          <p:cNvPr id="317" name="Shape 317"/>
          <p:cNvSpPr/>
          <p:nvPr/>
        </p:nvSpPr>
        <p:spPr>
          <a:xfrm>
            <a:off x="4372190" y="3619687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8" name="Shape 318"/>
          <p:cNvSpPr/>
          <p:nvPr/>
        </p:nvSpPr>
        <p:spPr>
          <a:xfrm>
            <a:off x="6013167" y="3619687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19" name="Shape 319"/>
          <p:cNvSpPr/>
          <p:nvPr/>
        </p:nvSpPr>
        <p:spPr>
          <a:xfrm>
            <a:off x="7859684" y="3619687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20" name="Shape 320"/>
          <p:cNvSpPr/>
          <p:nvPr/>
        </p:nvSpPr>
        <p:spPr>
          <a:xfrm>
            <a:off x="4281059" y="6706331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Shape 321"/>
          <p:cNvSpPr/>
          <p:nvPr/>
        </p:nvSpPr>
        <p:spPr>
          <a:xfrm>
            <a:off x="5591957" y="6706331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2" name="Shape 322"/>
          <p:cNvSpPr/>
          <p:nvPr/>
        </p:nvSpPr>
        <p:spPr>
          <a:xfrm>
            <a:off x="6637294" y="6706331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3" name="Shape 323"/>
          <p:cNvSpPr/>
          <p:nvPr/>
        </p:nvSpPr>
        <p:spPr>
          <a:xfrm>
            <a:off x="7948193" y="6706331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4" name="Shape 324"/>
          <p:cNvSpPr/>
          <p:nvPr/>
        </p:nvSpPr>
        <p:spPr>
          <a:xfrm>
            <a:off x="2559331" y="2616381"/>
            <a:ext cx="78066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Build fast, large disk from smaller ones.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 flipH="1">
            <a:off x="6206202" y="4646622"/>
            <a:ext cx="173760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384002" y="4646622"/>
            <a:ext cx="173760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473027" y="4672419"/>
            <a:ext cx="78091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9" name="Shape 329"/>
          <p:cNvSpPr/>
          <p:nvPr/>
        </p:nvSpPr>
        <p:spPr>
          <a:xfrm flipH="1">
            <a:off x="4218527" y="4672419"/>
            <a:ext cx="78091" cy="1153789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General Strategy</a:t>
            </a:r>
            <a:r>
              <a:rPr lang="en-US" sz="6480" dirty="0">
                <a:solidFill>
                  <a:srgbClr val="FFFFFF"/>
                </a:solidFill>
              </a:rPr>
              <a:t>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REDUNDANCY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189046" y="5861159"/>
            <a:ext cx="2013998" cy="65859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332" name="Shape 332"/>
          <p:cNvSpPr/>
          <p:nvPr/>
        </p:nvSpPr>
        <p:spPr>
          <a:xfrm>
            <a:off x="6563216" y="5861159"/>
            <a:ext cx="2013998" cy="65859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333" name="Shape 333"/>
          <p:cNvSpPr/>
          <p:nvPr/>
        </p:nvSpPr>
        <p:spPr>
          <a:xfrm>
            <a:off x="8937386" y="5861159"/>
            <a:ext cx="2013998" cy="65859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334" name="Shape 334"/>
          <p:cNvSpPr/>
          <p:nvPr/>
        </p:nvSpPr>
        <p:spPr>
          <a:xfrm>
            <a:off x="1814876" y="5861159"/>
            <a:ext cx="2013998" cy="65859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335" name="Shape 335"/>
          <p:cNvSpPr/>
          <p:nvPr/>
        </p:nvSpPr>
        <p:spPr>
          <a:xfrm>
            <a:off x="6384002" y="4646623"/>
            <a:ext cx="2541864" cy="1159721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6" name="Shape 336"/>
          <p:cNvSpPr/>
          <p:nvPr/>
        </p:nvSpPr>
        <p:spPr>
          <a:xfrm flipH="1">
            <a:off x="3844002" y="4646623"/>
            <a:ext cx="2541864" cy="1159721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03302" y="4646623"/>
            <a:ext cx="2541864" cy="1159721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8" name="Shape 338"/>
          <p:cNvSpPr/>
          <p:nvPr/>
        </p:nvSpPr>
        <p:spPr>
          <a:xfrm flipH="1">
            <a:off x="1824702" y="4646623"/>
            <a:ext cx="2541864" cy="1159721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283525" y="4002386"/>
            <a:ext cx="4199210" cy="65859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RAID</a:t>
            </a:r>
          </a:p>
        </p:txBody>
      </p:sp>
      <p:sp>
        <p:nvSpPr>
          <p:cNvPr id="340" name="Shape 340"/>
          <p:cNvSpPr/>
          <p:nvPr/>
        </p:nvSpPr>
        <p:spPr>
          <a:xfrm>
            <a:off x="4292677" y="3460661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1" name="Shape 341"/>
          <p:cNvSpPr/>
          <p:nvPr/>
        </p:nvSpPr>
        <p:spPr>
          <a:xfrm>
            <a:off x="5933654" y="3460661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2" name="Shape 342"/>
          <p:cNvSpPr/>
          <p:nvPr/>
        </p:nvSpPr>
        <p:spPr>
          <a:xfrm>
            <a:off x="7780171" y="3460661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43" name="Shape 343"/>
          <p:cNvSpPr/>
          <p:nvPr/>
        </p:nvSpPr>
        <p:spPr>
          <a:xfrm>
            <a:off x="4201546" y="6547305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4" name="Shape 344"/>
          <p:cNvSpPr/>
          <p:nvPr/>
        </p:nvSpPr>
        <p:spPr>
          <a:xfrm>
            <a:off x="5512444" y="6547305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5" name="Shape 345"/>
          <p:cNvSpPr/>
          <p:nvPr/>
        </p:nvSpPr>
        <p:spPr>
          <a:xfrm>
            <a:off x="6557781" y="6547305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6" name="Shape 346"/>
          <p:cNvSpPr/>
          <p:nvPr/>
        </p:nvSpPr>
        <p:spPr>
          <a:xfrm>
            <a:off x="7868680" y="6547305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7" name="Shape 347"/>
          <p:cNvSpPr/>
          <p:nvPr/>
        </p:nvSpPr>
        <p:spPr>
          <a:xfrm>
            <a:off x="8914017" y="6547305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8" name="Shape 348"/>
          <p:cNvSpPr/>
          <p:nvPr/>
        </p:nvSpPr>
        <p:spPr>
          <a:xfrm>
            <a:off x="10263016" y="6547305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9" name="Shape 349"/>
          <p:cNvSpPr/>
          <p:nvPr/>
        </p:nvSpPr>
        <p:spPr>
          <a:xfrm>
            <a:off x="1807210" y="6547305"/>
            <a:ext cx="29815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0" name="Shape 350"/>
          <p:cNvSpPr/>
          <p:nvPr/>
        </p:nvSpPr>
        <p:spPr>
          <a:xfrm>
            <a:off x="3118109" y="6547305"/>
            <a:ext cx="689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51" name="Shape 351"/>
          <p:cNvSpPr/>
          <p:nvPr/>
        </p:nvSpPr>
        <p:spPr>
          <a:xfrm>
            <a:off x="2896598" y="2457355"/>
            <a:ext cx="697306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Add even more disks for reliability.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Mapping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4294967295"/>
          </p:nvPr>
        </p:nvSpPr>
        <p:spPr>
          <a:xfrm>
            <a:off x="277813" y="2368550"/>
            <a:ext cx="12726987" cy="72358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4000" dirty="0"/>
              <a:t>How should we map logical </a:t>
            </a:r>
            <a:r>
              <a:rPr lang="en-US" sz="4000" dirty="0"/>
              <a:t>block addresses </a:t>
            </a:r>
            <a:r>
              <a:rPr sz="4000" dirty="0"/>
              <a:t>to </a:t>
            </a:r>
            <a:br>
              <a:rPr lang="en-US" sz="4000" dirty="0"/>
            </a:br>
            <a:r>
              <a:rPr sz="4000" dirty="0"/>
              <a:t>physical </a:t>
            </a:r>
            <a:r>
              <a:rPr lang="en-US" sz="4000" dirty="0"/>
              <a:t>block </a:t>
            </a:r>
            <a:r>
              <a:rPr sz="4000" dirty="0"/>
              <a:t>addresses?</a:t>
            </a:r>
          </a:p>
          <a:p>
            <a:pPr marL="762840" lvl="1" indent="-34290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Some similarity to virtual memory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ea typeface="Helvetica"/>
                <a:cs typeface="Helvetica"/>
                <a:sym typeface="Helvetica"/>
              </a:rPr>
              <a:t>1) </a:t>
            </a:r>
            <a:r>
              <a:rPr sz="4000" b="1" dirty="0">
                <a:ea typeface="Helvetica"/>
                <a:cs typeface="Helvetica"/>
                <a:sym typeface="Helvetica"/>
              </a:rPr>
              <a:t>Dynamic</a:t>
            </a:r>
            <a:r>
              <a:rPr sz="4000" dirty="0"/>
              <a:t> mapping: use data structure (hash table, tree)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4000" dirty="0"/>
              <a:t> - pag</a:t>
            </a:r>
            <a:r>
              <a:rPr lang="en-US" sz="4000" dirty="0"/>
              <a:t>e tables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40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ea typeface="Helvetica"/>
                <a:cs typeface="Helvetica"/>
                <a:sym typeface="Helvetica"/>
              </a:rPr>
              <a:t>2) </a:t>
            </a:r>
            <a:r>
              <a:rPr sz="4000" b="1" dirty="0">
                <a:ea typeface="Helvetica"/>
                <a:cs typeface="Helvetica"/>
                <a:sym typeface="Helvetica"/>
              </a:rPr>
              <a:t>Static</a:t>
            </a:r>
            <a:r>
              <a:rPr sz="4000" dirty="0"/>
              <a:t> mapping: use </a:t>
            </a:r>
            <a:r>
              <a:rPr lang="en-US" sz="4000" dirty="0"/>
              <a:t>simple </a:t>
            </a:r>
            <a:r>
              <a:rPr sz="4000" dirty="0"/>
              <a:t>math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4000" dirty="0"/>
              <a:t> - RAID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2000</Words>
  <Application>Microsoft Macintosh PowerPoint</Application>
  <PresentationFormat>Custom</PresentationFormat>
  <Paragraphs>916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Avenir Book</vt:lpstr>
      <vt:lpstr>Calisto MT</vt:lpstr>
      <vt:lpstr>Gill Sans MT</vt:lpstr>
      <vt:lpstr>Helvetica</vt:lpstr>
      <vt:lpstr>Marker Felt</vt:lpstr>
      <vt:lpstr>Perpetua Titling MT</vt:lpstr>
      <vt:lpstr>1_Precedent</vt:lpstr>
      <vt:lpstr>Announcements</vt:lpstr>
      <vt:lpstr>Persistence: RAID</vt:lpstr>
      <vt:lpstr>Only One Disk?</vt:lpstr>
      <vt:lpstr>Solution 1: JBOD</vt:lpstr>
      <vt:lpstr>Solution 2: RAID</vt:lpstr>
      <vt:lpstr>Why Inexpensive Disks?</vt:lpstr>
      <vt:lpstr>General Strategy: MAPPING</vt:lpstr>
      <vt:lpstr>General Strategy: REDUNDANCY</vt:lpstr>
      <vt:lpstr>Mapping</vt:lpstr>
      <vt:lpstr>Redundancy</vt:lpstr>
      <vt:lpstr>Reasoning About RAID</vt:lpstr>
      <vt:lpstr>RAID Decisions</vt:lpstr>
      <vt:lpstr>Workloads</vt:lpstr>
      <vt:lpstr>Metrics</vt:lpstr>
      <vt:lpstr>RAID-0: Striping</vt:lpstr>
      <vt:lpstr>4 disks</vt:lpstr>
      <vt:lpstr>4 disks</vt:lpstr>
      <vt:lpstr>Chunk Size</vt:lpstr>
      <vt:lpstr>RAID-0: Analysis</vt:lpstr>
      <vt:lpstr>RAID-1: Mirroring</vt:lpstr>
      <vt:lpstr>Raid-1 Layout</vt:lpstr>
      <vt:lpstr>Raid-1: 4 disks</vt:lpstr>
      <vt:lpstr>RAID-1: Analysis</vt:lpstr>
      <vt:lpstr>RAID-1: Throughput</vt:lpstr>
      <vt:lpstr>RAID-1: Throughput</vt:lpstr>
      <vt:lpstr>Crashes</vt:lpstr>
      <vt:lpstr>Crashes</vt:lpstr>
      <vt:lpstr>Crashes</vt:lpstr>
      <vt:lpstr>Crashes</vt:lpstr>
      <vt:lpstr>Crashes</vt:lpstr>
      <vt:lpstr>Crashes</vt:lpstr>
      <vt:lpstr>Crashes</vt:lpstr>
      <vt:lpstr>Crashes</vt:lpstr>
      <vt:lpstr>Crashes</vt:lpstr>
      <vt:lpstr>H/W Solution</vt:lpstr>
      <vt:lpstr>PowerPoint Presentation</vt:lpstr>
      <vt:lpstr>Raid-4 Strategy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RAID-4: Analysis</vt:lpstr>
      <vt:lpstr>RAID-4: Throughput</vt:lpstr>
      <vt:lpstr>RAID-5</vt:lpstr>
      <vt:lpstr>RAID-5: Analysis</vt:lpstr>
      <vt:lpstr>RAID-5: Throughput</vt:lpstr>
      <vt:lpstr>RAID Level Comparisons</vt:lpstr>
      <vt:lpstr>RAID LEVEL Comparisons</vt:lpstr>
      <vt:lpstr>RAID Level Comparisons</vt:lpstr>
      <vt:lpstr>RAID Level Comparisons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RAID</dc:title>
  <cp:lastModifiedBy>SUDARSUN KANNAN</cp:lastModifiedBy>
  <cp:revision>45</cp:revision>
  <dcterms:modified xsi:type="dcterms:W3CDTF">2019-04-11T17:42:33Z</dcterms:modified>
</cp:coreProperties>
</file>