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2"/>
  </p:notesMasterIdLst>
  <p:sldIdLst>
    <p:sldId id="403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310" r:id="rId16"/>
    <p:sldId id="312" r:id="rId17"/>
    <p:sldId id="314" r:id="rId18"/>
    <p:sldId id="318" r:id="rId19"/>
    <p:sldId id="322" r:id="rId20"/>
    <p:sldId id="324" r:id="rId21"/>
    <p:sldId id="326" r:id="rId22"/>
    <p:sldId id="329" r:id="rId23"/>
    <p:sldId id="331" r:id="rId24"/>
    <p:sldId id="336" r:id="rId25"/>
    <p:sldId id="340" r:id="rId26"/>
    <p:sldId id="342" r:id="rId27"/>
    <p:sldId id="344" r:id="rId28"/>
    <p:sldId id="347" r:id="rId29"/>
    <p:sldId id="352" r:id="rId30"/>
    <p:sldId id="356" r:id="rId31"/>
    <p:sldId id="406" r:id="rId32"/>
    <p:sldId id="357" r:id="rId33"/>
    <p:sldId id="360" r:id="rId34"/>
    <p:sldId id="362" r:id="rId35"/>
    <p:sldId id="367" r:id="rId36"/>
    <p:sldId id="368" r:id="rId37"/>
    <p:sldId id="369" r:id="rId38"/>
    <p:sldId id="371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82" r:id="rId48"/>
    <p:sldId id="407" r:id="rId49"/>
    <p:sldId id="386" r:id="rId50"/>
    <p:sldId id="387" r:id="rId51"/>
    <p:sldId id="388" r:id="rId52"/>
    <p:sldId id="389" r:id="rId53"/>
    <p:sldId id="391" r:id="rId54"/>
    <p:sldId id="393" r:id="rId55"/>
    <p:sldId id="394" r:id="rId56"/>
    <p:sldId id="395" r:id="rId57"/>
    <p:sldId id="396" r:id="rId58"/>
    <p:sldId id="397" r:id="rId59"/>
    <p:sldId id="408" r:id="rId60"/>
    <p:sldId id="401" r:id="rId61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1848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259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5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45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43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9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01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5571890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8954293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338794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5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5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2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87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867" y="2926080"/>
            <a:ext cx="11812433" cy="1625600"/>
          </a:xfrm>
        </p:spPr>
        <p:txBody>
          <a:bodyPr/>
          <a:lstStyle/>
          <a:p>
            <a:r>
              <a:rPr lang="en-US" dirty="0"/>
              <a:t>Persistence: </a:t>
            </a:r>
            <a:br>
              <a:rPr lang="en-US" dirty="0"/>
            </a:br>
            <a:r>
              <a:rPr lang="en-US" dirty="0"/>
              <a:t>Log-Structured FS (LFS)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5079999"/>
            <a:ext cx="12246187" cy="4357300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866973" indent="-866973" algn="l"/>
            <a:r>
              <a:rPr lang="en-US" sz="3200" dirty="0"/>
              <a:t>Besides Journaling, how else can disks be updated atomically?</a:t>
            </a:r>
          </a:p>
          <a:p>
            <a:pPr marL="866973" indent="-866973" algn="l"/>
            <a:r>
              <a:rPr lang="en-US" sz="3200" dirty="0"/>
              <a:t>Does on-disk </a:t>
            </a:r>
            <a:r>
              <a:rPr lang="en-US" sz="3200" b="1" dirty="0"/>
              <a:t>log </a:t>
            </a:r>
            <a:r>
              <a:rPr lang="en-US" sz="3200" dirty="0"/>
              <a:t>help performance of writes or reads?</a:t>
            </a:r>
          </a:p>
          <a:p>
            <a:pPr marL="866973" indent="-866973" algn="l"/>
            <a:r>
              <a:rPr lang="en-US" sz="3200" dirty="0"/>
              <a:t>How to </a:t>
            </a:r>
            <a:r>
              <a:rPr lang="en-US" sz="3200" b="1" dirty="0"/>
              <a:t>find </a:t>
            </a:r>
            <a:r>
              <a:rPr lang="en-US" sz="3200" b="1" dirty="0" err="1"/>
              <a:t>inodes</a:t>
            </a:r>
            <a:r>
              <a:rPr lang="en-US" sz="3200" b="1" dirty="0"/>
              <a:t> </a:t>
            </a:r>
            <a:r>
              <a:rPr lang="en-US" sz="3200" dirty="0"/>
              <a:t>in on-disk log?</a:t>
            </a:r>
          </a:p>
          <a:p>
            <a:pPr marL="866973" indent="-866973" algn="l"/>
            <a:r>
              <a:rPr lang="en-US" sz="3200" dirty="0"/>
              <a:t>How to </a:t>
            </a:r>
            <a:r>
              <a:rPr lang="en-US" sz="3200" b="1" dirty="0"/>
              <a:t>recover</a:t>
            </a:r>
            <a:r>
              <a:rPr lang="en-US" sz="3200" dirty="0"/>
              <a:t> from a crash?</a:t>
            </a:r>
          </a:p>
          <a:p>
            <a:pPr marL="866973" indent="-866973" algn="l"/>
            <a:r>
              <a:rPr lang="en-US" sz="3200" dirty="0"/>
              <a:t>How to </a:t>
            </a:r>
            <a:r>
              <a:rPr lang="en-US" sz="3200" b="1" dirty="0"/>
              <a:t>garbage collect </a:t>
            </a:r>
            <a:r>
              <a:rPr lang="en-US" sz="3200" dirty="0"/>
              <a:t>dead information?</a:t>
            </a:r>
          </a:p>
          <a:p>
            <a:pPr marL="866973" indent="-866973" algn="l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4C054AE-B4EA-4444-B471-4C6BF9F22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BA0D4D9-750E-2F45-B984-EFD523BEB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7300E04-7B75-9541-BCBE-C9CE0447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106507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TODAY: W</a:t>
            </a:r>
            <a:r>
              <a:rPr sz="6600" dirty="0">
                <a:solidFill>
                  <a:srgbClr val="FFFFFF"/>
                </a:solidFill>
              </a:rPr>
              <a:t>rite New,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sz="6600" dirty="0">
                <a:solidFill>
                  <a:srgbClr val="FFFFFF"/>
                </a:solidFill>
              </a:rPr>
              <a:t>Discard Old</a:t>
            </a:r>
          </a:p>
        </p:txBody>
      </p:sp>
      <p:sp>
        <p:nvSpPr>
          <p:cNvPr id="167" name="Shape 167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0" name="Shape 170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1" name="Shape 171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72" name="Shape 172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2591" y="7180115"/>
            <a:ext cx="606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</a:t>
            </a:r>
            <a:r>
              <a:rPr lang="en-US" dirty="0">
                <a:solidFill>
                  <a:srgbClr val="921F07"/>
                </a:solidFill>
              </a:rPr>
              <a:t>copy-on-write (COW)</a:t>
            </a:r>
            <a:endParaRPr lang="en-US" dirty="0"/>
          </a:p>
        </p:txBody>
      </p:sp>
      <p:sp>
        <p:nvSpPr>
          <p:cNvPr id="10" name="Shape 127">
            <a:extLst>
              <a:ext uri="{FF2B5EF4-FFF2-40B4-BE49-F238E27FC236}">
                <a16:creationId xmlns:a16="http://schemas.microsoft.com/office/drawing/2014/main" id="{000D8811-734F-284E-80BE-1F8348A7F972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1" name="Shape 128">
            <a:extLst>
              <a:ext uri="{FF2B5EF4-FFF2-40B4-BE49-F238E27FC236}">
                <a16:creationId xmlns:a16="http://schemas.microsoft.com/office/drawing/2014/main" id="{BA6895F0-8E9A-2345-8FE0-D9E03AD71695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" name="Shape 119">
            <a:extLst>
              <a:ext uri="{FF2B5EF4-FFF2-40B4-BE49-F238E27FC236}">
                <a16:creationId xmlns:a16="http://schemas.microsoft.com/office/drawing/2014/main" id="{3146CA94-BA33-2D46-9B7D-843BE4ACE0AF}"/>
              </a:ext>
            </a:extLst>
          </p:cNvPr>
          <p:cNvSpPr/>
          <p:nvPr/>
        </p:nvSpPr>
        <p:spPr>
          <a:xfrm>
            <a:off x="7112587" y="5615388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523A66F3-7561-ED4B-B84F-1A61BD163CC6}"/>
              </a:ext>
            </a:extLst>
          </p:cNvPr>
          <p:cNvSpPr/>
          <p:nvPr/>
        </p:nvSpPr>
        <p:spPr>
          <a:xfrm flipV="1">
            <a:off x="7941607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TODAY: Write New,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Discard Old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8" name="Shape 178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9" name="Shape 179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0" name="Shape 180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9" name="Shape 127">
            <a:extLst>
              <a:ext uri="{FF2B5EF4-FFF2-40B4-BE49-F238E27FC236}">
                <a16:creationId xmlns:a16="http://schemas.microsoft.com/office/drawing/2014/main" id="{08E1B16F-C53D-9942-BEDB-9152DFF42D07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0" name="Shape 128">
            <a:extLst>
              <a:ext uri="{FF2B5EF4-FFF2-40B4-BE49-F238E27FC236}">
                <a16:creationId xmlns:a16="http://schemas.microsoft.com/office/drawing/2014/main" id="{58B404BA-E936-5C47-A3FF-D6AF743DE3B5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TODAY: Write New,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Discard Old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6" name="Shape 186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7" name="Shape 187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8" name="Shape 188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" name="Shape 127">
            <a:extLst>
              <a:ext uri="{FF2B5EF4-FFF2-40B4-BE49-F238E27FC236}">
                <a16:creationId xmlns:a16="http://schemas.microsoft.com/office/drawing/2014/main" id="{C391634E-ECC0-7B42-B3BB-25F3D28F2DF0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0" name="Shape 128">
            <a:extLst>
              <a:ext uri="{FF2B5EF4-FFF2-40B4-BE49-F238E27FC236}">
                <a16:creationId xmlns:a16="http://schemas.microsoft.com/office/drawing/2014/main" id="{8610EB2E-CC3C-4B45-9C3A-2ACEF3630167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TODAY: Write New,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Discard Old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2" name="Shape 192"/>
          <p:cNvSpPr/>
          <p:nvPr/>
        </p:nvSpPr>
        <p:spPr>
          <a:xfrm>
            <a:off x="1160464" y="5680579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2792105" y="4176743"/>
            <a:ext cx="4385766" cy="140980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5" name="Shape 195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6" name="Shape 196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TODAY: Write New,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Discard Old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202" name="Shape 202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255" y="7508637"/>
            <a:ext cx="36790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Obvious advantage?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3518" y="8093413"/>
            <a:ext cx="7472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Only write new data once instead of twice</a:t>
            </a:r>
          </a:p>
        </p:txBody>
      </p:sp>
      <p:sp>
        <p:nvSpPr>
          <p:cNvPr id="9" name="Shape 192">
            <a:extLst>
              <a:ext uri="{FF2B5EF4-FFF2-40B4-BE49-F238E27FC236}">
                <a16:creationId xmlns:a16="http://schemas.microsoft.com/office/drawing/2014/main" id="{B423626E-BD96-9949-AABF-7182B16AE2A6}"/>
              </a:ext>
            </a:extLst>
          </p:cNvPr>
          <p:cNvSpPr/>
          <p:nvPr/>
        </p:nvSpPr>
        <p:spPr>
          <a:xfrm>
            <a:off x="1160464" y="5680579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1" name="Shape 193">
            <a:extLst>
              <a:ext uri="{FF2B5EF4-FFF2-40B4-BE49-F238E27FC236}">
                <a16:creationId xmlns:a16="http://schemas.microsoft.com/office/drawing/2014/main" id="{AA90521D-52E9-7946-AA88-47F86CD31DDB}"/>
              </a:ext>
            </a:extLst>
          </p:cNvPr>
          <p:cNvSpPr/>
          <p:nvPr/>
        </p:nvSpPr>
        <p:spPr>
          <a:xfrm flipV="1">
            <a:off x="2792105" y="4176743"/>
            <a:ext cx="4385766" cy="140980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LFS </a:t>
            </a:r>
            <a:r>
              <a:rPr sz="6480" dirty="0">
                <a:solidFill>
                  <a:srgbClr val="FFFFFF"/>
                </a:solidFill>
              </a:rPr>
              <a:t>Performance Goal</a:t>
            </a:r>
          </a:p>
        </p:txBody>
      </p:sp>
      <p:sp>
        <p:nvSpPr>
          <p:cNvPr id="627" name="Shape 627"/>
          <p:cNvSpPr>
            <a:spLocks noGrp="1"/>
          </p:cNvSpPr>
          <p:nvPr>
            <p:ph type="body" idx="4294967295"/>
          </p:nvPr>
        </p:nvSpPr>
        <p:spPr>
          <a:xfrm>
            <a:off x="857250" y="2374900"/>
            <a:ext cx="12147550" cy="70818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Motivation: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Growing gap between sequential and random I/O 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RAID-5 especially bad with small random writes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Idea: use disk purely sequentially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Easy for writes to use disk sequentially – why?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Can do all writes near each other to empty space – new copy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459" dirty="0">
                <a:solidFill>
                  <a:srgbClr val="333333"/>
                </a:solidFill>
              </a:rPr>
              <a:t>Works well with RAID-5 (large sequential writes)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Hard for reads – why?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U</a:t>
            </a:r>
            <a:r>
              <a:rPr sz="3500" dirty="0">
                <a:solidFill>
                  <a:srgbClr val="333333"/>
                </a:solidFill>
              </a:rPr>
              <a:t>ser might read files X and Y not near each other</a:t>
            </a:r>
            <a:r>
              <a:rPr lang="en-US" sz="3500" dirty="0">
                <a:solidFill>
                  <a:srgbClr val="333333"/>
                </a:solidFill>
              </a:rPr>
              <a:t> on disk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459" dirty="0">
                <a:solidFill>
                  <a:srgbClr val="333333"/>
                </a:solidFill>
              </a:rPr>
              <a:t>Maybe not be too bad if disk reads are slow – why?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 Memory sizes are growing (cache more reads)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LFS Strategy</a:t>
            </a: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469900" y="2333625"/>
            <a:ext cx="12534900" cy="52768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File system buffers writes in main memory until “enough”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How much is enough? 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Enough to get good sequential bandwidth from disk (MB)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Write buffered </a:t>
            </a:r>
            <a:r>
              <a:rPr sz="3800" dirty="0">
                <a:solidFill>
                  <a:srgbClr val="333333"/>
                </a:solidFill>
              </a:rPr>
              <a:t>data sequentially to new </a:t>
            </a:r>
            <a:r>
              <a:rPr sz="3800" b="1" dirty="0">
                <a:solidFill>
                  <a:srgbClr val="333333"/>
                </a:solidFill>
              </a:rPr>
              <a:t>segment</a:t>
            </a:r>
            <a:r>
              <a:rPr lang="en-US" sz="3800" dirty="0">
                <a:solidFill>
                  <a:srgbClr val="333333"/>
                </a:solidFill>
              </a:rPr>
              <a:t> on disk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Never overwrite</a:t>
            </a:r>
            <a:r>
              <a:rPr lang="en-US" sz="3800" dirty="0">
                <a:solidFill>
                  <a:srgbClr val="333333"/>
                </a:solidFill>
              </a:rPr>
              <a:t> old info: old copies left behind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2966305" y="2881753"/>
            <a:ext cx="314157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Big Picture</a:t>
            </a:r>
          </a:p>
        </p:txBody>
      </p:sp>
      <p:sp>
        <p:nvSpPr>
          <p:cNvPr id="643" name="Shape 643"/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1428135" y="2935433"/>
            <a:ext cx="1376980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buffer:</a:t>
            </a:r>
          </a:p>
        </p:txBody>
      </p:sp>
      <p:sp>
        <p:nvSpPr>
          <p:cNvPr id="646" name="Shape 646"/>
          <p:cNvSpPr/>
          <p:nvPr/>
        </p:nvSpPr>
        <p:spPr>
          <a:xfrm>
            <a:off x="1779193" y="4713433"/>
            <a:ext cx="10259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8" name="Shape 648"/>
          <p:cNvSpPr/>
          <p:nvPr/>
        </p:nvSpPr>
        <p:spPr>
          <a:xfrm>
            <a:off x="2966305" y="2881753"/>
            <a:ext cx="770164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" name="Shape 655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" name="Shape 662"/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2966305" y="2881753"/>
            <a:ext cx="314157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Big Picture</a:t>
            </a:r>
          </a:p>
        </p:txBody>
      </p:sp>
      <p:sp>
        <p:nvSpPr>
          <p:cNvPr id="671" name="Shape 671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1377736" y="2939877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buffer:</a:t>
            </a:r>
          </a:p>
        </p:txBody>
      </p:sp>
      <p:sp>
        <p:nvSpPr>
          <p:cNvPr id="673" name="Shape 673"/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1725665" y="4717877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9" name="Shape 677"/>
          <p:cNvSpPr/>
          <p:nvPr/>
        </p:nvSpPr>
        <p:spPr>
          <a:xfrm>
            <a:off x="2966305" y="2881753"/>
            <a:ext cx="770164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" name="Shape 685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" name="Shape 693"/>
          <p:cNvSpPr/>
          <p:nvPr/>
        </p:nvSpPr>
        <p:spPr>
          <a:xfrm>
            <a:off x="4075491" y="4659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641">
            <a:extLst>
              <a:ext uri="{FF2B5EF4-FFF2-40B4-BE49-F238E27FC236}">
                <a16:creationId xmlns:a16="http://schemas.microsoft.com/office/drawing/2014/main" id="{F0C9867A-D27F-4F46-AE91-3C6C7EA323A2}"/>
              </a:ext>
            </a:extLst>
          </p:cNvPr>
          <p:cNvSpPr/>
          <p:nvPr/>
        </p:nvSpPr>
        <p:spPr>
          <a:xfrm>
            <a:off x="2975273" y="2890719"/>
            <a:ext cx="314157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643">
            <a:extLst>
              <a:ext uri="{FF2B5EF4-FFF2-40B4-BE49-F238E27FC236}">
                <a16:creationId xmlns:a16="http://schemas.microsoft.com/office/drawing/2014/main" id="{C00715E6-B2DE-C44E-A045-0E9F1F7B5D72}"/>
              </a:ext>
            </a:extLst>
          </p:cNvPr>
          <p:cNvSpPr/>
          <p:nvPr/>
        </p:nvSpPr>
        <p:spPr>
          <a:xfrm>
            <a:off x="2975273" y="4668719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644">
            <a:extLst>
              <a:ext uri="{FF2B5EF4-FFF2-40B4-BE49-F238E27FC236}">
                <a16:creationId xmlns:a16="http://schemas.microsoft.com/office/drawing/2014/main" id="{86AA598C-2BD9-7741-9568-7EDC9A7627DE}"/>
              </a:ext>
            </a:extLst>
          </p:cNvPr>
          <p:cNvSpPr/>
          <p:nvPr/>
        </p:nvSpPr>
        <p:spPr>
          <a:xfrm>
            <a:off x="2975273" y="2890719"/>
            <a:ext cx="107515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645">
            <a:extLst>
              <a:ext uri="{FF2B5EF4-FFF2-40B4-BE49-F238E27FC236}">
                <a16:creationId xmlns:a16="http://schemas.microsoft.com/office/drawing/2014/main" id="{75844210-C187-CC42-94FE-FB811D75E0FA}"/>
              </a:ext>
            </a:extLst>
          </p:cNvPr>
          <p:cNvSpPr/>
          <p:nvPr/>
        </p:nvSpPr>
        <p:spPr>
          <a:xfrm>
            <a:off x="1437103" y="2944399"/>
            <a:ext cx="1376980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buffer:</a:t>
            </a:r>
          </a:p>
        </p:txBody>
      </p:sp>
      <p:sp>
        <p:nvSpPr>
          <p:cNvPr id="16" name="Shape 646">
            <a:extLst>
              <a:ext uri="{FF2B5EF4-FFF2-40B4-BE49-F238E27FC236}">
                <a16:creationId xmlns:a16="http://schemas.microsoft.com/office/drawing/2014/main" id="{98674CBA-CAF7-BD40-B937-10A93CD21347}"/>
              </a:ext>
            </a:extLst>
          </p:cNvPr>
          <p:cNvSpPr/>
          <p:nvPr/>
        </p:nvSpPr>
        <p:spPr>
          <a:xfrm>
            <a:off x="1788161" y="4722399"/>
            <a:ext cx="10259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7" name="Shape 648">
            <a:extLst>
              <a:ext uri="{FF2B5EF4-FFF2-40B4-BE49-F238E27FC236}">
                <a16:creationId xmlns:a16="http://schemas.microsoft.com/office/drawing/2014/main" id="{ED4D5B51-50DC-FE46-B2AB-593508BAF832}"/>
              </a:ext>
            </a:extLst>
          </p:cNvPr>
          <p:cNvSpPr/>
          <p:nvPr/>
        </p:nvSpPr>
        <p:spPr>
          <a:xfrm>
            <a:off x="2975273" y="2890719"/>
            <a:ext cx="770164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655">
            <a:extLst>
              <a:ext uri="{FF2B5EF4-FFF2-40B4-BE49-F238E27FC236}">
                <a16:creationId xmlns:a16="http://schemas.microsoft.com/office/drawing/2014/main" id="{E4A9183A-1DF7-C44C-A87B-51ABF5FABEAC}"/>
              </a:ext>
            </a:extLst>
          </p:cNvPr>
          <p:cNvSpPr/>
          <p:nvPr/>
        </p:nvSpPr>
        <p:spPr>
          <a:xfrm>
            <a:off x="2975273" y="2890719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662">
            <a:extLst>
              <a:ext uri="{FF2B5EF4-FFF2-40B4-BE49-F238E27FC236}">
                <a16:creationId xmlns:a16="http://schemas.microsoft.com/office/drawing/2014/main" id="{D7B95329-437C-9744-B997-8489611CC419}"/>
              </a:ext>
            </a:extLst>
          </p:cNvPr>
          <p:cNvSpPr/>
          <p:nvPr/>
        </p:nvSpPr>
        <p:spPr>
          <a:xfrm>
            <a:off x="2975273" y="4668719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0" animBg="1"/>
      <p:bldP spid="669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2979162" y="2881753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075491" y="4659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Big Picture</a:t>
            </a:r>
          </a:p>
        </p:txBody>
      </p:sp>
      <p:sp>
        <p:nvSpPr>
          <p:cNvPr id="704" name="Shape 704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428135" y="2935433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buffer:</a:t>
            </a:r>
          </a:p>
        </p:txBody>
      </p:sp>
      <p:sp>
        <p:nvSpPr>
          <p:cNvPr id="706" name="Shape 706"/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1725665" y="4717877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708" name="Shape 708"/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" name="Shape 716"/>
          <p:cNvSpPr/>
          <p:nvPr/>
        </p:nvSpPr>
        <p:spPr>
          <a:xfrm>
            <a:off x="5161518" y="4659753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" name="Shape 673">
            <a:extLst>
              <a:ext uri="{FF2B5EF4-FFF2-40B4-BE49-F238E27FC236}">
                <a16:creationId xmlns:a16="http://schemas.microsoft.com/office/drawing/2014/main" id="{1C7CE775-84D5-B948-B778-12932261ED35}"/>
              </a:ext>
            </a:extLst>
          </p:cNvPr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674">
            <a:extLst>
              <a:ext uri="{FF2B5EF4-FFF2-40B4-BE49-F238E27FC236}">
                <a16:creationId xmlns:a16="http://schemas.microsoft.com/office/drawing/2014/main" id="{53512C60-CD8E-2042-A08F-3B31D00F0C27}"/>
              </a:ext>
            </a:extLst>
          </p:cNvPr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675">
            <a:extLst>
              <a:ext uri="{FF2B5EF4-FFF2-40B4-BE49-F238E27FC236}">
                <a16:creationId xmlns:a16="http://schemas.microsoft.com/office/drawing/2014/main" id="{9235AACE-6D7B-5C49-95E7-70A555241002}"/>
              </a:ext>
            </a:extLst>
          </p:cNvPr>
          <p:cNvSpPr/>
          <p:nvPr/>
        </p:nvSpPr>
        <p:spPr>
          <a:xfrm>
            <a:off x="1725665" y="4717877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4" name="Shape 693">
            <a:extLst>
              <a:ext uri="{FF2B5EF4-FFF2-40B4-BE49-F238E27FC236}">
                <a16:creationId xmlns:a16="http://schemas.microsoft.com/office/drawing/2014/main" id="{4885EF3E-C39F-C14F-B7CB-84E886A8F30C}"/>
              </a:ext>
            </a:extLst>
          </p:cNvPr>
          <p:cNvSpPr/>
          <p:nvPr/>
        </p:nvSpPr>
        <p:spPr>
          <a:xfrm>
            <a:off x="4075491" y="4659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643">
            <a:extLst>
              <a:ext uri="{FF2B5EF4-FFF2-40B4-BE49-F238E27FC236}">
                <a16:creationId xmlns:a16="http://schemas.microsoft.com/office/drawing/2014/main" id="{274264B5-12E5-1548-994D-B03986CEF522}"/>
              </a:ext>
            </a:extLst>
          </p:cNvPr>
          <p:cNvSpPr/>
          <p:nvPr/>
        </p:nvSpPr>
        <p:spPr>
          <a:xfrm>
            <a:off x="2975273" y="4668719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646">
            <a:extLst>
              <a:ext uri="{FF2B5EF4-FFF2-40B4-BE49-F238E27FC236}">
                <a16:creationId xmlns:a16="http://schemas.microsoft.com/office/drawing/2014/main" id="{D04728DC-1385-9043-907A-6EFE12BDDAE5}"/>
              </a:ext>
            </a:extLst>
          </p:cNvPr>
          <p:cNvSpPr/>
          <p:nvPr/>
        </p:nvSpPr>
        <p:spPr>
          <a:xfrm>
            <a:off x="1788161" y="4722399"/>
            <a:ext cx="10259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7" name="Shape 662">
            <a:extLst>
              <a:ext uri="{FF2B5EF4-FFF2-40B4-BE49-F238E27FC236}">
                <a16:creationId xmlns:a16="http://schemas.microsoft.com/office/drawing/2014/main" id="{7C9885C7-E3F3-644A-9765-B9D9B9CADA00}"/>
              </a:ext>
            </a:extLst>
          </p:cNvPr>
          <p:cNvSpPr/>
          <p:nvPr/>
        </p:nvSpPr>
        <p:spPr>
          <a:xfrm>
            <a:off x="2975273" y="4668719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 animBg="1"/>
      <p:bldP spid="701" grpId="1" animBg="1"/>
      <p:bldP spid="10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73201">
              <a:defRPr sz="6480"/>
            </a:lvl1pPr>
          </a:lstStyle>
          <a:p>
            <a:pPr lvl="0"/>
            <a:r>
              <a:rPr lang="en-US"/>
              <a:t>File-System Case Studies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0" y="2525713"/>
            <a:ext cx="11323638" cy="5092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Local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FFS</a:t>
            </a:r>
            <a:r>
              <a:rPr sz="3800" dirty="0"/>
              <a:t>: Fast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 - </a:t>
            </a:r>
            <a:r>
              <a:rPr sz="38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LFS</a:t>
            </a:r>
            <a:r>
              <a:rPr sz="3800" dirty="0">
                <a:solidFill>
                  <a:schemeClr val="bg1"/>
                </a:solidFill>
              </a:rPr>
              <a:t>: Log-Structured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Network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NFS</a:t>
            </a:r>
            <a:r>
              <a:rPr sz="3800" dirty="0"/>
              <a:t>: Network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AFS</a:t>
            </a:r>
            <a:r>
              <a:rPr sz="3800" dirty="0"/>
              <a:t>: Andrew File System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2966462" y="2881753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4075491" y="4659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Big Picture</a:t>
            </a:r>
          </a:p>
        </p:txBody>
      </p:sp>
      <p:sp>
        <p:nvSpPr>
          <p:cNvPr id="722" name="Shape 722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1377736" y="2939877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buffer:</a:t>
            </a:r>
          </a:p>
        </p:txBody>
      </p:sp>
      <p:sp>
        <p:nvSpPr>
          <p:cNvPr id="724" name="Shape 724"/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725665" y="4717877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726" name="Shape 726"/>
          <p:cNvSpPr/>
          <p:nvPr/>
        </p:nvSpPr>
        <p:spPr>
          <a:xfrm>
            <a:off x="5197376" y="4659753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" name="Shape 735"/>
          <p:cNvSpPr/>
          <p:nvPr/>
        </p:nvSpPr>
        <p:spPr>
          <a:xfrm>
            <a:off x="6319262" y="4659753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705">
            <a:extLst>
              <a:ext uri="{FF2B5EF4-FFF2-40B4-BE49-F238E27FC236}">
                <a16:creationId xmlns:a16="http://schemas.microsoft.com/office/drawing/2014/main" id="{8773F1A4-334E-6C4B-ADDA-A83DCFF3DC60}"/>
              </a:ext>
            </a:extLst>
          </p:cNvPr>
          <p:cNvSpPr/>
          <p:nvPr/>
        </p:nvSpPr>
        <p:spPr>
          <a:xfrm>
            <a:off x="1428135" y="2935433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buffer:</a:t>
            </a:r>
          </a:p>
        </p:txBody>
      </p:sp>
      <p:sp>
        <p:nvSpPr>
          <p:cNvPr id="13" name="Shape 646">
            <a:extLst>
              <a:ext uri="{FF2B5EF4-FFF2-40B4-BE49-F238E27FC236}">
                <a16:creationId xmlns:a16="http://schemas.microsoft.com/office/drawing/2014/main" id="{9A681A4E-F905-C442-B44E-A8260A450498}"/>
              </a:ext>
            </a:extLst>
          </p:cNvPr>
          <p:cNvSpPr/>
          <p:nvPr/>
        </p:nvSpPr>
        <p:spPr>
          <a:xfrm>
            <a:off x="1788161" y="4722399"/>
            <a:ext cx="10259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 animBg="1"/>
      <p:bldP spid="719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/>
        </p:nvSpPr>
        <p:spPr>
          <a:xfrm>
            <a:off x="4075491" y="4659753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740" name="Shape 7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Big Picture</a:t>
            </a:r>
          </a:p>
        </p:txBody>
      </p:sp>
      <p:sp>
        <p:nvSpPr>
          <p:cNvPr id="741" name="Shape 741"/>
          <p:cNvSpPr/>
          <p:nvPr/>
        </p:nvSpPr>
        <p:spPr>
          <a:xfrm>
            <a:off x="2966305" y="2881753"/>
            <a:ext cx="107515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1377736" y="2939877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buffer:</a:t>
            </a:r>
          </a:p>
        </p:txBody>
      </p:sp>
      <p:sp>
        <p:nvSpPr>
          <p:cNvPr id="743" name="Shape 743"/>
          <p:cNvSpPr/>
          <p:nvPr/>
        </p:nvSpPr>
        <p:spPr>
          <a:xfrm>
            <a:off x="2966305" y="465975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744" name="Shape 744"/>
          <p:cNvSpPr/>
          <p:nvPr/>
        </p:nvSpPr>
        <p:spPr>
          <a:xfrm>
            <a:off x="1725665" y="4717877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745" name="Shape 745"/>
          <p:cNvSpPr/>
          <p:nvPr/>
        </p:nvSpPr>
        <p:spPr>
          <a:xfrm>
            <a:off x="6319262" y="4659753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746" name="Shape 746"/>
          <p:cNvSpPr/>
          <p:nvPr/>
        </p:nvSpPr>
        <p:spPr>
          <a:xfrm>
            <a:off x="5197376" y="4659753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747" name="Shape 747"/>
          <p:cNvSpPr/>
          <p:nvPr/>
        </p:nvSpPr>
        <p:spPr>
          <a:xfrm>
            <a:off x="2966305" y="4659753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4404421" y="6118754"/>
            <a:ext cx="159178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749" name="Shape 749"/>
          <p:cNvSpPr/>
          <p:nvPr/>
        </p:nvSpPr>
        <p:spPr>
          <a:xfrm flipV="1">
            <a:off x="5881873" y="5535221"/>
            <a:ext cx="666806" cy="6135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50" name="Shape 750"/>
          <p:cNvSpPr/>
          <p:nvPr/>
        </p:nvSpPr>
        <p:spPr>
          <a:xfrm flipH="1" flipV="1">
            <a:off x="3849873" y="5535221"/>
            <a:ext cx="666806" cy="61355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51" name="Shape 751"/>
          <p:cNvSpPr/>
          <p:nvPr/>
        </p:nvSpPr>
        <p:spPr>
          <a:xfrm flipH="1" flipV="1">
            <a:off x="4611873" y="5535221"/>
            <a:ext cx="400750" cy="61595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52" name="Shape 752"/>
          <p:cNvSpPr/>
          <p:nvPr/>
        </p:nvSpPr>
        <p:spPr>
          <a:xfrm flipV="1">
            <a:off x="5373873" y="5535221"/>
            <a:ext cx="400750" cy="61595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705">
            <a:extLst>
              <a:ext uri="{FF2B5EF4-FFF2-40B4-BE49-F238E27FC236}">
                <a16:creationId xmlns:a16="http://schemas.microsoft.com/office/drawing/2014/main" id="{4522E6C0-CCD3-DE44-A5F1-010E6BFD722E}"/>
              </a:ext>
            </a:extLst>
          </p:cNvPr>
          <p:cNvSpPr/>
          <p:nvPr/>
        </p:nvSpPr>
        <p:spPr>
          <a:xfrm>
            <a:off x="1428135" y="2935433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buffer:</a:t>
            </a:r>
          </a:p>
        </p:txBody>
      </p:sp>
      <p:sp>
        <p:nvSpPr>
          <p:cNvPr id="17" name="Shape 646">
            <a:extLst>
              <a:ext uri="{FF2B5EF4-FFF2-40B4-BE49-F238E27FC236}">
                <a16:creationId xmlns:a16="http://schemas.microsoft.com/office/drawing/2014/main" id="{CA1A8974-43FC-404D-AAD9-53D9A15DC0FD}"/>
              </a:ext>
            </a:extLst>
          </p:cNvPr>
          <p:cNvSpPr/>
          <p:nvPr/>
        </p:nvSpPr>
        <p:spPr>
          <a:xfrm>
            <a:off x="1788161" y="4722399"/>
            <a:ext cx="10259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Structures (attempt 1)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4294967295"/>
          </p:nvPr>
        </p:nvSpPr>
        <p:spPr>
          <a:xfrm>
            <a:off x="854075" y="3644900"/>
            <a:ext cx="12150725" cy="51117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</a:t>
            </a:r>
            <a:r>
              <a:rPr lang="en-US" sz="3800" dirty="0">
                <a:solidFill>
                  <a:srgbClr val="333333"/>
                </a:solidFill>
              </a:rPr>
              <a:t>data structures from </a:t>
            </a:r>
            <a:r>
              <a:rPr sz="3800" dirty="0">
                <a:solidFill>
                  <a:srgbClr val="333333"/>
                </a:solidFill>
              </a:rPr>
              <a:t>FFS</a:t>
            </a:r>
            <a:r>
              <a:rPr lang="en-US" sz="3800" dirty="0">
                <a:solidFill>
                  <a:srgbClr val="333333"/>
                </a:solidFill>
              </a:rPr>
              <a:t> can LFS remove</a:t>
            </a:r>
            <a:r>
              <a:rPr sz="3800" dirty="0">
                <a:solidFill>
                  <a:srgbClr val="333333"/>
                </a:solidFill>
              </a:rPr>
              <a:t>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allocation structs: data + inode bitmaps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What type of name is much more complicated?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Inodes are no longer at fixed offset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U</a:t>
            </a:r>
            <a:r>
              <a:rPr sz="3200" dirty="0">
                <a:solidFill>
                  <a:srgbClr val="333333"/>
                </a:solidFill>
              </a:rPr>
              <a:t>se </a:t>
            </a:r>
            <a:r>
              <a:rPr lang="en-US" sz="3200" b="1" dirty="0">
                <a:solidFill>
                  <a:srgbClr val="333333"/>
                </a:solidFill>
              </a:rPr>
              <a:t>current </a:t>
            </a:r>
            <a:r>
              <a:rPr sz="3200" b="1" dirty="0">
                <a:solidFill>
                  <a:srgbClr val="333333"/>
                </a:solidFill>
              </a:rPr>
              <a:t>offset </a:t>
            </a:r>
            <a:r>
              <a:rPr lang="en-US" sz="3200" b="1" dirty="0">
                <a:solidFill>
                  <a:srgbClr val="333333"/>
                </a:solidFill>
              </a:rPr>
              <a:t>on disk </a:t>
            </a:r>
            <a:r>
              <a:rPr sz="3200" dirty="0">
                <a:solidFill>
                  <a:srgbClr val="333333"/>
                </a:solidFill>
              </a:rPr>
              <a:t>instead of table index for </a:t>
            </a:r>
            <a:r>
              <a:rPr lang="en-US" sz="3200" dirty="0">
                <a:solidFill>
                  <a:srgbClr val="333333"/>
                </a:solidFill>
              </a:rPr>
              <a:t>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Not</a:t>
            </a:r>
            <a:r>
              <a:rPr sz="3200" dirty="0">
                <a:solidFill>
                  <a:srgbClr val="333333"/>
                </a:solidFill>
              </a:rPr>
              <a:t>e: </a:t>
            </a:r>
            <a:r>
              <a:rPr lang="en-US" sz="3200" dirty="0">
                <a:solidFill>
                  <a:srgbClr val="333333"/>
                </a:solidFill>
              </a:rPr>
              <a:t>when update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sz="3200" dirty="0" err="1">
                <a:solidFill>
                  <a:srgbClr val="333333"/>
                </a:solidFill>
              </a:rPr>
              <a:t>inode</a:t>
            </a:r>
            <a:r>
              <a:rPr sz="3200" dirty="0">
                <a:solidFill>
                  <a:srgbClr val="333333"/>
                </a:solidFill>
              </a:rPr>
              <a:t>, inode number changes</a:t>
            </a:r>
            <a:r>
              <a:rPr lang="en-US" sz="3200" dirty="0">
                <a:solidFill>
                  <a:srgbClr val="333333"/>
                </a:solidFill>
              </a:rPr>
              <a:t>!!</a:t>
            </a:r>
            <a:endParaRPr sz="3200" dirty="0">
              <a:solidFill>
                <a:srgbClr val="333333"/>
              </a:solidFill>
            </a:endParaRPr>
          </a:p>
        </p:txBody>
      </p:sp>
      <p:sp>
        <p:nvSpPr>
          <p:cNvPr id="4" name="Shape 739"/>
          <p:cNvSpPr/>
          <p:nvPr/>
        </p:nvSpPr>
        <p:spPr>
          <a:xfrm>
            <a:off x="4075491" y="2554021"/>
            <a:ext cx="1075153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5" name="Shape 743"/>
          <p:cNvSpPr/>
          <p:nvPr/>
        </p:nvSpPr>
        <p:spPr>
          <a:xfrm>
            <a:off x="2966305" y="255402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6" name="Shape 745"/>
          <p:cNvSpPr/>
          <p:nvPr/>
        </p:nvSpPr>
        <p:spPr>
          <a:xfrm>
            <a:off x="6319262" y="255402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7" name="Shape 746"/>
          <p:cNvSpPr/>
          <p:nvPr/>
        </p:nvSpPr>
        <p:spPr>
          <a:xfrm>
            <a:off x="5197376" y="255402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8" name="Shape 747"/>
          <p:cNvSpPr/>
          <p:nvPr/>
        </p:nvSpPr>
        <p:spPr>
          <a:xfrm>
            <a:off x="2966305" y="2554021"/>
            <a:ext cx="7072190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6"/>
          <p:cNvSpPr/>
          <p:nvPr/>
        </p:nvSpPr>
        <p:spPr>
          <a:xfrm>
            <a:off x="5152934" y="3587418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778" name="Shape 778"/>
          <p:cNvSpPr/>
          <p:nvPr/>
        </p:nvSpPr>
        <p:spPr>
          <a:xfrm>
            <a:off x="19779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I2</a:t>
            </a:r>
          </a:p>
        </p:txBody>
      </p:sp>
      <p:sp>
        <p:nvSpPr>
          <p:cNvPr id="779" name="Shape 779"/>
          <p:cNvSpPr/>
          <p:nvPr/>
        </p:nvSpPr>
        <p:spPr>
          <a:xfrm>
            <a:off x="27653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ir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35527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I9</a:t>
            </a:r>
          </a:p>
        </p:txBody>
      </p:sp>
      <p:sp>
        <p:nvSpPr>
          <p:cNvPr id="781" name="Shape 781"/>
          <p:cNvSpPr/>
          <p:nvPr/>
        </p:nvSpPr>
        <p:spPr>
          <a:xfrm>
            <a:off x="43528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Attempt 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977934" y="3587418"/>
            <a:ext cx="9048932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2380289" y="3032516"/>
            <a:ext cx="547372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269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4031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87" name="Shape 787"/>
          <p:cNvSpPr/>
          <p:nvPr/>
        </p:nvSpPr>
        <p:spPr>
          <a:xfrm flipV="1">
            <a:off x="3105834" y="4448417"/>
            <a:ext cx="0" cy="92997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772"/>
          <p:cNvSpPr/>
          <p:nvPr/>
        </p:nvSpPr>
        <p:spPr>
          <a:xfrm flipV="1">
            <a:off x="2343833" y="4448418"/>
            <a:ext cx="1" cy="31789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773"/>
          <p:cNvSpPr/>
          <p:nvPr/>
        </p:nvSpPr>
        <p:spPr>
          <a:xfrm>
            <a:off x="1432481" y="4819589"/>
            <a:ext cx="182270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root inode</a:t>
            </a:r>
          </a:p>
        </p:txBody>
      </p:sp>
      <p:sp>
        <p:nvSpPr>
          <p:cNvPr id="15" name="Shape 802"/>
          <p:cNvSpPr/>
          <p:nvPr/>
        </p:nvSpPr>
        <p:spPr>
          <a:xfrm flipV="1">
            <a:off x="3918632" y="4448417"/>
            <a:ext cx="1" cy="1488773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803"/>
          <p:cNvSpPr/>
          <p:nvPr/>
        </p:nvSpPr>
        <p:spPr>
          <a:xfrm>
            <a:off x="2986652" y="5933083"/>
            <a:ext cx="16600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file inode</a:t>
            </a:r>
          </a:p>
        </p:txBody>
      </p:sp>
      <p:sp>
        <p:nvSpPr>
          <p:cNvPr id="17" name="Shape 817"/>
          <p:cNvSpPr/>
          <p:nvPr/>
        </p:nvSpPr>
        <p:spPr>
          <a:xfrm flipV="1">
            <a:off x="4693333" y="4448417"/>
            <a:ext cx="0" cy="221964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818"/>
          <p:cNvSpPr/>
          <p:nvPr/>
        </p:nvSpPr>
        <p:spPr>
          <a:xfrm>
            <a:off x="4063130" y="6489156"/>
            <a:ext cx="14058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788" name="Shape 788"/>
          <p:cNvSpPr/>
          <p:nvPr/>
        </p:nvSpPr>
        <p:spPr>
          <a:xfrm>
            <a:off x="1462464" y="5378390"/>
            <a:ext cx="362216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21F07"/>
                </a:solidFill>
              </a:rPr>
              <a:t>root directory entries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7934" y="7761231"/>
            <a:ext cx="90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update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 9 to point to new D’ ???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17698" y="2167467"/>
            <a:ext cx="9446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Overwrite data in  /</a:t>
            </a:r>
            <a:r>
              <a:rPr lang="en-US" dirty="0" err="1">
                <a:solidFill>
                  <a:srgbClr val="333333"/>
                </a:solidFill>
              </a:rPr>
              <a:t>file.txt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8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88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5152934" y="3587418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851" name="Shape 851"/>
          <p:cNvSpPr/>
          <p:nvPr/>
        </p:nvSpPr>
        <p:spPr>
          <a:xfrm>
            <a:off x="19779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I2</a:t>
            </a:r>
          </a:p>
        </p:txBody>
      </p:sp>
      <p:sp>
        <p:nvSpPr>
          <p:cNvPr id="852" name="Shape 852"/>
          <p:cNvSpPr/>
          <p:nvPr/>
        </p:nvSpPr>
        <p:spPr>
          <a:xfrm>
            <a:off x="27653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ir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35527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I9</a:t>
            </a:r>
          </a:p>
        </p:txBody>
      </p:sp>
      <p:sp>
        <p:nvSpPr>
          <p:cNvPr id="854" name="Shape 854"/>
          <p:cNvSpPr/>
          <p:nvPr/>
        </p:nvSpPr>
        <p:spPr>
          <a:xfrm>
            <a:off x="43528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55" name="Shape 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 err="1">
                <a:solidFill>
                  <a:srgbClr val="FFFFFF"/>
                </a:solidFill>
              </a:rPr>
              <a:t>AttempT</a:t>
            </a:r>
            <a:r>
              <a:rPr lang="en-US" sz="7200" dirty="0">
                <a:solidFill>
                  <a:srgbClr val="FFFFFF"/>
                </a:solidFill>
              </a:rPr>
              <a:t> 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1977934" y="3587418"/>
            <a:ext cx="9048932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2380289" y="3032516"/>
            <a:ext cx="547372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3269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4031288" y="3028555"/>
            <a:ext cx="1413485" cy="57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11281" y="-4692"/>
                  <a:pt x="18481" y="-5382"/>
                  <a:pt x="21600" y="14149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2094491" y="5050477"/>
            <a:ext cx="88158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Can LFS update </a:t>
            </a:r>
            <a:r>
              <a:rPr lang="en-US" sz="3600" dirty="0" err="1">
                <a:solidFill>
                  <a:schemeClr val="bg1"/>
                </a:solidFill>
              </a:rPr>
              <a:t>Inode</a:t>
            </a:r>
            <a:r>
              <a:rPr lang="en-US" sz="3600" dirty="0">
                <a:solidFill>
                  <a:schemeClr val="bg1"/>
                </a:solidFill>
              </a:rPr>
              <a:t> 9 to point to new D’?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9288" y="6240095"/>
            <a:ext cx="651532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NO!  This would be a random write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17698" y="2167467"/>
            <a:ext cx="9446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Overwrite data in  /</a:t>
            </a:r>
            <a:r>
              <a:rPr lang="en-US" dirty="0" err="1">
                <a:solidFill>
                  <a:srgbClr val="333333"/>
                </a:solidFill>
              </a:rPr>
              <a:t>file.txt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7578635" y="3587418"/>
            <a:ext cx="731797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I2</a:t>
            </a:r>
            <a:r>
              <a:rPr lang="en-US" sz="3000" b="1" dirty="0">
                <a:solidFill>
                  <a:srgbClr val="FFFFFF"/>
                </a:solidFill>
              </a:rPr>
              <a:t>'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6778535" y="3587418"/>
            <a:ext cx="731797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r’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5965734" y="3587418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I9</a:t>
            </a:r>
            <a:r>
              <a:rPr lang="en-US" sz="3000" b="1" dirty="0">
                <a:solidFill>
                  <a:srgbClr val="FFFFFF"/>
                </a:solidFill>
              </a:rPr>
              <a:t>'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5152934" y="3587418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929" name="Shape 929"/>
          <p:cNvSpPr/>
          <p:nvPr/>
        </p:nvSpPr>
        <p:spPr>
          <a:xfrm>
            <a:off x="19779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I2</a:t>
            </a:r>
          </a:p>
        </p:txBody>
      </p:sp>
      <p:sp>
        <p:nvSpPr>
          <p:cNvPr id="930" name="Shape 930"/>
          <p:cNvSpPr/>
          <p:nvPr/>
        </p:nvSpPr>
        <p:spPr>
          <a:xfrm>
            <a:off x="2765334" y="3587418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ir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35527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I9</a:t>
            </a:r>
          </a:p>
        </p:txBody>
      </p:sp>
      <p:sp>
        <p:nvSpPr>
          <p:cNvPr id="932" name="Shape 932"/>
          <p:cNvSpPr/>
          <p:nvPr/>
        </p:nvSpPr>
        <p:spPr>
          <a:xfrm>
            <a:off x="4352834" y="3587418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Attempt 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1977934" y="3587418"/>
            <a:ext cx="9048932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380289" y="3032516"/>
            <a:ext cx="547372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3269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4031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56822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65585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7320588" y="3032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6" name="Group 25"/>
          <p:cNvGrpSpPr/>
          <p:nvPr/>
        </p:nvGrpSpPr>
        <p:grpSpPr>
          <a:xfrm>
            <a:off x="1950496" y="4504801"/>
            <a:ext cx="6324696" cy="979363"/>
            <a:chOff x="1950496" y="4504801"/>
            <a:chExt cx="6324696" cy="979363"/>
          </a:xfrm>
        </p:grpSpPr>
        <p:sp>
          <p:nvSpPr>
            <p:cNvPr id="941" name="Shape 941"/>
            <p:cNvSpPr/>
            <p:nvPr/>
          </p:nvSpPr>
          <p:spPr>
            <a:xfrm>
              <a:off x="2026791" y="4604391"/>
              <a:ext cx="2922944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 flipH="1" flipV="1">
              <a:off x="1950496" y="4504801"/>
              <a:ext cx="76296" cy="9959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 flipV="1">
              <a:off x="4947696" y="4504801"/>
              <a:ext cx="76296" cy="9959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277991" y="4604391"/>
              <a:ext cx="2922944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 flipH="1" flipV="1">
              <a:off x="5201696" y="4504801"/>
              <a:ext cx="76296" cy="9959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 flipV="1">
              <a:off x="8198897" y="4504801"/>
              <a:ext cx="76295" cy="9959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3124381" y="4827574"/>
              <a:ext cx="72776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1"/>
                  </a:solidFill>
                </a:rPr>
                <a:t>old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6277971" y="4827574"/>
              <a:ext cx="92012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new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08570" y="6455344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Must update all structures in sequential order to log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7698" y="2167467"/>
            <a:ext cx="9446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Overwrite data in  /</a:t>
            </a:r>
            <a:r>
              <a:rPr lang="en-US" dirty="0" err="1">
                <a:solidFill>
                  <a:srgbClr val="333333"/>
                </a:solidFill>
              </a:rPr>
              <a:t>file.txt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animBg="1"/>
      <p:bldP spid="926" grpId="0" animBg="1"/>
      <p:bldP spid="927" grpId="0" animBg="1"/>
      <p:bldP spid="952" grpId="0" animBg="1"/>
      <p:bldP spid="953" grpId="0" animBg="1"/>
      <p:bldP spid="9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Attempt 1: Problem </a:t>
            </a:r>
            <a:r>
              <a:rPr lang="en-US" sz="6480" dirty="0" err="1">
                <a:solidFill>
                  <a:srgbClr val="FFFFFF"/>
                </a:solidFill>
              </a:rPr>
              <a:t>w</a:t>
            </a:r>
            <a:r>
              <a:rPr lang="en-US" sz="6480" dirty="0">
                <a:solidFill>
                  <a:srgbClr val="FFFFFF"/>
                </a:solidFill>
              </a:rPr>
              <a:t>/ </a:t>
            </a:r>
            <a:r>
              <a:rPr sz="6480" dirty="0" err="1">
                <a:solidFill>
                  <a:srgbClr val="FFFFFF"/>
                </a:solidFill>
              </a:rPr>
              <a:t>Inode</a:t>
            </a:r>
            <a:r>
              <a:rPr sz="6480" dirty="0">
                <a:solidFill>
                  <a:srgbClr val="FFFFFF"/>
                </a:solidFill>
              </a:rPr>
              <a:t> Numbers</a:t>
            </a:r>
          </a:p>
        </p:txBody>
      </p:sp>
      <p:sp>
        <p:nvSpPr>
          <p:cNvPr id="960" name="Shape 960"/>
          <p:cNvSpPr>
            <a:spLocks noGrp="1"/>
          </p:cNvSpPr>
          <p:nvPr>
            <p:ph type="body" idx="4294967295"/>
          </p:nvPr>
        </p:nvSpPr>
        <p:spPr>
          <a:xfrm>
            <a:off x="844550" y="4044950"/>
            <a:ext cx="12160250" cy="50387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Problem: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F</a:t>
            </a:r>
            <a:r>
              <a:rPr sz="3800" dirty="0">
                <a:solidFill>
                  <a:srgbClr val="333333"/>
                </a:solidFill>
              </a:rPr>
              <a:t>or every data update, </a:t>
            </a:r>
            <a:r>
              <a:rPr lang="en-US" sz="3800" dirty="0">
                <a:solidFill>
                  <a:srgbClr val="333333"/>
                </a:solidFill>
              </a:rPr>
              <a:t>must propagate </a:t>
            </a:r>
            <a:r>
              <a:rPr sz="3800" dirty="0">
                <a:solidFill>
                  <a:srgbClr val="333333"/>
                </a:solidFill>
              </a:rPr>
              <a:t>updates all the way up </a:t>
            </a:r>
            <a:r>
              <a:rPr lang="en-US" sz="3800" dirty="0">
                <a:solidFill>
                  <a:srgbClr val="333333"/>
                </a:solidFill>
              </a:rPr>
              <a:t>directory t</a:t>
            </a:r>
            <a:r>
              <a:rPr sz="3800" dirty="0">
                <a:solidFill>
                  <a:srgbClr val="333333"/>
                </a:solidFill>
              </a:rPr>
              <a:t>ree</a:t>
            </a:r>
            <a:r>
              <a:rPr lang="en-US" sz="3800" dirty="0">
                <a:solidFill>
                  <a:srgbClr val="333333"/>
                </a:solidFill>
              </a:rPr>
              <a:t> to root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Why?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When </a:t>
            </a:r>
            <a:r>
              <a:rPr lang="en-US" sz="3800" dirty="0" err="1">
                <a:solidFill>
                  <a:srgbClr val="333333"/>
                </a:solidFill>
              </a:rPr>
              <a:t>inode</a:t>
            </a:r>
            <a:r>
              <a:rPr lang="en-US" sz="3800" dirty="0">
                <a:solidFill>
                  <a:srgbClr val="333333"/>
                </a:solidFill>
              </a:rPr>
              <a:t> copied, its location (</a:t>
            </a:r>
            <a:r>
              <a:rPr lang="en-US" sz="3800" dirty="0" err="1">
                <a:solidFill>
                  <a:srgbClr val="333333"/>
                </a:solidFill>
              </a:rPr>
              <a:t>inode</a:t>
            </a:r>
            <a:r>
              <a:rPr lang="en-US" sz="3800" dirty="0">
                <a:solidFill>
                  <a:srgbClr val="333333"/>
                </a:solidFill>
              </a:rPr>
              <a:t> number) changes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Solution: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K</a:t>
            </a:r>
            <a:r>
              <a:rPr sz="3800" dirty="0">
                <a:solidFill>
                  <a:srgbClr val="333333"/>
                </a:solidFill>
              </a:rPr>
              <a:t>eep inode numbers constant</a:t>
            </a:r>
            <a:r>
              <a:rPr lang="en-US" sz="3800" dirty="0">
                <a:solidFill>
                  <a:srgbClr val="333333"/>
                </a:solidFill>
              </a:rPr>
              <a:t>; 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d</a:t>
            </a:r>
            <a:r>
              <a:rPr sz="3800" dirty="0">
                <a:solidFill>
                  <a:srgbClr val="333333"/>
                </a:solidFill>
              </a:rPr>
              <a:t>on’t base </a:t>
            </a:r>
            <a:r>
              <a:rPr lang="en-US" sz="3800" dirty="0">
                <a:solidFill>
                  <a:srgbClr val="333333"/>
                </a:solidFill>
              </a:rPr>
              <a:t>name </a:t>
            </a:r>
            <a:r>
              <a:rPr sz="3800" dirty="0">
                <a:solidFill>
                  <a:srgbClr val="333333"/>
                </a:solidFill>
              </a:rPr>
              <a:t>on offset</a:t>
            </a:r>
            <a:endParaRPr lang="en-US" sz="38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FFS found </a:t>
            </a:r>
            <a:r>
              <a:rPr lang="en-US" sz="3800" dirty="0" err="1">
                <a:solidFill>
                  <a:srgbClr val="333333"/>
                </a:solidFill>
              </a:rPr>
              <a:t>inodes</a:t>
            </a:r>
            <a:r>
              <a:rPr lang="en-US" sz="3800" dirty="0">
                <a:solidFill>
                  <a:srgbClr val="333333"/>
                </a:solidFill>
              </a:rPr>
              <a:t> with math.  How now?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4" name="Shape 925"/>
          <p:cNvSpPr/>
          <p:nvPr/>
        </p:nvSpPr>
        <p:spPr>
          <a:xfrm>
            <a:off x="7634823" y="2859153"/>
            <a:ext cx="731797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I2</a:t>
            </a:r>
            <a:r>
              <a:rPr lang="en-US" sz="3000" b="1" dirty="0">
                <a:solidFill>
                  <a:srgbClr val="FFFFFF"/>
                </a:solidFill>
              </a:rPr>
              <a:t>'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5" name="Shape 926"/>
          <p:cNvSpPr/>
          <p:nvPr/>
        </p:nvSpPr>
        <p:spPr>
          <a:xfrm>
            <a:off x="6834723" y="2859153"/>
            <a:ext cx="731797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r’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6" name="Shape 927"/>
          <p:cNvSpPr/>
          <p:nvPr/>
        </p:nvSpPr>
        <p:spPr>
          <a:xfrm>
            <a:off x="6021922" y="2859153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I9</a:t>
            </a:r>
            <a:r>
              <a:rPr lang="en-US" sz="3000" b="1" dirty="0">
                <a:solidFill>
                  <a:srgbClr val="FFFFFF"/>
                </a:solidFill>
              </a:rPr>
              <a:t>'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7" name="Shape 928"/>
          <p:cNvSpPr/>
          <p:nvPr/>
        </p:nvSpPr>
        <p:spPr>
          <a:xfrm>
            <a:off x="5209122" y="2859153"/>
            <a:ext cx="731798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8" name="Shape 929"/>
          <p:cNvSpPr/>
          <p:nvPr/>
        </p:nvSpPr>
        <p:spPr>
          <a:xfrm>
            <a:off x="2034122" y="2859153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I2</a:t>
            </a:r>
          </a:p>
        </p:txBody>
      </p:sp>
      <p:sp>
        <p:nvSpPr>
          <p:cNvPr id="9" name="Shape 930"/>
          <p:cNvSpPr/>
          <p:nvPr/>
        </p:nvSpPr>
        <p:spPr>
          <a:xfrm>
            <a:off x="2821522" y="2859153"/>
            <a:ext cx="731798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D</a:t>
            </a:r>
            <a:r>
              <a:rPr lang="en-US" sz="3000" b="1" dirty="0">
                <a:solidFill>
                  <a:srgbClr val="FFFFFF"/>
                </a:solidFill>
              </a:rPr>
              <a:t>ir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" name="Shape 931"/>
          <p:cNvSpPr/>
          <p:nvPr/>
        </p:nvSpPr>
        <p:spPr>
          <a:xfrm>
            <a:off x="3608922" y="2859153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I9</a:t>
            </a:r>
          </a:p>
        </p:txBody>
      </p:sp>
      <p:sp>
        <p:nvSpPr>
          <p:cNvPr id="11" name="Shape 932"/>
          <p:cNvSpPr/>
          <p:nvPr/>
        </p:nvSpPr>
        <p:spPr>
          <a:xfrm>
            <a:off x="4409022" y="2859153"/>
            <a:ext cx="731798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2" name="Shape 934"/>
          <p:cNvSpPr/>
          <p:nvPr/>
        </p:nvSpPr>
        <p:spPr>
          <a:xfrm>
            <a:off x="2034122" y="2859153"/>
            <a:ext cx="9048932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949"/>
          <p:cNvSpPr/>
          <p:nvPr/>
        </p:nvSpPr>
        <p:spPr>
          <a:xfrm>
            <a:off x="2436477" y="2304251"/>
            <a:ext cx="547372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950"/>
          <p:cNvSpPr/>
          <p:nvPr/>
        </p:nvSpPr>
        <p:spPr>
          <a:xfrm>
            <a:off x="3325476" y="2304251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951"/>
          <p:cNvSpPr/>
          <p:nvPr/>
        </p:nvSpPr>
        <p:spPr>
          <a:xfrm>
            <a:off x="4087476" y="2304251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952"/>
          <p:cNvSpPr/>
          <p:nvPr/>
        </p:nvSpPr>
        <p:spPr>
          <a:xfrm>
            <a:off x="5738476" y="2304251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953"/>
          <p:cNvSpPr/>
          <p:nvPr/>
        </p:nvSpPr>
        <p:spPr>
          <a:xfrm>
            <a:off x="6614776" y="2304251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954"/>
          <p:cNvSpPr/>
          <p:nvPr/>
        </p:nvSpPr>
        <p:spPr>
          <a:xfrm>
            <a:off x="7376776" y="2304251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Structures (attempt 2)</a:t>
            </a:r>
          </a:p>
        </p:txBody>
      </p:sp>
      <p:sp>
        <p:nvSpPr>
          <p:cNvPr id="4" name="Shape 761"/>
          <p:cNvSpPr txBox="1">
            <a:spLocks/>
          </p:cNvSpPr>
          <p:nvPr/>
        </p:nvSpPr>
        <p:spPr>
          <a:xfrm>
            <a:off x="339759" y="3710954"/>
            <a:ext cx="12150661" cy="511175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What data structures from FFS can LFS remove?</a:t>
            </a:r>
          </a:p>
          <a:p>
            <a:pPr marL="821818" marR="0" lvl="1" indent="-419940" algn="l" defTabSz="1300460" rtl="0" eaLnBrk="1" fontAlgn="auto" latinLnBrk="0" hangingPunct="1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allocation </a:t>
            </a:r>
            <a:r>
              <a:rPr kumimoji="0" 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structs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data + </a:t>
            </a:r>
            <a:r>
              <a:rPr kumimoji="0" 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inode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bitmaps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What type of name is much more complicated?</a:t>
            </a:r>
          </a:p>
          <a:p>
            <a:pPr marL="821818" marR="0" lvl="1" indent="-419940" algn="l" defTabSz="1300460" rtl="0" eaLnBrk="1" fontAlgn="auto" latinLnBrk="0" hangingPunct="1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Inodes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are no longer at fixed offset</a:t>
            </a:r>
          </a:p>
          <a:p>
            <a:pPr marL="821818" marR="0" lvl="1" indent="-419940" algn="l" defTabSz="1300460" rtl="0" eaLnBrk="1" fontAlgn="auto" latinLnBrk="0" hangingPunct="1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Use </a:t>
            </a:r>
            <a:r>
              <a:rPr lang="en-US" sz="3200" dirty="0" err="1">
                <a:solidFill>
                  <a:schemeClr val="bg1"/>
                </a:solidFill>
              </a:rPr>
              <a:t>imap</a:t>
            </a:r>
            <a:r>
              <a:rPr lang="en-US" sz="3200" dirty="0">
                <a:solidFill>
                  <a:srgbClr val="333333"/>
                </a:solidFill>
              </a:rPr>
              <a:t> structure to map: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	 </a:t>
            </a:r>
            <a:r>
              <a:rPr lang="en-US" sz="3200" dirty="0" err="1">
                <a:solidFill>
                  <a:srgbClr val="333333"/>
                </a:solidFill>
              </a:rPr>
              <a:t>inode</a:t>
            </a:r>
            <a:r>
              <a:rPr lang="en-US" sz="3200" dirty="0">
                <a:solidFill>
                  <a:srgbClr val="333333"/>
                </a:solidFill>
              </a:rPr>
              <a:t> number =&gt; </a:t>
            </a:r>
            <a:r>
              <a:rPr lang="en-US" sz="3200" dirty="0" err="1">
                <a:solidFill>
                  <a:srgbClr val="333333"/>
                </a:solidFill>
              </a:rPr>
              <a:t>inode</a:t>
            </a:r>
            <a:r>
              <a:rPr lang="en-US" sz="3200" dirty="0">
                <a:solidFill>
                  <a:srgbClr val="333333"/>
                </a:solidFill>
              </a:rPr>
              <a:t> location on disk</a:t>
            </a:r>
          </a:p>
          <a:p>
            <a:pPr marL="821818" marR="0" lvl="1" indent="-419940" algn="l" defTabSz="1300460" rtl="0" eaLnBrk="1" fontAlgn="auto" latinLnBrk="0" hangingPunct="1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/>
        </p:nvSpPr>
        <p:spPr>
          <a:xfrm>
            <a:off x="2701613" y="3754022"/>
            <a:ext cx="1308431" cy="763947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Where to keep </a:t>
            </a:r>
            <a:r>
              <a:rPr sz="7200" dirty="0" err="1">
                <a:solidFill>
                  <a:srgbClr val="FFFFFF"/>
                </a:solidFill>
              </a:rPr>
              <a:t>Imap</a:t>
            </a:r>
            <a:r>
              <a:rPr lang="en-US" sz="7200" dirty="0">
                <a:solidFill>
                  <a:srgbClr val="FFFFFF"/>
                </a:solidFill>
              </a:rPr>
              <a:t>?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5169699" y="3754022"/>
            <a:ext cx="1075152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4060513" y="3754022"/>
            <a:ext cx="1075153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476401" y="3807701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413470" y="3754022"/>
            <a:ext cx="1075153" cy="763947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003" name="Shape 1003"/>
          <p:cNvSpPr/>
          <p:nvPr/>
        </p:nvSpPr>
        <p:spPr>
          <a:xfrm>
            <a:off x="6291584" y="3754022"/>
            <a:ext cx="1075153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004" name="Shape 1004"/>
          <p:cNvSpPr/>
          <p:nvPr/>
        </p:nvSpPr>
        <p:spPr>
          <a:xfrm>
            <a:off x="2663513" y="3754022"/>
            <a:ext cx="7072190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5498629" y="5213023"/>
            <a:ext cx="159178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006" name="Shape 1006"/>
          <p:cNvSpPr/>
          <p:nvPr/>
        </p:nvSpPr>
        <p:spPr>
          <a:xfrm flipV="1">
            <a:off x="6976081" y="4629490"/>
            <a:ext cx="666806" cy="6135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 flipH="1" flipV="1">
            <a:off x="4944081" y="4629490"/>
            <a:ext cx="666806" cy="6135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 flipH="1" flipV="1">
            <a:off x="5706081" y="4629490"/>
            <a:ext cx="400750" cy="6159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 flipV="1">
            <a:off x="6468081" y="4629490"/>
            <a:ext cx="400750" cy="6159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1946888" y="2604067"/>
            <a:ext cx="28178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table of millions of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entries (</a:t>
            </a:r>
            <a:r>
              <a:rPr lang="en-US" sz="2400" dirty="0">
                <a:solidFill>
                  <a:schemeClr val="bg1"/>
                </a:solidFill>
              </a:rPr>
              <a:t>4 bytes</a:t>
            </a:r>
            <a:r>
              <a:rPr sz="2400" dirty="0">
                <a:solidFill>
                  <a:schemeClr val="bg1"/>
                </a:solidFill>
              </a:rPr>
              <a:t> each)</a:t>
            </a:r>
          </a:p>
        </p:txBody>
      </p:sp>
      <p:sp>
        <p:nvSpPr>
          <p:cNvPr id="1011" name="Shape 1011"/>
          <p:cNvSpPr/>
          <p:nvPr/>
        </p:nvSpPr>
        <p:spPr>
          <a:xfrm>
            <a:off x="3355829" y="3445323"/>
            <a:ext cx="1" cy="4032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624843" y="6068612"/>
            <a:ext cx="118951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Where can </a:t>
            </a:r>
            <a:r>
              <a:rPr lang="en-US" sz="3200" dirty="0" err="1">
                <a:solidFill>
                  <a:srgbClr val="333333"/>
                </a:solidFill>
              </a:rPr>
              <a:t>imap</a:t>
            </a:r>
            <a:r>
              <a:rPr lang="en-US" sz="3200" dirty="0">
                <a:solidFill>
                  <a:srgbClr val="333333"/>
                </a:solidFill>
              </a:rPr>
              <a:t> be stored???? Dilemma: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1. </a:t>
            </a:r>
            <a:r>
              <a:rPr lang="en-US" sz="3200" dirty="0" err="1">
                <a:solidFill>
                  <a:srgbClr val="333333"/>
                </a:solidFill>
              </a:rPr>
              <a:t>imap</a:t>
            </a:r>
            <a:r>
              <a:rPr lang="en-US" sz="3200" dirty="0">
                <a:solidFill>
                  <a:srgbClr val="333333"/>
                </a:solidFill>
              </a:rPr>
              <a:t> too large to keep in memory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2. don’t want to perform random writes for </a:t>
            </a:r>
            <a:r>
              <a:rPr lang="en-US" sz="3200" dirty="0" err="1">
                <a:solidFill>
                  <a:srgbClr val="333333"/>
                </a:solidFill>
              </a:rPr>
              <a:t>imap</a:t>
            </a: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Solution: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Write </a:t>
            </a:r>
            <a:r>
              <a:rPr lang="en-US" sz="3200" dirty="0" err="1"/>
              <a:t>imap</a:t>
            </a:r>
            <a:r>
              <a:rPr lang="en-US" sz="3200" dirty="0"/>
              <a:t> in segments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Keep pointers to pieces of </a:t>
            </a:r>
            <a:r>
              <a:rPr lang="en-US" sz="3200" dirty="0" err="1"/>
              <a:t>imap</a:t>
            </a:r>
            <a:r>
              <a:rPr lang="en-US" sz="3200" dirty="0"/>
              <a:t> in memory</a:t>
            </a:r>
            <a:endParaRPr lang="en-US" sz="3200" dirty="0">
              <a:solidFill>
                <a:srgbClr val="333333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1225" y="2424117"/>
            <a:ext cx="7298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333333"/>
                </a:solidFill>
              </a:rPr>
              <a:t>imap</a:t>
            </a:r>
            <a:r>
              <a:rPr lang="en-US" sz="2800" dirty="0">
                <a:solidFill>
                  <a:srgbClr val="333333"/>
                </a:solidFill>
              </a:rPr>
              <a:t>: </a:t>
            </a:r>
            <a:r>
              <a:rPr lang="en-US" sz="2800" dirty="0" err="1">
                <a:solidFill>
                  <a:srgbClr val="333333"/>
                </a:solidFill>
              </a:rPr>
              <a:t>inode</a:t>
            </a:r>
            <a:r>
              <a:rPr lang="en-US" sz="2800" dirty="0">
                <a:solidFill>
                  <a:srgbClr val="333333"/>
                </a:solidFill>
              </a:rPr>
              <a:t> number =&gt; </a:t>
            </a:r>
            <a:r>
              <a:rPr lang="en-US" sz="2800" dirty="0" err="1">
                <a:solidFill>
                  <a:srgbClr val="333333"/>
                </a:solidFill>
              </a:rPr>
              <a:t>inode</a:t>
            </a:r>
            <a:r>
              <a:rPr lang="en-US" sz="2800" dirty="0">
                <a:solidFill>
                  <a:srgbClr val="333333"/>
                </a:solidFill>
              </a:rPr>
              <a:t> location on disk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Solution: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 err="1">
                <a:solidFill>
                  <a:srgbClr val="FFFFFF"/>
                </a:solidFill>
              </a:rPr>
              <a:t>Imap</a:t>
            </a:r>
            <a:r>
              <a:rPr lang="en-US" sz="6480" dirty="0">
                <a:solidFill>
                  <a:srgbClr val="FFFFFF"/>
                </a:solidFill>
              </a:rPr>
              <a:t> in Segments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4515802" y="4643670"/>
            <a:ext cx="1075152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3406616" y="4643670"/>
            <a:ext cx="1075153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2194104" y="4697349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051" name="Shape 1051"/>
          <p:cNvSpPr/>
          <p:nvPr/>
        </p:nvSpPr>
        <p:spPr>
          <a:xfrm>
            <a:off x="6759573" y="4643670"/>
            <a:ext cx="1075153" cy="763947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052" name="Shape 1052"/>
          <p:cNvSpPr/>
          <p:nvPr/>
        </p:nvSpPr>
        <p:spPr>
          <a:xfrm>
            <a:off x="5637687" y="4643670"/>
            <a:ext cx="1075153" cy="763947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053" name="Shape 1053"/>
          <p:cNvSpPr/>
          <p:nvPr/>
        </p:nvSpPr>
        <p:spPr>
          <a:xfrm>
            <a:off x="3381216" y="4643670"/>
            <a:ext cx="7072190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4844732" y="6102671"/>
            <a:ext cx="159178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055" name="Shape 1055"/>
          <p:cNvSpPr/>
          <p:nvPr/>
        </p:nvSpPr>
        <p:spPr>
          <a:xfrm flipV="1">
            <a:off x="6322184" y="5519138"/>
            <a:ext cx="666806" cy="6135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 flipH="1" flipV="1">
            <a:off x="4290184" y="5519138"/>
            <a:ext cx="666806" cy="6135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7" name="Shape 1057"/>
          <p:cNvSpPr/>
          <p:nvPr/>
        </p:nvSpPr>
        <p:spPr>
          <a:xfrm flipH="1" flipV="1">
            <a:off x="5052184" y="5519138"/>
            <a:ext cx="400750" cy="6159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 flipV="1">
            <a:off x="5814184" y="5519138"/>
            <a:ext cx="400750" cy="61595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3454592" y="4417837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36069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34545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 flipH="1">
            <a:off x="3528184" y="3574077"/>
            <a:ext cx="1781609" cy="80206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4216592" y="4417837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43689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42165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 flipH="1">
            <a:off x="4290184" y="3571967"/>
            <a:ext cx="1184450" cy="80417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232592" y="4417837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53849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52325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 flipH="1">
            <a:off x="5306184" y="3568667"/>
            <a:ext cx="296838" cy="80747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5740592" y="4417837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58929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5740592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5814184" y="3561363"/>
            <a:ext cx="1" cy="814776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7429692" y="4417837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7582093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7429693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6314653" y="3571525"/>
            <a:ext cx="1188632" cy="804613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7048692" y="4417837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7201093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7048693" y="4417837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5928128" y="3571875"/>
            <a:ext cx="1194157" cy="8042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5008016" y="2745504"/>
            <a:ext cx="16302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ptrs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imap pieces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490719" y="2855849"/>
            <a:ext cx="18723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memory:</a:t>
            </a:r>
          </a:p>
        </p:txBody>
      </p:sp>
      <p:sp>
        <p:nvSpPr>
          <p:cNvPr id="1085" name="Shape 1085"/>
          <p:cNvSpPr/>
          <p:nvPr/>
        </p:nvSpPr>
        <p:spPr>
          <a:xfrm>
            <a:off x="4570239" y="2802170"/>
            <a:ext cx="2636686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0053" y="7482592"/>
            <a:ext cx="103497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Solution: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Write </a:t>
            </a:r>
            <a:r>
              <a:rPr lang="en-US" sz="3200" dirty="0" err="1"/>
              <a:t>imap</a:t>
            </a:r>
            <a:r>
              <a:rPr lang="en-US" sz="3200" dirty="0"/>
              <a:t> in segments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Keep pointers to pieces of </a:t>
            </a:r>
            <a:r>
              <a:rPr lang="en-US" sz="3200" dirty="0" err="1"/>
              <a:t>imap</a:t>
            </a:r>
            <a:r>
              <a:rPr lang="en-US" sz="3200" dirty="0"/>
              <a:t> in memory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Keep recent accesses to </a:t>
            </a:r>
            <a:r>
              <a:rPr lang="en-US" sz="3200" dirty="0" err="1">
                <a:solidFill>
                  <a:srgbClr val="333333"/>
                </a:solidFill>
              </a:rPr>
              <a:t>imap</a:t>
            </a:r>
            <a:r>
              <a:rPr lang="en-US" sz="3200" dirty="0">
                <a:solidFill>
                  <a:srgbClr val="333333"/>
                </a:solidFill>
              </a:rPr>
              <a:t> cached in memory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General Strategy</a:t>
            </a:r>
            <a:r>
              <a:rPr lang="en-US" sz="6480" dirty="0">
                <a:solidFill>
                  <a:srgbClr val="FFFFFF"/>
                </a:solidFill>
              </a:rPr>
              <a:t> for Crash Consistency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0" y="2251075"/>
            <a:ext cx="12152313" cy="71786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333333"/>
                </a:solidFill>
              </a:rPr>
              <a:t>Never delete ANY old data, until</a:t>
            </a:r>
            <a:r>
              <a:rPr lang="en-US" sz="3100" dirty="0">
                <a:solidFill>
                  <a:srgbClr val="333333"/>
                </a:solidFill>
              </a:rPr>
              <a:t> </a:t>
            </a:r>
            <a:r>
              <a:rPr sz="3100" dirty="0">
                <a:solidFill>
                  <a:srgbClr val="333333"/>
                </a:solidFill>
              </a:rPr>
              <a:t>ALL new data is safely on disk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1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333333"/>
                </a:solidFill>
              </a:rPr>
              <a:t>Implication: </a:t>
            </a:r>
            <a:br>
              <a:rPr lang="en-US" sz="3100" dirty="0">
                <a:solidFill>
                  <a:srgbClr val="333333"/>
                </a:solidFill>
              </a:rPr>
            </a:br>
            <a:r>
              <a:rPr lang="en-US" sz="3100" dirty="0">
                <a:solidFill>
                  <a:srgbClr val="333333"/>
                </a:solidFill>
              </a:rPr>
              <a:t>A</a:t>
            </a:r>
            <a:r>
              <a:rPr sz="3100" dirty="0">
                <a:solidFill>
                  <a:srgbClr val="333333"/>
                </a:solidFill>
              </a:rPr>
              <a:t>t some point</a:t>
            </a:r>
            <a:r>
              <a:rPr lang="en-US" sz="3100" dirty="0">
                <a:solidFill>
                  <a:srgbClr val="333333"/>
                </a:solidFill>
              </a:rPr>
              <a:t> in time, </a:t>
            </a:r>
            <a:r>
              <a:rPr sz="3100" dirty="0">
                <a:solidFill>
                  <a:srgbClr val="333333"/>
                </a:solidFill>
              </a:rPr>
              <a:t>all old AND</a:t>
            </a:r>
            <a:r>
              <a:rPr lang="en-US" sz="3100" dirty="0">
                <a:solidFill>
                  <a:srgbClr val="333333"/>
                </a:solidFill>
              </a:rPr>
              <a:t> </a:t>
            </a:r>
            <a:r>
              <a:rPr sz="3100" dirty="0">
                <a:solidFill>
                  <a:srgbClr val="333333"/>
                </a:solidFill>
              </a:rPr>
              <a:t>all new data must be on disk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1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rgbClr val="333333"/>
                </a:solidFill>
              </a:rPr>
              <a:t>Two</a:t>
            </a:r>
            <a:r>
              <a:rPr sz="3100" dirty="0">
                <a:solidFill>
                  <a:srgbClr val="333333"/>
                </a:solidFill>
              </a:rPr>
              <a:t> techniques</a:t>
            </a:r>
            <a:r>
              <a:rPr lang="en-US" sz="3100" dirty="0">
                <a:solidFill>
                  <a:srgbClr val="333333"/>
                </a:solidFill>
              </a:rPr>
              <a:t> popular in file systems</a:t>
            </a:r>
            <a:r>
              <a:rPr sz="3100" dirty="0">
                <a:solidFill>
                  <a:srgbClr val="333333"/>
                </a:solidFill>
              </a:rPr>
              <a:t>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333333"/>
                </a:solidFill>
              </a:rPr>
              <a:t>1</a:t>
            </a:r>
            <a:r>
              <a:rPr lang="en-US" sz="3100" dirty="0">
                <a:solidFill>
                  <a:srgbClr val="333333"/>
                </a:solidFill>
              </a:rPr>
              <a:t>.  </a:t>
            </a:r>
            <a:r>
              <a:rPr sz="3100" b="1" dirty="0">
                <a:solidFill>
                  <a:srgbClr val="333333"/>
                </a:solidFill>
              </a:rPr>
              <a:t>journal</a:t>
            </a:r>
            <a:r>
              <a:rPr sz="3100" dirty="0">
                <a:solidFill>
                  <a:srgbClr val="333333"/>
                </a:solidFill>
              </a:rPr>
              <a:t> new</a:t>
            </a:r>
            <a:r>
              <a:rPr lang="en-US" sz="3100" dirty="0">
                <a:solidFill>
                  <a:srgbClr val="333333"/>
                </a:solidFill>
              </a:rPr>
              <a:t> info</a:t>
            </a:r>
            <a:r>
              <a:rPr sz="3100" dirty="0">
                <a:solidFill>
                  <a:srgbClr val="333333"/>
                </a:solidFill>
              </a:rPr>
              <a:t>, </a:t>
            </a:r>
            <a:r>
              <a:rPr lang="en-US" sz="3100" dirty="0">
                <a:solidFill>
                  <a:srgbClr val="333333"/>
                </a:solidFill>
              </a:rPr>
              <a:t>then </a:t>
            </a:r>
            <a:r>
              <a:rPr sz="3100" dirty="0">
                <a:solidFill>
                  <a:srgbClr val="333333"/>
                </a:solidFill>
              </a:rPr>
              <a:t>overwrite </a:t>
            </a:r>
            <a:r>
              <a:rPr lang="en-US" sz="3100" dirty="0">
                <a:solidFill>
                  <a:srgbClr val="333333"/>
                </a:solidFill>
              </a:rPr>
              <a:t>old info with new info </a:t>
            </a:r>
            <a:r>
              <a:rPr sz="3100" b="1" dirty="0">
                <a:solidFill>
                  <a:srgbClr val="333333"/>
                </a:solidFill>
              </a:rPr>
              <a:t>in place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rgbClr val="333333"/>
                </a:solidFill>
              </a:rPr>
              <a:t>2</a:t>
            </a:r>
            <a:r>
              <a:rPr sz="3100" dirty="0">
                <a:solidFill>
                  <a:srgbClr val="333333"/>
                </a:solidFill>
              </a:rPr>
              <a:t>. </a:t>
            </a:r>
            <a:r>
              <a:rPr lang="en-US" sz="3200" b="1" dirty="0">
                <a:solidFill>
                  <a:srgbClr val="333333"/>
                </a:solidFill>
              </a:rPr>
              <a:t>copy-on-write</a:t>
            </a:r>
            <a:r>
              <a:rPr lang="en-US" sz="3200" dirty="0">
                <a:solidFill>
                  <a:srgbClr val="333333"/>
                </a:solidFill>
              </a:rPr>
              <a:t>: </a:t>
            </a:r>
            <a:r>
              <a:rPr sz="3100" dirty="0">
                <a:solidFill>
                  <a:srgbClr val="333333"/>
                </a:solidFill>
              </a:rPr>
              <a:t>write new</a:t>
            </a:r>
            <a:r>
              <a:rPr lang="en-US" sz="3100" dirty="0">
                <a:solidFill>
                  <a:srgbClr val="333333"/>
                </a:solidFill>
              </a:rPr>
              <a:t> info to new location</a:t>
            </a:r>
            <a:r>
              <a:rPr sz="3100" dirty="0">
                <a:solidFill>
                  <a:srgbClr val="333333"/>
                </a:solidFill>
              </a:rPr>
              <a:t>, discard old</a:t>
            </a:r>
            <a:r>
              <a:rPr lang="en-US" sz="3100" dirty="0">
                <a:solidFill>
                  <a:srgbClr val="333333"/>
                </a:solidFill>
              </a:rPr>
              <a:t> info</a:t>
            </a:r>
            <a:endParaRPr sz="31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/>
        </p:nvSpPr>
        <p:spPr>
          <a:xfrm>
            <a:off x="7121511" y="3733827"/>
            <a:ext cx="1075152" cy="763947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1116" name="Shape 1116"/>
          <p:cNvSpPr/>
          <p:nvPr/>
        </p:nvSpPr>
        <p:spPr>
          <a:xfrm>
            <a:off x="6812588" y="3159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5978511" y="3733827"/>
            <a:ext cx="1075152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110" name="Shape 1110"/>
          <p:cNvSpPr/>
          <p:nvPr/>
        </p:nvSpPr>
        <p:spPr>
          <a:xfrm>
            <a:off x="4835511" y="3733827"/>
            <a:ext cx="1075152" cy="763947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111" name="Shape 1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 Write</a:t>
            </a:r>
          </a:p>
        </p:txBody>
      </p:sp>
      <p:sp>
        <p:nvSpPr>
          <p:cNvPr id="1112" name="Shape 1112"/>
          <p:cNvSpPr/>
          <p:nvPr/>
        </p:nvSpPr>
        <p:spPr>
          <a:xfrm>
            <a:off x="3599325" y="3657627"/>
            <a:ext cx="1075153" cy="76394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3" name="Shape 1113"/>
          <p:cNvSpPr/>
          <p:nvPr/>
        </p:nvSpPr>
        <p:spPr>
          <a:xfrm>
            <a:off x="2386813" y="378750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114" name="Shape 1114"/>
          <p:cNvSpPr/>
          <p:nvPr/>
        </p:nvSpPr>
        <p:spPr>
          <a:xfrm>
            <a:off x="3573925" y="3733827"/>
            <a:ext cx="7072190" cy="763947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5636976" y="3159516"/>
            <a:ext cx="547373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40053" y="7482592"/>
            <a:ext cx="103497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Solution: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Write </a:t>
            </a:r>
            <a:r>
              <a:rPr lang="en-US" sz="3200" dirty="0" err="1"/>
              <a:t>imap</a:t>
            </a:r>
            <a:r>
              <a:rPr lang="en-US" sz="3200" dirty="0"/>
              <a:t> in segments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Keep pointers to pieces of </a:t>
            </a:r>
            <a:r>
              <a:rPr lang="en-US" sz="3200" dirty="0" err="1"/>
              <a:t>imap</a:t>
            </a:r>
            <a:r>
              <a:rPr lang="en-US" sz="3200" dirty="0"/>
              <a:t> in memory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Keep recent accesses to </a:t>
            </a:r>
            <a:r>
              <a:rPr lang="en-US" sz="3200" dirty="0" err="1">
                <a:solidFill>
                  <a:srgbClr val="333333"/>
                </a:solidFill>
              </a:rPr>
              <a:t>imap</a:t>
            </a:r>
            <a:r>
              <a:rPr lang="en-US" sz="3200" dirty="0">
                <a:solidFill>
                  <a:srgbClr val="333333"/>
                </a:solidFill>
              </a:rPr>
              <a:t> cached in memory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</p:txBody>
      </p:sp>
      <p:sp>
        <p:nvSpPr>
          <p:cNvPr id="12" name="Shape 1117"/>
          <p:cNvSpPr/>
          <p:nvPr/>
        </p:nvSpPr>
        <p:spPr>
          <a:xfrm>
            <a:off x="4016874" y="3162458"/>
            <a:ext cx="2626174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" name="Shape 1117"/>
          <p:cNvSpPr/>
          <p:nvPr/>
        </p:nvSpPr>
        <p:spPr>
          <a:xfrm>
            <a:off x="4169274" y="3314858"/>
            <a:ext cx="2626174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116"/>
          <p:cNvSpPr/>
          <p:nvPr/>
        </p:nvSpPr>
        <p:spPr>
          <a:xfrm>
            <a:off x="4674478" y="3220581"/>
            <a:ext cx="3111569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116"/>
          <p:cNvSpPr/>
          <p:nvPr/>
        </p:nvSpPr>
        <p:spPr>
          <a:xfrm>
            <a:off x="3851230" y="3372981"/>
            <a:ext cx="4087218" cy="57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 animBg="1"/>
      <p:bldP spid="1116" grpId="0" animBg="1"/>
      <p:bldP spid="1109" grpId="0" animBg="1"/>
      <p:bldP spid="1110" grpId="0" animBg="1"/>
      <p:bldP spid="111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073758" y="1245989"/>
            <a:ext cx="75761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96" name="Shape 296"/>
          <p:cNvSpPr/>
          <p:nvPr/>
        </p:nvSpPr>
        <p:spPr>
          <a:xfrm>
            <a:off x="3378689" y="1245989"/>
            <a:ext cx="9552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97" name="Shape 297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98" name="Shape 298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99" name="Shape 299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00" name="Shape 300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01" name="Shape 301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02" name="Shape 302"/>
          <p:cNvSpPr/>
          <p:nvPr/>
        </p:nvSpPr>
        <p:spPr>
          <a:xfrm>
            <a:off x="1870289" y="1626989"/>
            <a:ext cx="11645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03" name="Shape 303"/>
          <p:cNvSpPr/>
          <p:nvPr/>
        </p:nvSpPr>
        <p:spPr>
          <a:xfrm>
            <a:off x="3274017" y="1626989"/>
            <a:ext cx="11645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04" name="Shape 304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5" name="Shape 305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6" name="Shape 306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7" name="Shape 307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08" name="Shape 308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1" name="Shape 311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49977" y="348256"/>
            <a:ext cx="310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/foo/bar</a:t>
            </a:r>
          </a:p>
        </p:txBody>
      </p:sp>
      <p:sp>
        <p:nvSpPr>
          <p:cNvPr id="313" name="Shape 313"/>
          <p:cNvSpPr/>
          <p:nvPr/>
        </p:nvSpPr>
        <p:spPr>
          <a:xfrm>
            <a:off x="4850454" y="2363589"/>
            <a:ext cx="99694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sz="2800" dirty="0">
                <a:solidFill>
                  <a:srgbClr val="FFFFFF"/>
                </a:solidFill>
              </a:rPr>
              <a:t>read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787454" y="2744589"/>
            <a:ext cx="99694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sz="2800" dirty="0">
                <a:solidFill>
                  <a:srgbClr val="FFFFFF"/>
                </a:solidFill>
              </a:rPr>
              <a:t>read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120454" y="3125589"/>
            <a:ext cx="99694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sz="2800" dirty="0">
                <a:solidFill>
                  <a:srgbClr val="FFFFFF"/>
                </a:solidFill>
              </a:rPr>
              <a:t>read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0197154" y="3506589"/>
            <a:ext cx="99694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sz="2800" dirty="0">
                <a:solidFill>
                  <a:srgbClr val="FFFFFF"/>
                </a:solidFill>
              </a:rPr>
              <a:t>read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455221" y="3887589"/>
            <a:ext cx="7648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8" name="Shape 318"/>
          <p:cNvSpPr/>
          <p:nvPr/>
        </p:nvSpPr>
        <p:spPr>
          <a:xfrm>
            <a:off x="3399554" y="4268589"/>
            <a:ext cx="87614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19" name="Shape 319"/>
          <p:cNvSpPr/>
          <p:nvPr/>
        </p:nvSpPr>
        <p:spPr>
          <a:xfrm>
            <a:off x="6199138" y="5665629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20" name="Shape 320"/>
          <p:cNvSpPr/>
          <p:nvPr/>
        </p:nvSpPr>
        <p:spPr>
          <a:xfrm>
            <a:off x="7646221" y="4776589"/>
            <a:ext cx="7648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strike="sngStrike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21" name="Shape 321"/>
          <p:cNvSpPr/>
          <p:nvPr/>
        </p:nvSpPr>
        <p:spPr>
          <a:xfrm>
            <a:off x="7596138" y="5157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22" name="Shape 322"/>
          <p:cNvSpPr/>
          <p:nvPr/>
        </p:nvSpPr>
        <p:spPr>
          <a:xfrm>
            <a:off x="10263138" y="6167136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766" y="7229156"/>
            <a:ext cx="111812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data structures same in LFS as FFS!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imap</a:t>
            </a:r>
            <a:r>
              <a:rPr lang="en-US" dirty="0"/>
              <a:t> to find location of root and foo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imap</a:t>
            </a:r>
            <a:r>
              <a:rPr lang="en-US" dirty="0"/>
              <a:t> with new locations for </a:t>
            </a:r>
            <a:r>
              <a:rPr lang="en-US" dirty="0" err="1"/>
              <a:t>foo</a:t>
            </a:r>
            <a:r>
              <a:rPr lang="en-US" dirty="0"/>
              <a:t> and bar </a:t>
            </a:r>
            <a:r>
              <a:rPr lang="en-US" dirty="0" err="1"/>
              <a:t>inodes</a:t>
            </a:r>
            <a:r>
              <a:rPr lang="en-US" dirty="0"/>
              <a:t> 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Other Issues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idx="4294967295"/>
          </p:nvPr>
        </p:nvSpPr>
        <p:spPr>
          <a:xfrm>
            <a:off x="0" y="2346325"/>
            <a:ext cx="11099800" cy="592296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Crashes</a:t>
            </a: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Garbage Collection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 Recovery</a:t>
            </a:r>
          </a:p>
        </p:txBody>
      </p:sp>
      <p:sp>
        <p:nvSpPr>
          <p:cNvPr id="1129" name="Shape 1129"/>
          <p:cNvSpPr>
            <a:spLocks noGrp="1"/>
          </p:cNvSpPr>
          <p:nvPr>
            <p:ph type="body" idx="4294967295"/>
          </p:nvPr>
        </p:nvSpPr>
        <p:spPr>
          <a:xfrm>
            <a:off x="414338" y="2236788"/>
            <a:ext cx="12590462" cy="7316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What data needs to be recovered after a crash?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Need </a:t>
            </a:r>
            <a:r>
              <a:rPr lang="en-US" sz="3500" dirty="0" err="1">
                <a:solidFill>
                  <a:srgbClr val="333333"/>
                </a:solidFill>
              </a:rPr>
              <a:t>imap</a:t>
            </a:r>
            <a:r>
              <a:rPr lang="en-US" sz="3500" dirty="0">
                <a:solidFill>
                  <a:srgbClr val="333333"/>
                </a:solidFill>
              </a:rPr>
              <a:t> (lost in volatile memory)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Naive approach</a:t>
            </a:r>
            <a:r>
              <a:rPr lang="en-US" sz="3800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b="1" dirty="0">
                <a:solidFill>
                  <a:srgbClr val="333333"/>
                </a:solidFill>
              </a:rPr>
              <a:t>S</a:t>
            </a:r>
            <a:r>
              <a:rPr sz="3500" b="1" dirty="0">
                <a:solidFill>
                  <a:srgbClr val="333333"/>
                </a:solidFill>
              </a:rPr>
              <a:t>can</a:t>
            </a:r>
            <a:r>
              <a:rPr sz="3500" dirty="0">
                <a:solidFill>
                  <a:srgbClr val="333333"/>
                </a:solidFill>
              </a:rPr>
              <a:t> entire log to reconstruct pointers to imap pieces.  Slow!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Better approach</a:t>
            </a:r>
            <a:r>
              <a:rPr lang="en-US" sz="3800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O</a:t>
            </a:r>
            <a:r>
              <a:rPr sz="3500" dirty="0">
                <a:solidFill>
                  <a:srgbClr val="333333"/>
                </a:solidFill>
              </a:rPr>
              <a:t>ccasionally </a:t>
            </a:r>
            <a:r>
              <a:rPr sz="3500" b="1" dirty="0">
                <a:solidFill>
                  <a:srgbClr val="333333"/>
                </a:solidFill>
              </a:rPr>
              <a:t>checkpoint</a:t>
            </a:r>
            <a:r>
              <a:rPr sz="3500" dirty="0">
                <a:solidFill>
                  <a:srgbClr val="333333"/>
                </a:solidFill>
              </a:rPr>
              <a:t> </a:t>
            </a:r>
            <a:r>
              <a:rPr lang="en-US" sz="3500" dirty="0">
                <a:solidFill>
                  <a:srgbClr val="333333"/>
                </a:solidFill>
              </a:rPr>
              <a:t>to known on-disk location the </a:t>
            </a:r>
            <a:r>
              <a:rPr sz="3500" dirty="0">
                <a:solidFill>
                  <a:srgbClr val="333333"/>
                </a:solidFill>
              </a:rPr>
              <a:t>pointers to imap pieces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How often to checkpoint?</a:t>
            </a:r>
            <a:endParaRPr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Checkpoint often: random I/O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Checkpoint rarely: </a:t>
            </a:r>
            <a:r>
              <a:rPr lang="en-US" sz="3500" dirty="0">
                <a:solidFill>
                  <a:srgbClr val="333333"/>
                </a:solidFill>
              </a:rPr>
              <a:t>lose more data, </a:t>
            </a:r>
            <a:r>
              <a:rPr sz="3500" dirty="0">
                <a:solidFill>
                  <a:srgbClr val="333333"/>
                </a:solidFill>
              </a:rPr>
              <a:t>recovery takes longer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Example: checkpoint every 30</a:t>
            </a:r>
            <a:r>
              <a:rPr lang="en-US" sz="3500" dirty="0">
                <a:solidFill>
                  <a:srgbClr val="333333"/>
                </a:solidFill>
              </a:rPr>
              <a:t> </a:t>
            </a:r>
            <a:r>
              <a:rPr sz="3500" dirty="0">
                <a:solidFill>
                  <a:srgbClr val="333333"/>
                </a:solidFill>
              </a:rPr>
              <a:t>s</a:t>
            </a:r>
            <a:r>
              <a:rPr lang="en-US" sz="3500" dirty="0">
                <a:solidFill>
                  <a:srgbClr val="333333"/>
                </a:solidFill>
              </a:rPr>
              <a:t>ecs</a:t>
            </a: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</a:t>
            </a:r>
          </a:p>
        </p:txBody>
      </p:sp>
      <p:sp>
        <p:nvSpPr>
          <p:cNvPr id="1168" name="Shape 1168"/>
          <p:cNvSpPr/>
          <p:nvPr/>
        </p:nvSpPr>
        <p:spPr>
          <a:xfrm>
            <a:off x="6867511" y="3918679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5758325" y="3918679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2386813" y="3972358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9111282" y="3918679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7989396" y="3918679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573925" y="3918679"/>
            <a:ext cx="7072190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4842428" y="2020514"/>
            <a:ext cx="5103234" cy="1801329"/>
            <a:chOff x="4842428" y="1787436"/>
            <a:chExt cx="5103234" cy="1801329"/>
          </a:xfrm>
        </p:grpSpPr>
        <p:sp>
          <p:nvSpPr>
            <p:cNvPr id="1174" name="Shape 1174"/>
            <p:cNvSpPr/>
            <p:nvPr/>
          </p:nvSpPr>
          <p:spPr>
            <a:xfrm>
              <a:off x="5806301" y="3459769"/>
              <a:ext cx="164262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5958701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5806301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 flipH="1">
              <a:off x="5879893" y="2616008"/>
              <a:ext cx="1781609" cy="802062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6568302" y="3459769"/>
              <a:ext cx="164261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67207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65683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 flipH="1">
              <a:off x="6641894" y="2613899"/>
              <a:ext cx="1184449" cy="80417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7584302" y="3459769"/>
              <a:ext cx="164261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77367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75843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 flipH="1">
              <a:off x="7657893" y="2610598"/>
              <a:ext cx="296838" cy="807472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8092302" y="3459769"/>
              <a:ext cx="164261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82447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80923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8165893" y="2603295"/>
              <a:ext cx="1" cy="814775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9781401" y="3459769"/>
              <a:ext cx="164261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338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97814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8666362" y="2613456"/>
              <a:ext cx="1188633" cy="804614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9400401" y="3459769"/>
              <a:ext cx="164261" cy="1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95528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9400402" y="3459769"/>
              <a:ext cx="1" cy="128996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8279837" y="2613806"/>
              <a:ext cx="1194158" cy="804264"/>
            </a:xfrm>
            <a:prstGeom prst="line">
              <a:avLst/>
            </a:pr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7359725" y="1787436"/>
              <a:ext cx="1630253" cy="841256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 err="1">
                  <a:solidFill>
                    <a:schemeClr val="bg1"/>
                  </a:solidFill>
                </a:rPr>
                <a:t>ptrs</a:t>
              </a:r>
              <a:r>
                <a:rPr sz="2400" dirty="0">
                  <a:solidFill>
                    <a:schemeClr val="bg1"/>
                  </a:solidFill>
                </a:rPr>
                <a:t> to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 err="1">
                  <a:solidFill>
                    <a:schemeClr val="bg1"/>
                  </a:solidFill>
                </a:rPr>
                <a:t>imap</a:t>
              </a:r>
              <a:r>
                <a:rPr sz="2400" dirty="0">
                  <a:solidFill>
                    <a:schemeClr val="bg1"/>
                  </a:solidFill>
                </a:rPr>
                <a:t> pieces</a:t>
              </a: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4842428" y="1897780"/>
              <a:ext cx="1872307" cy="656590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1"/>
                  </a:solidFill>
                </a:rPr>
                <a:t>memory: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921948" y="1844101"/>
              <a:ext cx="2636686" cy="763948"/>
            </a:xfrm>
            <a:prstGeom prst="rect">
              <a:avLst/>
            </a:prstGeom>
            <a:ln w="5080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201" name="Shape 1201"/>
          <p:cNvSpPr/>
          <p:nvPr/>
        </p:nvSpPr>
        <p:spPr>
          <a:xfrm flipV="1">
            <a:off x="4114064" y="3950031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2" name="Shape 1202"/>
          <p:cNvSpPr/>
          <p:nvPr/>
        </p:nvSpPr>
        <p:spPr>
          <a:xfrm flipV="1">
            <a:off x="4655931" y="3950031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3" name="Shape 1203"/>
          <p:cNvSpPr/>
          <p:nvPr/>
        </p:nvSpPr>
        <p:spPr>
          <a:xfrm flipV="1">
            <a:off x="5197798" y="3950031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45" name="Group 44"/>
          <p:cNvGrpSpPr/>
          <p:nvPr/>
        </p:nvGrpSpPr>
        <p:grpSpPr>
          <a:xfrm>
            <a:off x="3599325" y="3404303"/>
            <a:ext cx="4641928" cy="3153589"/>
            <a:chOff x="3599325" y="3171225"/>
            <a:chExt cx="4641928" cy="3153589"/>
          </a:xfrm>
        </p:grpSpPr>
        <p:sp>
          <p:nvSpPr>
            <p:cNvPr id="1166" name="Shape 1166"/>
            <p:cNvSpPr/>
            <p:nvPr/>
          </p:nvSpPr>
          <p:spPr>
            <a:xfrm>
              <a:off x="3599325" y="3685601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89588" y="3171225"/>
              <a:ext cx="1878719" cy="56425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1"/>
                  </a:solidFill>
                </a:rPr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bg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6" name="Shape 1257"/>
          <p:cNvSpPr/>
          <p:nvPr/>
        </p:nvSpPr>
        <p:spPr>
          <a:xfrm>
            <a:off x="9019402" y="3359664"/>
            <a:ext cx="1270001" cy="67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1258"/>
          <p:cNvSpPr/>
          <p:nvPr/>
        </p:nvSpPr>
        <p:spPr>
          <a:xfrm>
            <a:off x="10316648" y="2562217"/>
            <a:ext cx="188513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checkpoint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218325" y="3918679"/>
            <a:ext cx="7315776" cy="3216207"/>
            <a:chOff x="3218325" y="3685601"/>
            <a:chExt cx="7315776" cy="3216207"/>
          </a:xfrm>
        </p:grpSpPr>
        <p:sp>
          <p:nvSpPr>
            <p:cNvPr id="49" name="Shape 1312"/>
            <p:cNvSpPr/>
            <p:nvPr/>
          </p:nvSpPr>
          <p:spPr>
            <a:xfrm>
              <a:off x="3218325" y="3685601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1497FC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264"/>
              <a:ext cx="2103140" cy="10259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2"/>
                  </a:solidFill>
                </a:rPr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2"/>
                  </a:solidFill>
                </a:rPr>
                <a:t>checkpoint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64839" y="6488555"/>
            <a:ext cx="14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Crash!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200396" y="4259342"/>
            <a:ext cx="342768" cy="76394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3581396" y="4259342"/>
            <a:ext cx="2101741" cy="76394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1" name="Shape 1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Reboot</a:t>
            </a:r>
          </a:p>
        </p:txBody>
      </p:sp>
      <p:sp>
        <p:nvSpPr>
          <p:cNvPr id="1412" name="Shape 1412"/>
          <p:cNvSpPr/>
          <p:nvPr/>
        </p:nvSpPr>
        <p:spPr>
          <a:xfrm>
            <a:off x="6849582" y="4259342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413" name="Shape 1413"/>
          <p:cNvSpPr/>
          <p:nvPr/>
        </p:nvSpPr>
        <p:spPr>
          <a:xfrm>
            <a:off x="5740396" y="4259342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414" name="Shape 1414"/>
          <p:cNvSpPr/>
          <p:nvPr/>
        </p:nvSpPr>
        <p:spPr>
          <a:xfrm>
            <a:off x="2114884" y="4313021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415" name="Shape 1415"/>
          <p:cNvSpPr/>
          <p:nvPr/>
        </p:nvSpPr>
        <p:spPr>
          <a:xfrm>
            <a:off x="9093353" y="4259342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416" name="Shape 1416"/>
          <p:cNvSpPr/>
          <p:nvPr/>
        </p:nvSpPr>
        <p:spPr>
          <a:xfrm>
            <a:off x="7971467" y="4259342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417" name="Shape 1417"/>
          <p:cNvSpPr/>
          <p:nvPr/>
        </p:nvSpPr>
        <p:spPr>
          <a:xfrm>
            <a:off x="3208998" y="4259342"/>
            <a:ext cx="7419188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5788372" y="4033510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5940772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5788372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6550373" y="4033510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67027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65503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7566373" y="4033510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77187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75663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8074373" y="4033510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8" name="Shape 1428"/>
          <p:cNvSpPr/>
          <p:nvPr/>
        </p:nvSpPr>
        <p:spPr>
          <a:xfrm>
            <a:off x="82267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9" name="Shape 1429"/>
          <p:cNvSpPr/>
          <p:nvPr/>
        </p:nvSpPr>
        <p:spPr>
          <a:xfrm>
            <a:off x="80743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9763472" y="4033510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1" name="Shape 1431"/>
          <p:cNvSpPr/>
          <p:nvPr/>
        </p:nvSpPr>
        <p:spPr>
          <a:xfrm>
            <a:off x="99158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2" name="Shape 1432"/>
          <p:cNvSpPr/>
          <p:nvPr/>
        </p:nvSpPr>
        <p:spPr>
          <a:xfrm>
            <a:off x="97634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3" name="Shape 1433"/>
          <p:cNvSpPr/>
          <p:nvPr/>
        </p:nvSpPr>
        <p:spPr>
          <a:xfrm>
            <a:off x="9382472" y="4033510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4" name="Shape 1434"/>
          <p:cNvSpPr/>
          <p:nvPr/>
        </p:nvSpPr>
        <p:spPr>
          <a:xfrm>
            <a:off x="95348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5" name="Shape 1435"/>
          <p:cNvSpPr/>
          <p:nvPr/>
        </p:nvSpPr>
        <p:spPr>
          <a:xfrm>
            <a:off x="9382473" y="4033510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6" name="Shape 1436"/>
          <p:cNvSpPr/>
          <p:nvPr/>
        </p:nvSpPr>
        <p:spPr>
          <a:xfrm flipV="1">
            <a:off x="4096135" y="4290694"/>
            <a:ext cx="1" cy="7012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7" name="Shape 1437"/>
          <p:cNvSpPr/>
          <p:nvPr/>
        </p:nvSpPr>
        <p:spPr>
          <a:xfrm flipV="1">
            <a:off x="4638002" y="4290694"/>
            <a:ext cx="1" cy="7012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8" name="Shape 1438"/>
          <p:cNvSpPr/>
          <p:nvPr/>
        </p:nvSpPr>
        <p:spPr>
          <a:xfrm flipV="1">
            <a:off x="5179869" y="4290694"/>
            <a:ext cx="1" cy="7012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3484832" y="3744219"/>
            <a:ext cx="187871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checkpoint</a:t>
            </a:r>
          </a:p>
        </p:txBody>
      </p:sp>
      <p:sp>
        <p:nvSpPr>
          <p:cNvPr id="1450" name="Shape 1450"/>
          <p:cNvSpPr/>
          <p:nvPr/>
        </p:nvSpPr>
        <p:spPr>
          <a:xfrm>
            <a:off x="5422133" y="5072747"/>
            <a:ext cx="1141903" cy="68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4885625" y="5034695"/>
            <a:ext cx="2771521" cy="1299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4364219" y="5049263"/>
            <a:ext cx="3859105" cy="18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3835340" y="5066594"/>
            <a:ext cx="2054418" cy="1284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44" name="Shape 1444"/>
          <p:cNvSpPr/>
          <p:nvPr/>
        </p:nvSpPr>
        <p:spPr>
          <a:xfrm flipV="1">
            <a:off x="3562735" y="4290694"/>
            <a:ext cx="1" cy="7012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3399019" y="5024773"/>
            <a:ext cx="5590198" cy="245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7341796" y="2361177"/>
            <a:ext cx="16302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ptrs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imap pieces</a:t>
            </a:r>
          </a:p>
        </p:txBody>
      </p:sp>
      <p:sp>
        <p:nvSpPr>
          <p:cNvPr id="1447" name="Shape 1447"/>
          <p:cNvSpPr/>
          <p:nvPr/>
        </p:nvSpPr>
        <p:spPr>
          <a:xfrm>
            <a:off x="4824499" y="2471521"/>
            <a:ext cx="18723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memory:</a:t>
            </a:r>
          </a:p>
        </p:txBody>
      </p:sp>
      <p:sp>
        <p:nvSpPr>
          <p:cNvPr id="1448" name="Shape 1448"/>
          <p:cNvSpPr/>
          <p:nvPr/>
        </p:nvSpPr>
        <p:spPr>
          <a:xfrm>
            <a:off x="6904019" y="2417842"/>
            <a:ext cx="2636686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8413032" y="6154005"/>
            <a:ext cx="21031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checkpoint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2841807" y="4546213"/>
            <a:ext cx="342768" cy="763948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3222807" y="4546213"/>
            <a:ext cx="210174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8" name="Shape 1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Reboot</a:t>
            </a:r>
          </a:p>
        </p:txBody>
      </p:sp>
      <p:sp>
        <p:nvSpPr>
          <p:cNvPr id="1459" name="Shape 1459"/>
          <p:cNvSpPr/>
          <p:nvPr/>
        </p:nvSpPr>
        <p:spPr>
          <a:xfrm>
            <a:off x="6490993" y="4546213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460" name="Shape 1460"/>
          <p:cNvSpPr/>
          <p:nvPr/>
        </p:nvSpPr>
        <p:spPr>
          <a:xfrm>
            <a:off x="5381807" y="4546213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756295" y="459989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462" name="Shape 1462"/>
          <p:cNvSpPr/>
          <p:nvPr/>
        </p:nvSpPr>
        <p:spPr>
          <a:xfrm>
            <a:off x="8734764" y="4546213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463" name="Shape 1463"/>
          <p:cNvSpPr/>
          <p:nvPr/>
        </p:nvSpPr>
        <p:spPr>
          <a:xfrm>
            <a:off x="7612878" y="4546213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850409" y="4546213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5429783" y="4320381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5582183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5429783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6191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6344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6191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7207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7360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7207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7715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7868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7715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9404883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95572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94048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9023883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91762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90238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3" name="Shape 1483"/>
          <p:cNvSpPr/>
          <p:nvPr/>
        </p:nvSpPr>
        <p:spPr>
          <a:xfrm flipV="1">
            <a:off x="3737546" y="4577565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4" name="Shape 1484"/>
          <p:cNvSpPr/>
          <p:nvPr/>
        </p:nvSpPr>
        <p:spPr>
          <a:xfrm flipV="1">
            <a:off x="4279413" y="4577565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5" name="Shape 1485"/>
          <p:cNvSpPr/>
          <p:nvPr/>
        </p:nvSpPr>
        <p:spPr>
          <a:xfrm flipV="1">
            <a:off x="4821280" y="4577565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3126243" y="4031090"/>
            <a:ext cx="187871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checkpoint</a:t>
            </a:r>
          </a:p>
        </p:txBody>
      </p:sp>
      <p:sp>
        <p:nvSpPr>
          <p:cNvPr id="1514" name="Shape 1514"/>
          <p:cNvSpPr/>
          <p:nvPr/>
        </p:nvSpPr>
        <p:spPr>
          <a:xfrm>
            <a:off x="5063544" y="5359618"/>
            <a:ext cx="1141903" cy="68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4527036" y="5321566"/>
            <a:ext cx="2771521" cy="1299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4005630" y="5336134"/>
            <a:ext cx="3859105" cy="18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3476751" y="5353465"/>
            <a:ext cx="2054418" cy="1284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91" name="Shape 1491"/>
          <p:cNvSpPr/>
          <p:nvPr/>
        </p:nvSpPr>
        <p:spPr>
          <a:xfrm flipV="1">
            <a:off x="3204146" y="4577565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3040430" y="5311644"/>
            <a:ext cx="5590198" cy="245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6983207" y="2648048"/>
            <a:ext cx="16302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bg1"/>
                </a:solidFill>
              </a:rPr>
              <a:t>ptrs</a:t>
            </a:r>
            <a:r>
              <a:rPr sz="2400" dirty="0">
                <a:solidFill>
                  <a:schemeClr val="bg1"/>
                </a:solidFill>
              </a:rPr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bg1"/>
                </a:solidFill>
              </a:rPr>
              <a:t>imap</a:t>
            </a:r>
            <a:r>
              <a:rPr sz="2400" dirty="0">
                <a:solidFill>
                  <a:schemeClr val="bg1"/>
                </a:solidFill>
              </a:rPr>
              <a:t> pieces</a:t>
            </a:r>
          </a:p>
        </p:txBody>
      </p:sp>
      <p:sp>
        <p:nvSpPr>
          <p:cNvPr id="1494" name="Shape 1494"/>
          <p:cNvSpPr/>
          <p:nvPr/>
        </p:nvSpPr>
        <p:spPr>
          <a:xfrm>
            <a:off x="4465910" y="2758392"/>
            <a:ext cx="18723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memory:</a:t>
            </a:r>
          </a:p>
        </p:txBody>
      </p:sp>
      <p:sp>
        <p:nvSpPr>
          <p:cNvPr id="1495" name="Shape 1495"/>
          <p:cNvSpPr/>
          <p:nvPr/>
        </p:nvSpPr>
        <p:spPr>
          <a:xfrm>
            <a:off x="6545430" y="2704713"/>
            <a:ext cx="2636686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5429783" y="4320381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5582183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5429783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 flipH="1">
            <a:off x="5503375" y="3476620"/>
            <a:ext cx="1781609" cy="80206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6191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6344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6191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 flipH="1">
            <a:off x="6265376" y="3474511"/>
            <a:ext cx="1184449" cy="80417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7207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7360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7207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flipH="1">
            <a:off x="7281375" y="3471210"/>
            <a:ext cx="296838" cy="80747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7715784" y="4320381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78681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7715784" y="4320381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7789375" y="3463907"/>
            <a:ext cx="1" cy="814775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9569144" y="3017817"/>
            <a:ext cx="286016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/>
              <a:t>get pointers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/>
              <a:t>from checkpoint</a:t>
            </a:r>
          </a:p>
        </p:txBody>
      </p:sp>
      <p:sp>
        <p:nvSpPr>
          <p:cNvPr id="1513" name="Shape 1513"/>
          <p:cNvSpPr/>
          <p:nvPr/>
        </p:nvSpPr>
        <p:spPr>
          <a:xfrm>
            <a:off x="8054443" y="6440876"/>
            <a:ext cx="21031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checkpoint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3069202" y="4599997"/>
            <a:ext cx="342768" cy="763948"/>
          </a:xfrm>
          <a:prstGeom prst="rect">
            <a:avLst/>
          </a:prstGeom>
          <a:solidFill>
            <a:srgbClr val="0065C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3450202" y="4599997"/>
            <a:ext cx="210174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2" name="Shape 15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Reboot</a:t>
            </a:r>
          </a:p>
        </p:txBody>
      </p:sp>
      <p:sp>
        <p:nvSpPr>
          <p:cNvPr id="1523" name="Shape 1523"/>
          <p:cNvSpPr/>
          <p:nvPr/>
        </p:nvSpPr>
        <p:spPr>
          <a:xfrm>
            <a:off x="6718388" y="4599997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524" name="Shape 1524"/>
          <p:cNvSpPr/>
          <p:nvPr/>
        </p:nvSpPr>
        <p:spPr>
          <a:xfrm>
            <a:off x="5609202" y="4599997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525" name="Shape 1525"/>
          <p:cNvSpPr/>
          <p:nvPr/>
        </p:nvSpPr>
        <p:spPr>
          <a:xfrm>
            <a:off x="1983690" y="465367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526" name="Shape 1526"/>
          <p:cNvSpPr/>
          <p:nvPr/>
        </p:nvSpPr>
        <p:spPr>
          <a:xfrm>
            <a:off x="8962159" y="4599997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527" name="Shape 1527"/>
          <p:cNvSpPr/>
          <p:nvPr/>
        </p:nvSpPr>
        <p:spPr>
          <a:xfrm>
            <a:off x="7840273" y="4599997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528" name="Shape 1528"/>
          <p:cNvSpPr/>
          <p:nvPr/>
        </p:nvSpPr>
        <p:spPr>
          <a:xfrm>
            <a:off x="3077804" y="4599997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5657178" y="4374165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5809578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5657178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6419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6571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6419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7435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7587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7" name="Shape 1537"/>
          <p:cNvSpPr/>
          <p:nvPr/>
        </p:nvSpPr>
        <p:spPr>
          <a:xfrm>
            <a:off x="7435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7943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9" name="Shape 1539"/>
          <p:cNvSpPr/>
          <p:nvPr/>
        </p:nvSpPr>
        <p:spPr>
          <a:xfrm>
            <a:off x="8095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7943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1" name="Shape 1541"/>
          <p:cNvSpPr/>
          <p:nvPr/>
        </p:nvSpPr>
        <p:spPr>
          <a:xfrm>
            <a:off x="9632278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97846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3" name="Shape 1543"/>
          <p:cNvSpPr/>
          <p:nvPr/>
        </p:nvSpPr>
        <p:spPr>
          <a:xfrm>
            <a:off x="96322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9251278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5" name="Shape 1545"/>
          <p:cNvSpPr/>
          <p:nvPr/>
        </p:nvSpPr>
        <p:spPr>
          <a:xfrm>
            <a:off x="94036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6" name="Shape 1546"/>
          <p:cNvSpPr/>
          <p:nvPr/>
        </p:nvSpPr>
        <p:spPr>
          <a:xfrm>
            <a:off x="92512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7" name="Shape 1547"/>
          <p:cNvSpPr/>
          <p:nvPr/>
        </p:nvSpPr>
        <p:spPr>
          <a:xfrm flipV="1">
            <a:off x="3964941" y="4631349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48" name="Shape 1548"/>
          <p:cNvSpPr/>
          <p:nvPr/>
        </p:nvSpPr>
        <p:spPr>
          <a:xfrm flipV="1">
            <a:off x="4506808" y="4631349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49" name="Shape 1549"/>
          <p:cNvSpPr/>
          <p:nvPr/>
        </p:nvSpPr>
        <p:spPr>
          <a:xfrm flipV="1">
            <a:off x="5048675" y="4631349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3353638" y="4084874"/>
            <a:ext cx="187871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checkpoint</a:t>
            </a:r>
          </a:p>
        </p:txBody>
      </p:sp>
      <p:sp>
        <p:nvSpPr>
          <p:cNvPr id="1580" name="Shape 1580"/>
          <p:cNvSpPr/>
          <p:nvPr/>
        </p:nvSpPr>
        <p:spPr>
          <a:xfrm>
            <a:off x="5290939" y="5413402"/>
            <a:ext cx="1141903" cy="68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81" name="Shape 1581"/>
          <p:cNvSpPr/>
          <p:nvPr/>
        </p:nvSpPr>
        <p:spPr>
          <a:xfrm>
            <a:off x="4754431" y="5375350"/>
            <a:ext cx="2771521" cy="1299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4233025" y="5389918"/>
            <a:ext cx="3859105" cy="18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83" name="Shape 1583"/>
          <p:cNvSpPr/>
          <p:nvPr/>
        </p:nvSpPr>
        <p:spPr>
          <a:xfrm>
            <a:off x="3704146" y="5407249"/>
            <a:ext cx="2054418" cy="1284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55" name="Shape 1555"/>
          <p:cNvSpPr/>
          <p:nvPr/>
        </p:nvSpPr>
        <p:spPr>
          <a:xfrm flipV="1">
            <a:off x="3431541" y="4631349"/>
            <a:ext cx="1" cy="701244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3267825" y="5365428"/>
            <a:ext cx="5590198" cy="245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7210602" y="2701832"/>
            <a:ext cx="1630253" cy="8412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ptrs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imap pieces</a:t>
            </a:r>
          </a:p>
        </p:txBody>
      </p:sp>
      <p:sp>
        <p:nvSpPr>
          <p:cNvPr id="1558" name="Shape 1558"/>
          <p:cNvSpPr/>
          <p:nvPr/>
        </p:nvSpPr>
        <p:spPr>
          <a:xfrm>
            <a:off x="4693305" y="2812176"/>
            <a:ext cx="18723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memory:</a:t>
            </a:r>
          </a:p>
        </p:txBody>
      </p:sp>
      <p:sp>
        <p:nvSpPr>
          <p:cNvPr id="1559" name="Shape 1559"/>
          <p:cNvSpPr/>
          <p:nvPr/>
        </p:nvSpPr>
        <p:spPr>
          <a:xfrm>
            <a:off x="6772825" y="2758497"/>
            <a:ext cx="2636686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5657178" y="4374165"/>
            <a:ext cx="164262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1" name="Shape 1561"/>
          <p:cNvSpPr/>
          <p:nvPr/>
        </p:nvSpPr>
        <p:spPr>
          <a:xfrm>
            <a:off x="5809578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5657178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3" name="Shape 1563"/>
          <p:cNvSpPr/>
          <p:nvPr/>
        </p:nvSpPr>
        <p:spPr>
          <a:xfrm flipH="1">
            <a:off x="5730770" y="3530404"/>
            <a:ext cx="1781609" cy="80206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6419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6571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6419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7" name="Shape 1567"/>
          <p:cNvSpPr/>
          <p:nvPr/>
        </p:nvSpPr>
        <p:spPr>
          <a:xfrm flipH="1">
            <a:off x="6492771" y="3528295"/>
            <a:ext cx="1184449" cy="80417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7435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7587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7435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1" name="Shape 1571"/>
          <p:cNvSpPr/>
          <p:nvPr/>
        </p:nvSpPr>
        <p:spPr>
          <a:xfrm flipH="1">
            <a:off x="7508770" y="3524994"/>
            <a:ext cx="296838" cy="80747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7943179" y="4374165"/>
            <a:ext cx="16426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80955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7943179" y="4374165"/>
            <a:ext cx="1" cy="12899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8016770" y="3517691"/>
            <a:ext cx="1" cy="814775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9370002" y="3233302"/>
            <a:ext cx="363479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get pointers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sz="3000" dirty="0">
                <a:solidFill>
                  <a:schemeClr val="bg1"/>
                </a:solidFill>
              </a:rPr>
              <a:t>by scanning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sz="3000" dirty="0">
                <a:solidFill>
                  <a:schemeClr val="bg1"/>
                </a:solidFill>
              </a:rPr>
              <a:t>after tail</a:t>
            </a:r>
            <a:endParaRPr lang="en-US" sz="30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bg1"/>
                </a:solidFill>
                <a:sym typeface="Wingdings"/>
              </a:rPr>
              <a:t> Roll forward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8281838" y="6494660"/>
            <a:ext cx="21031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2"/>
                </a:solidFill>
              </a:rPr>
              <a:t>checkpoint</a:t>
            </a:r>
          </a:p>
        </p:txBody>
      </p:sp>
      <p:sp>
        <p:nvSpPr>
          <p:cNvPr id="1578" name="Shape 1578"/>
          <p:cNvSpPr/>
          <p:nvPr/>
        </p:nvSpPr>
        <p:spPr>
          <a:xfrm>
            <a:off x="8517239" y="3527852"/>
            <a:ext cx="1188633" cy="80461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8130714" y="3528202"/>
            <a:ext cx="1194158" cy="8042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Checkpoint </a:t>
            </a:r>
            <a:r>
              <a:rPr lang="en-US" sz="6480" dirty="0">
                <a:solidFill>
                  <a:srgbClr val="FFFFFF"/>
                </a:solidFill>
              </a:rPr>
              <a:t>Summary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4030" y="2374549"/>
            <a:ext cx="12420770" cy="6737094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ffectLst/>
              </a:rPr>
              <a:t>Checkpoint occasionally (e.g., every 30s)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ffectLst/>
              </a:rPr>
              <a:t>Upon recovery: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ffectLst/>
              </a:rPr>
              <a:t> - read checkpoint to find most </a:t>
            </a:r>
            <a:r>
              <a:rPr lang="en-US" sz="3600" dirty="0" err="1">
                <a:effectLst/>
              </a:rPr>
              <a:t>imap</a:t>
            </a:r>
            <a:r>
              <a:rPr lang="en-US" sz="3600" dirty="0">
                <a:effectLst/>
              </a:rPr>
              <a:t> pointers and segment tail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ffectLst/>
              </a:rPr>
              <a:t> - find rest of </a:t>
            </a:r>
            <a:r>
              <a:rPr lang="en-US" sz="3600" dirty="0" err="1">
                <a:effectLst/>
              </a:rPr>
              <a:t>imap</a:t>
            </a:r>
            <a:r>
              <a:rPr lang="en-US" sz="3600" dirty="0">
                <a:effectLst/>
              </a:rPr>
              <a:t> pointers by reading past tail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ffectLst/>
              </a:rPr>
              <a:t>What if crash </a:t>
            </a:r>
            <a:r>
              <a:rPr lang="en-US" sz="3600" u="sng" dirty="0">
                <a:effectLst/>
              </a:rPr>
              <a:t>during</a:t>
            </a:r>
            <a:r>
              <a:rPr lang="en-US" sz="3600" dirty="0">
                <a:effectLst/>
              </a:rPr>
              <a:t> checkpoint?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v2</a:t>
            </a:r>
          </a:p>
        </p:txBody>
      </p:sp>
      <p:sp>
        <p:nvSpPr>
          <p:cNvPr id="1604" name="Shape 1604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???</a:t>
            </a: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0" y="2255838"/>
            <a:ext cx="11099800" cy="21240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Have two checkpoint</a:t>
            </a:r>
            <a:r>
              <a:rPr lang="en-US" sz="3800" dirty="0">
                <a:solidFill>
                  <a:srgbClr val="333333"/>
                </a:solidFill>
              </a:rPr>
              <a:t> regions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Only overwrite one </a:t>
            </a:r>
            <a:r>
              <a:rPr lang="en-US" sz="3800" dirty="0">
                <a:solidFill>
                  <a:srgbClr val="333333"/>
                </a:solidFill>
              </a:rPr>
              <a:t>checkpoint </a:t>
            </a:r>
            <a:r>
              <a:rPr sz="3800" dirty="0">
                <a:solidFill>
                  <a:srgbClr val="333333"/>
                </a:solidFill>
              </a:rPr>
              <a:t>at a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Use checksum/timestamps to identify newest</a:t>
            </a:r>
            <a:r>
              <a:rPr lang="en-US" sz="3800" dirty="0">
                <a:solidFill>
                  <a:srgbClr val="333333"/>
                </a:solidFill>
              </a:rPr>
              <a:t> checkpoint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3076215" y="6087293"/>
            <a:ext cx="149720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1614" name="Shape 1614"/>
          <p:cNvSpPr/>
          <p:nvPr/>
        </p:nvSpPr>
        <p:spPr>
          <a:xfrm flipV="1">
            <a:off x="3828019" y="5551680"/>
            <a:ext cx="1" cy="53439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</a:t>
            </a:r>
            <a:r>
              <a:rPr sz="6000" dirty="0">
                <a:solidFill>
                  <a:srgbClr val="FFFFFF"/>
                </a:solidFill>
              </a:rPr>
              <a:t>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sz="6000" dirty="0">
                <a:solidFill>
                  <a:srgbClr val="FFFFFF"/>
                </a:solidFill>
              </a:rPr>
              <a:t>Overwrite In-Place</a:t>
            </a:r>
          </a:p>
        </p:txBody>
      </p:sp>
      <p:sp>
        <p:nvSpPr>
          <p:cNvPr id="118" name="Shape 118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19" name="Shape 119"/>
          <p:cNvSpPr/>
          <p:nvPr/>
        </p:nvSpPr>
        <p:spPr>
          <a:xfrm>
            <a:off x="314080" y="5680579"/>
            <a:ext cx="335989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In-place </a:t>
            </a: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20" name="Shape 120"/>
          <p:cNvSpPr/>
          <p:nvPr/>
        </p:nvSpPr>
        <p:spPr>
          <a:xfrm flipV="1">
            <a:off x="2033381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2" name="Shape 122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23" name="Shape 123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9" name="Shape 119"/>
          <p:cNvSpPr/>
          <p:nvPr/>
        </p:nvSpPr>
        <p:spPr>
          <a:xfrm>
            <a:off x="6556775" y="5680579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0" name="Shape 120"/>
          <p:cNvSpPr/>
          <p:nvPr/>
        </p:nvSpPr>
        <p:spPr>
          <a:xfrm flipV="1">
            <a:off x="7385795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v2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v3</a:t>
            </a:r>
          </a:p>
        </p:txBody>
      </p:sp>
      <p:sp>
        <p:nvSpPr>
          <p:cNvPr id="1618" name="Shape 1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20" name="Shape 1620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21" name="Shape 1621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22" name="Shape 1622"/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623" name="Shape 1623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24" name="Shape 1624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25" name="Shape 1625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1606"/>
          <p:cNvSpPr txBox="1">
            <a:spLocks/>
          </p:cNvSpPr>
          <p:nvPr/>
        </p:nvSpPr>
        <p:spPr>
          <a:xfrm>
            <a:off x="451247" y="2255837"/>
            <a:ext cx="11099800" cy="212407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92500" lnSpcReduction="20000"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Have two checkpoint regions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overwrite one checkpoint at a time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checksum/timestamps to identify newest checkpoint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???</a:t>
            </a:r>
          </a:p>
        </p:txBody>
      </p:sp>
      <p:sp>
        <p:nvSpPr>
          <p:cNvPr id="1628" name="Shape 1628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v3</a:t>
            </a:r>
          </a:p>
        </p:txBody>
      </p:sp>
      <p:sp>
        <p:nvSpPr>
          <p:cNvPr id="1629" name="Shape 16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31" name="Shape 1631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32" name="Shape 1632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33" name="Shape 1633"/>
          <p:cNvSpPr/>
          <p:nvPr/>
        </p:nvSpPr>
        <p:spPr>
          <a:xfrm>
            <a:off x="2079285" y="4759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634" name="Shape 1634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35" name="Shape 1635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36" name="Shape 1636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4346215" y="6087293"/>
            <a:ext cx="149720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1638" name="Shape 1638"/>
          <p:cNvSpPr/>
          <p:nvPr/>
        </p:nvSpPr>
        <p:spPr>
          <a:xfrm flipV="1">
            <a:off x="5098019" y="5551680"/>
            <a:ext cx="1" cy="53439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1606"/>
          <p:cNvSpPr txBox="1">
            <a:spLocks/>
          </p:cNvSpPr>
          <p:nvPr/>
        </p:nvSpPr>
        <p:spPr>
          <a:xfrm>
            <a:off x="451247" y="2255837"/>
            <a:ext cx="11099800" cy="212407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92500" lnSpcReduction="20000"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Have two checkpoint regions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overwrite one checkpoint at a time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checksum/timestamps to identify newest checkpoint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hape 1622">
            <a:extLst>
              <a:ext uri="{FF2B5EF4-FFF2-40B4-BE49-F238E27FC236}">
                <a16:creationId xmlns:a16="http://schemas.microsoft.com/office/drawing/2014/main" id="{731234F7-B8A8-F740-91C4-A92EEEE3AD38}"/>
              </a:ext>
            </a:extLst>
          </p:cNvPr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v4</a:t>
            </a:r>
          </a:p>
        </p:txBody>
      </p:sp>
      <p:sp>
        <p:nvSpPr>
          <p:cNvPr id="1641" name="Shape 1641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v3</a:t>
            </a:r>
          </a:p>
        </p:txBody>
      </p:sp>
      <p:sp>
        <p:nvSpPr>
          <p:cNvPr id="1642" name="Shape 1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44" name="Shape 1644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45" name="Shape 1645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46" name="Shape 1646"/>
          <p:cNvSpPr/>
          <p:nvPr/>
        </p:nvSpPr>
        <p:spPr>
          <a:xfrm>
            <a:off x="2079285" y="4759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647" name="Shape 1647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48" name="Shape 1648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49" name="Shape 1649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1606"/>
          <p:cNvSpPr txBox="1">
            <a:spLocks/>
          </p:cNvSpPr>
          <p:nvPr/>
        </p:nvSpPr>
        <p:spPr>
          <a:xfrm>
            <a:off x="451247" y="2255837"/>
            <a:ext cx="11099800" cy="212407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92500" lnSpcReduction="20000"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Have two checkpoint regions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overwrite one checkpoint at a time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checksum/timestamps to identify newest checkpoint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1622">
            <a:extLst>
              <a:ext uri="{FF2B5EF4-FFF2-40B4-BE49-F238E27FC236}">
                <a16:creationId xmlns:a16="http://schemas.microsoft.com/office/drawing/2014/main" id="{EB2979FE-9039-8B4E-B999-223ADCBBC40C}"/>
              </a:ext>
            </a:extLst>
          </p:cNvPr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v4</a:t>
            </a:r>
          </a:p>
        </p:txBody>
      </p:sp>
      <p:sp>
        <p:nvSpPr>
          <p:cNvPr id="1652" name="Shape 1652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???</a:t>
            </a:r>
          </a:p>
        </p:txBody>
      </p:sp>
      <p:sp>
        <p:nvSpPr>
          <p:cNvPr id="1653" name="Shape 1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55" name="Shape 1655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56" name="Shape 1656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57" name="Shape 1657"/>
          <p:cNvSpPr/>
          <p:nvPr/>
        </p:nvSpPr>
        <p:spPr>
          <a:xfrm>
            <a:off x="2079285" y="4759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658" name="Shape 1658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59" name="Shape 1659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60" name="Shape 1660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3076215" y="6087293"/>
            <a:ext cx="149720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1662" name="Shape 1662"/>
          <p:cNvSpPr/>
          <p:nvPr/>
        </p:nvSpPr>
        <p:spPr>
          <a:xfrm flipV="1">
            <a:off x="3828019" y="5551680"/>
            <a:ext cx="1" cy="53439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" name="Shape 1606"/>
          <p:cNvSpPr txBox="1">
            <a:spLocks/>
          </p:cNvSpPr>
          <p:nvPr/>
        </p:nvSpPr>
        <p:spPr>
          <a:xfrm>
            <a:off x="451247" y="2255837"/>
            <a:ext cx="11099800" cy="212407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92500" lnSpcReduction="20000"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Have two checkpoint regions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overwrite one checkpoint at a time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checksum/timestamps to identify newest checkpoint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hape 1622">
            <a:extLst>
              <a:ext uri="{FF2B5EF4-FFF2-40B4-BE49-F238E27FC236}">
                <a16:creationId xmlns:a16="http://schemas.microsoft.com/office/drawing/2014/main" id="{A9867F9E-E133-3049-8769-7228A19BA014}"/>
              </a:ext>
            </a:extLst>
          </p:cNvPr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/>
          <p:nvPr/>
        </p:nvSpPr>
        <p:spPr>
          <a:xfrm>
            <a:off x="44909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v4</a:t>
            </a:r>
          </a:p>
        </p:txBody>
      </p:sp>
      <p:sp>
        <p:nvSpPr>
          <p:cNvPr id="1665" name="Shape 1665"/>
          <p:cNvSpPr/>
          <p:nvPr/>
        </p:nvSpPr>
        <p:spPr>
          <a:xfrm>
            <a:off x="3246301" y="4701601"/>
            <a:ext cx="1163001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v5</a:t>
            </a:r>
          </a:p>
        </p:txBody>
      </p:sp>
      <p:sp>
        <p:nvSpPr>
          <p:cNvPr id="1666" name="Shape 16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Checkpoint Strategy</a:t>
            </a:r>
          </a:p>
        </p:txBody>
      </p:sp>
      <p:sp>
        <p:nvSpPr>
          <p:cNvPr id="1668" name="Shape 1668"/>
          <p:cNvSpPr/>
          <p:nvPr/>
        </p:nvSpPr>
        <p:spPr>
          <a:xfrm>
            <a:off x="6867511" y="4701601"/>
            <a:ext cx="1075152" cy="763948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69" name="Shape 1669"/>
          <p:cNvSpPr/>
          <p:nvPr/>
        </p:nvSpPr>
        <p:spPr>
          <a:xfrm>
            <a:off x="5758325" y="4701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132813" y="4755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671" name="Shape 1671"/>
          <p:cNvSpPr/>
          <p:nvPr/>
        </p:nvSpPr>
        <p:spPr>
          <a:xfrm>
            <a:off x="9111282" y="4701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72" name="Shape 1672"/>
          <p:cNvSpPr/>
          <p:nvPr/>
        </p:nvSpPr>
        <p:spPr>
          <a:xfrm>
            <a:off x="7989396" y="4701601"/>
            <a:ext cx="1075153" cy="763948"/>
          </a:xfrm>
          <a:prstGeom prst="rect">
            <a:avLst/>
          </a:prstGeom>
          <a:solidFill>
            <a:srgbClr val="BC802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73" name="Shape 1673"/>
          <p:cNvSpPr/>
          <p:nvPr/>
        </p:nvSpPr>
        <p:spPr>
          <a:xfrm>
            <a:off x="3226927" y="4701601"/>
            <a:ext cx="7419188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" name="Shape 1606"/>
          <p:cNvSpPr txBox="1">
            <a:spLocks/>
          </p:cNvSpPr>
          <p:nvPr/>
        </p:nvSpPr>
        <p:spPr>
          <a:xfrm>
            <a:off x="451247" y="2255837"/>
            <a:ext cx="11099800" cy="212407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92500" lnSpcReduction="20000"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Have two checkpoint regions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overwrite one checkpoint at a time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checksum/timestamps to identify newest checkpoint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Other Issues</a:t>
            </a:r>
          </a:p>
        </p:txBody>
      </p:sp>
      <p:sp>
        <p:nvSpPr>
          <p:cNvPr id="1676" name="Shape 1676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099800" cy="592296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>
                <a:solidFill>
                  <a:srgbClr val="333333"/>
                </a:solidFill>
              </a:rPr>
              <a:t>Crashes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Garbage Collection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What to do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with old data?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682" name="Shape 1682"/>
          <p:cNvSpPr>
            <a:spLocks noGrp="1"/>
          </p:cNvSpPr>
          <p:nvPr>
            <p:ph type="body" idx="4294967295"/>
          </p:nvPr>
        </p:nvSpPr>
        <p:spPr>
          <a:xfrm>
            <a:off x="787400" y="2416175"/>
            <a:ext cx="12217400" cy="7026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Old versions of files -&gt; garbage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Approach 1: </a:t>
            </a:r>
            <a:r>
              <a:rPr sz="3800" dirty="0">
                <a:solidFill>
                  <a:srgbClr val="333333"/>
                </a:solidFill>
              </a:rPr>
              <a:t>garbage is a feature!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Keep old versions in case user wants to revert files later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Versioning file systems</a:t>
            </a:r>
            <a:endParaRPr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Example:</a:t>
            </a:r>
            <a:r>
              <a:rPr sz="3500" dirty="0">
                <a:solidFill>
                  <a:srgbClr val="333333"/>
                </a:solidFill>
              </a:rPr>
              <a:t> Dropbox</a:t>
            </a:r>
            <a:endParaRPr lang="en-US"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Approach 2: garbage collection…</a:t>
            </a: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685" name="Shape 1685"/>
          <p:cNvSpPr>
            <a:spLocks noGrp="1"/>
          </p:cNvSpPr>
          <p:nvPr>
            <p:ph type="body" idx="4294967295"/>
          </p:nvPr>
        </p:nvSpPr>
        <p:spPr>
          <a:xfrm>
            <a:off x="0" y="2278063"/>
            <a:ext cx="12161838" cy="59229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Need to reclaim space: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1. </a:t>
            </a:r>
            <a:r>
              <a:rPr lang="en-US" sz="3800" dirty="0">
                <a:solidFill>
                  <a:srgbClr val="333333"/>
                </a:solidFill>
              </a:rPr>
              <a:t>W</a:t>
            </a:r>
            <a:r>
              <a:rPr sz="3800" dirty="0">
                <a:solidFill>
                  <a:srgbClr val="333333"/>
                </a:solidFill>
              </a:rPr>
              <a:t>hen no more references (any file system)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2. After newer copy is created (COW file system)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LFS </a:t>
            </a:r>
            <a:r>
              <a:rPr sz="3800" dirty="0">
                <a:solidFill>
                  <a:srgbClr val="333333"/>
                </a:solidFill>
              </a:rPr>
              <a:t>reclaim</a:t>
            </a:r>
            <a:r>
              <a:rPr lang="en-US" sz="3800" dirty="0">
                <a:solidFill>
                  <a:srgbClr val="333333"/>
                </a:solidFill>
              </a:rPr>
              <a:t>s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sz="3800" b="1" dirty="0">
                <a:solidFill>
                  <a:srgbClr val="333333"/>
                </a:solidFill>
              </a:rPr>
              <a:t>segments</a:t>
            </a:r>
            <a:r>
              <a:rPr lang="en-US" sz="3800" b="1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(not individual </a:t>
            </a:r>
            <a:r>
              <a:rPr lang="en-US" sz="3800" dirty="0" err="1">
                <a:solidFill>
                  <a:srgbClr val="333333"/>
                </a:solidFill>
              </a:rPr>
              <a:t>inodes</a:t>
            </a:r>
            <a:r>
              <a:rPr lang="en-US" sz="3800" dirty="0">
                <a:solidFill>
                  <a:srgbClr val="333333"/>
                </a:solidFill>
              </a:rPr>
              <a:t> and data blocks)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333333"/>
                </a:solidFill>
              </a:rPr>
              <a:t> - </a:t>
            </a:r>
            <a:r>
              <a:rPr lang="en-US" sz="3800" dirty="0">
                <a:solidFill>
                  <a:srgbClr val="333333"/>
                </a:solidFill>
              </a:rPr>
              <a:t>Want future </a:t>
            </a:r>
            <a:r>
              <a:rPr lang="en-US" sz="3800" dirty="0" err="1">
                <a:solidFill>
                  <a:srgbClr val="333333"/>
                </a:solidFill>
              </a:rPr>
              <a:t>overwites</a:t>
            </a:r>
            <a:r>
              <a:rPr lang="en-US" sz="3800" dirty="0">
                <a:solidFill>
                  <a:srgbClr val="333333"/>
                </a:solidFill>
              </a:rPr>
              <a:t> to be to sequential areas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</a:t>
            </a:r>
            <a:r>
              <a:rPr lang="en-US" sz="3800" dirty="0">
                <a:solidFill>
                  <a:srgbClr val="333333"/>
                </a:solidFill>
              </a:rPr>
              <a:t>T</a:t>
            </a:r>
            <a:r>
              <a:rPr sz="3800" dirty="0">
                <a:solidFill>
                  <a:srgbClr val="333333"/>
                </a:solidFill>
              </a:rPr>
              <a:t>ricky, </a:t>
            </a:r>
            <a:r>
              <a:rPr lang="en-US" sz="3800" dirty="0">
                <a:solidFill>
                  <a:srgbClr val="333333"/>
                </a:solidFill>
              </a:rPr>
              <a:t>since</a:t>
            </a:r>
            <a:r>
              <a:rPr sz="3800" dirty="0">
                <a:solidFill>
                  <a:srgbClr val="333333"/>
                </a:solidFill>
              </a:rPr>
              <a:t> segments are usually partly valid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/>
          <p:nvPr/>
        </p:nvSpPr>
        <p:spPr>
          <a:xfrm>
            <a:off x="10424224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698" name="Shape 1698"/>
          <p:cNvSpPr/>
          <p:nvPr/>
        </p:nvSpPr>
        <p:spPr>
          <a:xfrm>
            <a:off x="9276939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00" name="Shape 1700"/>
          <p:cNvSpPr/>
          <p:nvPr/>
        </p:nvSpPr>
        <p:spPr>
          <a:xfrm>
            <a:off x="5856352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01" name="Shape 1701"/>
          <p:cNvSpPr/>
          <p:nvPr/>
        </p:nvSpPr>
        <p:spPr>
          <a:xfrm>
            <a:off x="4721767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02" name="Shape 1702"/>
          <p:cNvSpPr/>
          <p:nvPr/>
        </p:nvSpPr>
        <p:spPr>
          <a:xfrm>
            <a:off x="1717585" y="3403303"/>
            <a:ext cx="2931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segments:</a:t>
            </a:r>
          </a:p>
        </p:txBody>
      </p:sp>
      <p:sp>
        <p:nvSpPr>
          <p:cNvPr id="1703" name="Shape 1703"/>
          <p:cNvSpPr/>
          <p:nvPr/>
        </p:nvSpPr>
        <p:spPr>
          <a:xfrm>
            <a:off x="8125524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04" name="Shape 1704"/>
          <p:cNvSpPr/>
          <p:nvPr/>
        </p:nvSpPr>
        <p:spPr>
          <a:xfrm>
            <a:off x="6990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05" name="Shape 1705"/>
          <p:cNvSpPr/>
          <p:nvPr/>
        </p:nvSpPr>
        <p:spPr>
          <a:xfrm>
            <a:off x="4717669" y="3349624"/>
            <a:ext cx="6825914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4822508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1707" name="Shape 1707"/>
          <p:cNvSpPr/>
          <p:nvPr/>
        </p:nvSpPr>
        <p:spPr>
          <a:xfrm>
            <a:off x="5963523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1708" name="Shape 1708"/>
          <p:cNvSpPr/>
          <p:nvPr/>
        </p:nvSpPr>
        <p:spPr>
          <a:xfrm>
            <a:off x="7106445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09" name="Shape 1709"/>
          <p:cNvSpPr/>
          <p:nvPr/>
        </p:nvSpPr>
        <p:spPr>
          <a:xfrm>
            <a:off x="8232694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35%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/>
        </p:nvSpPr>
        <p:spPr>
          <a:xfrm>
            <a:off x="10424224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276939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28" name="Shape 17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29" name="Shape 1729"/>
          <p:cNvSpPr/>
          <p:nvPr/>
        </p:nvSpPr>
        <p:spPr>
          <a:xfrm>
            <a:off x="5856352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30" name="Shape 1730"/>
          <p:cNvSpPr/>
          <p:nvPr/>
        </p:nvSpPr>
        <p:spPr>
          <a:xfrm>
            <a:off x="4721767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31" name="Shape 1731"/>
          <p:cNvSpPr/>
          <p:nvPr/>
        </p:nvSpPr>
        <p:spPr>
          <a:xfrm>
            <a:off x="1717585" y="3403303"/>
            <a:ext cx="2931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segments:</a:t>
            </a:r>
          </a:p>
        </p:txBody>
      </p:sp>
      <p:sp>
        <p:nvSpPr>
          <p:cNvPr id="1732" name="Shape 1732"/>
          <p:cNvSpPr/>
          <p:nvPr/>
        </p:nvSpPr>
        <p:spPr>
          <a:xfrm>
            <a:off x="8125524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33" name="Shape 1733"/>
          <p:cNvSpPr/>
          <p:nvPr/>
        </p:nvSpPr>
        <p:spPr>
          <a:xfrm>
            <a:off x="6990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34" name="Shape 1734"/>
          <p:cNvSpPr/>
          <p:nvPr/>
        </p:nvSpPr>
        <p:spPr>
          <a:xfrm>
            <a:off x="4717669" y="3349624"/>
            <a:ext cx="6825914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4822508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1736" name="Shape 1736"/>
          <p:cNvSpPr/>
          <p:nvPr/>
        </p:nvSpPr>
        <p:spPr>
          <a:xfrm>
            <a:off x="5963523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106445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38" name="Shape 1738"/>
          <p:cNvSpPr/>
          <p:nvPr/>
        </p:nvSpPr>
        <p:spPr>
          <a:xfrm>
            <a:off x="8232694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1741" name="Shape 1741"/>
          <p:cNvSpPr/>
          <p:nvPr/>
        </p:nvSpPr>
        <p:spPr>
          <a:xfrm>
            <a:off x="8754087" y="4105055"/>
            <a:ext cx="764575" cy="6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0"/>
                </a:moveTo>
                <a:cubicBezTo>
                  <a:pt x="8874" y="21210"/>
                  <a:pt x="16074" y="21600"/>
                  <a:pt x="21600" y="117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5198087" y="4103360"/>
            <a:ext cx="4750209" cy="1141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24"/>
                </a:moveTo>
                <a:cubicBezTo>
                  <a:pt x="13663" y="21600"/>
                  <a:pt x="20863" y="21592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Overwrite In-Place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7" name="Shape 127"/>
          <p:cNvSpPr/>
          <p:nvPr/>
        </p:nvSpPr>
        <p:spPr>
          <a:xfrm>
            <a:off x="1160464" y="5680579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2033381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1" name="Shape 131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1" name="Shape 119"/>
          <p:cNvSpPr/>
          <p:nvPr/>
        </p:nvSpPr>
        <p:spPr>
          <a:xfrm>
            <a:off x="6556775" y="5680579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2" name="Shape 120"/>
          <p:cNvSpPr/>
          <p:nvPr/>
        </p:nvSpPr>
        <p:spPr>
          <a:xfrm flipV="1">
            <a:off x="7385795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1589" y="7180115"/>
            <a:ext cx="10730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Imagine</a:t>
            </a:r>
            <a:r>
              <a:rPr lang="en-US" dirty="0"/>
              <a:t> </a:t>
            </a:r>
            <a:r>
              <a:rPr lang="en-US" dirty="0">
                <a:solidFill>
                  <a:srgbClr val="921F07"/>
                </a:solidFill>
              </a:rPr>
              <a:t>journal header </a:t>
            </a:r>
            <a:r>
              <a:rPr lang="en-US" dirty="0">
                <a:solidFill>
                  <a:schemeClr val="bg1"/>
                </a:solidFill>
              </a:rPr>
              <a:t>describes in-place destinations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/>
          <p:nvPr/>
        </p:nvSpPr>
        <p:spPr>
          <a:xfrm>
            <a:off x="10424224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45" name="Shape 1745"/>
          <p:cNvSpPr/>
          <p:nvPr/>
        </p:nvSpPr>
        <p:spPr>
          <a:xfrm>
            <a:off x="9276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47" name="Shape 1747"/>
          <p:cNvSpPr/>
          <p:nvPr/>
        </p:nvSpPr>
        <p:spPr>
          <a:xfrm>
            <a:off x="5856352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8" name="Shape 1748"/>
          <p:cNvSpPr/>
          <p:nvPr/>
        </p:nvSpPr>
        <p:spPr>
          <a:xfrm>
            <a:off x="4721767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9" name="Shape 1749"/>
          <p:cNvSpPr/>
          <p:nvPr/>
        </p:nvSpPr>
        <p:spPr>
          <a:xfrm>
            <a:off x="1717585" y="3403303"/>
            <a:ext cx="2931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segments:</a:t>
            </a:r>
          </a:p>
        </p:txBody>
      </p:sp>
      <p:sp>
        <p:nvSpPr>
          <p:cNvPr id="1750" name="Shape 1750"/>
          <p:cNvSpPr/>
          <p:nvPr/>
        </p:nvSpPr>
        <p:spPr>
          <a:xfrm>
            <a:off x="8125524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51" name="Shape 1751"/>
          <p:cNvSpPr/>
          <p:nvPr/>
        </p:nvSpPr>
        <p:spPr>
          <a:xfrm>
            <a:off x="6990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52" name="Shape 1752"/>
          <p:cNvSpPr/>
          <p:nvPr/>
        </p:nvSpPr>
        <p:spPr>
          <a:xfrm>
            <a:off x="4717669" y="3349624"/>
            <a:ext cx="6825914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4822508" y="2692461"/>
            <a:ext cx="860812" cy="59503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1754" name="Shape 1754"/>
          <p:cNvSpPr/>
          <p:nvPr/>
        </p:nvSpPr>
        <p:spPr>
          <a:xfrm>
            <a:off x="5963523" y="2692461"/>
            <a:ext cx="860812" cy="59503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1755" name="Shape 1755"/>
          <p:cNvSpPr/>
          <p:nvPr/>
        </p:nvSpPr>
        <p:spPr>
          <a:xfrm>
            <a:off x="7106445" y="2692461"/>
            <a:ext cx="860812" cy="59503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56" name="Shape 1756"/>
          <p:cNvSpPr/>
          <p:nvPr/>
        </p:nvSpPr>
        <p:spPr>
          <a:xfrm>
            <a:off x="8232694" y="2692461"/>
            <a:ext cx="860812" cy="59503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1761" name="Shape 1761"/>
          <p:cNvSpPr/>
          <p:nvPr/>
        </p:nvSpPr>
        <p:spPr>
          <a:xfrm>
            <a:off x="8754087" y="4105055"/>
            <a:ext cx="764575" cy="6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0"/>
                </a:moveTo>
                <a:cubicBezTo>
                  <a:pt x="8874" y="21210"/>
                  <a:pt x="16074" y="21600"/>
                  <a:pt x="21600" y="117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5198087" y="4103360"/>
            <a:ext cx="4750209" cy="1141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24"/>
                </a:moveTo>
                <a:cubicBezTo>
                  <a:pt x="13663" y="21600"/>
                  <a:pt x="20863" y="21592"/>
                  <a:pt x="21600" y="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59" name="Shape 1759"/>
          <p:cNvSpPr/>
          <p:nvPr/>
        </p:nvSpPr>
        <p:spPr>
          <a:xfrm>
            <a:off x="9358944" y="2692461"/>
            <a:ext cx="860812" cy="59503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60" name="Shape 1760"/>
          <p:cNvSpPr/>
          <p:nvPr/>
        </p:nvSpPr>
        <p:spPr>
          <a:xfrm>
            <a:off x="5845244" y="5484013"/>
            <a:ext cx="536525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compact 2 segments to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8570" y="6800482"/>
            <a:ext cx="1076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move data blocks, copy new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 to point to it</a:t>
            </a:r>
          </a:p>
          <a:p>
            <a:r>
              <a:rPr lang="en-US" dirty="0">
                <a:solidFill>
                  <a:schemeClr val="bg1"/>
                </a:solidFill>
              </a:rPr>
              <a:t>When move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, update </a:t>
            </a:r>
            <a:r>
              <a:rPr lang="en-US" dirty="0" err="1">
                <a:solidFill>
                  <a:schemeClr val="bg1"/>
                </a:solidFill>
              </a:rPr>
              <a:t>imap</a:t>
            </a:r>
            <a:r>
              <a:rPr lang="en-US" dirty="0">
                <a:solidFill>
                  <a:schemeClr val="bg1"/>
                </a:solidFill>
              </a:rPr>
              <a:t> to point to it 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/>
          <p:nvPr/>
        </p:nvSpPr>
        <p:spPr>
          <a:xfrm>
            <a:off x="10424224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65" name="Shape 1765"/>
          <p:cNvSpPr/>
          <p:nvPr/>
        </p:nvSpPr>
        <p:spPr>
          <a:xfrm>
            <a:off x="9276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66" name="Shape 17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67" name="Shape 1767"/>
          <p:cNvSpPr/>
          <p:nvPr/>
        </p:nvSpPr>
        <p:spPr>
          <a:xfrm>
            <a:off x="5856352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721767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69" name="Shape 1769"/>
          <p:cNvSpPr/>
          <p:nvPr/>
        </p:nvSpPr>
        <p:spPr>
          <a:xfrm>
            <a:off x="1717585" y="3403303"/>
            <a:ext cx="2931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segments:</a:t>
            </a:r>
          </a:p>
        </p:txBody>
      </p:sp>
      <p:sp>
        <p:nvSpPr>
          <p:cNvPr id="1770" name="Shape 1770"/>
          <p:cNvSpPr/>
          <p:nvPr/>
        </p:nvSpPr>
        <p:spPr>
          <a:xfrm>
            <a:off x="8125524" y="3349624"/>
            <a:ext cx="1075153" cy="76394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71" name="Shape 1771"/>
          <p:cNvSpPr/>
          <p:nvPr/>
        </p:nvSpPr>
        <p:spPr>
          <a:xfrm>
            <a:off x="6990939" y="3349624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717669" y="3349624"/>
            <a:ext cx="6825914" cy="76394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5963523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1774" name="Shape 1774"/>
          <p:cNvSpPr/>
          <p:nvPr/>
        </p:nvSpPr>
        <p:spPr>
          <a:xfrm>
            <a:off x="7106445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75" name="Shape 1775"/>
          <p:cNvSpPr/>
          <p:nvPr/>
        </p:nvSpPr>
        <p:spPr>
          <a:xfrm>
            <a:off x="9358944" y="2692461"/>
            <a:ext cx="8608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776" name="Shape 1776"/>
          <p:cNvSpPr/>
          <p:nvPr/>
        </p:nvSpPr>
        <p:spPr>
          <a:xfrm>
            <a:off x="5886931" y="5163524"/>
            <a:ext cx="44771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release input segments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1065213" y="2319338"/>
            <a:ext cx="11939587" cy="59229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General operation</a:t>
            </a:r>
            <a:r>
              <a:rPr sz="3800" dirty="0">
                <a:solidFill>
                  <a:srgbClr val="333333"/>
                </a:solidFill>
              </a:rPr>
              <a:t>: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P</a:t>
            </a:r>
            <a:r>
              <a:rPr sz="3800" dirty="0">
                <a:solidFill>
                  <a:srgbClr val="333333"/>
                </a:solidFill>
              </a:rPr>
              <a:t>ick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3800" dirty="0">
                <a:solidFill>
                  <a:srgbClr val="333333"/>
                </a:solidFill>
              </a:rPr>
              <a:t> segments, compact into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sz="3800" dirty="0">
                <a:solidFill>
                  <a:srgbClr val="333333"/>
                </a:solidFill>
              </a:rPr>
              <a:t> (where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sz="3800" dirty="0">
                <a:solidFill>
                  <a:srgbClr val="333333"/>
                </a:solidFill>
              </a:rPr>
              <a:t> &lt;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3800" dirty="0">
                <a:solidFill>
                  <a:srgbClr val="333333"/>
                </a:solidFill>
              </a:rPr>
              <a:t>).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Mechanism</a:t>
            </a:r>
            <a:r>
              <a:rPr sz="3800" dirty="0">
                <a:solidFill>
                  <a:srgbClr val="333333"/>
                </a:solidFill>
              </a:rPr>
              <a:t>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H</a:t>
            </a:r>
            <a:r>
              <a:rPr sz="3800" dirty="0">
                <a:solidFill>
                  <a:srgbClr val="333333"/>
                </a:solidFill>
              </a:rPr>
              <a:t>ow do</a:t>
            </a:r>
            <a:r>
              <a:rPr lang="en-US" sz="3800" dirty="0">
                <a:solidFill>
                  <a:srgbClr val="333333"/>
                </a:solidFill>
              </a:rPr>
              <a:t>es LFS </a:t>
            </a:r>
            <a:r>
              <a:rPr sz="3800" dirty="0">
                <a:solidFill>
                  <a:srgbClr val="333333"/>
                </a:solidFill>
              </a:rPr>
              <a:t>know whether data in segments is valid?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Policy</a:t>
            </a:r>
            <a:r>
              <a:rPr sz="3800" dirty="0">
                <a:solidFill>
                  <a:srgbClr val="333333"/>
                </a:solidFill>
              </a:rPr>
              <a:t>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W</a:t>
            </a:r>
            <a:r>
              <a:rPr sz="3800" dirty="0">
                <a:solidFill>
                  <a:srgbClr val="333333"/>
                </a:solidFill>
              </a:rPr>
              <a:t>hich segments to compact?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Garbage Collection </a:t>
            </a:r>
            <a:r>
              <a:rPr sz="6480" dirty="0">
                <a:solidFill>
                  <a:srgbClr val="FFFFFF"/>
                </a:solidFill>
              </a:rPr>
              <a:t>Mechanism</a:t>
            </a:r>
          </a:p>
        </p:txBody>
      </p:sp>
      <p:sp>
        <p:nvSpPr>
          <p:cNvPr id="1785" name="Shape 1785"/>
          <p:cNvSpPr>
            <a:spLocks noGrp="1"/>
          </p:cNvSpPr>
          <p:nvPr>
            <p:ph type="body" idx="4294967295"/>
          </p:nvPr>
        </p:nvSpPr>
        <p:spPr>
          <a:xfrm>
            <a:off x="0" y="2319338"/>
            <a:ext cx="11404600" cy="69580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Is an inode the latest version?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Check imap to see if </a:t>
            </a:r>
            <a:r>
              <a:rPr lang="en-US" sz="3500" dirty="0">
                <a:solidFill>
                  <a:srgbClr val="333333"/>
                </a:solidFill>
              </a:rPr>
              <a:t>this inode </a:t>
            </a:r>
            <a:r>
              <a:rPr sz="3500" dirty="0">
                <a:solidFill>
                  <a:srgbClr val="333333"/>
                </a:solidFill>
              </a:rPr>
              <a:t>is pointed to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Fast!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Is a data block the latest version?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Scan ALL inodes to see if </a:t>
            </a:r>
            <a:r>
              <a:rPr lang="en-US" sz="3500" dirty="0">
                <a:solidFill>
                  <a:srgbClr val="333333"/>
                </a:solidFill>
              </a:rPr>
              <a:t>any point to this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</a:t>
            </a:r>
            <a:r>
              <a:rPr sz="3500" dirty="0">
                <a:solidFill>
                  <a:srgbClr val="333333"/>
                </a:solidFill>
              </a:rPr>
              <a:t>ery slow</a:t>
            </a:r>
            <a:r>
              <a:rPr lang="en-US" sz="3500" dirty="0">
                <a:solidFill>
                  <a:srgbClr val="333333"/>
                </a:solidFill>
              </a:rPr>
              <a:t>!</a:t>
            </a: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How to track information more efficiently?</a:t>
            </a:r>
            <a:endParaRPr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b="1" dirty="0">
                <a:solidFill>
                  <a:srgbClr val="333333"/>
                </a:solidFill>
              </a:rPr>
              <a:t>Segment </a:t>
            </a:r>
            <a:r>
              <a:rPr sz="3500" b="1" dirty="0">
                <a:solidFill>
                  <a:srgbClr val="333333"/>
                </a:solidFill>
              </a:rPr>
              <a:t>summary </a:t>
            </a:r>
            <a:r>
              <a:rPr sz="3500" dirty="0">
                <a:solidFill>
                  <a:srgbClr val="333333"/>
                </a:solidFill>
              </a:rPr>
              <a:t>lists </a:t>
            </a:r>
            <a:r>
              <a:rPr sz="3500" dirty="0" err="1">
                <a:solidFill>
                  <a:srgbClr val="333333"/>
                </a:solidFill>
              </a:rPr>
              <a:t>inode</a:t>
            </a:r>
            <a:r>
              <a:rPr sz="3500" dirty="0">
                <a:solidFill>
                  <a:srgbClr val="333333"/>
                </a:solidFill>
              </a:rPr>
              <a:t> </a:t>
            </a:r>
            <a:r>
              <a:rPr lang="en-US" sz="3500" dirty="0">
                <a:solidFill>
                  <a:srgbClr val="333333"/>
                </a:solidFill>
              </a:rPr>
              <a:t>and data offset </a:t>
            </a:r>
            <a:r>
              <a:rPr sz="3500" dirty="0">
                <a:solidFill>
                  <a:srgbClr val="333333"/>
                </a:solidFill>
              </a:rPr>
              <a:t>corresponding to each data block</a:t>
            </a:r>
            <a:r>
              <a:rPr lang="en-US" sz="3500" dirty="0">
                <a:solidFill>
                  <a:srgbClr val="333333"/>
                </a:solidFill>
              </a:rPr>
              <a:t> in segment (reverse pointers)</a:t>
            </a: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" grpId="1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Block Liveness</a:t>
            </a:r>
          </a:p>
        </p:txBody>
      </p:sp>
      <p:sp>
        <p:nvSpPr>
          <p:cNvPr id="1797" name="Shape 1797"/>
          <p:cNvSpPr/>
          <p:nvPr/>
        </p:nvSpPr>
        <p:spPr>
          <a:xfrm>
            <a:off x="2329325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798" name="Shape 1798"/>
          <p:cNvSpPr/>
          <p:nvPr/>
        </p:nvSpPr>
        <p:spPr>
          <a:xfrm>
            <a:off x="354813" y="4374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1799" name="Shape 1799"/>
          <p:cNvSpPr/>
          <p:nvPr/>
        </p:nvSpPr>
        <p:spPr>
          <a:xfrm>
            <a:off x="4285282" y="4320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448927" y="4320601"/>
            <a:ext cx="1031780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16016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02" name="Shape 1802"/>
          <p:cNvSpPr/>
          <p:nvPr/>
        </p:nvSpPr>
        <p:spPr>
          <a:xfrm>
            <a:off x="3519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03" name="Shape 1803"/>
          <p:cNvSpPr/>
          <p:nvPr/>
        </p:nvSpPr>
        <p:spPr>
          <a:xfrm>
            <a:off x="871580" y="2894239"/>
            <a:ext cx="2619906" cy="1091856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am i alive?</a:t>
            </a:r>
          </a:p>
        </p:txBody>
      </p:sp>
      <p:sp>
        <p:nvSpPr>
          <p:cNvPr id="1804" name="Shape 1804"/>
          <p:cNvSpPr/>
          <p:nvPr/>
        </p:nvSpPr>
        <p:spPr>
          <a:xfrm>
            <a:off x="6567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8264983" y="4320601"/>
            <a:ext cx="1075153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329325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09" name="Shape 1809"/>
          <p:cNvSpPr/>
          <p:nvPr/>
        </p:nvSpPr>
        <p:spPr>
          <a:xfrm>
            <a:off x="301285" y="4378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4285282" y="4320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448927" y="4320601"/>
            <a:ext cx="1031780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16016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3519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871580" y="2894239"/>
            <a:ext cx="2619906" cy="1091856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am i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5964823" y="1796538"/>
            <a:ext cx="1075153" cy="76394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1816" name="Shape 1816"/>
          <p:cNvSpPr/>
          <p:nvPr/>
        </p:nvSpPr>
        <p:spPr>
          <a:xfrm>
            <a:off x="6567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4873758" y="2414761"/>
            <a:ext cx="3663692" cy="193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798">
            <a:extLst>
              <a:ext uri="{FF2B5EF4-FFF2-40B4-BE49-F238E27FC236}">
                <a16:creationId xmlns:a16="http://schemas.microsoft.com/office/drawing/2014/main" id="{53EC1D64-442F-CB45-B3D8-701CFC1F0D38}"/>
              </a:ext>
            </a:extLst>
          </p:cNvPr>
          <p:cNvSpPr/>
          <p:nvPr/>
        </p:nvSpPr>
        <p:spPr>
          <a:xfrm>
            <a:off x="354813" y="4374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/>
          <p:nvPr/>
        </p:nvSpPr>
        <p:spPr>
          <a:xfrm>
            <a:off x="8264983" y="4320601"/>
            <a:ext cx="1075153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821" name="Shape 18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Block Liveness</a:t>
            </a:r>
          </a:p>
        </p:txBody>
      </p:sp>
      <p:sp>
        <p:nvSpPr>
          <p:cNvPr id="1822" name="Shape 1822"/>
          <p:cNvSpPr/>
          <p:nvPr/>
        </p:nvSpPr>
        <p:spPr>
          <a:xfrm>
            <a:off x="2329325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01285" y="4378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824" name="Shape 1824"/>
          <p:cNvSpPr/>
          <p:nvPr/>
        </p:nvSpPr>
        <p:spPr>
          <a:xfrm>
            <a:off x="4285282" y="4320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448927" y="4320601"/>
            <a:ext cx="1031780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16016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27" name="Shape 1827"/>
          <p:cNvSpPr/>
          <p:nvPr/>
        </p:nvSpPr>
        <p:spPr>
          <a:xfrm>
            <a:off x="3519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28" name="Shape 1828"/>
          <p:cNvSpPr/>
          <p:nvPr/>
        </p:nvSpPr>
        <p:spPr>
          <a:xfrm>
            <a:off x="871580" y="2894239"/>
            <a:ext cx="2619906" cy="1091856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am i alive?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964823" y="1796538"/>
            <a:ext cx="1075153" cy="76394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1830" name="Shape 1830"/>
          <p:cNvSpPr/>
          <p:nvPr/>
        </p:nvSpPr>
        <p:spPr>
          <a:xfrm>
            <a:off x="6567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34" name="Shape 1834"/>
          <p:cNvSpPr/>
          <p:nvPr/>
        </p:nvSpPr>
        <p:spPr>
          <a:xfrm>
            <a:off x="4873758" y="2414761"/>
            <a:ext cx="3663692" cy="193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10214762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835" name="Shape 1835"/>
          <p:cNvSpPr/>
          <p:nvPr/>
        </p:nvSpPr>
        <p:spPr>
          <a:xfrm>
            <a:off x="9127552" y="3583888"/>
            <a:ext cx="1484692" cy="688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798">
            <a:extLst>
              <a:ext uri="{FF2B5EF4-FFF2-40B4-BE49-F238E27FC236}">
                <a16:creationId xmlns:a16="http://schemas.microsoft.com/office/drawing/2014/main" id="{4ED60DDB-0CE2-A047-969E-851F94A7B220}"/>
              </a:ext>
            </a:extLst>
          </p:cNvPr>
          <p:cNvSpPr/>
          <p:nvPr/>
        </p:nvSpPr>
        <p:spPr>
          <a:xfrm>
            <a:off x="354813" y="4374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/>
          <p:nvPr/>
        </p:nvSpPr>
        <p:spPr>
          <a:xfrm>
            <a:off x="8264983" y="4320601"/>
            <a:ext cx="1075153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838" name="Shape 18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Block Liveness</a:t>
            </a:r>
          </a:p>
        </p:txBody>
      </p:sp>
      <p:sp>
        <p:nvSpPr>
          <p:cNvPr id="1839" name="Shape 1839"/>
          <p:cNvSpPr/>
          <p:nvPr/>
        </p:nvSpPr>
        <p:spPr>
          <a:xfrm>
            <a:off x="2329325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40" name="Shape 1840"/>
          <p:cNvSpPr/>
          <p:nvPr/>
        </p:nvSpPr>
        <p:spPr>
          <a:xfrm>
            <a:off x="301285" y="4378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841" name="Shape 1841"/>
          <p:cNvSpPr/>
          <p:nvPr/>
        </p:nvSpPr>
        <p:spPr>
          <a:xfrm>
            <a:off x="4285282" y="4320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42" name="Shape 1842"/>
          <p:cNvSpPr/>
          <p:nvPr/>
        </p:nvSpPr>
        <p:spPr>
          <a:xfrm>
            <a:off x="1448927" y="4320601"/>
            <a:ext cx="1031780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16016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44" name="Shape 1844"/>
          <p:cNvSpPr/>
          <p:nvPr/>
        </p:nvSpPr>
        <p:spPr>
          <a:xfrm>
            <a:off x="3519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45" name="Shape 1845"/>
          <p:cNvSpPr/>
          <p:nvPr/>
        </p:nvSpPr>
        <p:spPr>
          <a:xfrm>
            <a:off x="871580" y="2894239"/>
            <a:ext cx="2619906" cy="1091856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am i alive?</a:t>
            </a:r>
          </a:p>
        </p:txBody>
      </p:sp>
      <p:sp>
        <p:nvSpPr>
          <p:cNvPr id="1846" name="Shape 1846"/>
          <p:cNvSpPr/>
          <p:nvPr/>
        </p:nvSpPr>
        <p:spPr>
          <a:xfrm>
            <a:off x="5964823" y="1796538"/>
            <a:ext cx="1075153" cy="76394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1847" name="Shape 1847"/>
          <p:cNvSpPr/>
          <p:nvPr/>
        </p:nvSpPr>
        <p:spPr>
          <a:xfrm>
            <a:off x="6567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52" name="Shape 1852"/>
          <p:cNvSpPr/>
          <p:nvPr/>
        </p:nvSpPr>
        <p:spPr>
          <a:xfrm>
            <a:off x="4873758" y="2414761"/>
            <a:ext cx="3663692" cy="193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10214762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853" name="Shape 1853"/>
          <p:cNvSpPr/>
          <p:nvPr/>
        </p:nvSpPr>
        <p:spPr>
          <a:xfrm>
            <a:off x="9127552" y="3583888"/>
            <a:ext cx="1484692" cy="688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7943047" y="5623718"/>
            <a:ext cx="4256369" cy="1091856"/>
          </a:xfrm>
          <a:prstGeom prst="wedgeEllipseCallout">
            <a:avLst>
              <a:gd name="adj1" fmla="val -27222"/>
              <a:gd name="adj2" fmla="val -105377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 dirty="0"/>
              <a:t>No</a:t>
            </a:r>
            <a:r>
              <a:rPr lang="en-US" sz="3000" dirty="0"/>
              <a:t>pe!</a:t>
            </a:r>
            <a:endParaRPr sz="3000" dirty="0"/>
          </a:p>
        </p:txBody>
      </p:sp>
      <p:sp>
        <p:nvSpPr>
          <p:cNvPr id="17" name="Shape 1798">
            <a:extLst>
              <a:ext uri="{FF2B5EF4-FFF2-40B4-BE49-F238E27FC236}">
                <a16:creationId xmlns:a16="http://schemas.microsoft.com/office/drawing/2014/main" id="{5CD439E1-403D-4548-B43F-4590E1207838}"/>
              </a:ext>
            </a:extLst>
          </p:cNvPr>
          <p:cNvSpPr/>
          <p:nvPr/>
        </p:nvSpPr>
        <p:spPr>
          <a:xfrm>
            <a:off x="354813" y="4374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/>
          <p:nvPr/>
        </p:nvSpPr>
        <p:spPr>
          <a:xfrm>
            <a:off x="8264983" y="4320601"/>
            <a:ext cx="1075153" cy="763947"/>
          </a:xfrm>
          <a:prstGeom prst="rect">
            <a:avLst/>
          </a:prstGeom>
          <a:solidFill>
            <a:srgbClr val="308B16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856" name="Shape 1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Block Liveness</a:t>
            </a:r>
          </a:p>
        </p:txBody>
      </p:sp>
      <p:sp>
        <p:nvSpPr>
          <p:cNvPr id="1857" name="Shape 1857"/>
          <p:cNvSpPr/>
          <p:nvPr/>
        </p:nvSpPr>
        <p:spPr>
          <a:xfrm>
            <a:off x="2329325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:’(</a:t>
            </a:r>
          </a:p>
        </p:txBody>
      </p:sp>
      <p:sp>
        <p:nvSpPr>
          <p:cNvPr id="1858" name="Shape 1858"/>
          <p:cNvSpPr/>
          <p:nvPr/>
        </p:nvSpPr>
        <p:spPr>
          <a:xfrm>
            <a:off x="301285" y="4378724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859" name="Shape 1859"/>
          <p:cNvSpPr/>
          <p:nvPr/>
        </p:nvSpPr>
        <p:spPr>
          <a:xfrm>
            <a:off x="4285282" y="4320601"/>
            <a:ext cx="1075153" cy="763948"/>
          </a:xfrm>
          <a:prstGeom prst="rect">
            <a:avLst/>
          </a:prstGeom>
          <a:solidFill>
            <a:srgbClr val="5747C1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60" name="Shape 1860"/>
          <p:cNvSpPr/>
          <p:nvPr/>
        </p:nvSpPr>
        <p:spPr>
          <a:xfrm>
            <a:off x="1448927" y="4320601"/>
            <a:ext cx="10317803" cy="763948"/>
          </a:xfrm>
          <a:prstGeom prst="rect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16016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62" name="Shape 1862"/>
          <p:cNvSpPr/>
          <p:nvPr/>
        </p:nvSpPr>
        <p:spPr>
          <a:xfrm>
            <a:off x="3519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63" name="Shape 1863"/>
          <p:cNvSpPr/>
          <p:nvPr/>
        </p:nvSpPr>
        <p:spPr>
          <a:xfrm>
            <a:off x="871580" y="2894239"/>
            <a:ext cx="2619906" cy="1091856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am i alive?</a:t>
            </a:r>
          </a:p>
        </p:txBody>
      </p:sp>
      <p:sp>
        <p:nvSpPr>
          <p:cNvPr id="1864" name="Shape 1864"/>
          <p:cNvSpPr/>
          <p:nvPr/>
        </p:nvSpPr>
        <p:spPr>
          <a:xfrm>
            <a:off x="5964823" y="1796538"/>
            <a:ext cx="1075153" cy="76394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1865" name="Shape 1865"/>
          <p:cNvSpPr/>
          <p:nvPr/>
        </p:nvSpPr>
        <p:spPr>
          <a:xfrm>
            <a:off x="6567307" y="4251724"/>
            <a:ext cx="571501" cy="64770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873758" y="2414761"/>
            <a:ext cx="3663692" cy="193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10214762" y="4320601"/>
            <a:ext cx="1075153" cy="763948"/>
          </a:xfrm>
          <a:prstGeom prst="rect">
            <a:avLst/>
          </a:prstGeom>
          <a:solidFill>
            <a:srgbClr val="971817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871" name="Shape 1871"/>
          <p:cNvSpPr/>
          <p:nvPr/>
        </p:nvSpPr>
        <p:spPr>
          <a:xfrm>
            <a:off x="9127552" y="3583888"/>
            <a:ext cx="1484692" cy="688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7943047" y="5623718"/>
            <a:ext cx="4256369" cy="1091856"/>
          </a:xfrm>
          <a:prstGeom prst="wedgeEllipseCallout">
            <a:avLst>
              <a:gd name="adj1" fmla="val -27222"/>
              <a:gd name="adj2" fmla="val -105377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3000" dirty="0"/>
              <a:t>Nope!</a:t>
            </a:r>
            <a:endParaRPr sz="3000" dirty="0"/>
          </a:p>
        </p:txBody>
      </p:sp>
      <p:sp>
        <p:nvSpPr>
          <p:cNvPr id="17" name="Shape 1798">
            <a:extLst>
              <a:ext uri="{FF2B5EF4-FFF2-40B4-BE49-F238E27FC236}">
                <a16:creationId xmlns:a16="http://schemas.microsoft.com/office/drawing/2014/main" id="{9968BE4A-66B8-2043-98A3-E216526EBFFD}"/>
              </a:ext>
            </a:extLst>
          </p:cNvPr>
          <p:cNvSpPr/>
          <p:nvPr/>
        </p:nvSpPr>
        <p:spPr>
          <a:xfrm>
            <a:off x="354813" y="437428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disk: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1065213" y="2319338"/>
            <a:ext cx="11939587" cy="71516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General operation</a:t>
            </a:r>
            <a:r>
              <a:rPr sz="3800" dirty="0">
                <a:solidFill>
                  <a:srgbClr val="333333"/>
                </a:solidFill>
              </a:rPr>
              <a:t>: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P</a:t>
            </a:r>
            <a:r>
              <a:rPr sz="3800" dirty="0">
                <a:solidFill>
                  <a:srgbClr val="333333"/>
                </a:solidFill>
              </a:rPr>
              <a:t>ick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3800" dirty="0">
                <a:solidFill>
                  <a:srgbClr val="333333"/>
                </a:solidFill>
              </a:rPr>
              <a:t> segments, compact into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sz="3800" dirty="0">
                <a:solidFill>
                  <a:srgbClr val="333333"/>
                </a:solidFill>
              </a:rPr>
              <a:t> (where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sz="3800" dirty="0">
                <a:solidFill>
                  <a:srgbClr val="333333"/>
                </a:solidFill>
              </a:rPr>
              <a:t> &lt;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3800" dirty="0">
                <a:solidFill>
                  <a:srgbClr val="333333"/>
                </a:solidFill>
              </a:rPr>
              <a:t>).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Mechanism</a:t>
            </a:r>
            <a:r>
              <a:rPr sz="3800" dirty="0">
                <a:solidFill>
                  <a:srgbClr val="333333"/>
                </a:solidFill>
              </a:rPr>
              <a:t>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H</a:t>
            </a:r>
            <a:r>
              <a:rPr sz="3800" dirty="0">
                <a:solidFill>
                  <a:srgbClr val="333333"/>
                </a:solidFill>
              </a:rPr>
              <a:t>ow do</a:t>
            </a:r>
            <a:r>
              <a:rPr lang="en-US" sz="3800" dirty="0">
                <a:solidFill>
                  <a:srgbClr val="333333"/>
                </a:solidFill>
              </a:rPr>
              <a:t>es LFS </a:t>
            </a:r>
            <a:r>
              <a:rPr sz="3800" dirty="0">
                <a:solidFill>
                  <a:srgbClr val="333333"/>
                </a:solidFill>
              </a:rPr>
              <a:t>know whether data in segments is valid?</a:t>
            </a:r>
            <a:r>
              <a:rPr lang="en-US"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chemeClr val="bg1"/>
                </a:solidFill>
              </a:rPr>
              <a:t>[segment summary]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Policy</a:t>
            </a:r>
            <a:r>
              <a:rPr sz="3800" dirty="0">
                <a:solidFill>
                  <a:srgbClr val="333333"/>
                </a:solidFill>
              </a:rPr>
              <a:t>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W</a:t>
            </a:r>
            <a:r>
              <a:rPr sz="3800" dirty="0">
                <a:solidFill>
                  <a:srgbClr val="333333"/>
                </a:solidFill>
              </a:rPr>
              <a:t>hich segments to compact?</a:t>
            </a:r>
            <a:endParaRPr lang="en-US" sz="3800" dirty="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clean most empty first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clean coldest (ones undergoing least change)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more complex heuristics…</a:t>
            </a:r>
            <a:endParaRPr lang="en-US"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Overwrite In-Place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7" name="Shape 137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8" name="Shape 138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9" name="Shape 139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284" y="7180115"/>
            <a:ext cx="1240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Imagine</a:t>
            </a:r>
            <a:r>
              <a:rPr lang="en-US" dirty="0"/>
              <a:t> </a:t>
            </a:r>
            <a:r>
              <a:rPr lang="en-US" dirty="0">
                <a:solidFill>
                  <a:srgbClr val="921F07"/>
                </a:solidFill>
              </a:rPr>
              <a:t>journal commit block </a:t>
            </a:r>
            <a:r>
              <a:rPr lang="en-US" dirty="0">
                <a:solidFill>
                  <a:schemeClr val="bg1"/>
                </a:solidFill>
              </a:rPr>
              <a:t>designates transaction complete</a:t>
            </a:r>
          </a:p>
        </p:txBody>
      </p:sp>
      <p:sp>
        <p:nvSpPr>
          <p:cNvPr id="20" name="Shape 127">
            <a:extLst>
              <a:ext uri="{FF2B5EF4-FFF2-40B4-BE49-F238E27FC236}">
                <a16:creationId xmlns:a16="http://schemas.microsoft.com/office/drawing/2014/main" id="{4484D1FC-B539-1845-B9DF-A1D690245E98}"/>
              </a:ext>
            </a:extLst>
          </p:cNvPr>
          <p:cNvSpPr/>
          <p:nvPr/>
        </p:nvSpPr>
        <p:spPr>
          <a:xfrm>
            <a:off x="1160464" y="5680579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21" name="Shape 128">
            <a:extLst>
              <a:ext uri="{FF2B5EF4-FFF2-40B4-BE49-F238E27FC236}">
                <a16:creationId xmlns:a16="http://schemas.microsoft.com/office/drawing/2014/main" id="{4388B110-9281-A945-840D-42A79FA95895}"/>
              </a:ext>
            </a:extLst>
          </p:cNvPr>
          <p:cNvSpPr/>
          <p:nvPr/>
        </p:nvSpPr>
        <p:spPr>
          <a:xfrm flipV="1">
            <a:off x="2033381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2" name="Shape 119">
            <a:extLst>
              <a:ext uri="{FF2B5EF4-FFF2-40B4-BE49-F238E27FC236}">
                <a16:creationId xmlns:a16="http://schemas.microsoft.com/office/drawing/2014/main" id="{06F4F9BC-30B3-AE41-B85F-F7A62A1D77D4}"/>
              </a:ext>
            </a:extLst>
          </p:cNvPr>
          <p:cNvSpPr/>
          <p:nvPr/>
        </p:nvSpPr>
        <p:spPr>
          <a:xfrm>
            <a:off x="6556775" y="5680579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A43F491E-F0D3-8748-B280-F212DEE9E9A0}"/>
              </a:ext>
            </a:extLst>
          </p:cNvPr>
          <p:cNvSpPr/>
          <p:nvPr/>
        </p:nvSpPr>
        <p:spPr>
          <a:xfrm flipV="1">
            <a:off x="7385795" y="4638967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883" name="Shape 1883"/>
          <p:cNvSpPr>
            <a:spLocks noGrp="1"/>
          </p:cNvSpPr>
          <p:nvPr>
            <p:ph type="body" idx="4294967295"/>
          </p:nvPr>
        </p:nvSpPr>
        <p:spPr>
          <a:xfrm>
            <a:off x="830263" y="2319338"/>
            <a:ext cx="12174537" cy="684688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Journaling: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Put final location of </a:t>
            </a:r>
            <a:r>
              <a:rPr sz="3800" dirty="0">
                <a:solidFill>
                  <a:srgbClr val="333333"/>
                </a:solidFill>
              </a:rPr>
              <a:t>data wherever </a:t>
            </a:r>
            <a:r>
              <a:rPr lang="en-US" sz="3800" dirty="0">
                <a:solidFill>
                  <a:srgbClr val="333333"/>
                </a:solidFill>
              </a:rPr>
              <a:t>file system chooses 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(u</a:t>
            </a:r>
            <a:r>
              <a:rPr sz="3800" dirty="0">
                <a:solidFill>
                  <a:srgbClr val="333333"/>
                </a:solidFill>
              </a:rPr>
              <a:t>sually in a place optimized for future reads</a:t>
            </a:r>
            <a:r>
              <a:rPr lang="en-US" sz="3800" dirty="0">
                <a:solidFill>
                  <a:srgbClr val="333333"/>
                </a:solidFill>
              </a:rPr>
              <a:t>)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LFS: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P</a:t>
            </a:r>
            <a:r>
              <a:rPr sz="3800" dirty="0">
                <a:solidFill>
                  <a:srgbClr val="333333"/>
                </a:solidFill>
              </a:rPr>
              <a:t>uts data where it’s fastest to write</a:t>
            </a:r>
            <a:r>
              <a:rPr lang="en-US" sz="3800" dirty="0">
                <a:solidFill>
                  <a:srgbClr val="333333"/>
                </a:solidFill>
              </a:rPr>
              <a:t>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(assume future reads cached in memory)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Other COW file systems: WAFL, ZFS, btrfs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Overwrite In-Place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5" name="Shape 145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6" name="Shape 146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7" name="Shape 147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06" y="7180115"/>
            <a:ext cx="12954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</a:t>
            </a:r>
            <a:r>
              <a:rPr lang="en-US" dirty="0"/>
              <a:t> </a:t>
            </a:r>
            <a:r>
              <a:rPr lang="en-US" dirty="0">
                <a:solidFill>
                  <a:srgbClr val="921F07"/>
                </a:solidFill>
              </a:rPr>
              <a:t>checkpoint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to in-place data when transaction is complete</a:t>
            </a:r>
          </a:p>
        </p:txBody>
      </p:sp>
      <p:sp>
        <p:nvSpPr>
          <p:cNvPr id="16" name="Shape 127">
            <a:extLst>
              <a:ext uri="{FF2B5EF4-FFF2-40B4-BE49-F238E27FC236}">
                <a16:creationId xmlns:a16="http://schemas.microsoft.com/office/drawing/2014/main" id="{94BA36B6-BBDE-8143-8E2E-B046DC247FBD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64C58C64-B6F2-0F49-8536-0665FB62F975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Shape 119">
            <a:extLst>
              <a:ext uri="{FF2B5EF4-FFF2-40B4-BE49-F238E27FC236}">
                <a16:creationId xmlns:a16="http://schemas.microsoft.com/office/drawing/2014/main" id="{5DC19B54-712E-CF40-939F-C2A467EB63F7}"/>
              </a:ext>
            </a:extLst>
          </p:cNvPr>
          <p:cNvSpPr/>
          <p:nvPr/>
        </p:nvSpPr>
        <p:spPr>
          <a:xfrm>
            <a:off x="7112587" y="5615388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" name="Shape 120">
            <a:extLst>
              <a:ext uri="{FF2B5EF4-FFF2-40B4-BE49-F238E27FC236}">
                <a16:creationId xmlns:a16="http://schemas.microsoft.com/office/drawing/2014/main" id="{E7B1B75D-B662-8748-9C09-E18956A7D209}"/>
              </a:ext>
            </a:extLst>
          </p:cNvPr>
          <p:cNvSpPr/>
          <p:nvPr/>
        </p:nvSpPr>
        <p:spPr>
          <a:xfrm flipV="1">
            <a:off x="7941607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Overwrite In-Place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53" name="Shape 153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54" name="Shape 154"/>
          <p:cNvSpPr/>
          <p:nvPr/>
        </p:nvSpPr>
        <p:spPr>
          <a:xfrm>
            <a:off x="7385795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55" name="Shape 155"/>
          <p:cNvSpPr/>
          <p:nvPr/>
        </p:nvSpPr>
        <p:spPr>
          <a:xfrm>
            <a:off x="9377513" y="2868212"/>
            <a:ext cx="1881862" cy="127000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" name="Shape 127">
            <a:extLst>
              <a:ext uri="{FF2B5EF4-FFF2-40B4-BE49-F238E27FC236}">
                <a16:creationId xmlns:a16="http://schemas.microsoft.com/office/drawing/2014/main" id="{8A95CA74-730E-D544-ACC5-D6CEC0232751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2" name="Shape 128">
            <a:extLst>
              <a:ext uri="{FF2B5EF4-FFF2-40B4-BE49-F238E27FC236}">
                <a16:creationId xmlns:a16="http://schemas.microsoft.com/office/drawing/2014/main" id="{1255F469-D23A-0847-9330-85A08535E249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" name="Shape 119">
            <a:extLst>
              <a:ext uri="{FF2B5EF4-FFF2-40B4-BE49-F238E27FC236}">
                <a16:creationId xmlns:a16="http://schemas.microsoft.com/office/drawing/2014/main" id="{E0106CC2-E395-AC40-BDAD-2646031ED94C}"/>
              </a:ext>
            </a:extLst>
          </p:cNvPr>
          <p:cNvSpPr/>
          <p:nvPr/>
        </p:nvSpPr>
        <p:spPr>
          <a:xfrm>
            <a:off x="7112587" y="5615388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4" name="Shape 120">
            <a:extLst>
              <a:ext uri="{FF2B5EF4-FFF2-40B4-BE49-F238E27FC236}">
                <a16:creationId xmlns:a16="http://schemas.microsoft.com/office/drawing/2014/main" id="{BBE59DF9-12A2-0A49-89B2-0D426850E849}"/>
              </a:ext>
            </a:extLst>
          </p:cNvPr>
          <p:cNvSpPr/>
          <p:nvPr/>
        </p:nvSpPr>
        <p:spPr>
          <a:xfrm flipV="1">
            <a:off x="7941607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Review: Journal New,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Overwrite In-Place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050445" y="2868212"/>
            <a:ext cx="1881862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1" name="Shape 161"/>
          <p:cNvSpPr/>
          <p:nvPr/>
        </p:nvSpPr>
        <p:spPr>
          <a:xfrm>
            <a:off x="4042163" y="2868212"/>
            <a:ext cx="188186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722" y="7180115"/>
            <a:ext cx="1135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dirty="0">
                <a:solidFill>
                  <a:srgbClr val="921F07"/>
                </a:solidFill>
              </a:rPr>
              <a:t>journal commit block </a:t>
            </a:r>
            <a:r>
              <a:rPr lang="en-US" dirty="0">
                <a:solidFill>
                  <a:schemeClr val="bg1"/>
                </a:solidFill>
              </a:rPr>
              <a:t>to show checkpoint complete</a:t>
            </a:r>
          </a:p>
        </p:txBody>
      </p:sp>
      <p:sp>
        <p:nvSpPr>
          <p:cNvPr id="10" name="Shape 127">
            <a:extLst>
              <a:ext uri="{FF2B5EF4-FFF2-40B4-BE49-F238E27FC236}">
                <a16:creationId xmlns:a16="http://schemas.microsoft.com/office/drawing/2014/main" id="{5993051D-3B1E-294E-A8ED-E2998C9EDD21}"/>
              </a:ext>
            </a:extLst>
          </p:cNvPr>
          <p:cNvSpPr/>
          <p:nvPr/>
        </p:nvSpPr>
        <p:spPr>
          <a:xfrm>
            <a:off x="1716276" y="5615388"/>
            <a:ext cx="16671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 data</a:t>
            </a:r>
          </a:p>
        </p:txBody>
      </p:sp>
      <p:sp>
        <p:nvSpPr>
          <p:cNvPr id="11" name="Shape 128">
            <a:extLst>
              <a:ext uri="{FF2B5EF4-FFF2-40B4-BE49-F238E27FC236}">
                <a16:creationId xmlns:a16="http://schemas.microsoft.com/office/drawing/2014/main" id="{1022C289-3285-AB46-A9D2-93BC4BE0645B}"/>
              </a:ext>
            </a:extLst>
          </p:cNvPr>
          <p:cNvSpPr/>
          <p:nvPr/>
        </p:nvSpPr>
        <p:spPr>
          <a:xfrm flipV="1">
            <a:off x="2589193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" name="Shape 119">
            <a:extLst>
              <a:ext uri="{FF2B5EF4-FFF2-40B4-BE49-F238E27FC236}">
                <a16:creationId xmlns:a16="http://schemas.microsoft.com/office/drawing/2014/main" id="{CCDED59C-2CCA-3443-94BF-D766EA2E9839}"/>
              </a:ext>
            </a:extLst>
          </p:cNvPr>
          <p:cNvSpPr/>
          <p:nvPr/>
        </p:nvSpPr>
        <p:spPr>
          <a:xfrm>
            <a:off x="7112587" y="5615388"/>
            <a:ext cx="1579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Journal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876D6852-7946-B646-A01E-C24AD569EB98}"/>
              </a:ext>
            </a:extLst>
          </p:cNvPr>
          <p:cNvSpPr/>
          <p:nvPr/>
        </p:nvSpPr>
        <p:spPr>
          <a:xfrm flipV="1">
            <a:off x="7941607" y="4573776"/>
            <a:ext cx="1" cy="9263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1711</Words>
  <Application>Microsoft Macintosh PowerPoint</Application>
  <PresentationFormat>Custom</PresentationFormat>
  <Paragraphs>593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Avenir Book</vt:lpstr>
      <vt:lpstr>Calisto MT</vt:lpstr>
      <vt:lpstr>Gill Sans MT</vt:lpstr>
      <vt:lpstr>Helvetica</vt:lpstr>
      <vt:lpstr>Marker Felt</vt:lpstr>
      <vt:lpstr>Menlo</vt:lpstr>
      <vt:lpstr>Perpetua Titling MT</vt:lpstr>
      <vt:lpstr>1_Precedent</vt:lpstr>
      <vt:lpstr>Persistence:  Log-Structured FS (LFS)</vt:lpstr>
      <vt:lpstr>File-System Case Studies</vt:lpstr>
      <vt:lpstr>General Strategy for Crash Consistency</vt:lpstr>
      <vt:lpstr>Review: Journal New,  Overwrite In-Place</vt:lpstr>
      <vt:lpstr>Review: Journal New,  Overwrite In-Place</vt:lpstr>
      <vt:lpstr>Review: Journal New,  Overwrite In-Place</vt:lpstr>
      <vt:lpstr>Review: Journal New,  Overwrite In-Place</vt:lpstr>
      <vt:lpstr>Review: Journal New,  Overwrite In-Place</vt:lpstr>
      <vt:lpstr>Review: Journal New,  Overwrite In-Place</vt:lpstr>
      <vt:lpstr>TODAY: Write New,  Discard Old</vt:lpstr>
      <vt:lpstr>TODAY: Write New,  Discard Old</vt:lpstr>
      <vt:lpstr>TODAY: Write New,  Discard Old</vt:lpstr>
      <vt:lpstr>TODAY: Write New,  Discard Old</vt:lpstr>
      <vt:lpstr>TODAY: Write New,  Discard Old</vt:lpstr>
      <vt:lpstr>LFS Performance Goal</vt:lpstr>
      <vt:lpstr>LFS Strategy</vt:lpstr>
      <vt:lpstr>Big Picture</vt:lpstr>
      <vt:lpstr>Big Picture</vt:lpstr>
      <vt:lpstr>Big Picture</vt:lpstr>
      <vt:lpstr>Big Picture</vt:lpstr>
      <vt:lpstr>Big Picture</vt:lpstr>
      <vt:lpstr>Data Structures (attempt 1)</vt:lpstr>
      <vt:lpstr>Attempt 1</vt:lpstr>
      <vt:lpstr>AttempT 1</vt:lpstr>
      <vt:lpstr>Attempt 1</vt:lpstr>
      <vt:lpstr>Attempt 1: Problem w/ Inode Numbers</vt:lpstr>
      <vt:lpstr>Data Structures (attempt 2)</vt:lpstr>
      <vt:lpstr>Where to keep Imap?</vt:lpstr>
      <vt:lpstr>Solution:  Imap in Segments</vt:lpstr>
      <vt:lpstr>Example Write</vt:lpstr>
      <vt:lpstr>PowerPoint Presentation</vt:lpstr>
      <vt:lpstr>Other Issues</vt:lpstr>
      <vt:lpstr>Crash Recovery</vt:lpstr>
      <vt:lpstr>Checkpoint</vt:lpstr>
      <vt:lpstr>Reboot</vt:lpstr>
      <vt:lpstr>Reboot</vt:lpstr>
      <vt:lpstr>Reboot</vt:lpstr>
      <vt:lpstr>Checkpoint Summary</vt:lpstr>
      <vt:lpstr>Checkpoint Strategy</vt:lpstr>
      <vt:lpstr>Checkpoint Strategy</vt:lpstr>
      <vt:lpstr>Checkpoint Strategy</vt:lpstr>
      <vt:lpstr>Checkpoint Strategy</vt:lpstr>
      <vt:lpstr>Checkpoint Strategy</vt:lpstr>
      <vt:lpstr>Checkpoint Strategy</vt:lpstr>
      <vt:lpstr>Other Issues</vt:lpstr>
      <vt:lpstr>What to do  with old data?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 Mechanism</vt:lpstr>
      <vt:lpstr>Block Liveness</vt:lpstr>
      <vt:lpstr>Block Liveness</vt:lpstr>
      <vt:lpstr>Block Liveness</vt:lpstr>
      <vt:lpstr>Block Liveness</vt:lpstr>
      <vt:lpstr>Block Liveness</vt:lpstr>
      <vt:lpstr>Garbage Collection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LFS</dc:title>
  <cp:lastModifiedBy>SUDARSUN KANNAN</cp:lastModifiedBy>
  <cp:revision>55</cp:revision>
  <dcterms:created xsi:type="dcterms:W3CDTF">2015-11-17T00:16:40Z</dcterms:created>
  <dcterms:modified xsi:type="dcterms:W3CDTF">2019-04-22T12:34:35Z</dcterms:modified>
</cp:coreProperties>
</file>