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3"/>
  </p:notesMasterIdLst>
  <p:handoutMasterIdLst>
    <p:handoutMasterId r:id="rId44"/>
  </p:handoutMasterIdLst>
  <p:sldIdLst>
    <p:sldId id="342" r:id="rId2"/>
    <p:sldId id="347" r:id="rId3"/>
    <p:sldId id="302" r:id="rId4"/>
    <p:sldId id="317" r:id="rId5"/>
    <p:sldId id="319" r:id="rId6"/>
    <p:sldId id="320" r:id="rId7"/>
    <p:sldId id="321" r:id="rId8"/>
    <p:sldId id="323" r:id="rId9"/>
    <p:sldId id="325" r:id="rId10"/>
    <p:sldId id="326" r:id="rId11"/>
    <p:sldId id="329" r:id="rId12"/>
    <p:sldId id="330" r:id="rId13"/>
    <p:sldId id="331" r:id="rId14"/>
    <p:sldId id="332" r:id="rId15"/>
    <p:sldId id="334" r:id="rId16"/>
    <p:sldId id="369" r:id="rId17"/>
    <p:sldId id="350" r:id="rId18"/>
    <p:sldId id="336" r:id="rId19"/>
    <p:sldId id="370" r:id="rId20"/>
    <p:sldId id="371" r:id="rId21"/>
    <p:sldId id="338" r:id="rId22"/>
    <p:sldId id="339" r:id="rId23"/>
    <p:sldId id="340" r:id="rId24"/>
    <p:sldId id="351" r:id="rId25"/>
    <p:sldId id="352" r:id="rId26"/>
    <p:sldId id="353" r:id="rId27"/>
    <p:sldId id="365" r:id="rId28"/>
    <p:sldId id="364" r:id="rId29"/>
    <p:sldId id="366" r:id="rId30"/>
    <p:sldId id="354" r:id="rId31"/>
    <p:sldId id="355" r:id="rId32"/>
    <p:sldId id="356" r:id="rId33"/>
    <p:sldId id="357" r:id="rId34"/>
    <p:sldId id="358" r:id="rId35"/>
    <p:sldId id="368" r:id="rId36"/>
    <p:sldId id="359" r:id="rId37"/>
    <p:sldId id="361" r:id="rId38"/>
    <p:sldId id="362" r:id="rId39"/>
    <p:sldId id="363" r:id="rId40"/>
    <p:sldId id="341" r:id="rId41"/>
    <p:sldId id="367" r:id="rId42"/>
  </p:sldIdLst>
  <p:sldSz cx="13004800" cy="9753600"/>
  <p:notesSz cx="9144000" cy="6858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4"/>
  </p:normalViewPr>
  <p:slideViewPr>
    <p:cSldViewPr snapToGrid="0" snapToObjects="1">
      <p:cViewPr varScale="1">
        <p:scale>
          <a:sx n="71" d="100"/>
          <a:sy n="71" d="100"/>
        </p:scale>
        <p:origin x="1848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9CB5E-4EF6-A542-A2EE-BB84ADA50C75}" type="datetimeFigureOut">
              <a:rPr lang="en-US" smtClean="0"/>
              <a:t>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4CCAB-90B6-4446-9A2F-542B3031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3609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2728459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4946924"/>
            <a:ext cx="10785404" cy="2492587"/>
          </a:xfrm>
        </p:spPr>
        <p:txBody>
          <a:bodyPr/>
          <a:lstStyle>
            <a:lvl1pPr marL="0" indent="0" algn="ctr">
              <a:spcBef>
                <a:spcPts val="853"/>
              </a:spcBef>
              <a:buNone/>
              <a:defRPr sz="256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25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0" y="4785360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130046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7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3413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256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2" y="9040143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3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8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512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1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51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1300460" rtl="0" eaLnBrk="1" latinLnBrk="0" hangingPunct="1">
              <a:spcBef>
                <a:spcPts val="2844"/>
              </a:spcBef>
              <a:buFont typeface="Calisto MT" pitchFamily="18" charset="0"/>
              <a:buNone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4" y="7171766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23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553F14-5A1D-874E-8885-2717A35CF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17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6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1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4" y="650241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1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7" y="9040143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99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64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414786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6719147"/>
            <a:ext cx="10785404" cy="1969845"/>
          </a:xfrm>
        </p:spPr>
        <p:txBody>
          <a:bodyPr anchor="ctr"/>
          <a:lstStyle>
            <a:lvl1pPr marL="0" indent="0" algn="ctr">
              <a:spcBef>
                <a:spcPts val="427"/>
              </a:spcBef>
              <a:buNone/>
              <a:defRPr sz="256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699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227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1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4226561"/>
            <a:ext cx="10785404" cy="1937173"/>
          </a:xfrm>
        </p:spPr>
        <p:txBody>
          <a:bodyPr anchor="b" anchorCtr="0"/>
          <a:lstStyle>
            <a:lvl1pPr algn="ctr" defTabSz="1300460" rtl="0" eaLnBrk="1" latinLnBrk="0" hangingPunct="1">
              <a:spcBef>
                <a:spcPct val="0"/>
              </a:spcBef>
              <a:buNone/>
              <a:defRPr sz="6827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6719147"/>
            <a:ext cx="10785404" cy="1988969"/>
          </a:xfrm>
        </p:spPr>
        <p:txBody>
          <a:bodyPr/>
          <a:lstStyle>
            <a:lvl1pPr marL="0" indent="0" algn="ctr" defTabSz="1300460" rtl="0" eaLnBrk="1" latinLnBrk="0" hangingPunct="1">
              <a:spcBef>
                <a:spcPts val="85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9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1"/>
            <a:ext cx="5071872" cy="611180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1"/>
            <a:ext cx="5071872" cy="611180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7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3982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8"/>
            <a:ext cx="5071872" cy="530856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7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3982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8"/>
            <a:ext cx="5071872" cy="530856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83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4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1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0" y="4785360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88337"/>
            <a:ext cx="5635413" cy="2403870"/>
          </a:xfrm>
        </p:spPr>
        <p:txBody>
          <a:bodyPr anchor="b" anchorCtr="0"/>
          <a:lstStyle>
            <a:lvl1pPr marL="0" algn="ctr" defTabSz="1300460" rtl="0" eaLnBrk="1" latinLnBrk="0" hangingPunct="1">
              <a:spcBef>
                <a:spcPct val="0"/>
              </a:spcBef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39"/>
            <a:ext cx="5631078" cy="8324427"/>
          </a:xfrm>
        </p:spPr>
        <p:txBody>
          <a:bodyPr/>
          <a:lstStyle>
            <a:lvl1pPr>
              <a:defRPr sz="3413"/>
            </a:lvl1pPr>
            <a:lvl2pPr>
              <a:defRPr sz="3129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9038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1300460" rtl="0" eaLnBrk="1" latinLnBrk="0" hangingPunct="1">
              <a:lnSpc>
                <a:spcPct val="110000"/>
              </a:lnSpc>
              <a:spcBef>
                <a:spcPts val="2844"/>
              </a:spcBef>
              <a:buNone/>
              <a:defRPr sz="256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7" y="9040143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3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1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512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9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600961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707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564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827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650230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1300460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950690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2600919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401878" indent="-401878" algn="l" rtl="0" eaLnBrk="0" fontAlgn="base" hangingPunct="0">
        <a:spcBef>
          <a:spcPts val="2844"/>
        </a:spcBef>
        <a:spcAft>
          <a:spcPct val="0"/>
        </a:spcAft>
        <a:buFont typeface="Calisto MT" charset="0"/>
        <a:buChar char="•"/>
        <a:defRPr sz="3413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821818" indent="-419940" algn="l" rtl="0" eaLnBrk="0" fontAlgn="base" hangingPunct="0">
        <a:spcBef>
          <a:spcPts val="853"/>
        </a:spcBef>
        <a:spcAft>
          <a:spcPct val="0"/>
        </a:spcAft>
        <a:buClr>
          <a:srgbClr val="858585"/>
        </a:buClr>
        <a:buFont typeface="Calisto MT" charset="0"/>
        <a:buChar char="•"/>
        <a:defRPr sz="3129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1223696" indent="-401878" algn="l" rtl="0" eaLnBrk="0" fontAlgn="base" hangingPunct="0">
        <a:spcBef>
          <a:spcPts val="853"/>
        </a:spcBef>
        <a:spcAft>
          <a:spcPct val="0"/>
        </a:spcAft>
        <a:buFont typeface="Calisto MT" charset="0"/>
        <a:buChar char="•"/>
        <a:defRPr sz="2844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625575" indent="-401878" algn="l" rtl="0" eaLnBrk="0" fontAlgn="base" hangingPunct="0">
        <a:spcBef>
          <a:spcPts val="853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2027453" indent="-401878" algn="l" rtl="0" eaLnBrk="0" fontAlgn="base" hangingPunct="0">
        <a:spcBef>
          <a:spcPts val="853"/>
        </a:spcBef>
        <a:spcAft>
          <a:spcPct val="0"/>
        </a:spcAft>
        <a:buFont typeface="Calisto MT" charset="0"/>
        <a:buChar char="•"/>
        <a:defRPr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3865"/>
            <a:ext cx="11054080" cy="1625600"/>
          </a:xfrm>
        </p:spPr>
        <p:txBody>
          <a:bodyPr/>
          <a:lstStyle/>
          <a:p>
            <a:r>
              <a:rPr lang="en-US" dirty="0"/>
              <a:t>CPU Virtualization:</a:t>
            </a:r>
            <a:br>
              <a:rPr lang="en-US" dirty="0"/>
            </a:br>
            <a:r>
              <a:rPr lang="en-US" dirty="0"/>
              <a:t>Scheduling (continued…)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846"/>
            <a:ext cx="12029440" cy="4009813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sz="3200" dirty="0"/>
              <a:t>Questions answered in this lecture:</a:t>
            </a:r>
          </a:p>
          <a:p>
            <a:pPr marL="866973" indent="-866973" algn="l"/>
            <a:r>
              <a:rPr lang="en-US" sz="3200" dirty="0"/>
              <a:t>      How I/O Scheduling works?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are different scheduling policies, such as: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MLFQ?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type of workload performs well with each scheduler? </a:t>
            </a:r>
          </a:p>
          <a:p>
            <a:pPr marL="1408831" lvl="1" indent="-758601" algn="l"/>
            <a:endParaRPr lang="en-US" sz="3200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7B68FF0-45B5-FC49-981A-8D6D0AC2C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989" y="46812"/>
            <a:ext cx="525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RUTGERS UNIVERSITY</a:t>
            </a:r>
            <a:b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</a:b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Computer Sciences Department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8B3483B1-F967-9E46-B72C-E83A54F7B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CS 416 Operating Systems Design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7791A93A-2BB5-0245-A95C-D757AD45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2908" y="1333491"/>
            <a:ext cx="2438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Sudarsun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 Kannan</a:t>
            </a:r>
          </a:p>
        </p:txBody>
      </p:sp>
      <p:sp>
        <p:nvSpPr>
          <p:cNvPr id="7" name="Shape 1025">
            <a:extLst>
              <a:ext uri="{FF2B5EF4-FFF2-40B4-BE49-F238E27FC236}">
                <a16:creationId xmlns:a16="http://schemas.microsoft.com/office/drawing/2014/main" id="{B4C1DD18-9436-5D4F-BDFC-089907EB8F97}"/>
              </a:ext>
            </a:extLst>
          </p:cNvPr>
          <p:cNvSpPr txBox="1">
            <a:spLocks/>
          </p:cNvSpPr>
          <p:nvPr/>
        </p:nvSpPr>
        <p:spPr>
          <a:xfrm>
            <a:off x="0" y="9227729"/>
            <a:ext cx="13004800" cy="47905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1"/>
                </a:solidFill>
              </a:rPr>
              <a:t>Disclaimer - Materials  modified and reused from OSTEP book and lectures of Prof. Andrea </a:t>
            </a:r>
            <a:r>
              <a:rPr lang="en-US" sz="1800" dirty="0" err="1">
                <a:solidFill>
                  <a:schemeClr val="bg1"/>
                </a:solidFill>
              </a:rPr>
              <a:t>Arpaci-Dusseau</a:t>
            </a:r>
            <a:r>
              <a:rPr lang="en-US" sz="1800" dirty="0">
                <a:solidFill>
                  <a:schemeClr val="bg1"/>
                </a:solidFill>
              </a:rPr>
              <a:t> and Prof. </a:t>
            </a:r>
            <a:r>
              <a:rPr lang="en-US" sz="1800" dirty="0" err="1">
                <a:solidFill>
                  <a:schemeClr val="bg1"/>
                </a:solidFill>
              </a:rPr>
              <a:t>Yojip</a:t>
            </a:r>
            <a:r>
              <a:rPr lang="en-US" sz="1800" dirty="0">
                <a:solidFill>
                  <a:schemeClr val="bg1"/>
                </a:solidFill>
              </a:rPr>
              <a:t> Won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Priorities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idx="4294967295"/>
          </p:nvPr>
        </p:nvSpPr>
        <p:spPr>
          <a:xfrm>
            <a:off x="0" y="2201863"/>
            <a:ext cx="11099800" cy="14557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Rule 1: If priority(A) &gt; Priority(B), A runs</a:t>
            </a:r>
            <a:endParaRPr lang="en-US"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Rule 2: If priority(A) == Priority(B), A &amp; B run in RR</a:t>
            </a:r>
          </a:p>
        </p:txBody>
      </p:sp>
      <p:sp>
        <p:nvSpPr>
          <p:cNvPr id="829" name="Shape 829"/>
          <p:cNvSpPr/>
          <p:nvPr/>
        </p:nvSpPr>
        <p:spPr>
          <a:xfrm>
            <a:off x="2345266" y="4081238"/>
            <a:ext cx="737263" cy="7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30" name="Shape 830"/>
          <p:cNvSpPr/>
          <p:nvPr/>
        </p:nvSpPr>
        <p:spPr>
          <a:xfrm>
            <a:off x="2345266" y="4970238"/>
            <a:ext cx="737262" cy="7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31" name="Shape 831"/>
          <p:cNvSpPr/>
          <p:nvPr/>
        </p:nvSpPr>
        <p:spPr>
          <a:xfrm>
            <a:off x="2345266" y="6748238"/>
            <a:ext cx="737262" cy="7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32" name="Shape 832"/>
          <p:cNvSpPr/>
          <p:nvPr/>
        </p:nvSpPr>
        <p:spPr>
          <a:xfrm>
            <a:off x="1019740" y="4095844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Q3</a:t>
            </a:r>
          </a:p>
        </p:txBody>
      </p:sp>
      <p:sp>
        <p:nvSpPr>
          <p:cNvPr id="833" name="Shape 833"/>
          <p:cNvSpPr/>
          <p:nvPr/>
        </p:nvSpPr>
        <p:spPr>
          <a:xfrm>
            <a:off x="1019740" y="4984844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Q2</a:t>
            </a:r>
          </a:p>
        </p:txBody>
      </p:sp>
      <p:sp>
        <p:nvSpPr>
          <p:cNvPr id="834" name="Shape 834"/>
          <p:cNvSpPr/>
          <p:nvPr/>
        </p:nvSpPr>
        <p:spPr>
          <a:xfrm>
            <a:off x="1019740" y="5873844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Q1</a:t>
            </a:r>
          </a:p>
        </p:txBody>
      </p:sp>
      <p:sp>
        <p:nvSpPr>
          <p:cNvPr id="835" name="Shape 835"/>
          <p:cNvSpPr/>
          <p:nvPr/>
        </p:nvSpPr>
        <p:spPr>
          <a:xfrm>
            <a:off x="1019740" y="6762844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Q0</a:t>
            </a:r>
          </a:p>
        </p:txBody>
      </p:sp>
      <p:sp>
        <p:nvSpPr>
          <p:cNvPr id="836" name="Shape 836"/>
          <p:cNvSpPr/>
          <p:nvPr/>
        </p:nvSpPr>
        <p:spPr>
          <a:xfrm>
            <a:off x="3742266" y="6748238"/>
            <a:ext cx="737262" cy="7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37" name="Shape 837"/>
          <p:cNvSpPr/>
          <p:nvPr/>
        </p:nvSpPr>
        <p:spPr>
          <a:xfrm>
            <a:off x="3169840" y="7135082"/>
            <a:ext cx="485114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1772840" y="7135082"/>
            <a:ext cx="485114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1772840" y="5357082"/>
            <a:ext cx="485114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1772840" y="4417282"/>
            <a:ext cx="485114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6" name="Shape 855"/>
          <p:cNvSpPr/>
          <p:nvPr/>
        </p:nvSpPr>
        <p:spPr>
          <a:xfrm>
            <a:off x="5921115" y="4065220"/>
            <a:ext cx="6925455" cy="4808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2"/>
                </a:solidFill>
              </a:rPr>
              <a:t>“Multi-level”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2"/>
                </a:solidFill>
              </a:rPr>
              <a:t>How to know </a:t>
            </a:r>
            <a:r>
              <a:rPr lang="en-US" sz="3800" dirty="0">
                <a:solidFill>
                  <a:schemeClr val="bg2"/>
                </a:solidFill>
              </a:rPr>
              <a:t>how to </a:t>
            </a:r>
            <a:r>
              <a:rPr sz="3800" dirty="0">
                <a:solidFill>
                  <a:schemeClr val="bg2"/>
                </a:solidFill>
              </a:rPr>
              <a:t>set priority?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2"/>
                </a:solidFill>
              </a:rPr>
              <a:t>Approach 1: nice</a:t>
            </a:r>
            <a:br>
              <a:rPr sz="3800" dirty="0">
                <a:solidFill>
                  <a:schemeClr val="bg2"/>
                </a:solidFill>
              </a:rPr>
            </a:br>
            <a:r>
              <a:rPr sz="3800" dirty="0">
                <a:solidFill>
                  <a:schemeClr val="bg2"/>
                </a:solidFill>
              </a:rPr>
              <a:t>Approach 2: history</a:t>
            </a:r>
            <a:r>
              <a:rPr lang="en-US" sz="3800" dirty="0">
                <a:solidFill>
                  <a:schemeClr val="bg2"/>
                </a:solidFill>
              </a:rPr>
              <a:t> “feedback”</a:t>
            </a:r>
            <a:endParaRPr sz="38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1D3AA4-BB22-D546-A2B3-8F1D9683F90C}"/>
              </a:ext>
            </a:extLst>
          </p:cNvPr>
          <p:cNvSpPr txBox="1"/>
          <p:nvPr/>
        </p:nvSpPr>
        <p:spPr>
          <a:xfrm>
            <a:off x="3165046" y="4051213"/>
            <a:ext cx="2824550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[High Priority]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History</a:t>
            </a:r>
          </a:p>
        </p:txBody>
      </p:sp>
      <p:sp>
        <p:nvSpPr>
          <p:cNvPr id="875" name="Shape 875"/>
          <p:cNvSpPr>
            <a:spLocks noGrp="1"/>
          </p:cNvSpPr>
          <p:nvPr>
            <p:ph type="body" idx="4294967295"/>
          </p:nvPr>
        </p:nvSpPr>
        <p:spPr>
          <a:xfrm>
            <a:off x="222250" y="2525713"/>
            <a:ext cx="12782550" cy="37306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Use past behavior of process to predict future behavior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Common technique in systems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/>
              <a:t>Processes alternate between I/O and CPU work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/>
              <a:t>Guess </a:t>
            </a:r>
            <a:r>
              <a:rPr lang="en-US" sz="3800" dirty="0"/>
              <a:t>how</a:t>
            </a:r>
            <a:r>
              <a:rPr sz="3800" dirty="0"/>
              <a:t> </a:t>
            </a:r>
            <a:r>
              <a:rPr lang="en-US" sz="3800" dirty="0"/>
              <a:t>CPU burst (</a:t>
            </a:r>
            <a:r>
              <a:rPr sz="3800" dirty="0"/>
              <a:t>job</a:t>
            </a:r>
            <a:r>
              <a:rPr lang="en-US" sz="3800" dirty="0"/>
              <a:t>)</a:t>
            </a:r>
            <a:r>
              <a:rPr sz="3800" dirty="0"/>
              <a:t> will </a:t>
            </a:r>
            <a:r>
              <a:rPr lang="en-US" sz="3800" dirty="0"/>
              <a:t>behave based </a:t>
            </a:r>
            <a:r>
              <a:rPr sz="3800" dirty="0"/>
              <a:t>on past </a:t>
            </a:r>
            <a:r>
              <a:rPr lang="en-US" sz="3800" dirty="0"/>
              <a:t>CPU bursts (</a:t>
            </a:r>
            <a:r>
              <a:rPr sz="3800" dirty="0"/>
              <a:t>jobs</a:t>
            </a:r>
            <a:r>
              <a:rPr lang="en-US" sz="3800" dirty="0"/>
              <a:t>)</a:t>
            </a:r>
            <a:r>
              <a:rPr sz="3800" dirty="0"/>
              <a:t> </a:t>
            </a:r>
            <a:r>
              <a:rPr lang="en-US" sz="3800" dirty="0"/>
              <a:t>of this process</a:t>
            </a:r>
            <a:endParaRPr sz="38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More MLFQ Rules</a:t>
            </a:r>
          </a:p>
        </p:txBody>
      </p:sp>
      <p:sp>
        <p:nvSpPr>
          <p:cNvPr id="878" name="Shape 878"/>
          <p:cNvSpPr>
            <a:spLocks noGrp="1"/>
          </p:cNvSpPr>
          <p:nvPr>
            <p:ph type="body" idx="4294967295"/>
          </p:nvPr>
        </p:nvSpPr>
        <p:spPr>
          <a:xfrm>
            <a:off x="0" y="2568575"/>
            <a:ext cx="12133263" cy="49196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Rule 1: If priority(A) &gt; Priority(B), A runs</a:t>
            </a:r>
            <a:endParaRPr lang="en-US" sz="3800" dirty="0">
              <a:solidFill>
                <a:schemeClr val="bg1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Rule 2: If priority(A) == Priority(B), A &amp; B run in RR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More rules:</a:t>
            </a:r>
            <a:br>
              <a:rPr sz="3800" dirty="0">
                <a:solidFill>
                  <a:srgbClr val="FFFFFF"/>
                </a:solidFill>
              </a:rPr>
            </a:br>
            <a:r>
              <a:rPr sz="3800" dirty="0">
                <a:solidFill>
                  <a:srgbClr val="D45954"/>
                </a:solidFill>
              </a:rPr>
              <a:t>Rule 3: Processes start at top priority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11DBE3"/>
                </a:solidFill>
              </a:rPr>
              <a:t>Rule 4: If job uses whole slice, demote process</a:t>
            </a:r>
            <a:r>
              <a:rPr lang="en-US" sz="3800" dirty="0">
                <a:solidFill>
                  <a:srgbClr val="11DBE3"/>
                </a:solidFill>
              </a:rPr>
              <a:t> </a:t>
            </a:r>
            <a:br>
              <a:rPr lang="en-US" sz="3800" dirty="0">
                <a:solidFill>
                  <a:srgbClr val="11DBE3"/>
                </a:solidFill>
              </a:rPr>
            </a:br>
            <a:r>
              <a:rPr lang="en-US" sz="3800" dirty="0">
                <a:solidFill>
                  <a:srgbClr val="11DBE3"/>
                </a:solidFill>
              </a:rPr>
              <a:t>(longer time slices at lower priorities)</a:t>
            </a:r>
            <a:br>
              <a:rPr sz="3800" dirty="0">
                <a:solidFill>
                  <a:srgbClr val="11DBE3"/>
                </a:solidFill>
              </a:rPr>
            </a:br>
            <a:endParaRPr sz="3800" dirty="0">
              <a:solidFill>
                <a:srgbClr val="11DBE3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>
            <a:off x="4855450" y="5679372"/>
            <a:ext cx="4579013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4486914" y="6584598"/>
            <a:ext cx="5080001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4486914" y="658459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4301100" y="6639222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4" name="Shape 884"/>
          <p:cNvSpPr/>
          <p:nvPr/>
        </p:nvSpPr>
        <p:spPr>
          <a:xfrm>
            <a:off x="5756914" y="658459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5571100" y="6639222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86" name="Shape 886"/>
          <p:cNvSpPr/>
          <p:nvPr/>
        </p:nvSpPr>
        <p:spPr>
          <a:xfrm>
            <a:off x="7026914" y="658459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6723280" y="663922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88" name="Shape 888"/>
          <p:cNvSpPr/>
          <p:nvPr/>
        </p:nvSpPr>
        <p:spPr>
          <a:xfrm>
            <a:off x="7026914" y="658459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8296914" y="658459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7993280" y="663922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891" name="Shape 891"/>
          <p:cNvSpPr/>
          <p:nvPr/>
        </p:nvSpPr>
        <p:spPr>
          <a:xfrm>
            <a:off x="9566914" y="658459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9263280" y="663922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93" name="Shape 8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73201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One Long Job (Example)</a:t>
            </a:r>
          </a:p>
        </p:txBody>
      </p:sp>
      <p:sp>
        <p:nvSpPr>
          <p:cNvPr id="894" name="Shape 894"/>
          <p:cNvSpPr/>
          <p:nvPr/>
        </p:nvSpPr>
        <p:spPr>
          <a:xfrm>
            <a:off x="4703050" y="4663372"/>
            <a:ext cx="225426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4474450" y="3647372"/>
            <a:ext cx="225426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3250524" y="2697700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Q3</a:t>
            </a:r>
          </a:p>
        </p:txBody>
      </p:sp>
      <p:sp>
        <p:nvSpPr>
          <p:cNvPr id="897" name="Shape 897"/>
          <p:cNvSpPr/>
          <p:nvPr/>
        </p:nvSpPr>
        <p:spPr>
          <a:xfrm>
            <a:off x="3250524" y="3662900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898" name="Shape 898"/>
          <p:cNvSpPr/>
          <p:nvPr/>
        </p:nvSpPr>
        <p:spPr>
          <a:xfrm>
            <a:off x="3250524" y="4755100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899" name="Shape 899"/>
          <p:cNvSpPr/>
          <p:nvPr/>
        </p:nvSpPr>
        <p:spPr>
          <a:xfrm>
            <a:off x="3250524" y="5809200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Q0</a:t>
            </a:r>
          </a:p>
        </p:txBody>
      </p:sp>
      <p:sp>
        <p:nvSpPr>
          <p:cNvPr id="900" name="Shape 900"/>
          <p:cNvSpPr/>
          <p:nvPr/>
        </p:nvSpPr>
        <p:spPr>
          <a:xfrm>
            <a:off x="4271250" y="2631372"/>
            <a:ext cx="225426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28B9FA-6BDF-CC49-A337-904DEC375F15}"/>
              </a:ext>
            </a:extLst>
          </p:cNvPr>
          <p:cNvSpPr/>
          <p:nvPr/>
        </p:nvSpPr>
        <p:spPr>
          <a:xfrm>
            <a:off x="794754" y="7727060"/>
            <a:ext cx="12210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Gill Sans MT" panose="020B0502020104020203" pitchFamily="34" charset="77"/>
              </a:rPr>
              <a:t>A four-queue scheduler with time slice 10ms</a:t>
            </a:r>
          </a:p>
          <a:p>
            <a:pPr algn="l"/>
            <a:endParaRPr lang="en-US" altLang="ko-KR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altLang="ko-KR" dirty="0">
                <a:solidFill>
                  <a:schemeClr val="bg1"/>
                </a:solidFill>
                <a:latin typeface="Gill Sans MT" panose="020B0502020104020203" pitchFamily="34" charset="77"/>
              </a:rPr>
              <a:t>Long batch job – DNA analysis</a:t>
            </a:r>
            <a:endParaRPr lang="ko-KR" altLang="en-US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50B978-6B76-064B-85A7-3510376A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044" y="5720197"/>
            <a:ext cx="1492768" cy="11181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/>
        </p:nvSpPr>
        <p:spPr>
          <a:xfrm>
            <a:off x="3798054" y="5748402"/>
            <a:ext cx="419630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3810518" y="6653628"/>
            <a:ext cx="5080001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3810518" y="665362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3389063" y="6708252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906" name="Shape 906"/>
          <p:cNvSpPr/>
          <p:nvPr/>
        </p:nvSpPr>
        <p:spPr>
          <a:xfrm>
            <a:off x="5080518" y="665362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4659063" y="6708252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908" name="Shape 908"/>
          <p:cNvSpPr/>
          <p:nvPr/>
        </p:nvSpPr>
        <p:spPr>
          <a:xfrm>
            <a:off x="6350518" y="665362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5929064" y="6708252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910" name="Shape 910"/>
          <p:cNvSpPr/>
          <p:nvPr/>
        </p:nvSpPr>
        <p:spPr>
          <a:xfrm>
            <a:off x="6350518" y="665362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7620518" y="665362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7199064" y="6708252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180</a:t>
            </a:r>
          </a:p>
        </p:txBody>
      </p:sp>
      <p:sp>
        <p:nvSpPr>
          <p:cNvPr id="913" name="Shape 913"/>
          <p:cNvSpPr/>
          <p:nvPr/>
        </p:nvSpPr>
        <p:spPr>
          <a:xfrm>
            <a:off x="8890518" y="665362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8469064" y="6708252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An Interactive Process Joins</a:t>
            </a:r>
          </a:p>
        </p:txBody>
      </p:sp>
      <p:sp>
        <p:nvSpPr>
          <p:cNvPr id="916" name="Shape 916"/>
          <p:cNvSpPr/>
          <p:nvPr/>
        </p:nvSpPr>
        <p:spPr>
          <a:xfrm>
            <a:off x="2574128" y="2766730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Q3</a:t>
            </a:r>
          </a:p>
        </p:txBody>
      </p:sp>
      <p:sp>
        <p:nvSpPr>
          <p:cNvPr id="917" name="Shape 917"/>
          <p:cNvSpPr/>
          <p:nvPr/>
        </p:nvSpPr>
        <p:spPr>
          <a:xfrm>
            <a:off x="2574128" y="3731930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918" name="Shape 918"/>
          <p:cNvSpPr/>
          <p:nvPr/>
        </p:nvSpPr>
        <p:spPr>
          <a:xfrm>
            <a:off x="2574128" y="4824130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919" name="Shape 919"/>
          <p:cNvSpPr/>
          <p:nvPr/>
        </p:nvSpPr>
        <p:spPr>
          <a:xfrm>
            <a:off x="2574128" y="5878230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Q0</a:t>
            </a:r>
          </a:p>
        </p:txBody>
      </p:sp>
      <p:sp>
        <p:nvSpPr>
          <p:cNvPr id="920" name="Shape 920"/>
          <p:cNvSpPr/>
          <p:nvPr/>
        </p:nvSpPr>
        <p:spPr>
          <a:xfrm>
            <a:off x="4179054" y="2725802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4267954" y="5748402"/>
            <a:ext cx="419630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4648954" y="2725802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4750554" y="5748402"/>
            <a:ext cx="1248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4" name="Shape 924"/>
          <p:cNvSpPr/>
          <p:nvPr/>
        </p:nvSpPr>
        <p:spPr>
          <a:xfrm>
            <a:off x="5995154" y="2725802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5" name="Shape 925"/>
          <p:cNvSpPr/>
          <p:nvPr/>
        </p:nvSpPr>
        <p:spPr>
          <a:xfrm>
            <a:off x="6084054" y="5748402"/>
            <a:ext cx="698806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6" name="Shape 926"/>
          <p:cNvSpPr/>
          <p:nvPr/>
        </p:nvSpPr>
        <p:spPr>
          <a:xfrm>
            <a:off x="6719054" y="2725802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7" name="Shape 927"/>
          <p:cNvSpPr/>
          <p:nvPr/>
        </p:nvSpPr>
        <p:spPr>
          <a:xfrm>
            <a:off x="6820654" y="5748402"/>
            <a:ext cx="313878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8" name="Shape 928"/>
          <p:cNvSpPr/>
          <p:nvPr/>
        </p:nvSpPr>
        <p:spPr>
          <a:xfrm>
            <a:off x="7125454" y="2725802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29" name="Shape 929"/>
          <p:cNvSpPr/>
          <p:nvPr/>
        </p:nvSpPr>
        <p:spPr>
          <a:xfrm>
            <a:off x="7218323" y="5748402"/>
            <a:ext cx="1634637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8789154" y="2725802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227444" y="7690783"/>
            <a:ext cx="12930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Interactive job performs quick operation and does an I/O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Interactive process never uses entire time slice, so never demoted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00C6A-8648-304D-AF4E-1CE87658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044" y="5720197"/>
            <a:ext cx="1492768" cy="1118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BDF683-2168-FE40-930F-A600B1E9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800" y="2415788"/>
            <a:ext cx="2350254" cy="13161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/>
        </p:nvSpPr>
        <p:spPr>
          <a:xfrm>
            <a:off x="464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421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967" name="Shape 967"/>
          <p:cNvSpPr/>
          <p:nvPr/>
        </p:nvSpPr>
        <p:spPr>
          <a:xfrm>
            <a:off x="591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5489896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969" name="Shape 969"/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675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971" name="Shape 971"/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845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802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180</a:t>
            </a:r>
          </a:p>
        </p:txBody>
      </p:sp>
      <p:sp>
        <p:nvSpPr>
          <p:cNvPr id="974" name="Shape 974"/>
          <p:cNvSpPr/>
          <p:nvPr/>
        </p:nvSpPr>
        <p:spPr>
          <a:xfrm>
            <a:off x="972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929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Problems with MLFQ?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3404961" y="23624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Q3</a:t>
            </a:r>
          </a:p>
        </p:txBody>
      </p:sp>
      <p:sp>
        <p:nvSpPr>
          <p:cNvPr id="978" name="Shape 978"/>
          <p:cNvSpPr/>
          <p:nvPr/>
        </p:nvSpPr>
        <p:spPr>
          <a:xfrm>
            <a:off x="3404961" y="33276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979" name="Shape 979"/>
          <p:cNvSpPr/>
          <p:nvPr/>
        </p:nvSpPr>
        <p:spPr>
          <a:xfrm>
            <a:off x="3404961" y="44198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980" name="Shape 980"/>
          <p:cNvSpPr/>
          <p:nvPr/>
        </p:nvSpPr>
        <p:spPr>
          <a:xfrm>
            <a:off x="3404961" y="54739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Q0</a:t>
            </a:r>
          </a:p>
        </p:txBody>
      </p:sp>
      <p:sp>
        <p:nvSpPr>
          <p:cNvPr id="992" name="Shape 992"/>
          <p:cNvSpPr/>
          <p:nvPr/>
        </p:nvSpPr>
        <p:spPr>
          <a:xfrm>
            <a:off x="1108570" y="7133008"/>
            <a:ext cx="10475843" cy="25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Problems</a:t>
            </a:r>
            <a:b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sz="3200" dirty="0">
                <a:solidFill>
                  <a:schemeClr val="bg1"/>
                </a:solidFill>
                <a:latin typeface="Gill Sans MT" panose="020B0502020104020203" pitchFamily="34" charset="77"/>
              </a:rPr>
              <a:t> - unforgiving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 + starvation</a:t>
            </a:r>
            <a:br>
              <a:rPr sz="3200" dirty="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sz="3200" dirty="0">
                <a:solidFill>
                  <a:schemeClr val="bg1"/>
                </a:solidFill>
                <a:latin typeface="Gill Sans MT" panose="020B0502020104020203" pitchFamily="34" charset="77"/>
              </a:rPr>
              <a:t> - gaming the system</a:t>
            </a:r>
          </a:p>
        </p:txBody>
      </p:sp>
      <p:sp>
        <p:nvSpPr>
          <p:cNvPr id="43" name="Shape 981">
            <a:extLst>
              <a:ext uri="{FF2B5EF4-FFF2-40B4-BE49-F238E27FC236}">
                <a16:creationId xmlns:a16="http://schemas.microsoft.com/office/drawing/2014/main" id="{50D8BA87-394D-3642-BC28-B06C7C77368E}"/>
              </a:ext>
            </a:extLst>
          </p:cNvPr>
          <p:cNvSpPr/>
          <p:nvPr/>
        </p:nvSpPr>
        <p:spPr>
          <a:xfrm>
            <a:off x="5046819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4" name="Shape 983">
            <a:extLst>
              <a:ext uri="{FF2B5EF4-FFF2-40B4-BE49-F238E27FC236}">
                <a16:creationId xmlns:a16="http://schemas.microsoft.com/office/drawing/2014/main" id="{2DFCE039-E5FC-0542-A297-145C5ABFC576}"/>
              </a:ext>
            </a:extLst>
          </p:cNvPr>
          <p:cNvSpPr/>
          <p:nvPr/>
        </p:nvSpPr>
        <p:spPr>
          <a:xfrm>
            <a:off x="5478360" y="243950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5" name="Shape 985">
            <a:extLst>
              <a:ext uri="{FF2B5EF4-FFF2-40B4-BE49-F238E27FC236}">
                <a16:creationId xmlns:a16="http://schemas.microsoft.com/office/drawing/2014/main" id="{C471782C-A50B-C64E-9660-6AAEF767A4BF}"/>
              </a:ext>
            </a:extLst>
          </p:cNvPr>
          <p:cNvSpPr/>
          <p:nvPr/>
        </p:nvSpPr>
        <p:spPr>
          <a:xfrm>
            <a:off x="6861555" y="2439507"/>
            <a:ext cx="126515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6" name="Shape 987">
            <a:extLst>
              <a:ext uri="{FF2B5EF4-FFF2-40B4-BE49-F238E27FC236}">
                <a16:creationId xmlns:a16="http://schemas.microsoft.com/office/drawing/2014/main" id="{8B2DB18A-937E-374C-872F-7AB1604117E4}"/>
              </a:ext>
            </a:extLst>
          </p:cNvPr>
          <p:cNvSpPr/>
          <p:nvPr/>
        </p:nvSpPr>
        <p:spPr>
          <a:xfrm>
            <a:off x="7508188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" name="Shape 989">
            <a:extLst>
              <a:ext uri="{FF2B5EF4-FFF2-40B4-BE49-F238E27FC236}">
                <a16:creationId xmlns:a16="http://schemas.microsoft.com/office/drawing/2014/main" id="{BF189C71-B33C-DD4F-B7EB-46BFF8E9753F}"/>
              </a:ext>
            </a:extLst>
          </p:cNvPr>
          <p:cNvSpPr/>
          <p:nvPr/>
        </p:nvSpPr>
        <p:spPr>
          <a:xfrm>
            <a:off x="7996404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8" name="Shape 991">
            <a:extLst>
              <a:ext uri="{FF2B5EF4-FFF2-40B4-BE49-F238E27FC236}">
                <a16:creationId xmlns:a16="http://schemas.microsoft.com/office/drawing/2014/main" id="{6DD928E1-DD4A-3943-AADA-616F47163E1E}"/>
              </a:ext>
            </a:extLst>
          </p:cNvPr>
          <p:cNvSpPr/>
          <p:nvPr/>
        </p:nvSpPr>
        <p:spPr>
          <a:xfrm>
            <a:off x="9483837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" name="Shape 983">
            <a:extLst>
              <a:ext uri="{FF2B5EF4-FFF2-40B4-BE49-F238E27FC236}">
                <a16:creationId xmlns:a16="http://schemas.microsoft.com/office/drawing/2014/main" id="{563AE447-EE44-3E4C-9E4C-3F751F4129B4}"/>
              </a:ext>
            </a:extLst>
          </p:cNvPr>
          <p:cNvSpPr/>
          <p:nvPr/>
        </p:nvSpPr>
        <p:spPr>
          <a:xfrm>
            <a:off x="5894654" y="243950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0" name="Shape 983">
            <a:extLst>
              <a:ext uri="{FF2B5EF4-FFF2-40B4-BE49-F238E27FC236}">
                <a16:creationId xmlns:a16="http://schemas.microsoft.com/office/drawing/2014/main" id="{EB0C2B99-34A6-E54C-8F69-2CF0A861D0CA}"/>
              </a:ext>
            </a:extLst>
          </p:cNvPr>
          <p:cNvSpPr/>
          <p:nvPr/>
        </p:nvSpPr>
        <p:spPr>
          <a:xfrm>
            <a:off x="6232769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1" name="Shape 983">
            <a:extLst>
              <a:ext uri="{FF2B5EF4-FFF2-40B4-BE49-F238E27FC236}">
                <a16:creationId xmlns:a16="http://schemas.microsoft.com/office/drawing/2014/main" id="{D7C60923-D9C8-034E-AF81-E10B75E940DF}"/>
              </a:ext>
            </a:extLst>
          </p:cNvPr>
          <p:cNvSpPr/>
          <p:nvPr/>
        </p:nvSpPr>
        <p:spPr>
          <a:xfrm>
            <a:off x="6556529" y="2439507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2" name="Shape 989">
            <a:extLst>
              <a:ext uri="{FF2B5EF4-FFF2-40B4-BE49-F238E27FC236}">
                <a16:creationId xmlns:a16="http://schemas.microsoft.com/office/drawing/2014/main" id="{8244B1A0-D3CA-C844-BE07-E48275EFE195}"/>
              </a:ext>
            </a:extLst>
          </p:cNvPr>
          <p:cNvSpPr/>
          <p:nvPr/>
        </p:nvSpPr>
        <p:spPr>
          <a:xfrm>
            <a:off x="8257531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3" name="Shape 963">
            <a:extLst>
              <a:ext uri="{FF2B5EF4-FFF2-40B4-BE49-F238E27FC236}">
                <a16:creationId xmlns:a16="http://schemas.microsoft.com/office/drawing/2014/main" id="{D46ABDFF-6AF4-C54A-8C60-C3AD9CD0F54A}"/>
              </a:ext>
            </a:extLst>
          </p:cNvPr>
          <p:cNvSpPr/>
          <p:nvPr/>
        </p:nvSpPr>
        <p:spPr>
          <a:xfrm>
            <a:off x="4628887" y="5344074"/>
            <a:ext cx="419630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4" name="Shape 964">
            <a:extLst>
              <a:ext uri="{FF2B5EF4-FFF2-40B4-BE49-F238E27FC236}">
                <a16:creationId xmlns:a16="http://schemas.microsoft.com/office/drawing/2014/main" id="{939A3CA6-F0DF-8343-95A0-A78F952EA761}"/>
              </a:ext>
            </a:extLst>
          </p:cNvPr>
          <p:cNvSpPr/>
          <p:nvPr/>
        </p:nvSpPr>
        <p:spPr>
          <a:xfrm>
            <a:off x="4641351" y="6249300"/>
            <a:ext cx="5080001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5" name="Shape 965">
            <a:extLst>
              <a:ext uri="{FF2B5EF4-FFF2-40B4-BE49-F238E27FC236}">
                <a16:creationId xmlns:a16="http://schemas.microsoft.com/office/drawing/2014/main" id="{BFC5AB42-48F4-3444-8B72-681092B25361}"/>
              </a:ext>
            </a:extLst>
          </p:cNvPr>
          <p:cNvSpPr/>
          <p:nvPr/>
        </p:nvSpPr>
        <p:spPr>
          <a:xfrm>
            <a:off x="464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6" name="Shape 967">
            <a:extLst>
              <a:ext uri="{FF2B5EF4-FFF2-40B4-BE49-F238E27FC236}">
                <a16:creationId xmlns:a16="http://schemas.microsoft.com/office/drawing/2014/main" id="{5A31928C-B992-E34D-B71C-833E5A86E36E}"/>
              </a:ext>
            </a:extLst>
          </p:cNvPr>
          <p:cNvSpPr/>
          <p:nvPr/>
        </p:nvSpPr>
        <p:spPr>
          <a:xfrm>
            <a:off x="591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7" name="Shape 969">
            <a:extLst>
              <a:ext uri="{FF2B5EF4-FFF2-40B4-BE49-F238E27FC236}">
                <a16:creationId xmlns:a16="http://schemas.microsoft.com/office/drawing/2014/main" id="{97DF7679-B3D5-4F47-9A54-EFD56B731DCF}"/>
              </a:ext>
            </a:extLst>
          </p:cNvPr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8" name="Shape 971">
            <a:extLst>
              <a:ext uri="{FF2B5EF4-FFF2-40B4-BE49-F238E27FC236}">
                <a16:creationId xmlns:a16="http://schemas.microsoft.com/office/drawing/2014/main" id="{28CB5C6C-E013-DD40-BD87-E22A0DEE4899}"/>
              </a:ext>
            </a:extLst>
          </p:cNvPr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9" name="Shape 972">
            <a:extLst>
              <a:ext uri="{FF2B5EF4-FFF2-40B4-BE49-F238E27FC236}">
                <a16:creationId xmlns:a16="http://schemas.microsoft.com/office/drawing/2014/main" id="{B8185B7A-6010-2D4F-9D73-1A597186C5C0}"/>
              </a:ext>
            </a:extLst>
          </p:cNvPr>
          <p:cNvSpPr/>
          <p:nvPr/>
        </p:nvSpPr>
        <p:spPr>
          <a:xfrm>
            <a:off x="845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0" name="Shape 974">
            <a:extLst>
              <a:ext uri="{FF2B5EF4-FFF2-40B4-BE49-F238E27FC236}">
                <a16:creationId xmlns:a16="http://schemas.microsoft.com/office/drawing/2014/main" id="{EB0D3D80-8A02-8946-9B08-6CA563F370CD}"/>
              </a:ext>
            </a:extLst>
          </p:cNvPr>
          <p:cNvSpPr/>
          <p:nvPr/>
        </p:nvSpPr>
        <p:spPr>
          <a:xfrm>
            <a:off x="972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" name="Shape 982">
            <a:extLst>
              <a:ext uri="{FF2B5EF4-FFF2-40B4-BE49-F238E27FC236}">
                <a16:creationId xmlns:a16="http://schemas.microsoft.com/office/drawing/2014/main" id="{26963524-BBA3-DB4D-A168-830833E6BE66}"/>
              </a:ext>
            </a:extLst>
          </p:cNvPr>
          <p:cNvSpPr/>
          <p:nvPr/>
        </p:nvSpPr>
        <p:spPr>
          <a:xfrm>
            <a:off x="5098787" y="5344074"/>
            <a:ext cx="105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2" name="Shape 984">
            <a:extLst>
              <a:ext uri="{FF2B5EF4-FFF2-40B4-BE49-F238E27FC236}">
                <a16:creationId xmlns:a16="http://schemas.microsoft.com/office/drawing/2014/main" id="{8EC6DDBA-6287-684D-9FC3-E8F53851EE13}"/>
              </a:ext>
            </a:extLst>
          </p:cNvPr>
          <p:cNvSpPr/>
          <p:nvPr/>
        </p:nvSpPr>
        <p:spPr>
          <a:xfrm>
            <a:off x="5581387" y="5344074"/>
            <a:ext cx="105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" name="Shape 986">
            <a:extLst>
              <a:ext uri="{FF2B5EF4-FFF2-40B4-BE49-F238E27FC236}">
                <a16:creationId xmlns:a16="http://schemas.microsoft.com/office/drawing/2014/main" id="{74C50442-F4EF-0847-84DE-6FA8A6AA54D6}"/>
              </a:ext>
            </a:extLst>
          </p:cNvPr>
          <p:cNvSpPr/>
          <p:nvPr/>
        </p:nvSpPr>
        <p:spPr>
          <a:xfrm>
            <a:off x="7060462" y="5344074"/>
            <a:ext cx="179825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" name="Shape 988">
            <a:extLst>
              <a:ext uri="{FF2B5EF4-FFF2-40B4-BE49-F238E27FC236}">
                <a16:creationId xmlns:a16="http://schemas.microsoft.com/office/drawing/2014/main" id="{431634EA-205B-C74C-9A5B-C67673E7AE5B}"/>
              </a:ext>
            </a:extLst>
          </p:cNvPr>
          <p:cNvSpPr/>
          <p:nvPr/>
        </p:nvSpPr>
        <p:spPr>
          <a:xfrm>
            <a:off x="7651487" y="5344074"/>
            <a:ext cx="313878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5" name="Shape 990">
            <a:extLst>
              <a:ext uri="{FF2B5EF4-FFF2-40B4-BE49-F238E27FC236}">
                <a16:creationId xmlns:a16="http://schemas.microsoft.com/office/drawing/2014/main" id="{B4CCBE4E-00DD-F84B-A3D9-BD64AFE8E736}"/>
              </a:ext>
            </a:extLst>
          </p:cNvPr>
          <p:cNvSpPr/>
          <p:nvPr/>
        </p:nvSpPr>
        <p:spPr>
          <a:xfrm>
            <a:off x="8049156" y="5344074"/>
            <a:ext cx="31387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6" name="Shape 984">
            <a:extLst>
              <a:ext uri="{FF2B5EF4-FFF2-40B4-BE49-F238E27FC236}">
                <a16:creationId xmlns:a16="http://schemas.microsoft.com/office/drawing/2014/main" id="{B852AE27-A16D-E548-800E-F52FF144CB25}"/>
              </a:ext>
            </a:extLst>
          </p:cNvPr>
          <p:cNvSpPr/>
          <p:nvPr/>
        </p:nvSpPr>
        <p:spPr>
          <a:xfrm>
            <a:off x="5995284" y="5344074"/>
            <a:ext cx="24735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7" name="Shape 984">
            <a:extLst>
              <a:ext uri="{FF2B5EF4-FFF2-40B4-BE49-F238E27FC236}">
                <a16:creationId xmlns:a16="http://schemas.microsoft.com/office/drawing/2014/main" id="{887FB53C-E057-C640-8927-E7BAEFB9EDC4}"/>
              </a:ext>
            </a:extLst>
          </p:cNvPr>
          <p:cNvSpPr/>
          <p:nvPr/>
        </p:nvSpPr>
        <p:spPr>
          <a:xfrm>
            <a:off x="6336236" y="5347634"/>
            <a:ext cx="24735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8" name="Shape 984">
            <a:extLst>
              <a:ext uri="{FF2B5EF4-FFF2-40B4-BE49-F238E27FC236}">
                <a16:creationId xmlns:a16="http://schemas.microsoft.com/office/drawing/2014/main" id="{4A1E444E-3A83-9341-83A1-8743737844AA}"/>
              </a:ext>
            </a:extLst>
          </p:cNvPr>
          <p:cNvSpPr/>
          <p:nvPr/>
        </p:nvSpPr>
        <p:spPr>
          <a:xfrm>
            <a:off x="6666949" y="5344074"/>
            <a:ext cx="24735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9" name="Shape 990">
            <a:extLst>
              <a:ext uri="{FF2B5EF4-FFF2-40B4-BE49-F238E27FC236}">
                <a16:creationId xmlns:a16="http://schemas.microsoft.com/office/drawing/2014/main" id="{75AFA160-3B83-EC45-A19B-5A46EC69A913}"/>
              </a:ext>
            </a:extLst>
          </p:cNvPr>
          <p:cNvSpPr/>
          <p:nvPr/>
        </p:nvSpPr>
        <p:spPr>
          <a:xfrm>
            <a:off x="8523532" y="5382140"/>
            <a:ext cx="31387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0" name="Shape 990">
            <a:extLst>
              <a:ext uri="{FF2B5EF4-FFF2-40B4-BE49-F238E27FC236}">
                <a16:creationId xmlns:a16="http://schemas.microsoft.com/office/drawing/2014/main" id="{084E29B1-1480-2245-9525-D17733CBE311}"/>
              </a:ext>
            </a:extLst>
          </p:cNvPr>
          <p:cNvSpPr/>
          <p:nvPr/>
        </p:nvSpPr>
        <p:spPr>
          <a:xfrm>
            <a:off x="8974533" y="5390418"/>
            <a:ext cx="31387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9511B80-E7C1-F443-A3F6-C62C9635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044" y="5720197"/>
            <a:ext cx="1492768" cy="11181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2D6536-1BBB-0E47-81A4-1C51DB81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800" y="2415788"/>
            <a:ext cx="2350254" cy="1316142"/>
          </a:xfrm>
          <a:prstGeom prst="rect">
            <a:avLst/>
          </a:prstGeom>
        </p:spPr>
      </p:pic>
      <p:sp>
        <p:nvSpPr>
          <p:cNvPr id="73" name="Shape 981">
            <a:extLst>
              <a:ext uri="{FF2B5EF4-FFF2-40B4-BE49-F238E27FC236}">
                <a16:creationId xmlns:a16="http://schemas.microsoft.com/office/drawing/2014/main" id="{48EEC8BA-385B-734C-A7F1-6DB22550BDDC}"/>
              </a:ext>
            </a:extLst>
          </p:cNvPr>
          <p:cNvSpPr/>
          <p:nvPr/>
        </p:nvSpPr>
        <p:spPr>
          <a:xfrm>
            <a:off x="5268231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4" name="Shape 982">
            <a:extLst>
              <a:ext uri="{FF2B5EF4-FFF2-40B4-BE49-F238E27FC236}">
                <a16:creationId xmlns:a16="http://schemas.microsoft.com/office/drawing/2014/main" id="{679F8AE7-905A-884C-9F5A-D05F9E5747E6}"/>
              </a:ext>
            </a:extLst>
          </p:cNvPr>
          <p:cNvSpPr/>
          <p:nvPr/>
        </p:nvSpPr>
        <p:spPr>
          <a:xfrm>
            <a:off x="5373437" y="5370697"/>
            <a:ext cx="105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5" name="Shape 983">
            <a:extLst>
              <a:ext uri="{FF2B5EF4-FFF2-40B4-BE49-F238E27FC236}">
                <a16:creationId xmlns:a16="http://schemas.microsoft.com/office/drawing/2014/main" id="{629EA294-B993-E84E-B2BE-77D73B11A5D4}"/>
              </a:ext>
            </a:extLst>
          </p:cNvPr>
          <p:cNvSpPr/>
          <p:nvPr/>
        </p:nvSpPr>
        <p:spPr>
          <a:xfrm>
            <a:off x="5700470" y="2439507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6" name="Shape 984">
            <a:extLst>
              <a:ext uri="{FF2B5EF4-FFF2-40B4-BE49-F238E27FC236}">
                <a16:creationId xmlns:a16="http://schemas.microsoft.com/office/drawing/2014/main" id="{894F72B7-9B6E-054E-98F5-DAEE5F8EAC6E}"/>
              </a:ext>
            </a:extLst>
          </p:cNvPr>
          <p:cNvSpPr/>
          <p:nvPr/>
        </p:nvSpPr>
        <p:spPr>
          <a:xfrm>
            <a:off x="5787334" y="5341774"/>
            <a:ext cx="105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" name="Shape 987">
            <a:extLst>
              <a:ext uri="{FF2B5EF4-FFF2-40B4-BE49-F238E27FC236}">
                <a16:creationId xmlns:a16="http://schemas.microsoft.com/office/drawing/2014/main" id="{32B2E853-58B2-9440-8BFC-C4DE23FC4CB5}"/>
              </a:ext>
            </a:extLst>
          </p:cNvPr>
          <p:cNvSpPr/>
          <p:nvPr/>
        </p:nvSpPr>
        <p:spPr>
          <a:xfrm>
            <a:off x="7211328" y="2439506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9" name="Shape 986">
            <a:extLst>
              <a:ext uri="{FF2B5EF4-FFF2-40B4-BE49-F238E27FC236}">
                <a16:creationId xmlns:a16="http://schemas.microsoft.com/office/drawing/2014/main" id="{CAA988CE-2E4B-D743-9FD8-34A671083DA8}"/>
              </a:ext>
            </a:extLst>
          </p:cNvPr>
          <p:cNvSpPr/>
          <p:nvPr/>
        </p:nvSpPr>
        <p:spPr>
          <a:xfrm>
            <a:off x="7369195" y="5341773"/>
            <a:ext cx="179825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/>
        </p:nvSpPr>
        <p:spPr>
          <a:xfrm>
            <a:off x="464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421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967" name="Shape 967"/>
          <p:cNvSpPr/>
          <p:nvPr/>
        </p:nvSpPr>
        <p:spPr>
          <a:xfrm>
            <a:off x="591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5489896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969" name="Shape 969"/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675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971" name="Shape 971"/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845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802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180</a:t>
            </a:r>
          </a:p>
        </p:txBody>
      </p:sp>
      <p:sp>
        <p:nvSpPr>
          <p:cNvPr id="974" name="Shape 974"/>
          <p:cNvSpPr/>
          <p:nvPr/>
        </p:nvSpPr>
        <p:spPr>
          <a:xfrm>
            <a:off x="972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929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Problems with MLFQ?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3404961" y="23624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Q3</a:t>
            </a:r>
          </a:p>
        </p:txBody>
      </p:sp>
      <p:sp>
        <p:nvSpPr>
          <p:cNvPr id="978" name="Shape 978"/>
          <p:cNvSpPr/>
          <p:nvPr/>
        </p:nvSpPr>
        <p:spPr>
          <a:xfrm>
            <a:off x="3404961" y="33276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979" name="Shape 979"/>
          <p:cNvSpPr/>
          <p:nvPr/>
        </p:nvSpPr>
        <p:spPr>
          <a:xfrm>
            <a:off x="3404961" y="44198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980" name="Shape 980"/>
          <p:cNvSpPr/>
          <p:nvPr/>
        </p:nvSpPr>
        <p:spPr>
          <a:xfrm>
            <a:off x="3404961" y="54739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Q0</a:t>
            </a:r>
          </a:p>
        </p:txBody>
      </p:sp>
      <p:sp>
        <p:nvSpPr>
          <p:cNvPr id="992" name="Shape 992"/>
          <p:cNvSpPr/>
          <p:nvPr/>
        </p:nvSpPr>
        <p:spPr>
          <a:xfrm>
            <a:off x="1108570" y="7133008"/>
            <a:ext cx="10475843" cy="25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Problem: Low priority job may never get scheduled</a:t>
            </a:r>
          </a:p>
          <a:p>
            <a:pPr algn="l">
              <a:spcBef>
                <a:spcPts val="2400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Periodically boost priority of all jobs (or all jobs that haven’t been scheduled)</a:t>
            </a:r>
          </a:p>
        </p:txBody>
      </p:sp>
      <p:sp>
        <p:nvSpPr>
          <p:cNvPr id="43" name="Shape 981">
            <a:extLst>
              <a:ext uri="{FF2B5EF4-FFF2-40B4-BE49-F238E27FC236}">
                <a16:creationId xmlns:a16="http://schemas.microsoft.com/office/drawing/2014/main" id="{50D8BA87-394D-3642-BC28-B06C7C77368E}"/>
              </a:ext>
            </a:extLst>
          </p:cNvPr>
          <p:cNvSpPr/>
          <p:nvPr/>
        </p:nvSpPr>
        <p:spPr>
          <a:xfrm>
            <a:off x="5046819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4" name="Shape 983">
            <a:extLst>
              <a:ext uri="{FF2B5EF4-FFF2-40B4-BE49-F238E27FC236}">
                <a16:creationId xmlns:a16="http://schemas.microsoft.com/office/drawing/2014/main" id="{2DFCE039-E5FC-0542-A297-145C5ABFC576}"/>
              </a:ext>
            </a:extLst>
          </p:cNvPr>
          <p:cNvSpPr/>
          <p:nvPr/>
        </p:nvSpPr>
        <p:spPr>
          <a:xfrm>
            <a:off x="5478360" y="243950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5" name="Shape 985">
            <a:extLst>
              <a:ext uri="{FF2B5EF4-FFF2-40B4-BE49-F238E27FC236}">
                <a16:creationId xmlns:a16="http://schemas.microsoft.com/office/drawing/2014/main" id="{C471782C-A50B-C64E-9660-6AAEF767A4BF}"/>
              </a:ext>
            </a:extLst>
          </p:cNvPr>
          <p:cNvSpPr/>
          <p:nvPr/>
        </p:nvSpPr>
        <p:spPr>
          <a:xfrm>
            <a:off x="6861555" y="2439507"/>
            <a:ext cx="126515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6" name="Shape 987">
            <a:extLst>
              <a:ext uri="{FF2B5EF4-FFF2-40B4-BE49-F238E27FC236}">
                <a16:creationId xmlns:a16="http://schemas.microsoft.com/office/drawing/2014/main" id="{8B2DB18A-937E-374C-872F-7AB1604117E4}"/>
              </a:ext>
            </a:extLst>
          </p:cNvPr>
          <p:cNvSpPr/>
          <p:nvPr/>
        </p:nvSpPr>
        <p:spPr>
          <a:xfrm>
            <a:off x="7508188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" name="Shape 989">
            <a:extLst>
              <a:ext uri="{FF2B5EF4-FFF2-40B4-BE49-F238E27FC236}">
                <a16:creationId xmlns:a16="http://schemas.microsoft.com/office/drawing/2014/main" id="{BF189C71-B33C-DD4F-B7EB-46BFF8E9753F}"/>
              </a:ext>
            </a:extLst>
          </p:cNvPr>
          <p:cNvSpPr/>
          <p:nvPr/>
        </p:nvSpPr>
        <p:spPr>
          <a:xfrm>
            <a:off x="7996404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8" name="Shape 991">
            <a:extLst>
              <a:ext uri="{FF2B5EF4-FFF2-40B4-BE49-F238E27FC236}">
                <a16:creationId xmlns:a16="http://schemas.microsoft.com/office/drawing/2014/main" id="{6DD928E1-DD4A-3943-AADA-616F47163E1E}"/>
              </a:ext>
            </a:extLst>
          </p:cNvPr>
          <p:cNvSpPr/>
          <p:nvPr/>
        </p:nvSpPr>
        <p:spPr>
          <a:xfrm>
            <a:off x="9483837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" name="Shape 983">
            <a:extLst>
              <a:ext uri="{FF2B5EF4-FFF2-40B4-BE49-F238E27FC236}">
                <a16:creationId xmlns:a16="http://schemas.microsoft.com/office/drawing/2014/main" id="{563AE447-EE44-3E4C-9E4C-3F751F4129B4}"/>
              </a:ext>
            </a:extLst>
          </p:cNvPr>
          <p:cNvSpPr/>
          <p:nvPr/>
        </p:nvSpPr>
        <p:spPr>
          <a:xfrm>
            <a:off x="5894654" y="243950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0" name="Shape 983">
            <a:extLst>
              <a:ext uri="{FF2B5EF4-FFF2-40B4-BE49-F238E27FC236}">
                <a16:creationId xmlns:a16="http://schemas.microsoft.com/office/drawing/2014/main" id="{EB0C2B99-34A6-E54C-8F69-2CF0A861D0CA}"/>
              </a:ext>
            </a:extLst>
          </p:cNvPr>
          <p:cNvSpPr/>
          <p:nvPr/>
        </p:nvSpPr>
        <p:spPr>
          <a:xfrm>
            <a:off x="6232769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1" name="Shape 983">
            <a:extLst>
              <a:ext uri="{FF2B5EF4-FFF2-40B4-BE49-F238E27FC236}">
                <a16:creationId xmlns:a16="http://schemas.microsoft.com/office/drawing/2014/main" id="{D7C60923-D9C8-034E-AF81-E10B75E940DF}"/>
              </a:ext>
            </a:extLst>
          </p:cNvPr>
          <p:cNvSpPr/>
          <p:nvPr/>
        </p:nvSpPr>
        <p:spPr>
          <a:xfrm>
            <a:off x="6556529" y="2439507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2" name="Shape 989">
            <a:extLst>
              <a:ext uri="{FF2B5EF4-FFF2-40B4-BE49-F238E27FC236}">
                <a16:creationId xmlns:a16="http://schemas.microsoft.com/office/drawing/2014/main" id="{8244B1A0-D3CA-C844-BE07-E48275EFE195}"/>
              </a:ext>
            </a:extLst>
          </p:cNvPr>
          <p:cNvSpPr/>
          <p:nvPr/>
        </p:nvSpPr>
        <p:spPr>
          <a:xfrm>
            <a:off x="8257531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3" name="Shape 963">
            <a:extLst>
              <a:ext uri="{FF2B5EF4-FFF2-40B4-BE49-F238E27FC236}">
                <a16:creationId xmlns:a16="http://schemas.microsoft.com/office/drawing/2014/main" id="{D46ABDFF-6AF4-C54A-8C60-C3AD9CD0F54A}"/>
              </a:ext>
            </a:extLst>
          </p:cNvPr>
          <p:cNvSpPr/>
          <p:nvPr/>
        </p:nvSpPr>
        <p:spPr>
          <a:xfrm>
            <a:off x="4628887" y="5344074"/>
            <a:ext cx="419630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4" name="Shape 964">
            <a:extLst>
              <a:ext uri="{FF2B5EF4-FFF2-40B4-BE49-F238E27FC236}">
                <a16:creationId xmlns:a16="http://schemas.microsoft.com/office/drawing/2014/main" id="{939A3CA6-F0DF-8343-95A0-A78F952EA761}"/>
              </a:ext>
            </a:extLst>
          </p:cNvPr>
          <p:cNvSpPr/>
          <p:nvPr/>
        </p:nvSpPr>
        <p:spPr>
          <a:xfrm>
            <a:off x="4641351" y="6249300"/>
            <a:ext cx="5080001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5" name="Shape 965">
            <a:extLst>
              <a:ext uri="{FF2B5EF4-FFF2-40B4-BE49-F238E27FC236}">
                <a16:creationId xmlns:a16="http://schemas.microsoft.com/office/drawing/2014/main" id="{BFC5AB42-48F4-3444-8B72-681092B25361}"/>
              </a:ext>
            </a:extLst>
          </p:cNvPr>
          <p:cNvSpPr/>
          <p:nvPr/>
        </p:nvSpPr>
        <p:spPr>
          <a:xfrm>
            <a:off x="464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6" name="Shape 967">
            <a:extLst>
              <a:ext uri="{FF2B5EF4-FFF2-40B4-BE49-F238E27FC236}">
                <a16:creationId xmlns:a16="http://schemas.microsoft.com/office/drawing/2014/main" id="{5A31928C-B992-E34D-B71C-833E5A86E36E}"/>
              </a:ext>
            </a:extLst>
          </p:cNvPr>
          <p:cNvSpPr/>
          <p:nvPr/>
        </p:nvSpPr>
        <p:spPr>
          <a:xfrm>
            <a:off x="591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7" name="Shape 969">
            <a:extLst>
              <a:ext uri="{FF2B5EF4-FFF2-40B4-BE49-F238E27FC236}">
                <a16:creationId xmlns:a16="http://schemas.microsoft.com/office/drawing/2014/main" id="{97DF7679-B3D5-4F47-9A54-EFD56B731DCF}"/>
              </a:ext>
            </a:extLst>
          </p:cNvPr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8" name="Shape 971">
            <a:extLst>
              <a:ext uri="{FF2B5EF4-FFF2-40B4-BE49-F238E27FC236}">
                <a16:creationId xmlns:a16="http://schemas.microsoft.com/office/drawing/2014/main" id="{28CB5C6C-E013-DD40-BD87-E22A0DEE4899}"/>
              </a:ext>
            </a:extLst>
          </p:cNvPr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9" name="Shape 972">
            <a:extLst>
              <a:ext uri="{FF2B5EF4-FFF2-40B4-BE49-F238E27FC236}">
                <a16:creationId xmlns:a16="http://schemas.microsoft.com/office/drawing/2014/main" id="{B8185B7A-6010-2D4F-9D73-1A597186C5C0}"/>
              </a:ext>
            </a:extLst>
          </p:cNvPr>
          <p:cNvSpPr/>
          <p:nvPr/>
        </p:nvSpPr>
        <p:spPr>
          <a:xfrm>
            <a:off x="845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0" name="Shape 974">
            <a:extLst>
              <a:ext uri="{FF2B5EF4-FFF2-40B4-BE49-F238E27FC236}">
                <a16:creationId xmlns:a16="http://schemas.microsoft.com/office/drawing/2014/main" id="{EB0D3D80-8A02-8946-9B08-6CA563F370CD}"/>
              </a:ext>
            </a:extLst>
          </p:cNvPr>
          <p:cNvSpPr/>
          <p:nvPr/>
        </p:nvSpPr>
        <p:spPr>
          <a:xfrm>
            <a:off x="972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" name="Shape 982">
            <a:extLst>
              <a:ext uri="{FF2B5EF4-FFF2-40B4-BE49-F238E27FC236}">
                <a16:creationId xmlns:a16="http://schemas.microsoft.com/office/drawing/2014/main" id="{26963524-BBA3-DB4D-A168-830833E6BE66}"/>
              </a:ext>
            </a:extLst>
          </p:cNvPr>
          <p:cNvSpPr/>
          <p:nvPr/>
        </p:nvSpPr>
        <p:spPr>
          <a:xfrm>
            <a:off x="5098787" y="5344074"/>
            <a:ext cx="105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2" name="Shape 984">
            <a:extLst>
              <a:ext uri="{FF2B5EF4-FFF2-40B4-BE49-F238E27FC236}">
                <a16:creationId xmlns:a16="http://schemas.microsoft.com/office/drawing/2014/main" id="{8EC6DDBA-6287-684D-9FC3-E8F53851EE13}"/>
              </a:ext>
            </a:extLst>
          </p:cNvPr>
          <p:cNvSpPr/>
          <p:nvPr/>
        </p:nvSpPr>
        <p:spPr>
          <a:xfrm>
            <a:off x="5581387" y="5344074"/>
            <a:ext cx="105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" name="Shape 986">
            <a:extLst>
              <a:ext uri="{FF2B5EF4-FFF2-40B4-BE49-F238E27FC236}">
                <a16:creationId xmlns:a16="http://schemas.microsoft.com/office/drawing/2014/main" id="{74C50442-F4EF-0847-84DE-6FA8A6AA54D6}"/>
              </a:ext>
            </a:extLst>
          </p:cNvPr>
          <p:cNvSpPr/>
          <p:nvPr/>
        </p:nvSpPr>
        <p:spPr>
          <a:xfrm>
            <a:off x="7060462" y="5344074"/>
            <a:ext cx="179825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" name="Shape 988">
            <a:extLst>
              <a:ext uri="{FF2B5EF4-FFF2-40B4-BE49-F238E27FC236}">
                <a16:creationId xmlns:a16="http://schemas.microsoft.com/office/drawing/2014/main" id="{431634EA-205B-C74C-9A5B-C67673E7AE5B}"/>
              </a:ext>
            </a:extLst>
          </p:cNvPr>
          <p:cNvSpPr/>
          <p:nvPr/>
        </p:nvSpPr>
        <p:spPr>
          <a:xfrm>
            <a:off x="7651487" y="5344074"/>
            <a:ext cx="313878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5" name="Shape 990">
            <a:extLst>
              <a:ext uri="{FF2B5EF4-FFF2-40B4-BE49-F238E27FC236}">
                <a16:creationId xmlns:a16="http://schemas.microsoft.com/office/drawing/2014/main" id="{B4CCBE4E-00DD-F84B-A3D9-BD64AFE8E736}"/>
              </a:ext>
            </a:extLst>
          </p:cNvPr>
          <p:cNvSpPr/>
          <p:nvPr/>
        </p:nvSpPr>
        <p:spPr>
          <a:xfrm>
            <a:off x="8049156" y="5344074"/>
            <a:ext cx="31387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6" name="Shape 984">
            <a:extLst>
              <a:ext uri="{FF2B5EF4-FFF2-40B4-BE49-F238E27FC236}">
                <a16:creationId xmlns:a16="http://schemas.microsoft.com/office/drawing/2014/main" id="{B852AE27-A16D-E548-800E-F52FF144CB25}"/>
              </a:ext>
            </a:extLst>
          </p:cNvPr>
          <p:cNvSpPr/>
          <p:nvPr/>
        </p:nvSpPr>
        <p:spPr>
          <a:xfrm>
            <a:off x="5995284" y="5344074"/>
            <a:ext cx="24735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7" name="Shape 984">
            <a:extLst>
              <a:ext uri="{FF2B5EF4-FFF2-40B4-BE49-F238E27FC236}">
                <a16:creationId xmlns:a16="http://schemas.microsoft.com/office/drawing/2014/main" id="{887FB53C-E057-C640-8927-E7BAEFB9EDC4}"/>
              </a:ext>
            </a:extLst>
          </p:cNvPr>
          <p:cNvSpPr/>
          <p:nvPr/>
        </p:nvSpPr>
        <p:spPr>
          <a:xfrm>
            <a:off x="6336236" y="5347634"/>
            <a:ext cx="24735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8" name="Shape 984">
            <a:extLst>
              <a:ext uri="{FF2B5EF4-FFF2-40B4-BE49-F238E27FC236}">
                <a16:creationId xmlns:a16="http://schemas.microsoft.com/office/drawing/2014/main" id="{4A1E444E-3A83-9341-83A1-8743737844AA}"/>
              </a:ext>
            </a:extLst>
          </p:cNvPr>
          <p:cNvSpPr/>
          <p:nvPr/>
        </p:nvSpPr>
        <p:spPr>
          <a:xfrm>
            <a:off x="6666949" y="5344074"/>
            <a:ext cx="24735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9" name="Shape 990">
            <a:extLst>
              <a:ext uri="{FF2B5EF4-FFF2-40B4-BE49-F238E27FC236}">
                <a16:creationId xmlns:a16="http://schemas.microsoft.com/office/drawing/2014/main" id="{75AFA160-3B83-EC45-A19B-5A46EC69A913}"/>
              </a:ext>
            </a:extLst>
          </p:cNvPr>
          <p:cNvSpPr/>
          <p:nvPr/>
        </p:nvSpPr>
        <p:spPr>
          <a:xfrm>
            <a:off x="8523532" y="5382140"/>
            <a:ext cx="31387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0" name="Shape 990">
            <a:extLst>
              <a:ext uri="{FF2B5EF4-FFF2-40B4-BE49-F238E27FC236}">
                <a16:creationId xmlns:a16="http://schemas.microsoft.com/office/drawing/2014/main" id="{084E29B1-1480-2245-9525-D17733CBE311}"/>
              </a:ext>
            </a:extLst>
          </p:cNvPr>
          <p:cNvSpPr/>
          <p:nvPr/>
        </p:nvSpPr>
        <p:spPr>
          <a:xfrm>
            <a:off x="8974533" y="5390418"/>
            <a:ext cx="313879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9511B80-E7C1-F443-A3F6-C62C9635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044" y="5720197"/>
            <a:ext cx="1492768" cy="11181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2D6536-1BBB-0E47-81A4-1C51DB81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800" y="2415788"/>
            <a:ext cx="2350254" cy="1316142"/>
          </a:xfrm>
          <a:prstGeom prst="rect">
            <a:avLst/>
          </a:prstGeom>
        </p:spPr>
      </p:pic>
      <p:sp>
        <p:nvSpPr>
          <p:cNvPr id="73" name="Shape 981">
            <a:extLst>
              <a:ext uri="{FF2B5EF4-FFF2-40B4-BE49-F238E27FC236}">
                <a16:creationId xmlns:a16="http://schemas.microsoft.com/office/drawing/2014/main" id="{48EEC8BA-385B-734C-A7F1-6DB22550BDDC}"/>
              </a:ext>
            </a:extLst>
          </p:cNvPr>
          <p:cNvSpPr/>
          <p:nvPr/>
        </p:nvSpPr>
        <p:spPr>
          <a:xfrm>
            <a:off x="5268231" y="2441448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4" name="Shape 982">
            <a:extLst>
              <a:ext uri="{FF2B5EF4-FFF2-40B4-BE49-F238E27FC236}">
                <a16:creationId xmlns:a16="http://schemas.microsoft.com/office/drawing/2014/main" id="{679F8AE7-905A-884C-9F5A-D05F9E5747E6}"/>
              </a:ext>
            </a:extLst>
          </p:cNvPr>
          <p:cNvSpPr/>
          <p:nvPr/>
        </p:nvSpPr>
        <p:spPr>
          <a:xfrm>
            <a:off x="5373437" y="5370697"/>
            <a:ext cx="105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5" name="Shape 983">
            <a:extLst>
              <a:ext uri="{FF2B5EF4-FFF2-40B4-BE49-F238E27FC236}">
                <a16:creationId xmlns:a16="http://schemas.microsoft.com/office/drawing/2014/main" id="{629EA294-B993-E84E-B2BE-77D73B11A5D4}"/>
              </a:ext>
            </a:extLst>
          </p:cNvPr>
          <p:cNvSpPr/>
          <p:nvPr/>
        </p:nvSpPr>
        <p:spPr>
          <a:xfrm>
            <a:off x="5700470" y="2439507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6" name="Shape 984">
            <a:extLst>
              <a:ext uri="{FF2B5EF4-FFF2-40B4-BE49-F238E27FC236}">
                <a16:creationId xmlns:a16="http://schemas.microsoft.com/office/drawing/2014/main" id="{894F72B7-9B6E-054E-98F5-DAEE5F8EAC6E}"/>
              </a:ext>
            </a:extLst>
          </p:cNvPr>
          <p:cNvSpPr/>
          <p:nvPr/>
        </p:nvSpPr>
        <p:spPr>
          <a:xfrm>
            <a:off x="5787334" y="5341774"/>
            <a:ext cx="105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8" name="Shape 987">
            <a:extLst>
              <a:ext uri="{FF2B5EF4-FFF2-40B4-BE49-F238E27FC236}">
                <a16:creationId xmlns:a16="http://schemas.microsoft.com/office/drawing/2014/main" id="{32B2E853-58B2-9440-8BFC-C4DE23FC4CB5}"/>
              </a:ext>
            </a:extLst>
          </p:cNvPr>
          <p:cNvSpPr/>
          <p:nvPr/>
        </p:nvSpPr>
        <p:spPr>
          <a:xfrm>
            <a:off x="7211328" y="2439506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9" name="Shape 986">
            <a:extLst>
              <a:ext uri="{FF2B5EF4-FFF2-40B4-BE49-F238E27FC236}">
                <a16:creationId xmlns:a16="http://schemas.microsoft.com/office/drawing/2014/main" id="{CAA988CE-2E4B-D743-9FD8-34A671083DA8}"/>
              </a:ext>
            </a:extLst>
          </p:cNvPr>
          <p:cNvSpPr/>
          <p:nvPr/>
        </p:nvSpPr>
        <p:spPr>
          <a:xfrm>
            <a:off x="7369195" y="5341773"/>
            <a:ext cx="179825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93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/>
        </p:nvSpPr>
        <p:spPr>
          <a:xfrm>
            <a:off x="4628887" y="5344074"/>
            <a:ext cx="419630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4641351" y="6249300"/>
            <a:ext cx="5080001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464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421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120</a:t>
            </a:r>
          </a:p>
        </p:txBody>
      </p:sp>
      <p:sp>
        <p:nvSpPr>
          <p:cNvPr id="967" name="Shape 967"/>
          <p:cNvSpPr/>
          <p:nvPr/>
        </p:nvSpPr>
        <p:spPr>
          <a:xfrm>
            <a:off x="591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5489896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140</a:t>
            </a:r>
          </a:p>
        </p:txBody>
      </p:sp>
      <p:sp>
        <p:nvSpPr>
          <p:cNvPr id="969" name="Shape 969"/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70" name="Shape 970"/>
          <p:cNvSpPr/>
          <p:nvPr/>
        </p:nvSpPr>
        <p:spPr>
          <a:xfrm>
            <a:off x="675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160</a:t>
            </a:r>
          </a:p>
        </p:txBody>
      </p:sp>
      <p:sp>
        <p:nvSpPr>
          <p:cNvPr id="971" name="Shape 971"/>
          <p:cNvSpPr/>
          <p:nvPr/>
        </p:nvSpPr>
        <p:spPr>
          <a:xfrm>
            <a:off x="718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72" name="Shape 972"/>
          <p:cNvSpPr/>
          <p:nvPr/>
        </p:nvSpPr>
        <p:spPr>
          <a:xfrm>
            <a:off x="845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73" name="Shape 973"/>
          <p:cNvSpPr/>
          <p:nvPr/>
        </p:nvSpPr>
        <p:spPr>
          <a:xfrm>
            <a:off x="802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180</a:t>
            </a:r>
          </a:p>
        </p:txBody>
      </p:sp>
      <p:sp>
        <p:nvSpPr>
          <p:cNvPr id="974" name="Shape 974"/>
          <p:cNvSpPr/>
          <p:nvPr/>
        </p:nvSpPr>
        <p:spPr>
          <a:xfrm>
            <a:off x="9721351" y="6249300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9299897" y="6303924"/>
            <a:ext cx="8095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200</a:t>
            </a:r>
          </a:p>
        </p:txBody>
      </p:sp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Prevent Gaming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3404961" y="23624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Q3</a:t>
            </a:r>
          </a:p>
        </p:txBody>
      </p:sp>
      <p:sp>
        <p:nvSpPr>
          <p:cNvPr id="978" name="Shape 978"/>
          <p:cNvSpPr/>
          <p:nvPr/>
        </p:nvSpPr>
        <p:spPr>
          <a:xfrm>
            <a:off x="3404961" y="33276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Q2</a:t>
            </a:r>
          </a:p>
        </p:txBody>
      </p:sp>
      <p:sp>
        <p:nvSpPr>
          <p:cNvPr id="979" name="Shape 979"/>
          <p:cNvSpPr/>
          <p:nvPr/>
        </p:nvSpPr>
        <p:spPr>
          <a:xfrm>
            <a:off x="3404961" y="44198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Q1</a:t>
            </a:r>
          </a:p>
        </p:txBody>
      </p:sp>
      <p:sp>
        <p:nvSpPr>
          <p:cNvPr id="980" name="Shape 980"/>
          <p:cNvSpPr/>
          <p:nvPr/>
        </p:nvSpPr>
        <p:spPr>
          <a:xfrm>
            <a:off x="3404961" y="5473902"/>
            <a:ext cx="7037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Q0</a:t>
            </a:r>
          </a:p>
        </p:txBody>
      </p:sp>
      <p:sp>
        <p:nvSpPr>
          <p:cNvPr id="981" name="Shape 981"/>
          <p:cNvSpPr/>
          <p:nvPr/>
        </p:nvSpPr>
        <p:spPr>
          <a:xfrm>
            <a:off x="5009887" y="2321474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5098787" y="5344074"/>
            <a:ext cx="419630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5479787" y="2321474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5581387" y="5344074"/>
            <a:ext cx="1248504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6825987" y="2321474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6914887" y="5344074"/>
            <a:ext cx="698806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7549887" y="2321474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7651487" y="5344074"/>
            <a:ext cx="313878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7956287" y="2321474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8049156" y="5344074"/>
            <a:ext cx="1634637" cy="812537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91" name="Shape 991"/>
          <p:cNvSpPr/>
          <p:nvPr/>
        </p:nvSpPr>
        <p:spPr>
          <a:xfrm>
            <a:off x="9619987" y="2321474"/>
            <a:ext cx="105504" cy="812537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92" name="Shape 992"/>
          <p:cNvSpPr/>
          <p:nvPr/>
        </p:nvSpPr>
        <p:spPr>
          <a:xfrm>
            <a:off x="430043" y="7166986"/>
            <a:ext cx="12659708" cy="1213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Problem: High priority job could trick scheduler and get more CPU by performing I/O right before time-slice ends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355" y="8383583"/>
            <a:ext cx="12643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Fix: Account for job’s total run time at priority level (instead of just this time slice); downgrade when exceed threshold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Lottery Scheduling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0" y="2104965"/>
            <a:ext cx="11099800" cy="66960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Goal: proportional </a:t>
            </a:r>
            <a:r>
              <a:rPr lang="en-US" sz="3000" dirty="0">
                <a:solidFill>
                  <a:schemeClr val="bg1"/>
                </a:solidFill>
              </a:rPr>
              <a:t>(fair) </a:t>
            </a:r>
            <a:r>
              <a:rPr sz="3000" dirty="0">
                <a:solidFill>
                  <a:schemeClr val="bg1"/>
                </a:solidFill>
              </a:rPr>
              <a:t>share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3000" dirty="0">
                <a:solidFill>
                  <a:schemeClr val="bg1"/>
                </a:solidFill>
              </a:rPr>
              <a:t>Fair-share scheduler</a:t>
            </a:r>
          </a:p>
          <a:p>
            <a:pPr marL="401878" lvl="1" indent="0">
              <a:buNone/>
            </a:pPr>
            <a:r>
              <a:rPr lang="en-US" altLang="ko-KR" sz="3000" dirty="0">
                <a:solidFill>
                  <a:schemeClr val="bg1"/>
                </a:solidFill>
              </a:rPr>
              <a:t>- Guarantee that each job obtain </a:t>
            </a:r>
            <a:r>
              <a:rPr lang="en-US" altLang="ko-KR" sz="3000" i="1" dirty="0">
                <a:solidFill>
                  <a:schemeClr val="bg1"/>
                </a:solidFill>
              </a:rPr>
              <a:t>a certain percentage </a:t>
            </a:r>
            <a:r>
              <a:rPr lang="en-US" altLang="ko-KR" sz="3000" dirty="0">
                <a:solidFill>
                  <a:schemeClr val="bg1"/>
                </a:solidFill>
              </a:rPr>
              <a:t>of CPU time.</a:t>
            </a:r>
          </a:p>
          <a:p>
            <a:pPr marL="401878" lvl="1" indent="0">
              <a:buNone/>
            </a:pPr>
            <a:r>
              <a:rPr lang="en-US" altLang="ko-KR" sz="3000" dirty="0">
                <a:solidFill>
                  <a:schemeClr val="bg1"/>
                </a:solidFill>
              </a:rPr>
              <a:t>- Not optimized for turnaround or response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Approach:</a:t>
            </a:r>
            <a:br>
              <a:rPr sz="3000" dirty="0">
                <a:solidFill>
                  <a:schemeClr val="bg1"/>
                </a:solidFill>
              </a:rPr>
            </a:br>
            <a:r>
              <a:rPr sz="3000" dirty="0">
                <a:solidFill>
                  <a:schemeClr val="bg1"/>
                </a:solidFill>
              </a:rPr>
              <a:t> - give processes lottery tickets</a:t>
            </a:r>
            <a:br>
              <a:rPr sz="3000" dirty="0">
                <a:solidFill>
                  <a:schemeClr val="bg1"/>
                </a:solidFill>
              </a:rPr>
            </a:br>
            <a:r>
              <a:rPr sz="3000" dirty="0">
                <a:solidFill>
                  <a:schemeClr val="bg1"/>
                </a:solidFill>
              </a:rPr>
              <a:t> - whoever wins runs</a:t>
            </a:r>
            <a:br>
              <a:rPr sz="3000" dirty="0">
                <a:solidFill>
                  <a:schemeClr val="bg1"/>
                </a:solidFill>
              </a:rPr>
            </a:br>
            <a:r>
              <a:rPr sz="3000" dirty="0">
                <a:solidFill>
                  <a:schemeClr val="bg1"/>
                </a:solidFill>
              </a:rPr>
              <a:t> - higher priority =&gt; more tickets</a:t>
            </a:r>
            <a:endParaRPr lang="en-US" sz="3000" dirty="0">
              <a:solidFill>
                <a:schemeClr val="bg1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bg1"/>
                </a:solidFill>
              </a:rPr>
              <a:t>Amazingly simple to implement</a:t>
            </a:r>
            <a:endParaRPr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Lottery Scheduling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0" y="2053206"/>
            <a:ext cx="12853358" cy="77003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Tickets</a:t>
            </a:r>
          </a:p>
          <a:p>
            <a:pPr marL="401878" lvl="1" indent="0">
              <a:buNone/>
            </a:pPr>
            <a:r>
              <a:rPr lang="en-US" altLang="ko-KR" dirty="0"/>
              <a:t>- Represent the share of a resource that a process should receive</a:t>
            </a:r>
          </a:p>
          <a:p>
            <a:pPr marL="401878" lvl="1" indent="0">
              <a:buNone/>
            </a:pPr>
            <a:r>
              <a:rPr lang="en-US" altLang="ko-KR" dirty="0"/>
              <a:t>- </a:t>
            </a:r>
            <a:r>
              <a:rPr lang="en-US" altLang="ko-KR" u="sng" dirty="0"/>
              <a:t>Percent of tickets</a:t>
            </a:r>
            <a:r>
              <a:rPr lang="en-US" altLang="ko-KR" dirty="0"/>
              <a:t> represents its share of the system resource in question.</a:t>
            </a:r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marL="401878" lvl="1" indent="0">
              <a:buNone/>
            </a:pPr>
            <a:r>
              <a:rPr lang="en-US" altLang="ko-KR" dirty="0"/>
              <a:t>- There are two processes, A and B.</a:t>
            </a:r>
          </a:p>
          <a:p>
            <a:pPr marL="821818" lvl="2" indent="0">
              <a:buNone/>
            </a:pPr>
            <a:r>
              <a:rPr lang="en-US" altLang="ko-KR" dirty="0"/>
              <a:t>-  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01878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71547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728" y="2170748"/>
            <a:ext cx="12271953" cy="7265362"/>
          </a:xfrm>
        </p:spPr>
        <p:txBody>
          <a:bodyPr/>
          <a:lstStyle/>
          <a:p>
            <a:r>
              <a:rPr lang="en-US" dirty="0"/>
              <a:t>Reading: Today cover Chapters 8-10</a:t>
            </a:r>
          </a:p>
          <a:p>
            <a:r>
              <a:rPr lang="en-US" dirty="0"/>
              <a:t>Project 1: Warm-up with using C</a:t>
            </a:r>
          </a:p>
          <a:p>
            <a:pPr lvl="2"/>
            <a:r>
              <a:rPr lang="en-US" dirty="0"/>
              <a:t>Finish Part A and Part B by 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Project 2: Posted soon by end of week</a:t>
            </a:r>
          </a:p>
          <a:p>
            <a:pPr lvl="2"/>
            <a:r>
              <a:rPr lang="en-US" dirty="0"/>
              <a:t>Three weeks of time</a:t>
            </a:r>
          </a:p>
          <a:p>
            <a:r>
              <a:rPr lang="en-US" b="1" dirty="0"/>
              <a:t>No Class on Thursday</a:t>
            </a:r>
          </a:p>
          <a:p>
            <a:pPr lvl="2"/>
            <a:r>
              <a:rPr lang="en-US" dirty="0"/>
              <a:t>Please attend recitations </a:t>
            </a:r>
          </a:p>
          <a:p>
            <a:r>
              <a:rPr lang="en-US" dirty="0"/>
              <a:t>Midterm -  03/11 – In Class </a:t>
            </a:r>
          </a:p>
          <a:p>
            <a:r>
              <a:rPr lang="en-US" dirty="0"/>
              <a:t>Please CC’ all TAs and instructor for emails</a:t>
            </a:r>
          </a:p>
          <a:p>
            <a:endParaRPr lang="en-US" dirty="0"/>
          </a:p>
          <a:p>
            <a:pPr marL="821818" lvl="2" indent="0">
              <a:buNone/>
            </a:pPr>
            <a:endParaRPr lang="en-US" dirty="0"/>
          </a:p>
          <a:p>
            <a:pPr marL="821818" lvl="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Lottery Scheduling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0" y="2053206"/>
            <a:ext cx="12853358" cy="77003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01878" lvl="1" indent="0">
              <a:buNone/>
            </a:pPr>
            <a:endParaRPr lang="en-US" altLang="ko-KR" dirty="0"/>
          </a:p>
        </p:txBody>
      </p:sp>
      <p:grpSp>
        <p:nvGrpSpPr>
          <p:cNvPr id="4" name="그룹 24">
            <a:extLst>
              <a:ext uri="{FF2B5EF4-FFF2-40B4-BE49-F238E27FC236}">
                <a16:creationId xmlns:a16="http://schemas.microsoft.com/office/drawing/2014/main" id="{3FFA07B8-113A-6343-A792-7E7D9AF36335}"/>
              </a:ext>
            </a:extLst>
          </p:cNvPr>
          <p:cNvGrpSpPr/>
          <p:nvPr/>
        </p:nvGrpSpPr>
        <p:grpSpPr>
          <a:xfrm>
            <a:off x="-767826" y="6300868"/>
            <a:ext cx="13621184" cy="954254"/>
            <a:chOff x="539552" y="4327155"/>
            <a:chExt cx="7175999" cy="8122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FCCA35-CBBA-4948-9004-734EDF49E6A3}"/>
                </a:ext>
              </a:extLst>
            </p:cNvPr>
            <p:cNvSpPr txBox="1"/>
            <p:nvPr/>
          </p:nvSpPr>
          <p:spPr>
            <a:xfrm>
              <a:off x="539552" y="4353478"/>
              <a:ext cx="2376264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1F497D"/>
                  </a:solidFill>
                  <a:latin typeface="Gill Sans MT" panose="020B0502020104020203" pitchFamily="34" charset="77"/>
                  <a:ea typeface="맑은 고딕" pitchFamily="50" charset="-127"/>
                </a:rPr>
                <a:t>Scheduler’s winning tickets:</a:t>
              </a:r>
              <a:endParaRPr lang="ko-KR" altLang="en-US" sz="2400" dirty="0">
                <a:solidFill>
                  <a:srgbClr val="1F497D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DE0BFA-73C6-3A40-BD6D-B3DC333D8D6A}"/>
                </a:ext>
              </a:extLst>
            </p:cNvPr>
            <p:cNvSpPr txBox="1"/>
            <p:nvPr/>
          </p:nvSpPr>
          <p:spPr>
            <a:xfrm>
              <a:off x="2746999" y="4327155"/>
              <a:ext cx="496855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63    85    70   39   76   17     29    41  36     39  10   99  68  83  63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D059EA-E81D-C247-9109-49940E5D26FD}"/>
                </a:ext>
              </a:extLst>
            </p:cNvPr>
            <p:cNvSpPr txBox="1"/>
            <p:nvPr/>
          </p:nvSpPr>
          <p:spPr>
            <a:xfrm>
              <a:off x="574056" y="4725144"/>
              <a:ext cx="2376264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1F497D"/>
                  </a:solidFill>
                  <a:latin typeface="Gill Sans MT" panose="020B0502020104020203" pitchFamily="34" charset="77"/>
                  <a:ea typeface="맑은 고딕" pitchFamily="50" charset="-127"/>
                </a:rPr>
                <a:t>Resulting scheduler:</a:t>
              </a:r>
              <a:endParaRPr lang="ko-KR" altLang="en-US" sz="2400" dirty="0">
                <a:solidFill>
                  <a:srgbClr val="1F497D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DFA76-750D-0641-B206-541671D87B40}"/>
                </a:ext>
              </a:extLst>
            </p:cNvPr>
            <p:cNvSpPr txBox="1"/>
            <p:nvPr/>
          </p:nvSpPr>
          <p:spPr>
            <a:xfrm>
              <a:off x="303958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BFDCE1-2599-524E-AD67-BBCCC52887D6}"/>
                </a:ext>
              </a:extLst>
            </p:cNvPr>
            <p:cNvSpPr txBox="1"/>
            <p:nvPr/>
          </p:nvSpPr>
          <p:spPr>
            <a:xfrm>
              <a:off x="336075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B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CBA9D-DFB2-AF4C-BB1A-31187207BB3B}"/>
                </a:ext>
              </a:extLst>
            </p:cNvPr>
            <p:cNvSpPr txBox="1"/>
            <p:nvPr/>
          </p:nvSpPr>
          <p:spPr>
            <a:xfrm>
              <a:off x="368192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B71307-A424-0343-B2E3-95A913125E8B}"/>
                </a:ext>
              </a:extLst>
            </p:cNvPr>
            <p:cNvSpPr txBox="1"/>
            <p:nvPr/>
          </p:nvSpPr>
          <p:spPr>
            <a:xfrm>
              <a:off x="3976012" y="4746459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8F4BE0-1F6B-3A46-A4F7-1DDF5B6E0946}"/>
                </a:ext>
              </a:extLst>
            </p:cNvPr>
            <p:cNvSpPr txBox="1"/>
            <p:nvPr/>
          </p:nvSpPr>
          <p:spPr>
            <a:xfrm>
              <a:off x="432426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B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08A58E-933F-3543-B6B3-3EB1B07AA83E}"/>
                </a:ext>
              </a:extLst>
            </p:cNvPr>
            <p:cNvSpPr txBox="1"/>
            <p:nvPr/>
          </p:nvSpPr>
          <p:spPr>
            <a:xfrm>
              <a:off x="6460284" y="4734332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B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E23AE5-A9AD-8549-A34C-E24C91F368BD}"/>
                </a:ext>
              </a:extLst>
            </p:cNvPr>
            <p:cNvSpPr txBox="1"/>
            <p:nvPr/>
          </p:nvSpPr>
          <p:spPr>
            <a:xfrm>
              <a:off x="6941534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B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3F13FE-063C-CD42-AB59-6C42308DE5BD}"/>
                </a:ext>
              </a:extLst>
            </p:cNvPr>
            <p:cNvSpPr txBox="1"/>
            <p:nvPr/>
          </p:nvSpPr>
          <p:spPr>
            <a:xfrm>
              <a:off x="464543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3717BF-AF14-E24B-BA73-91D8F5BCE831}"/>
                </a:ext>
              </a:extLst>
            </p:cNvPr>
            <p:cNvSpPr txBox="1"/>
            <p:nvPr/>
          </p:nvSpPr>
          <p:spPr>
            <a:xfrm>
              <a:off x="496660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4F4696-0468-FA4F-9699-A7EF537E496B}"/>
                </a:ext>
              </a:extLst>
            </p:cNvPr>
            <p:cNvSpPr txBox="1"/>
            <p:nvPr/>
          </p:nvSpPr>
          <p:spPr>
            <a:xfrm>
              <a:off x="528777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74CED0-DD55-0B41-A767-50FE8E9F205C}"/>
                </a:ext>
              </a:extLst>
            </p:cNvPr>
            <p:cNvSpPr txBox="1"/>
            <p:nvPr/>
          </p:nvSpPr>
          <p:spPr>
            <a:xfrm>
              <a:off x="560894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C34ADD-DD61-9E48-B306-9D773823EFA8}"/>
                </a:ext>
              </a:extLst>
            </p:cNvPr>
            <p:cNvSpPr txBox="1"/>
            <p:nvPr/>
          </p:nvSpPr>
          <p:spPr>
            <a:xfrm>
              <a:off x="593011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9773B3-6C36-B342-89C9-A4A1C8471D9D}"/>
                </a:ext>
              </a:extLst>
            </p:cNvPr>
            <p:cNvSpPr txBox="1"/>
            <p:nvPr/>
          </p:nvSpPr>
          <p:spPr>
            <a:xfrm>
              <a:off x="625128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FC7DAD-613A-2647-82B0-7D92A6851B64}"/>
                </a:ext>
              </a:extLst>
            </p:cNvPr>
            <p:cNvSpPr txBox="1"/>
            <p:nvPr/>
          </p:nvSpPr>
          <p:spPr>
            <a:xfrm>
              <a:off x="6707509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5E5FCC-7EA3-AA40-AAE2-E4B0402AB7B0}"/>
                </a:ext>
              </a:extLst>
            </p:cNvPr>
            <p:cNvSpPr txBox="1"/>
            <p:nvPr/>
          </p:nvSpPr>
          <p:spPr>
            <a:xfrm>
              <a:off x="7217780" y="4725144"/>
              <a:ext cx="288032" cy="39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A</a:t>
              </a:r>
              <a:endParaRPr lang="ko-KR" altLang="en-US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F303A2-10F8-4B48-876C-3F3321665C1D}"/>
              </a:ext>
            </a:extLst>
          </p:cNvPr>
          <p:cNvSpPr/>
          <p:nvPr/>
        </p:nvSpPr>
        <p:spPr>
          <a:xfrm>
            <a:off x="183124" y="7666705"/>
            <a:ext cx="130127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000" dirty="0">
                <a:solidFill>
                  <a:srgbClr val="0070C0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Intuition:</a:t>
            </a:r>
          </a:p>
          <a:p>
            <a:pPr algn="l"/>
            <a:r>
              <a:rPr lang="en-US" altLang="ko-KR" sz="3000" dirty="0">
                <a:solidFill>
                  <a:srgbClr val="0070C0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The longer these two jobs compete,</a:t>
            </a:r>
          </a:p>
          <a:p>
            <a:pPr algn="l"/>
            <a:r>
              <a:rPr lang="en-US" altLang="ko-KR" sz="3000" dirty="0">
                <a:solidFill>
                  <a:srgbClr val="0070C0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29457818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Lottery Code</a:t>
            </a:r>
          </a:p>
        </p:txBody>
      </p:sp>
      <p:sp>
        <p:nvSpPr>
          <p:cNvPr id="1003" name="Shape 1003"/>
          <p:cNvSpPr>
            <a:spLocks noGrp="1"/>
          </p:cNvSpPr>
          <p:nvPr>
            <p:ph type="body" idx="4294967295"/>
          </p:nvPr>
        </p:nvSpPr>
        <p:spPr>
          <a:xfrm>
            <a:off x="0" y="2705100"/>
            <a:ext cx="11099800" cy="537686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defTabSz="525779">
              <a:spcBef>
                <a:spcPts val="37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420" dirty="0">
                <a:solidFill>
                  <a:srgbClr val="FFFFFF"/>
                </a:solidFill>
              </a:rPr>
              <a:t>	</a:t>
            </a:r>
            <a:r>
              <a:rPr sz="3420" dirty="0" err="1">
                <a:solidFill>
                  <a:schemeClr val="bg1"/>
                </a:solidFill>
              </a:rPr>
              <a:t>int</a:t>
            </a:r>
            <a:r>
              <a:rPr sz="3420" dirty="0">
                <a:solidFill>
                  <a:schemeClr val="bg1"/>
                </a:solidFill>
              </a:rPr>
              <a:t> counter = 0;</a:t>
            </a:r>
            <a:br>
              <a:rPr sz="3420" dirty="0">
                <a:solidFill>
                  <a:schemeClr val="bg1"/>
                </a:solidFill>
              </a:rPr>
            </a:br>
            <a:r>
              <a:rPr sz="3420" dirty="0">
                <a:solidFill>
                  <a:schemeClr val="bg1"/>
                </a:solidFill>
              </a:rPr>
              <a:t>int </a:t>
            </a:r>
            <a:r>
              <a:rPr sz="3420" dirty="0">
                <a:solidFill>
                  <a:srgbClr val="FF0000"/>
                </a:solidFill>
              </a:rPr>
              <a:t>winner</a:t>
            </a:r>
            <a:r>
              <a:rPr sz="3420" dirty="0">
                <a:solidFill>
                  <a:schemeClr val="bg1"/>
                </a:solidFill>
              </a:rPr>
              <a:t> = getrandom(0, totaltickets);</a:t>
            </a:r>
            <a:br>
              <a:rPr sz="3420" dirty="0">
                <a:solidFill>
                  <a:schemeClr val="bg1"/>
                </a:solidFill>
              </a:rPr>
            </a:br>
            <a:r>
              <a:rPr sz="3420" dirty="0">
                <a:solidFill>
                  <a:schemeClr val="bg1"/>
                </a:solidFill>
              </a:rPr>
              <a:t>node_t *current = head;</a:t>
            </a:r>
            <a:br>
              <a:rPr sz="3420" dirty="0">
                <a:solidFill>
                  <a:schemeClr val="bg1"/>
                </a:solidFill>
              </a:rPr>
            </a:br>
            <a:r>
              <a:rPr sz="3420" dirty="0">
                <a:solidFill>
                  <a:schemeClr val="bg1"/>
                </a:solidFill>
              </a:rPr>
              <a:t>while</a:t>
            </a:r>
            <a:r>
              <a:rPr lang="en-US" sz="3420" dirty="0">
                <a:solidFill>
                  <a:schemeClr val="bg1"/>
                </a:solidFill>
              </a:rPr>
              <a:t> </a:t>
            </a:r>
            <a:r>
              <a:rPr sz="3420" dirty="0">
                <a:solidFill>
                  <a:schemeClr val="bg1"/>
                </a:solidFill>
              </a:rPr>
              <a:t>(current) {</a:t>
            </a:r>
            <a:br>
              <a:rPr sz="3420" dirty="0">
                <a:solidFill>
                  <a:schemeClr val="bg1"/>
                </a:solidFill>
              </a:rPr>
            </a:br>
            <a:r>
              <a:rPr sz="3420" dirty="0">
                <a:solidFill>
                  <a:schemeClr val="bg1"/>
                </a:solidFill>
              </a:rPr>
              <a:t>	</a:t>
            </a:r>
            <a:r>
              <a:rPr lang="en-US" sz="3420" dirty="0">
                <a:solidFill>
                  <a:schemeClr val="bg1"/>
                </a:solidFill>
              </a:rPr>
              <a:t>		</a:t>
            </a:r>
            <a:r>
              <a:rPr sz="3420" dirty="0">
                <a:solidFill>
                  <a:schemeClr val="bg1"/>
                </a:solidFill>
              </a:rPr>
              <a:t>counter += current-&gt;tickets;</a:t>
            </a:r>
            <a:br>
              <a:rPr sz="3420" dirty="0">
                <a:solidFill>
                  <a:schemeClr val="bg1"/>
                </a:solidFill>
              </a:rPr>
            </a:br>
            <a:r>
              <a:rPr sz="3420" dirty="0">
                <a:solidFill>
                  <a:schemeClr val="bg1"/>
                </a:solidFill>
              </a:rPr>
              <a:t>	</a:t>
            </a:r>
            <a:r>
              <a:rPr lang="en-US" sz="3420" dirty="0">
                <a:solidFill>
                  <a:schemeClr val="bg1"/>
                </a:solidFill>
              </a:rPr>
              <a:t>		</a:t>
            </a:r>
            <a:r>
              <a:rPr sz="3420" dirty="0">
                <a:solidFill>
                  <a:schemeClr val="bg1"/>
                </a:solidFill>
              </a:rPr>
              <a:t>if (counter &gt; </a:t>
            </a:r>
            <a:r>
              <a:rPr sz="3420" dirty="0">
                <a:solidFill>
                  <a:srgbClr val="FF0000"/>
                </a:solidFill>
              </a:rPr>
              <a:t>winner</a:t>
            </a:r>
            <a:r>
              <a:rPr sz="3420" dirty="0">
                <a:solidFill>
                  <a:schemeClr val="bg1"/>
                </a:solidFill>
              </a:rPr>
              <a:t>)</a:t>
            </a:r>
            <a:r>
              <a:rPr lang="en-US" sz="3420" dirty="0">
                <a:solidFill>
                  <a:schemeClr val="bg1"/>
                </a:solidFill>
              </a:rPr>
              <a:t> </a:t>
            </a:r>
            <a:r>
              <a:rPr sz="3420" dirty="0">
                <a:solidFill>
                  <a:schemeClr val="bg1"/>
                </a:solidFill>
              </a:rPr>
              <a:t>break;</a:t>
            </a:r>
            <a:br>
              <a:rPr sz="3420" dirty="0">
                <a:solidFill>
                  <a:schemeClr val="bg1"/>
                </a:solidFill>
              </a:rPr>
            </a:br>
            <a:r>
              <a:rPr sz="3420" dirty="0">
                <a:solidFill>
                  <a:schemeClr val="bg1"/>
                </a:solidFill>
              </a:rPr>
              <a:t>	</a:t>
            </a:r>
            <a:r>
              <a:rPr lang="en-US" sz="3420" dirty="0">
                <a:solidFill>
                  <a:schemeClr val="bg1"/>
                </a:solidFill>
              </a:rPr>
              <a:t>		</a:t>
            </a:r>
            <a:r>
              <a:rPr sz="3420" dirty="0">
                <a:solidFill>
                  <a:schemeClr val="bg1"/>
                </a:solidFill>
              </a:rPr>
              <a:t>current = current-&gt;next;</a:t>
            </a:r>
            <a:br>
              <a:rPr sz="3420" dirty="0">
                <a:solidFill>
                  <a:schemeClr val="bg1"/>
                </a:solidFill>
              </a:rPr>
            </a:br>
            <a:r>
              <a:rPr sz="3420" dirty="0">
                <a:solidFill>
                  <a:schemeClr val="bg1"/>
                </a:solidFill>
              </a:rPr>
              <a:t>}</a:t>
            </a:r>
            <a:br>
              <a:rPr sz="3420" dirty="0">
                <a:solidFill>
                  <a:schemeClr val="bg1"/>
                </a:solidFill>
              </a:rPr>
            </a:br>
            <a:r>
              <a:rPr sz="3420" dirty="0">
                <a:solidFill>
                  <a:schemeClr val="bg1"/>
                </a:solidFill>
              </a:rPr>
              <a:t>// current is the winner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example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body" idx="4294967295"/>
          </p:nvPr>
        </p:nvSpPr>
        <p:spPr>
          <a:xfrm>
            <a:off x="0" y="2355850"/>
            <a:ext cx="7451725" cy="49037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484886">
              <a:spcBef>
                <a:spcPts val="34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154" dirty="0">
                <a:solidFill>
                  <a:schemeClr val="bg1"/>
                </a:solidFill>
              </a:rPr>
              <a:t>	</a:t>
            </a:r>
            <a:r>
              <a:rPr sz="3154" dirty="0" err="1">
                <a:solidFill>
                  <a:schemeClr val="bg1"/>
                </a:solidFill>
              </a:rPr>
              <a:t>int</a:t>
            </a:r>
            <a:r>
              <a:rPr sz="3154" dirty="0">
                <a:solidFill>
                  <a:schemeClr val="bg1"/>
                </a:solidFill>
              </a:rPr>
              <a:t> counter = 0;</a:t>
            </a:r>
            <a:br>
              <a:rPr sz="3154" dirty="0">
                <a:solidFill>
                  <a:schemeClr val="bg1"/>
                </a:solidFill>
              </a:rPr>
            </a:br>
            <a:r>
              <a:rPr sz="3154" dirty="0">
                <a:solidFill>
                  <a:schemeClr val="bg1"/>
                </a:solidFill>
              </a:rPr>
              <a:t>int winner = getrandom(0, totaltickets);</a:t>
            </a:r>
            <a:br>
              <a:rPr sz="3154" dirty="0">
                <a:solidFill>
                  <a:schemeClr val="bg1"/>
                </a:solidFill>
              </a:rPr>
            </a:br>
            <a:r>
              <a:rPr sz="3154" dirty="0">
                <a:solidFill>
                  <a:schemeClr val="bg1"/>
                </a:solidFill>
              </a:rPr>
              <a:t>node_t *current = head;</a:t>
            </a:r>
            <a:br>
              <a:rPr sz="3154" dirty="0">
                <a:solidFill>
                  <a:schemeClr val="bg1"/>
                </a:solidFill>
              </a:rPr>
            </a:br>
            <a:r>
              <a:rPr sz="3154" dirty="0">
                <a:solidFill>
                  <a:schemeClr val="bg1"/>
                </a:solidFill>
              </a:rPr>
              <a:t>while(current) {</a:t>
            </a:r>
            <a:br>
              <a:rPr sz="3154" dirty="0">
                <a:solidFill>
                  <a:schemeClr val="bg1"/>
                </a:solidFill>
              </a:rPr>
            </a:br>
            <a:r>
              <a:rPr sz="3154" dirty="0">
                <a:solidFill>
                  <a:schemeClr val="bg1"/>
                </a:solidFill>
              </a:rPr>
              <a:t>	</a:t>
            </a:r>
            <a:r>
              <a:rPr lang="en-US" sz="3154" dirty="0">
                <a:solidFill>
                  <a:schemeClr val="bg1"/>
                </a:solidFill>
              </a:rPr>
              <a:t>	</a:t>
            </a:r>
            <a:r>
              <a:rPr sz="3154" dirty="0">
                <a:solidFill>
                  <a:schemeClr val="bg1"/>
                </a:solidFill>
              </a:rPr>
              <a:t>counter += current-&gt;tickets;</a:t>
            </a:r>
            <a:br>
              <a:rPr sz="3154" dirty="0">
                <a:solidFill>
                  <a:schemeClr val="bg1"/>
                </a:solidFill>
              </a:rPr>
            </a:br>
            <a:r>
              <a:rPr sz="3154" dirty="0">
                <a:solidFill>
                  <a:schemeClr val="bg1"/>
                </a:solidFill>
              </a:rPr>
              <a:t>	</a:t>
            </a:r>
            <a:r>
              <a:rPr lang="en-US" sz="3154" dirty="0">
                <a:solidFill>
                  <a:schemeClr val="bg1"/>
                </a:solidFill>
              </a:rPr>
              <a:t>	i</a:t>
            </a:r>
            <a:r>
              <a:rPr sz="3154" dirty="0">
                <a:solidFill>
                  <a:schemeClr val="bg1"/>
                </a:solidFill>
              </a:rPr>
              <a:t>f (counter &gt; winner)</a:t>
            </a:r>
            <a:r>
              <a:rPr lang="en-US" sz="3154" dirty="0">
                <a:solidFill>
                  <a:schemeClr val="bg1"/>
                </a:solidFill>
              </a:rPr>
              <a:t> </a:t>
            </a:r>
            <a:r>
              <a:rPr sz="3154" dirty="0">
                <a:solidFill>
                  <a:schemeClr val="bg1"/>
                </a:solidFill>
              </a:rPr>
              <a:t>break;</a:t>
            </a:r>
            <a:br>
              <a:rPr sz="3154" dirty="0">
                <a:solidFill>
                  <a:schemeClr val="bg1"/>
                </a:solidFill>
              </a:rPr>
            </a:br>
            <a:r>
              <a:rPr sz="3154" dirty="0">
                <a:solidFill>
                  <a:schemeClr val="bg1"/>
                </a:solidFill>
              </a:rPr>
              <a:t>	</a:t>
            </a:r>
            <a:r>
              <a:rPr lang="en-US" sz="3154" dirty="0">
                <a:solidFill>
                  <a:schemeClr val="bg1"/>
                </a:solidFill>
              </a:rPr>
              <a:t>	</a:t>
            </a:r>
            <a:r>
              <a:rPr sz="3154" dirty="0">
                <a:solidFill>
                  <a:schemeClr val="bg1"/>
                </a:solidFill>
              </a:rPr>
              <a:t>current = current-&gt;next;</a:t>
            </a:r>
            <a:br>
              <a:rPr sz="3154" dirty="0">
                <a:solidFill>
                  <a:schemeClr val="bg1"/>
                </a:solidFill>
              </a:rPr>
            </a:br>
            <a:r>
              <a:rPr sz="3154" dirty="0">
                <a:solidFill>
                  <a:schemeClr val="bg1"/>
                </a:solidFill>
              </a:rPr>
              <a:t>}</a:t>
            </a:r>
            <a:br>
              <a:rPr sz="3154" dirty="0">
                <a:solidFill>
                  <a:schemeClr val="bg1"/>
                </a:solidFill>
              </a:rPr>
            </a:br>
            <a:r>
              <a:rPr sz="3154" dirty="0">
                <a:solidFill>
                  <a:schemeClr val="bg1"/>
                </a:solidFill>
              </a:rPr>
              <a:t>// current gets to run</a:t>
            </a:r>
          </a:p>
        </p:txBody>
      </p:sp>
      <p:sp>
        <p:nvSpPr>
          <p:cNvPr id="1006" name="Shape 1006"/>
          <p:cNvSpPr/>
          <p:nvPr/>
        </p:nvSpPr>
        <p:spPr>
          <a:xfrm>
            <a:off x="1871133" y="7425368"/>
            <a:ext cx="1309688" cy="127000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/>
              <a:t>Job A</a:t>
            </a:r>
            <a:br>
              <a:rPr sz="3100"/>
            </a:br>
            <a:r>
              <a:rPr sz="3100"/>
              <a:t>(1)</a:t>
            </a:r>
          </a:p>
        </p:txBody>
      </p:sp>
      <p:sp>
        <p:nvSpPr>
          <p:cNvPr id="1007" name="Shape 1007"/>
          <p:cNvSpPr/>
          <p:nvPr/>
        </p:nvSpPr>
        <p:spPr>
          <a:xfrm>
            <a:off x="3776133" y="7425368"/>
            <a:ext cx="1309688" cy="127000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/>
              <a:t>Job B</a:t>
            </a:r>
            <a:br>
              <a:rPr sz="3100"/>
            </a:br>
            <a:r>
              <a:rPr sz="3100"/>
              <a:t>(1)</a:t>
            </a:r>
          </a:p>
        </p:txBody>
      </p:sp>
      <p:sp>
        <p:nvSpPr>
          <p:cNvPr id="1008" name="Shape 1008"/>
          <p:cNvSpPr/>
          <p:nvPr/>
        </p:nvSpPr>
        <p:spPr>
          <a:xfrm>
            <a:off x="3192131" y="8109634"/>
            <a:ext cx="57269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1287131" y="8109634"/>
            <a:ext cx="57269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395080" y="7831729"/>
            <a:ext cx="836768" cy="533479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011" name="Shape 1011"/>
          <p:cNvSpPr/>
          <p:nvPr/>
        </p:nvSpPr>
        <p:spPr>
          <a:xfrm>
            <a:off x="5681133" y="7425368"/>
            <a:ext cx="1309688" cy="127000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/>
              <a:t>Job C</a:t>
            </a:r>
            <a:br>
              <a:rPr sz="3100"/>
            </a:br>
            <a:r>
              <a:rPr sz="3100"/>
              <a:t>(100)</a:t>
            </a:r>
          </a:p>
        </p:txBody>
      </p:sp>
      <p:sp>
        <p:nvSpPr>
          <p:cNvPr id="1012" name="Shape 1012"/>
          <p:cNvSpPr/>
          <p:nvPr/>
        </p:nvSpPr>
        <p:spPr>
          <a:xfrm>
            <a:off x="5097131" y="8109634"/>
            <a:ext cx="572692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7586133" y="7425368"/>
            <a:ext cx="1309688" cy="127000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/>
              <a:t>Job D</a:t>
            </a:r>
            <a:br>
              <a:rPr sz="3100"/>
            </a:br>
            <a:r>
              <a:rPr sz="3100"/>
              <a:t>(200)</a:t>
            </a:r>
          </a:p>
        </p:txBody>
      </p:sp>
      <p:sp>
        <p:nvSpPr>
          <p:cNvPr id="1014" name="Shape 1014"/>
          <p:cNvSpPr/>
          <p:nvPr/>
        </p:nvSpPr>
        <p:spPr>
          <a:xfrm>
            <a:off x="7002132" y="8109634"/>
            <a:ext cx="572691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9491133" y="7425368"/>
            <a:ext cx="1309688" cy="1270001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100"/>
              <a:t>Job E</a:t>
            </a:r>
            <a:br>
              <a:rPr sz="3100"/>
            </a:br>
            <a:r>
              <a:rPr sz="3100"/>
              <a:t>(100)</a:t>
            </a:r>
          </a:p>
        </p:txBody>
      </p:sp>
      <p:sp>
        <p:nvSpPr>
          <p:cNvPr id="1016" name="Shape 1016"/>
          <p:cNvSpPr/>
          <p:nvPr/>
        </p:nvSpPr>
        <p:spPr>
          <a:xfrm>
            <a:off x="8907132" y="8109634"/>
            <a:ext cx="572691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10812132" y="8109634"/>
            <a:ext cx="572691" cy="1"/>
          </a:xfrm>
          <a:prstGeom prst="line">
            <a:avLst/>
          </a:prstGeom>
          <a:ln w="508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11401658" y="7831768"/>
            <a:ext cx="667614" cy="53340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null</a:t>
            </a:r>
          </a:p>
        </p:txBody>
      </p:sp>
      <p:sp>
        <p:nvSpPr>
          <p:cNvPr id="1019" name="Shape 1019"/>
          <p:cNvSpPr/>
          <p:nvPr/>
        </p:nvSpPr>
        <p:spPr>
          <a:xfrm>
            <a:off x="8170597" y="4196512"/>
            <a:ext cx="4145228" cy="2276477"/>
          </a:xfrm>
          <a:prstGeom prst="rect">
            <a:avLst/>
          </a:prstGeom>
          <a:ln w="25400">
            <a:solidFill>
              <a:srgbClr val="D459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Who runs if </a:t>
            </a:r>
            <a:r>
              <a:rPr sz="3200" dirty="0">
                <a:solidFill>
                  <a:srgbClr val="FF0000"/>
                </a:solidFill>
              </a:rPr>
              <a:t>winner</a:t>
            </a:r>
            <a:r>
              <a:rPr sz="3200" dirty="0">
                <a:solidFill>
                  <a:schemeClr val="bg1"/>
                </a:solidFill>
              </a:rPr>
              <a:t> is:</a:t>
            </a:r>
            <a:br>
              <a:rPr sz="3200" dirty="0">
                <a:solidFill>
                  <a:schemeClr val="bg1"/>
                </a:solidFill>
              </a:rPr>
            </a:br>
            <a:r>
              <a:rPr sz="3200" dirty="0">
                <a:solidFill>
                  <a:schemeClr val="bg1"/>
                </a:solidFill>
              </a:rPr>
              <a:t>	50		</a:t>
            </a:r>
            <a:br>
              <a:rPr sz="3200" dirty="0">
                <a:solidFill>
                  <a:schemeClr val="bg1"/>
                </a:solidFill>
              </a:rPr>
            </a:br>
            <a:r>
              <a:rPr sz="3200" dirty="0">
                <a:solidFill>
                  <a:schemeClr val="bg1"/>
                </a:solidFill>
              </a:rPr>
              <a:t>	350	</a:t>
            </a:r>
            <a:br>
              <a:rPr sz="3200" dirty="0">
                <a:solidFill>
                  <a:schemeClr val="bg1"/>
                </a:solidFill>
              </a:rPr>
            </a:br>
            <a:r>
              <a:rPr sz="3200" dirty="0">
                <a:solidFill>
                  <a:schemeClr val="bg1"/>
                </a:solidFill>
              </a:rPr>
              <a:t>	0	</a:t>
            </a:r>
            <a:r>
              <a:rPr sz="3200" dirty="0">
                <a:solidFill>
                  <a:srgbClr val="FFFFFF"/>
                </a:solidFill>
              </a:rPr>
              <a:t>	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Other Lottery Ideas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Ticket Transfers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Ticket Currencies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Ticket Inflation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(read more in OSTEP)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Multiprocessor Scheduling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0029" y="2224443"/>
            <a:ext cx="12553641" cy="7188498"/>
          </a:xfrm>
        </p:spPr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E2DA6A-6960-684D-AD2F-1EB7B0625C83}"/>
              </a:ext>
            </a:extLst>
          </p:cNvPr>
          <p:cNvSpPr/>
          <p:nvPr/>
        </p:nvSpPr>
        <p:spPr>
          <a:xfrm>
            <a:off x="642406" y="7529157"/>
            <a:ext cx="1108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07637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Single CPU with cache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E2DA6A-6960-684D-AD2F-1EB7B0625C83}"/>
              </a:ext>
            </a:extLst>
          </p:cNvPr>
          <p:cNvSpPr/>
          <p:nvPr/>
        </p:nvSpPr>
        <p:spPr>
          <a:xfrm>
            <a:off x="642406" y="7529157"/>
            <a:ext cx="110834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3000" b="1" dirty="0">
                <a:solidFill>
                  <a:srgbClr val="FF0000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appear to be a fast </a:t>
            </a:r>
            <a:r>
              <a:rPr lang="en-US" altLang="ko-KR" sz="3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7" name="직사각형 5">
            <a:extLst>
              <a:ext uri="{FF2B5EF4-FFF2-40B4-BE49-F238E27FC236}">
                <a16:creationId xmlns:a16="http://schemas.microsoft.com/office/drawing/2014/main" id="{E25E3C01-2D45-514E-B46B-046D8096309A}"/>
              </a:ext>
            </a:extLst>
          </p:cNvPr>
          <p:cNvSpPr/>
          <p:nvPr/>
        </p:nvSpPr>
        <p:spPr>
          <a:xfrm>
            <a:off x="1929892" y="2782886"/>
            <a:ext cx="1368152" cy="1152128"/>
          </a:xfrm>
          <a:prstGeom prst="rect">
            <a:avLst/>
          </a:prstGeom>
          <a:noFill/>
          <a:ln w="9525">
            <a:solidFill>
              <a:schemeClr val="bg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400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6">
            <a:extLst>
              <a:ext uri="{FF2B5EF4-FFF2-40B4-BE49-F238E27FC236}">
                <a16:creationId xmlns:a16="http://schemas.microsoft.com/office/drawing/2014/main" id="{5E0ECA03-1E89-0643-BB37-3C79ED34E095}"/>
              </a:ext>
            </a:extLst>
          </p:cNvPr>
          <p:cNvSpPr/>
          <p:nvPr/>
        </p:nvSpPr>
        <p:spPr>
          <a:xfrm>
            <a:off x="1929892" y="3935014"/>
            <a:ext cx="1368152" cy="432048"/>
          </a:xfrm>
          <a:prstGeom prst="rect">
            <a:avLst/>
          </a:prstGeom>
          <a:noFill/>
          <a:ln w="9525">
            <a:solidFill>
              <a:schemeClr val="bg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400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7">
            <a:extLst>
              <a:ext uri="{FF2B5EF4-FFF2-40B4-BE49-F238E27FC236}">
                <a16:creationId xmlns:a16="http://schemas.microsoft.com/office/drawing/2014/main" id="{62711AB2-2E12-A143-A801-ABC429E6058C}"/>
              </a:ext>
            </a:extLst>
          </p:cNvPr>
          <p:cNvSpPr/>
          <p:nvPr/>
        </p:nvSpPr>
        <p:spPr>
          <a:xfrm>
            <a:off x="1929892" y="4655094"/>
            <a:ext cx="1368152" cy="936104"/>
          </a:xfrm>
          <a:prstGeom prst="rect">
            <a:avLst/>
          </a:prstGeom>
          <a:noFill/>
          <a:ln w="9525">
            <a:solidFill>
              <a:schemeClr val="bg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400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연결선 9">
            <a:extLst>
              <a:ext uri="{FF2B5EF4-FFF2-40B4-BE49-F238E27FC236}">
                <a16:creationId xmlns:a16="http://schemas.microsoft.com/office/drawing/2014/main" id="{5EDE66EF-B18F-F647-8803-04981705C719}"/>
              </a:ext>
            </a:extLst>
          </p:cNvPr>
          <p:cNvCxnSpPr/>
          <p:nvPr/>
        </p:nvCxnSpPr>
        <p:spPr>
          <a:xfrm>
            <a:off x="2612601" y="4367062"/>
            <a:ext cx="0" cy="288032"/>
          </a:xfrm>
          <a:prstGeom prst="line">
            <a:avLst/>
          </a:prstGeom>
          <a:ln w="254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FE0CC5-ADA0-6D42-B588-5632A77FE57E}"/>
              </a:ext>
            </a:extLst>
          </p:cNvPr>
          <p:cNvSpPr txBox="1"/>
          <p:nvPr/>
        </p:nvSpPr>
        <p:spPr>
          <a:xfrm>
            <a:off x="5586572" y="2996265"/>
            <a:ext cx="7418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Small, fast memories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Hold copies of </a:t>
            </a:r>
            <a:r>
              <a:rPr lang="en-US" altLang="ko-KR" sz="2400" u="sng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popular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 data that is found in the main memory.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Utilize </a:t>
            </a:r>
            <a:r>
              <a:rPr lang="en-US" altLang="ko-KR" sz="2400" i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temporal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 and </a:t>
            </a:r>
            <a:r>
              <a:rPr lang="en-US" altLang="ko-KR" sz="2400" i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spatial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 locality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BFF224-C654-284A-9AC2-439D6609FFE8}"/>
              </a:ext>
            </a:extLst>
          </p:cNvPr>
          <p:cNvSpPr txBox="1"/>
          <p:nvPr/>
        </p:nvSpPr>
        <p:spPr>
          <a:xfrm>
            <a:off x="6184121" y="476236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Holds all of the data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D6609-6FA0-A341-98F8-A52396CA0103}"/>
              </a:ext>
            </a:extLst>
          </p:cNvPr>
          <p:cNvSpPr txBox="1"/>
          <p:nvPr/>
        </p:nvSpPr>
        <p:spPr>
          <a:xfrm>
            <a:off x="4018124" y="2854894"/>
            <a:ext cx="10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Cache</a:t>
            </a:r>
            <a:endParaRPr lang="ko-KR" altLang="en-US" sz="24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2D8AB9-6375-0149-8F80-BD188F23D617}"/>
              </a:ext>
            </a:extLst>
          </p:cNvPr>
          <p:cNvSpPr txBox="1"/>
          <p:nvPr/>
        </p:nvSpPr>
        <p:spPr>
          <a:xfrm>
            <a:off x="4018124" y="471781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Main Memory</a:t>
            </a:r>
            <a:endParaRPr lang="ko-KR" altLang="en-US" sz="24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cxnSp>
        <p:nvCxnSpPr>
          <p:cNvPr id="25" name="꺾인 연결선 17">
            <a:extLst>
              <a:ext uri="{FF2B5EF4-FFF2-40B4-BE49-F238E27FC236}">
                <a16:creationId xmlns:a16="http://schemas.microsoft.com/office/drawing/2014/main" id="{8CD02CE6-73E9-614A-90A0-0B89D037F678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3298044" y="3085727"/>
            <a:ext cx="720080" cy="1065311"/>
          </a:xfrm>
          <a:prstGeom prst="bentConnector3">
            <a:avLst/>
          </a:prstGeom>
          <a:ln w="15875">
            <a:solidFill>
              <a:schemeClr val="bg2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18">
            <a:extLst>
              <a:ext uri="{FF2B5EF4-FFF2-40B4-BE49-F238E27FC236}">
                <a16:creationId xmlns:a16="http://schemas.microsoft.com/office/drawing/2014/main" id="{D96EC465-B621-9B45-9E5A-ADEC5E6CF0EC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3298044" y="4948643"/>
            <a:ext cx="720080" cy="174503"/>
          </a:xfrm>
          <a:prstGeom prst="bentConnector3">
            <a:avLst>
              <a:gd name="adj1" fmla="val 50000"/>
            </a:avLst>
          </a:prstGeom>
          <a:ln w="15875">
            <a:solidFill>
              <a:schemeClr val="bg2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3801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Cache Coherence</a:t>
            </a:r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C87AEAF8-7E7E-5F44-938F-F593DFA7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8" y="2368211"/>
            <a:ext cx="12338142" cy="6672272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cxnSp>
        <p:nvCxnSpPr>
          <p:cNvPr id="121" name="직선 연결선 7">
            <a:extLst>
              <a:ext uri="{FF2B5EF4-FFF2-40B4-BE49-F238E27FC236}">
                <a16:creationId xmlns:a16="http://schemas.microsoft.com/office/drawing/2014/main" id="{A05D9DCE-BA81-CA4D-80BB-57AD9B12764A}"/>
              </a:ext>
            </a:extLst>
          </p:cNvPr>
          <p:cNvCxnSpPr/>
          <p:nvPr/>
        </p:nvCxnSpPr>
        <p:spPr>
          <a:xfrm>
            <a:off x="2040608" y="6595344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0">
            <a:extLst>
              <a:ext uri="{FF2B5EF4-FFF2-40B4-BE49-F238E27FC236}">
                <a16:creationId xmlns:a16="http://schemas.microsoft.com/office/drawing/2014/main" id="{9EC947CF-207A-3448-99A4-DD4DFBFDA63E}"/>
              </a:ext>
            </a:extLst>
          </p:cNvPr>
          <p:cNvCxnSpPr/>
          <p:nvPr/>
        </p:nvCxnSpPr>
        <p:spPr>
          <a:xfrm>
            <a:off x="3909345" y="6603728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1">
            <a:extLst>
              <a:ext uri="{FF2B5EF4-FFF2-40B4-BE49-F238E27FC236}">
                <a16:creationId xmlns:a16="http://schemas.microsoft.com/office/drawing/2014/main" id="{1CE03A8D-4B87-FD45-A22A-F5F7EF212324}"/>
              </a:ext>
            </a:extLst>
          </p:cNvPr>
          <p:cNvCxnSpPr/>
          <p:nvPr/>
        </p:nvCxnSpPr>
        <p:spPr>
          <a:xfrm>
            <a:off x="2987299" y="6883376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">
            <a:extLst>
              <a:ext uri="{FF2B5EF4-FFF2-40B4-BE49-F238E27FC236}">
                <a16:creationId xmlns:a16="http://schemas.microsoft.com/office/drawing/2014/main" id="{2ED50177-E942-1243-AB11-AE43EDCB402E}"/>
              </a:ext>
            </a:extLst>
          </p:cNvPr>
          <p:cNvCxnSpPr/>
          <p:nvPr/>
        </p:nvCxnSpPr>
        <p:spPr>
          <a:xfrm>
            <a:off x="2031240" y="6883376"/>
            <a:ext cx="1882943" cy="0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96358E3-C74D-954C-891F-C780A7138E7B}"/>
              </a:ext>
            </a:extLst>
          </p:cNvPr>
          <p:cNvSpPr txBox="1"/>
          <p:nvPr/>
        </p:nvSpPr>
        <p:spPr>
          <a:xfrm>
            <a:off x="4253511" y="6824974"/>
            <a:ext cx="109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Bus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6" name="표 14">
                <a:extLst>
                  <a:ext uri="{FF2B5EF4-FFF2-40B4-BE49-F238E27FC236}">
                    <a16:creationId xmlns:a16="http://schemas.microsoft.com/office/drawing/2014/main" id="{176F4879-6EE8-C946-8494-1EC1BF995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774239"/>
                  </p:ext>
                </p:extLst>
              </p:nvPr>
            </p:nvGraphicFramePr>
            <p:xfrm>
              <a:off x="1997537" y="723967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6" name="표 14">
                <a:extLst>
                  <a:ext uri="{FF2B5EF4-FFF2-40B4-BE49-F238E27FC236}">
                    <a16:creationId xmlns:a16="http://schemas.microsoft.com/office/drawing/2014/main" id="{176F4879-6EE8-C946-8494-1EC1BF995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774239"/>
                  </p:ext>
                </p:extLst>
              </p:nvPr>
            </p:nvGraphicFramePr>
            <p:xfrm>
              <a:off x="1997537" y="723967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587" r="-194737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E578AD5E-C978-1845-A276-CC559491E448}"/>
              </a:ext>
            </a:extLst>
          </p:cNvPr>
          <p:cNvSpPr txBox="1"/>
          <p:nvPr/>
        </p:nvSpPr>
        <p:spPr>
          <a:xfrm>
            <a:off x="4079559" y="7530394"/>
            <a:ext cx="15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Memory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69720C-F982-A849-BADC-3455F779FCD0}"/>
              </a:ext>
            </a:extLst>
          </p:cNvPr>
          <p:cNvGrpSpPr/>
          <p:nvPr/>
        </p:nvGrpSpPr>
        <p:grpSpPr>
          <a:xfrm>
            <a:off x="2224289" y="8122363"/>
            <a:ext cx="1656184" cy="402547"/>
            <a:chOff x="2224289" y="7777303"/>
            <a:chExt cx="1656184" cy="40254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3B9E53-AB88-304A-A708-E2FC5E094C57}"/>
                </a:ext>
              </a:extLst>
            </p:cNvPr>
            <p:cNvSpPr txBox="1"/>
            <p:nvPr/>
          </p:nvSpPr>
          <p:spPr>
            <a:xfrm>
              <a:off x="2224289" y="777730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0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CF84D09-752C-B842-A78E-2EB84EE74BE2}"/>
                </a:ext>
              </a:extLst>
            </p:cNvPr>
            <p:cNvSpPr txBox="1"/>
            <p:nvPr/>
          </p:nvSpPr>
          <p:spPr>
            <a:xfrm>
              <a:off x="2687597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1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750716B-DD5E-8249-B3A3-070EF4B210F4}"/>
                </a:ext>
              </a:extLst>
            </p:cNvPr>
            <p:cNvSpPr txBox="1"/>
            <p:nvPr/>
          </p:nvSpPr>
          <p:spPr>
            <a:xfrm>
              <a:off x="3144763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2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CE09711-918C-2C4E-9247-ED937DBC6A13}"/>
                </a:ext>
              </a:extLst>
            </p:cNvPr>
            <p:cNvSpPr txBox="1"/>
            <p:nvPr/>
          </p:nvSpPr>
          <p:spPr>
            <a:xfrm>
              <a:off x="3592441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3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</p:grpSp>
      <p:cxnSp>
        <p:nvCxnSpPr>
          <p:cNvPr id="132" name="직선 연결선 20">
            <a:extLst>
              <a:ext uri="{FF2B5EF4-FFF2-40B4-BE49-F238E27FC236}">
                <a16:creationId xmlns:a16="http://schemas.microsoft.com/office/drawing/2014/main" id="{61D50AA8-B1E4-AB42-A53F-3654151A5668}"/>
              </a:ext>
            </a:extLst>
          </p:cNvPr>
          <p:cNvCxnSpPr/>
          <p:nvPr/>
        </p:nvCxnSpPr>
        <p:spPr>
          <a:xfrm>
            <a:off x="5730915" y="3679568"/>
            <a:ext cx="0" cy="4608512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68B78A2-D02C-664C-8400-B88A0AB7B82E}"/>
              </a:ext>
            </a:extLst>
          </p:cNvPr>
          <p:cNvSpPr txBox="1"/>
          <p:nvPr/>
        </p:nvSpPr>
        <p:spPr>
          <a:xfrm>
            <a:off x="346391" y="3895047"/>
            <a:ext cx="5185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0. Two CPUs with caches sharing memory</a:t>
            </a:r>
            <a:endParaRPr lang="ko-KR" altLang="en-US" sz="2200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grpSp>
        <p:nvGrpSpPr>
          <p:cNvPr id="140" name="그룹 45">
            <a:extLst>
              <a:ext uri="{FF2B5EF4-FFF2-40B4-BE49-F238E27FC236}">
                <a16:creationId xmlns:a16="http://schemas.microsoft.com/office/drawing/2014/main" id="{EE996A2B-CB4A-C04D-BB9F-633B08FED455}"/>
              </a:ext>
            </a:extLst>
          </p:cNvPr>
          <p:cNvGrpSpPr/>
          <p:nvPr/>
        </p:nvGrpSpPr>
        <p:grpSpPr>
          <a:xfrm>
            <a:off x="3453449" y="4615672"/>
            <a:ext cx="1896244" cy="1912736"/>
            <a:chOff x="467544" y="2420888"/>
            <a:chExt cx="1368153" cy="1323004"/>
          </a:xfrm>
          <a:noFill/>
        </p:grpSpPr>
        <p:sp>
          <p:nvSpPr>
            <p:cNvPr id="141" name="직사각형 46">
              <a:extLst>
                <a:ext uri="{FF2B5EF4-FFF2-40B4-BE49-F238E27FC236}">
                  <a16:creationId xmlns:a16="http://schemas.microsoft.com/office/drawing/2014/main" id="{0F10B937-D9B6-9048-AC6F-D77EE080DA86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2" name="직사각형 47">
              <a:extLst>
                <a:ext uri="{FF2B5EF4-FFF2-40B4-BE49-F238E27FC236}">
                  <a16:creationId xmlns:a16="http://schemas.microsoft.com/office/drawing/2014/main" id="{36F05012-5BE2-8B48-BBB3-8C49F143AD8D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3" name="직사각형 48">
              <a:extLst>
                <a:ext uri="{FF2B5EF4-FFF2-40B4-BE49-F238E27FC236}">
                  <a16:creationId xmlns:a16="http://schemas.microsoft.com/office/drawing/2014/main" id="{57D94B7B-E222-F847-82B0-693A7CA22128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4" name="직사각형 49">
              <a:extLst>
                <a:ext uri="{FF2B5EF4-FFF2-40B4-BE49-F238E27FC236}">
                  <a16:creationId xmlns:a16="http://schemas.microsoft.com/office/drawing/2014/main" id="{C6C68808-C9F9-4448-A122-8F16AD4F7873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209" name="그룹 45">
            <a:extLst>
              <a:ext uri="{FF2B5EF4-FFF2-40B4-BE49-F238E27FC236}">
                <a16:creationId xmlns:a16="http://schemas.microsoft.com/office/drawing/2014/main" id="{80720600-BCCA-B94E-9703-DF03ED712889}"/>
              </a:ext>
            </a:extLst>
          </p:cNvPr>
          <p:cNvGrpSpPr/>
          <p:nvPr/>
        </p:nvGrpSpPr>
        <p:grpSpPr>
          <a:xfrm>
            <a:off x="635160" y="4631244"/>
            <a:ext cx="1896244" cy="1912736"/>
            <a:chOff x="467544" y="2420888"/>
            <a:chExt cx="1368153" cy="1323004"/>
          </a:xfrm>
          <a:noFill/>
        </p:grpSpPr>
        <p:sp>
          <p:nvSpPr>
            <p:cNvPr id="210" name="직사각형 46">
              <a:extLst>
                <a:ext uri="{FF2B5EF4-FFF2-40B4-BE49-F238E27FC236}">
                  <a16:creationId xmlns:a16="http://schemas.microsoft.com/office/drawing/2014/main" id="{84589504-EAC1-2A41-8FF8-E6B30C00DCC6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1" name="직사각형 47">
              <a:extLst>
                <a:ext uri="{FF2B5EF4-FFF2-40B4-BE49-F238E27FC236}">
                  <a16:creationId xmlns:a16="http://schemas.microsoft.com/office/drawing/2014/main" id="{7E26D829-F5F6-D048-BB9B-4B4EAA25E104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2" name="직사각형 48">
              <a:extLst>
                <a:ext uri="{FF2B5EF4-FFF2-40B4-BE49-F238E27FC236}">
                  <a16:creationId xmlns:a16="http://schemas.microsoft.com/office/drawing/2014/main" id="{D797E748-5973-A24A-B9CE-BBDD5B553BC5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3" name="직사각형 49">
              <a:extLst>
                <a:ext uri="{FF2B5EF4-FFF2-40B4-BE49-F238E27FC236}">
                  <a16:creationId xmlns:a16="http://schemas.microsoft.com/office/drawing/2014/main" id="{07FE62D2-43AA-4547-97D1-6780DDB8BF56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070B48-BD1E-384E-A390-EBBC6617B096}"/>
              </a:ext>
            </a:extLst>
          </p:cNvPr>
          <p:cNvSpPr txBox="1"/>
          <p:nvPr/>
        </p:nvSpPr>
        <p:spPr>
          <a:xfrm>
            <a:off x="1076521" y="8710134"/>
            <a:ext cx="338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panose="020B0502020104020203" pitchFamily="34" charset="77"/>
              </a:rPr>
              <a:t>Initial D value is 0</a:t>
            </a:r>
          </a:p>
        </p:txBody>
      </p:sp>
    </p:spTree>
    <p:extLst>
      <p:ext uri="{BB962C8B-B14F-4D97-AF65-F5344CB8AC3E}">
        <p14:creationId xmlns:p14="http://schemas.microsoft.com/office/powerpoint/2010/main" val="31760281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Cache Coherence</a:t>
            </a:r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C87AEAF8-7E7E-5F44-938F-F593DFA7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2368211"/>
            <a:ext cx="12389223" cy="5501258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cxnSp>
        <p:nvCxnSpPr>
          <p:cNvPr id="121" name="직선 연결선 7">
            <a:extLst>
              <a:ext uri="{FF2B5EF4-FFF2-40B4-BE49-F238E27FC236}">
                <a16:creationId xmlns:a16="http://schemas.microsoft.com/office/drawing/2014/main" id="{A05D9DCE-BA81-CA4D-80BB-57AD9B12764A}"/>
              </a:ext>
            </a:extLst>
          </p:cNvPr>
          <p:cNvCxnSpPr/>
          <p:nvPr/>
        </p:nvCxnSpPr>
        <p:spPr>
          <a:xfrm>
            <a:off x="2040608" y="6595344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0">
            <a:extLst>
              <a:ext uri="{FF2B5EF4-FFF2-40B4-BE49-F238E27FC236}">
                <a16:creationId xmlns:a16="http://schemas.microsoft.com/office/drawing/2014/main" id="{9EC947CF-207A-3448-99A4-DD4DFBFDA63E}"/>
              </a:ext>
            </a:extLst>
          </p:cNvPr>
          <p:cNvCxnSpPr/>
          <p:nvPr/>
        </p:nvCxnSpPr>
        <p:spPr>
          <a:xfrm>
            <a:off x="3909345" y="6603728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1">
            <a:extLst>
              <a:ext uri="{FF2B5EF4-FFF2-40B4-BE49-F238E27FC236}">
                <a16:creationId xmlns:a16="http://schemas.microsoft.com/office/drawing/2014/main" id="{1CE03A8D-4B87-FD45-A22A-F5F7EF212324}"/>
              </a:ext>
            </a:extLst>
          </p:cNvPr>
          <p:cNvCxnSpPr/>
          <p:nvPr/>
        </p:nvCxnSpPr>
        <p:spPr>
          <a:xfrm>
            <a:off x="2987299" y="6883376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">
            <a:extLst>
              <a:ext uri="{FF2B5EF4-FFF2-40B4-BE49-F238E27FC236}">
                <a16:creationId xmlns:a16="http://schemas.microsoft.com/office/drawing/2014/main" id="{2ED50177-E942-1243-AB11-AE43EDCB402E}"/>
              </a:ext>
            </a:extLst>
          </p:cNvPr>
          <p:cNvCxnSpPr/>
          <p:nvPr/>
        </p:nvCxnSpPr>
        <p:spPr>
          <a:xfrm>
            <a:off x="2031240" y="6883376"/>
            <a:ext cx="1882943" cy="0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96358E3-C74D-954C-891F-C780A7138E7B}"/>
              </a:ext>
            </a:extLst>
          </p:cNvPr>
          <p:cNvSpPr txBox="1"/>
          <p:nvPr/>
        </p:nvSpPr>
        <p:spPr>
          <a:xfrm>
            <a:off x="4253511" y="6824974"/>
            <a:ext cx="109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Bus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6" name="표 14">
                <a:extLst>
                  <a:ext uri="{FF2B5EF4-FFF2-40B4-BE49-F238E27FC236}">
                    <a16:creationId xmlns:a16="http://schemas.microsoft.com/office/drawing/2014/main" id="{176F4879-6EE8-C946-8494-1EC1BF995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433744"/>
                  </p:ext>
                </p:extLst>
              </p:nvPr>
            </p:nvGraphicFramePr>
            <p:xfrm>
              <a:off x="1997537" y="723967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6" name="표 14">
                <a:extLst>
                  <a:ext uri="{FF2B5EF4-FFF2-40B4-BE49-F238E27FC236}">
                    <a16:creationId xmlns:a16="http://schemas.microsoft.com/office/drawing/2014/main" id="{176F4879-6EE8-C946-8494-1EC1BF995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433744"/>
                  </p:ext>
                </p:extLst>
              </p:nvPr>
            </p:nvGraphicFramePr>
            <p:xfrm>
              <a:off x="1997537" y="723967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587" r="-194737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E578AD5E-C978-1845-A276-CC559491E448}"/>
              </a:ext>
            </a:extLst>
          </p:cNvPr>
          <p:cNvSpPr txBox="1"/>
          <p:nvPr/>
        </p:nvSpPr>
        <p:spPr>
          <a:xfrm>
            <a:off x="4079559" y="7530394"/>
            <a:ext cx="15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Memory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69720C-F982-A849-BADC-3455F779FCD0}"/>
              </a:ext>
            </a:extLst>
          </p:cNvPr>
          <p:cNvGrpSpPr/>
          <p:nvPr/>
        </p:nvGrpSpPr>
        <p:grpSpPr>
          <a:xfrm>
            <a:off x="2224289" y="8122363"/>
            <a:ext cx="1656184" cy="402547"/>
            <a:chOff x="2224289" y="7777303"/>
            <a:chExt cx="1656184" cy="40254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3B9E53-AB88-304A-A708-E2FC5E094C57}"/>
                </a:ext>
              </a:extLst>
            </p:cNvPr>
            <p:cNvSpPr txBox="1"/>
            <p:nvPr/>
          </p:nvSpPr>
          <p:spPr>
            <a:xfrm>
              <a:off x="2224289" y="777730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0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CF84D09-752C-B842-A78E-2EB84EE74BE2}"/>
                </a:ext>
              </a:extLst>
            </p:cNvPr>
            <p:cNvSpPr txBox="1"/>
            <p:nvPr/>
          </p:nvSpPr>
          <p:spPr>
            <a:xfrm>
              <a:off x="2687597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1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750716B-DD5E-8249-B3A3-070EF4B210F4}"/>
                </a:ext>
              </a:extLst>
            </p:cNvPr>
            <p:cNvSpPr txBox="1"/>
            <p:nvPr/>
          </p:nvSpPr>
          <p:spPr>
            <a:xfrm>
              <a:off x="3144763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2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CE09711-918C-2C4E-9247-ED937DBC6A13}"/>
                </a:ext>
              </a:extLst>
            </p:cNvPr>
            <p:cNvSpPr txBox="1"/>
            <p:nvPr/>
          </p:nvSpPr>
          <p:spPr>
            <a:xfrm>
              <a:off x="3592441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3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</p:grpSp>
      <p:cxnSp>
        <p:nvCxnSpPr>
          <p:cNvPr id="132" name="직선 연결선 20">
            <a:extLst>
              <a:ext uri="{FF2B5EF4-FFF2-40B4-BE49-F238E27FC236}">
                <a16:creationId xmlns:a16="http://schemas.microsoft.com/office/drawing/2014/main" id="{61D50AA8-B1E4-AB42-A53F-3654151A5668}"/>
              </a:ext>
            </a:extLst>
          </p:cNvPr>
          <p:cNvCxnSpPr/>
          <p:nvPr/>
        </p:nvCxnSpPr>
        <p:spPr>
          <a:xfrm>
            <a:off x="5730915" y="3679568"/>
            <a:ext cx="0" cy="4608512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B650A86-1F64-0B48-BEF1-6C6FDAAD4E9E}"/>
              </a:ext>
            </a:extLst>
          </p:cNvPr>
          <p:cNvSpPr txBox="1"/>
          <p:nvPr/>
        </p:nvSpPr>
        <p:spPr>
          <a:xfrm>
            <a:off x="5934203" y="3863897"/>
            <a:ext cx="4373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1. CPU0 reads a data at address 1.</a:t>
            </a:r>
            <a:endParaRPr lang="ko-KR" altLang="en-US" sz="2200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grpSp>
        <p:nvGrpSpPr>
          <p:cNvPr id="140" name="그룹 45">
            <a:extLst>
              <a:ext uri="{FF2B5EF4-FFF2-40B4-BE49-F238E27FC236}">
                <a16:creationId xmlns:a16="http://schemas.microsoft.com/office/drawing/2014/main" id="{EE996A2B-CB4A-C04D-BB9F-633B08FED455}"/>
              </a:ext>
            </a:extLst>
          </p:cNvPr>
          <p:cNvGrpSpPr/>
          <p:nvPr/>
        </p:nvGrpSpPr>
        <p:grpSpPr>
          <a:xfrm>
            <a:off x="3453449" y="4615672"/>
            <a:ext cx="1896244" cy="1912736"/>
            <a:chOff x="467544" y="2420888"/>
            <a:chExt cx="1368153" cy="1323004"/>
          </a:xfrm>
          <a:noFill/>
        </p:grpSpPr>
        <p:sp>
          <p:nvSpPr>
            <p:cNvPr id="141" name="직사각형 46">
              <a:extLst>
                <a:ext uri="{FF2B5EF4-FFF2-40B4-BE49-F238E27FC236}">
                  <a16:creationId xmlns:a16="http://schemas.microsoft.com/office/drawing/2014/main" id="{0F10B937-D9B6-9048-AC6F-D77EE080DA86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2" name="직사각형 47">
              <a:extLst>
                <a:ext uri="{FF2B5EF4-FFF2-40B4-BE49-F238E27FC236}">
                  <a16:creationId xmlns:a16="http://schemas.microsoft.com/office/drawing/2014/main" id="{36F05012-5BE2-8B48-BBB3-8C49F143AD8D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3" name="직사각형 48">
              <a:extLst>
                <a:ext uri="{FF2B5EF4-FFF2-40B4-BE49-F238E27FC236}">
                  <a16:creationId xmlns:a16="http://schemas.microsoft.com/office/drawing/2014/main" id="{57D94B7B-E222-F847-82B0-693A7CA22128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4" name="직사각형 49">
              <a:extLst>
                <a:ext uri="{FF2B5EF4-FFF2-40B4-BE49-F238E27FC236}">
                  <a16:creationId xmlns:a16="http://schemas.microsoft.com/office/drawing/2014/main" id="{C6C68808-C9F9-4448-A122-8F16AD4F7873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73" name="그룹 45">
            <a:extLst>
              <a:ext uri="{FF2B5EF4-FFF2-40B4-BE49-F238E27FC236}">
                <a16:creationId xmlns:a16="http://schemas.microsoft.com/office/drawing/2014/main" id="{CBFB4A9B-287D-1F40-B8CF-D160D67E67C0}"/>
              </a:ext>
            </a:extLst>
          </p:cNvPr>
          <p:cNvGrpSpPr/>
          <p:nvPr/>
        </p:nvGrpSpPr>
        <p:grpSpPr>
          <a:xfrm>
            <a:off x="8700444" y="4590302"/>
            <a:ext cx="1896244" cy="1912736"/>
            <a:chOff x="467544" y="2420888"/>
            <a:chExt cx="1368153" cy="1323004"/>
          </a:xfrm>
          <a:noFill/>
        </p:grpSpPr>
        <p:sp>
          <p:nvSpPr>
            <p:cNvPr id="174" name="직사각형 46">
              <a:extLst>
                <a:ext uri="{FF2B5EF4-FFF2-40B4-BE49-F238E27FC236}">
                  <a16:creationId xmlns:a16="http://schemas.microsoft.com/office/drawing/2014/main" id="{86E3B33A-B211-5044-8C8E-B0A587C55159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5" name="직사각형 47">
              <a:extLst>
                <a:ext uri="{FF2B5EF4-FFF2-40B4-BE49-F238E27FC236}">
                  <a16:creationId xmlns:a16="http://schemas.microsoft.com/office/drawing/2014/main" id="{25A1C908-02CF-8C42-9730-7E9BB1E0EBC2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6" name="직사각형 48">
              <a:extLst>
                <a:ext uri="{FF2B5EF4-FFF2-40B4-BE49-F238E27FC236}">
                  <a16:creationId xmlns:a16="http://schemas.microsoft.com/office/drawing/2014/main" id="{F2EA4497-82A0-E34E-900B-D88E68CA00FC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7" name="직사각형 49">
              <a:extLst>
                <a:ext uri="{FF2B5EF4-FFF2-40B4-BE49-F238E27FC236}">
                  <a16:creationId xmlns:a16="http://schemas.microsoft.com/office/drawing/2014/main" id="{9067F411-F718-9D4B-88A5-C160C8651E2D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94" name="직선 연결선 7">
            <a:extLst>
              <a:ext uri="{FF2B5EF4-FFF2-40B4-BE49-F238E27FC236}">
                <a16:creationId xmlns:a16="http://schemas.microsoft.com/office/drawing/2014/main" id="{A3B14768-0B23-3241-8282-D8415A3B9A86}"/>
              </a:ext>
            </a:extLst>
          </p:cNvPr>
          <p:cNvCxnSpPr/>
          <p:nvPr/>
        </p:nvCxnSpPr>
        <p:spPr>
          <a:xfrm>
            <a:off x="7240185" y="6576560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0">
            <a:extLst>
              <a:ext uri="{FF2B5EF4-FFF2-40B4-BE49-F238E27FC236}">
                <a16:creationId xmlns:a16="http://schemas.microsoft.com/office/drawing/2014/main" id="{46BB6E96-9897-3D4B-A406-2B87C4DBE936}"/>
              </a:ext>
            </a:extLst>
          </p:cNvPr>
          <p:cNvCxnSpPr/>
          <p:nvPr/>
        </p:nvCxnSpPr>
        <p:spPr>
          <a:xfrm>
            <a:off x="9108922" y="6532187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1">
            <a:extLst>
              <a:ext uri="{FF2B5EF4-FFF2-40B4-BE49-F238E27FC236}">
                <a16:creationId xmlns:a16="http://schemas.microsoft.com/office/drawing/2014/main" id="{8E8478F8-F598-5B46-BFDE-604207C259E0}"/>
              </a:ext>
            </a:extLst>
          </p:cNvPr>
          <p:cNvCxnSpPr/>
          <p:nvPr/>
        </p:nvCxnSpPr>
        <p:spPr>
          <a:xfrm>
            <a:off x="8186876" y="7022854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2">
            <a:extLst>
              <a:ext uri="{FF2B5EF4-FFF2-40B4-BE49-F238E27FC236}">
                <a16:creationId xmlns:a16="http://schemas.microsoft.com/office/drawing/2014/main" id="{CF34063F-D151-8F4F-9BB1-BEED803DF34E}"/>
              </a:ext>
            </a:extLst>
          </p:cNvPr>
          <p:cNvCxnSpPr/>
          <p:nvPr/>
        </p:nvCxnSpPr>
        <p:spPr>
          <a:xfrm>
            <a:off x="7230817" y="6882174"/>
            <a:ext cx="1882943" cy="0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DB9FEB0-8C32-404E-926A-8DCB81FFCC2C}"/>
              </a:ext>
            </a:extLst>
          </p:cNvPr>
          <p:cNvSpPr txBox="1"/>
          <p:nvPr/>
        </p:nvSpPr>
        <p:spPr>
          <a:xfrm>
            <a:off x="9453088" y="6964452"/>
            <a:ext cx="109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Bus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A50482A-C842-2E4E-A9D6-159155C88DB7}"/>
              </a:ext>
            </a:extLst>
          </p:cNvPr>
          <p:cNvSpPr txBox="1"/>
          <p:nvPr/>
        </p:nvSpPr>
        <p:spPr>
          <a:xfrm>
            <a:off x="9279136" y="7669872"/>
            <a:ext cx="15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Memory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cxnSp>
        <p:nvCxnSpPr>
          <p:cNvPr id="206" name="꺾인 연결선 38">
            <a:extLst>
              <a:ext uri="{FF2B5EF4-FFF2-40B4-BE49-F238E27FC236}">
                <a16:creationId xmlns:a16="http://schemas.microsoft.com/office/drawing/2014/main" id="{5CCAEB7E-E1F1-4941-BB1E-B2C5B539F4A4}"/>
              </a:ext>
            </a:extLst>
          </p:cNvPr>
          <p:cNvCxnSpPr/>
          <p:nvPr/>
        </p:nvCxnSpPr>
        <p:spPr>
          <a:xfrm rot="16200000" flipV="1">
            <a:off x="7409831" y="6374533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0FD02AE-75D4-C647-BAA3-603BC32ACAF9}"/>
                  </a:ext>
                </a:extLst>
              </p:cNvPr>
              <p:cNvSpPr txBox="1"/>
              <p:nvPr/>
            </p:nvSpPr>
            <p:spPr>
              <a:xfrm>
                <a:off x="6324934" y="5660658"/>
                <a:ext cx="5760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0FD02AE-75D4-C647-BAA3-603BC32AC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934" y="5660658"/>
                <a:ext cx="576064" cy="646331"/>
              </a:xfrm>
              <a:prstGeom prst="rect">
                <a:avLst/>
              </a:prstGeom>
              <a:blipFill>
                <a:blip r:embed="rId3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그룹 45">
            <a:extLst>
              <a:ext uri="{FF2B5EF4-FFF2-40B4-BE49-F238E27FC236}">
                <a16:creationId xmlns:a16="http://schemas.microsoft.com/office/drawing/2014/main" id="{D2AFED96-D8BD-F242-8A18-3DD279127092}"/>
              </a:ext>
            </a:extLst>
          </p:cNvPr>
          <p:cNvGrpSpPr/>
          <p:nvPr/>
        </p:nvGrpSpPr>
        <p:grpSpPr>
          <a:xfrm>
            <a:off x="635160" y="4631244"/>
            <a:ext cx="1896244" cy="1912736"/>
            <a:chOff x="467544" y="2420888"/>
            <a:chExt cx="1368153" cy="1323004"/>
          </a:xfrm>
          <a:noFill/>
        </p:grpSpPr>
        <p:sp>
          <p:nvSpPr>
            <p:cNvPr id="54" name="직사각형 46">
              <a:extLst>
                <a:ext uri="{FF2B5EF4-FFF2-40B4-BE49-F238E27FC236}">
                  <a16:creationId xmlns:a16="http://schemas.microsoft.com/office/drawing/2014/main" id="{65547CA8-3A3F-7447-9EFC-7EAA081D739C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47">
              <a:extLst>
                <a:ext uri="{FF2B5EF4-FFF2-40B4-BE49-F238E27FC236}">
                  <a16:creationId xmlns:a16="http://schemas.microsoft.com/office/drawing/2014/main" id="{D715F150-9216-4648-8DC3-27CDBF07A249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48">
              <a:extLst>
                <a:ext uri="{FF2B5EF4-FFF2-40B4-BE49-F238E27FC236}">
                  <a16:creationId xmlns:a16="http://schemas.microsoft.com/office/drawing/2014/main" id="{96DAB46F-D174-EC4B-A9BD-A4117C531ACB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49">
              <a:extLst>
                <a:ext uri="{FF2B5EF4-FFF2-40B4-BE49-F238E27FC236}">
                  <a16:creationId xmlns:a16="http://schemas.microsoft.com/office/drawing/2014/main" id="{7DB55CEF-7BF1-EE42-AEF4-F72898DCD117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8" name="그룹 45">
            <a:extLst>
              <a:ext uri="{FF2B5EF4-FFF2-40B4-BE49-F238E27FC236}">
                <a16:creationId xmlns:a16="http://schemas.microsoft.com/office/drawing/2014/main" id="{32EBF149-BBCF-0740-9324-C066066DCCD5}"/>
              </a:ext>
            </a:extLst>
          </p:cNvPr>
          <p:cNvGrpSpPr/>
          <p:nvPr/>
        </p:nvGrpSpPr>
        <p:grpSpPr>
          <a:xfrm>
            <a:off x="5882155" y="4623127"/>
            <a:ext cx="1896244" cy="1912736"/>
            <a:chOff x="467544" y="2420888"/>
            <a:chExt cx="1368153" cy="1323004"/>
          </a:xfrm>
          <a:noFill/>
        </p:grpSpPr>
        <p:sp>
          <p:nvSpPr>
            <p:cNvPr id="59" name="직사각형 46">
              <a:extLst>
                <a:ext uri="{FF2B5EF4-FFF2-40B4-BE49-F238E27FC236}">
                  <a16:creationId xmlns:a16="http://schemas.microsoft.com/office/drawing/2014/main" id="{4573E6D3-6114-9C41-B9AA-972D4280DA34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47">
              <a:extLst>
                <a:ext uri="{FF2B5EF4-FFF2-40B4-BE49-F238E27FC236}">
                  <a16:creationId xmlns:a16="http://schemas.microsoft.com/office/drawing/2014/main" id="{267F407D-6D26-B14A-A6E2-11192684749B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1" name="직사각형 48">
              <a:extLst>
                <a:ext uri="{FF2B5EF4-FFF2-40B4-BE49-F238E27FC236}">
                  <a16:creationId xmlns:a16="http://schemas.microsoft.com/office/drawing/2014/main" id="{A88E0C4C-33C4-584A-A649-B672ED9E370F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49">
              <a:extLst>
                <a:ext uri="{FF2B5EF4-FFF2-40B4-BE49-F238E27FC236}">
                  <a16:creationId xmlns:a16="http://schemas.microsoft.com/office/drawing/2014/main" id="{96B29604-6880-1441-8714-0FDDEA413897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표 14">
                <a:extLst>
                  <a:ext uri="{FF2B5EF4-FFF2-40B4-BE49-F238E27FC236}">
                    <a16:creationId xmlns:a16="http://schemas.microsoft.com/office/drawing/2014/main" id="{8F4DE345-85E7-6644-9039-77EC89EFF9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924363"/>
                  </p:ext>
                </p:extLst>
              </p:nvPr>
            </p:nvGraphicFramePr>
            <p:xfrm>
              <a:off x="7248435" y="719915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표 14">
                <a:extLst>
                  <a:ext uri="{FF2B5EF4-FFF2-40B4-BE49-F238E27FC236}">
                    <a16:creationId xmlns:a16="http://schemas.microsoft.com/office/drawing/2014/main" id="{8F4DE345-85E7-6644-9039-77EC89EFF9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924363"/>
                  </p:ext>
                </p:extLst>
              </p:nvPr>
            </p:nvGraphicFramePr>
            <p:xfrm>
              <a:off x="7248435" y="719915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703" t="-1563" r="-202703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1FC35D8-5E4D-474D-AEA2-5251D5468E8A}"/>
              </a:ext>
            </a:extLst>
          </p:cNvPr>
          <p:cNvGrpSpPr/>
          <p:nvPr/>
        </p:nvGrpSpPr>
        <p:grpSpPr>
          <a:xfrm>
            <a:off x="7423866" y="8037553"/>
            <a:ext cx="1656184" cy="402547"/>
            <a:chOff x="7423866" y="7916781"/>
            <a:chExt cx="1656184" cy="40254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3240A-CC81-E44A-932A-F15F8F5B5C3D}"/>
                </a:ext>
              </a:extLst>
            </p:cNvPr>
            <p:cNvSpPr txBox="1"/>
            <p:nvPr/>
          </p:nvSpPr>
          <p:spPr>
            <a:xfrm>
              <a:off x="7423866" y="791678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0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24603EB-0E28-7D48-9972-3B45F13454DC}"/>
                </a:ext>
              </a:extLst>
            </p:cNvPr>
            <p:cNvSpPr txBox="1"/>
            <p:nvPr/>
          </p:nvSpPr>
          <p:spPr>
            <a:xfrm>
              <a:off x="7887174" y="7919218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1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56E908-E180-964B-9AAD-B2D64D804509}"/>
                </a:ext>
              </a:extLst>
            </p:cNvPr>
            <p:cNvSpPr txBox="1"/>
            <p:nvPr/>
          </p:nvSpPr>
          <p:spPr>
            <a:xfrm>
              <a:off x="8344340" y="7919218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2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8F0492-F6B7-684A-9F72-3769101BD1BA}"/>
                </a:ext>
              </a:extLst>
            </p:cNvPr>
            <p:cNvSpPr txBox="1"/>
            <p:nvPr/>
          </p:nvSpPr>
          <p:spPr>
            <a:xfrm>
              <a:off x="8792018" y="7919218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3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3B016A9-58C8-FF4E-898E-F184D53BEA36}"/>
              </a:ext>
            </a:extLst>
          </p:cNvPr>
          <p:cNvSpPr txBox="1"/>
          <p:nvPr/>
        </p:nvSpPr>
        <p:spPr>
          <a:xfrm>
            <a:off x="346391" y="3895047"/>
            <a:ext cx="5185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0. Two CPUs with caches sharing memory</a:t>
            </a:r>
            <a:endParaRPr lang="ko-KR" altLang="en-US" sz="2200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810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2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Cache Coherence</a:t>
            </a:r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C87AEAF8-7E7E-5F44-938F-F593DFA7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2368211"/>
            <a:ext cx="12389223" cy="5501258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cxnSp>
        <p:nvCxnSpPr>
          <p:cNvPr id="121" name="직선 연결선 7">
            <a:extLst>
              <a:ext uri="{FF2B5EF4-FFF2-40B4-BE49-F238E27FC236}">
                <a16:creationId xmlns:a16="http://schemas.microsoft.com/office/drawing/2014/main" id="{A05D9DCE-BA81-CA4D-80BB-57AD9B12764A}"/>
              </a:ext>
            </a:extLst>
          </p:cNvPr>
          <p:cNvCxnSpPr/>
          <p:nvPr/>
        </p:nvCxnSpPr>
        <p:spPr>
          <a:xfrm>
            <a:off x="2040608" y="6595344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0">
            <a:extLst>
              <a:ext uri="{FF2B5EF4-FFF2-40B4-BE49-F238E27FC236}">
                <a16:creationId xmlns:a16="http://schemas.microsoft.com/office/drawing/2014/main" id="{9EC947CF-207A-3448-99A4-DD4DFBFDA63E}"/>
              </a:ext>
            </a:extLst>
          </p:cNvPr>
          <p:cNvCxnSpPr/>
          <p:nvPr/>
        </p:nvCxnSpPr>
        <p:spPr>
          <a:xfrm>
            <a:off x="3909345" y="6603728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1">
            <a:extLst>
              <a:ext uri="{FF2B5EF4-FFF2-40B4-BE49-F238E27FC236}">
                <a16:creationId xmlns:a16="http://schemas.microsoft.com/office/drawing/2014/main" id="{1CE03A8D-4B87-FD45-A22A-F5F7EF212324}"/>
              </a:ext>
            </a:extLst>
          </p:cNvPr>
          <p:cNvCxnSpPr/>
          <p:nvPr/>
        </p:nvCxnSpPr>
        <p:spPr>
          <a:xfrm>
            <a:off x="2987299" y="6883376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">
            <a:extLst>
              <a:ext uri="{FF2B5EF4-FFF2-40B4-BE49-F238E27FC236}">
                <a16:creationId xmlns:a16="http://schemas.microsoft.com/office/drawing/2014/main" id="{2ED50177-E942-1243-AB11-AE43EDCB402E}"/>
              </a:ext>
            </a:extLst>
          </p:cNvPr>
          <p:cNvCxnSpPr/>
          <p:nvPr/>
        </p:nvCxnSpPr>
        <p:spPr>
          <a:xfrm>
            <a:off x="2031240" y="6883376"/>
            <a:ext cx="1882943" cy="0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96358E3-C74D-954C-891F-C780A7138E7B}"/>
              </a:ext>
            </a:extLst>
          </p:cNvPr>
          <p:cNvSpPr txBox="1"/>
          <p:nvPr/>
        </p:nvSpPr>
        <p:spPr>
          <a:xfrm>
            <a:off x="4253511" y="6824974"/>
            <a:ext cx="109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Bus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6" name="표 14">
                <a:extLst>
                  <a:ext uri="{FF2B5EF4-FFF2-40B4-BE49-F238E27FC236}">
                    <a16:creationId xmlns:a16="http://schemas.microsoft.com/office/drawing/2014/main" id="{176F4879-6EE8-C946-8494-1EC1BF995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540351"/>
                  </p:ext>
                </p:extLst>
              </p:nvPr>
            </p:nvGraphicFramePr>
            <p:xfrm>
              <a:off x="1997537" y="723967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6" name="표 14">
                <a:extLst>
                  <a:ext uri="{FF2B5EF4-FFF2-40B4-BE49-F238E27FC236}">
                    <a16:creationId xmlns:a16="http://schemas.microsoft.com/office/drawing/2014/main" id="{176F4879-6EE8-C946-8494-1EC1BF995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540351"/>
                  </p:ext>
                </p:extLst>
              </p:nvPr>
            </p:nvGraphicFramePr>
            <p:xfrm>
              <a:off x="1997537" y="723967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587" r="-194737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E578AD5E-C978-1845-A276-CC559491E448}"/>
              </a:ext>
            </a:extLst>
          </p:cNvPr>
          <p:cNvSpPr txBox="1"/>
          <p:nvPr/>
        </p:nvSpPr>
        <p:spPr>
          <a:xfrm>
            <a:off x="4079559" y="7530394"/>
            <a:ext cx="15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Memory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69720C-F982-A849-BADC-3455F779FCD0}"/>
              </a:ext>
            </a:extLst>
          </p:cNvPr>
          <p:cNvGrpSpPr/>
          <p:nvPr/>
        </p:nvGrpSpPr>
        <p:grpSpPr>
          <a:xfrm>
            <a:off x="2224289" y="8122363"/>
            <a:ext cx="1656184" cy="402547"/>
            <a:chOff x="2224289" y="7777303"/>
            <a:chExt cx="1656184" cy="40254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3B9E53-AB88-304A-A708-E2FC5E094C57}"/>
                </a:ext>
              </a:extLst>
            </p:cNvPr>
            <p:cNvSpPr txBox="1"/>
            <p:nvPr/>
          </p:nvSpPr>
          <p:spPr>
            <a:xfrm>
              <a:off x="2224289" y="777730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0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CF84D09-752C-B842-A78E-2EB84EE74BE2}"/>
                </a:ext>
              </a:extLst>
            </p:cNvPr>
            <p:cNvSpPr txBox="1"/>
            <p:nvPr/>
          </p:nvSpPr>
          <p:spPr>
            <a:xfrm>
              <a:off x="2687597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1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750716B-DD5E-8249-B3A3-070EF4B210F4}"/>
                </a:ext>
              </a:extLst>
            </p:cNvPr>
            <p:cNvSpPr txBox="1"/>
            <p:nvPr/>
          </p:nvSpPr>
          <p:spPr>
            <a:xfrm>
              <a:off x="3144763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2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CE09711-918C-2C4E-9247-ED937DBC6A13}"/>
                </a:ext>
              </a:extLst>
            </p:cNvPr>
            <p:cNvSpPr txBox="1"/>
            <p:nvPr/>
          </p:nvSpPr>
          <p:spPr>
            <a:xfrm>
              <a:off x="3592441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3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</p:grpSp>
      <p:cxnSp>
        <p:nvCxnSpPr>
          <p:cNvPr id="132" name="직선 연결선 20">
            <a:extLst>
              <a:ext uri="{FF2B5EF4-FFF2-40B4-BE49-F238E27FC236}">
                <a16:creationId xmlns:a16="http://schemas.microsoft.com/office/drawing/2014/main" id="{61D50AA8-B1E4-AB42-A53F-3654151A5668}"/>
              </a:ext>
            </a:extLst>
          </p:cNvPr>
          <p:cNvCxnSpPr/>
          <p:nvPr/>
        </p:nvCxnSpPr>
        <p:spPr>
          <a:xfrm>
            <a:off x="5730915" y="3679568"/>
            <a:ext cx="0" cy="4608512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45">
            <a:extLst>
              <a:ext uri="{FF2B5EF4-FFF2-40B4-BE49-F238E27FC236}">
                <a16:creationId xmlns:a16="http://schemas.microsoft.com/office/drawing/2014/main" id="{EE996A2B-CB4A-C04D-BB9F-633B08FED455}"/>
              </a:ext>
            </a:extLst>
          </p:cNvPr>
          <p:cNvGrpSpPr/>
          <p:nvPr/>
        </p:nvGrpSpPr>
        <p:grpSpPr>
          <a:xfrm>
            <a:off x="3453449" y="4615672"/>
            <a:ext cx="1896244" cy="1912736"/>
            <a:chOff x="467544" y="2420888"/>
            <a:chExt cx="1368153" cy="1323004"/>
          </a:xfrm>
          <a:noFill/>
        </p:grpSpPr>
        <p:sp>
          <p:nvSpPr>
            <p:cNvPr id="141" name="직사각형 46">
              <a:extLst>
                <a:ext uri="{FF2B5EF4-FFF2-40B4-BE49-F238E27FC236}">
                  <a16:creationId xmlns:a16="http://schemas.microsoft.com/office/drawing/2014/main" id="{0F10B937-D9B6-9048-AC6F-D77EE080DA86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2" name="직사각형 47">
              <a:extLst>
                <a:ext uri="{FF2B5EF4-FFF2-40B4-BE49-F238E27FC236}">
                  <a16:creationId xmlns:a16="http://schemas.microsoft.com/office/drawing/2014/main" id="{36F05012-5BE2-8B48-BBB3-8C49F143AD8D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3" name="직사각형 48">
              <a:extLst>
                <a:ext uri="{FF2B5EF4-FFF2-40B4-BE49-F238E27FC236}">
                  <a16:creationId xmlns:a16="http://schemas.microsoft.com/office/drawing/2014/main" id="{57D94B7B-E222-F847-82B0-693A7CA22128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4" name="직사각형 49">
              <a:extLst>
                <a:ext uri="{FF2B5EF4-FFF2-40B4-BE49-F238E27FC236}">
                  <a16:creationId xmlns:a16="http://schemas.microsoft.com/office/drawing/2014/main" id="{C6C68808-C9F9-4448-A122-8F16AD4F7873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68" name="그룹 45">
            <a:extLst>
              <a:ext uri="{FF2B5EF4-FFF2-40B4-BE49-F238E27FC236}">
                <a16:creationId xmlns:a16="http://schemas.microsoft.com/office/drawing/2014/main" id="{B6EE20B8-67EA-834A-A868-D0E82E07EC45}"/>
              </a:ext>
            </a:extLst>
          </p:cNvPr>
          <p:cNvGrpSpPr/>
          <p:nvPr/>
        </p:nvGrpSpPr>
        <p:grpSpPr>
          <a:xfrm>
            <a:off x="635160" y="4631244"/>
            <a:ext cx="1896244" cy="1912736"/>
            <a:chOff x="467544" y="2420888"/>
            <a:chExt cx="1368153" cy="1323004"/>
          </a:xfrm>
          <a:noFill/>
        </p:grpSpPr>
        <p:sp>
          <p:nvSpPr>
            <p:cNvPr id="169" name="직사각형 46">
              <a:extLst>
                <a:ext uri="{FF2B5EF4-FFF2-40B4-BE49-F238E27FC236}">
                  <a16:creationId xmlns:a16="http://schemas.microsoft.com/office/drawing/2014/main" id="{9C853614-FABF-9B4A-B0E0-EDECC36722F2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0" name="직사각형 47">
              <a:extLst>
                <a:ext uri="{FF2B5EF4-FFF2-40B4-BE49-F238E27FC236}">
                  <a16:creationId xmlns:a16="http://schemas.microsoft.com/office/drawing/2014/main" id="{A17DCAC6-628A-404D-8709-7472CD062498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1" name="직사각형 48">
              <a:extLst>
                <a:ext uri="{FF2B5EF4-FFF2-40B4-BE49-F238E27FC236}">
                  <a16:creationId xmlns:a16="http://schemas.microsoft.com/office/drawing/2014/main" id="{7A43FEA4-D574-014A-B0C9-E46C6B02FF27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2" name="직사각형 49">
              <a:extLst>
                <a:ext uri="{FF2B5EF4-FFF2-40B4-BE49-F238E27FC236}">
                  <a16:creationId xmlns:a16="http://schemas.microsoft.com/office/drawing/2014/main" id="{CDB7271B-43AA-354D-ABD4-64A79D217985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CDEA83-745E-6C42-8817-78C496BA2E60}"/>
                  </a:ext>
                </a:extLst>
              </p:cNvPr>
              <p:cNvSpPr txBox="1"/>
              <p:nvPr/>
            </p:nvSpPr>
            <p:spPr>
              <a:xfrm>
                <a:off x="544348" y="3839827"/>
                <a:ext cx="50509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prstClr val="black"/>
                    </a:solidFill>
                    <a:latin typeface="Gill Sans MT" panose="020B0502020104020203" pitchFamily="34" charset="7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2400" dirty="0">
                    <a:solidFill>
                      <a:prstClr val="black"/>
                    </a:solidFill>
                    <a:latin typeface="Gill Sans MT" panose="020B0502020104020203" pitchFamily="34" charset="77"/>
                    <a:ea typeface="맑은 고딕" pitchFamily="50" charset="-127"/>
                  </a:rPr>
                  <a:t>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Gill Sans MT" panose="020B0502020104020203" pitchFamily="34" charset="77"/>
                    <a:ea typeface="맑은 고딕" pitchFamily="50" charset="-127"/>
                  </a:rPr>
                  <a:t>is updated and CPU1 is scheduled.</a:t>
                </a:r>
                <a:endParaRPr lang="ko-KR" altLang="en-US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CDEA83-745E-6C42-8817-78C496BA2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48" y="3839827"/>
                <a:ext cx="5050985" cy="461665"/>
              </a:xfrm>
              <a:prstGeom prst="rect">
                <a:avLst/>
              </a:prstGeom>
              <a:blipFill>
                <a:blip r:embed="rId3"/>
                <a:stretch>
                  <a:fillRect l="-1754" t="-7895" r="-150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EEB81C-D0CD-6D4F-9347-138269E55DBD}"/>
                  </a:ext>
                </a:extLst>
              </p:cNvPr>
              <p:cNvSpPr txBox="1"/>
              <p:nvPr/>
            </p:nvSpPr>
            <p:spPr>
              <a:xfrm>
                <a:off x="1041810" y="5895596"/>
                <a:ext cx="5760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EEB81C-D0CD-6D4F-9347-138269E55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10" y="5895596"/>
                <a:ext cx="576064" cy="646331"/>
              </a:xfrm>
              <a:prstGeom prst="rect">
                <a:avLst/>
              </a:prstGeom>
              <a:blipFill>
                <a:blip r:embed="rId4"/>
                <a:stretch>
                  <a:fillRect l="-21739" r="-8696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53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Cache Coherence</a:t>
            </a:r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C87AEAF8-7E7E-5F44-938F-F593DFA7F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2368211"/>
            <a:ext cx="12389223" cy="5501258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cxnSp>
        <p:nvCxnSpPr>
          <p:cNvPr id="121" name="직선 연결선 7">
            <a:extLst>
              <a:ext uri="{FF2B5EF4-FFF2-40B4-BE49-F238E27FC236}">
                <a16:creationId xmlns:a16="http://schemas.microsoft.com/office/drawing/2014/main" id="{A05D9DCE-BA81-CA4D-80BB-57AD9B12764A}"/>
              </a:ext>
            </a:extLst>
          </p:cNvPr>
          <p:cNvCxnSpPr/>
          <p:nvPr/>
        </p:nvCxnSpPr>
        <p:spPr>
          <a:xfrm>
            <a:off x="2040608" y="6595344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0">
            <a:extLst>
              <a:ext uri="{FF2B5EF4-FFF2-40B4-BE49-F238E27FC236}">
                <a16:creationId xmlns:a16="http://schemas.microsoft.com/office/drawing/2014/main" id="{9EC947CF-207A-3448-99A4-DD4DFBFDA63E}"/>
              </a:ext>
            </a:extLst>
          </p:cNvPr>
          <p:cNvCxnSpPr/>
          <p:nvPr/>
        </p:nvCxnSpPr>
        <p:spPr>
          <a:xfrm>
            <a:off x="3909345" y="6603728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1">
            <a:extLst>
              <a:ext uri="{FF2B5EF4-FFF2-40B4-BE49-F238E27FC236}">
                <a16:creationId xmlns:a16="http://schemas.microsoft.com/office/drawing/2014/main" id="{1CE03A8D-4B87-FD45-A22A-F5F7EF212324}"/>
              </a:ext>
            </a:extLst>
          </p:cNvPr>
          <p:cNvCxnSpPr/>
          <p:nvPr/>
        </p:nvCxnSpPr>
        <p:spPr>
          <a:xfrm>
            <a:off x="2987299" y="6883376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">
            <a:extLst>
              <a:ext uri="{FF2B5EF4-FFF2-40B4-BE49-F238E27FC236}">
                <a16:creationId xmlns:a16="http://schemas.microsoft.com/office/drawing/2014/main" id="{2ED50177-E942-1243-AB11-AE43EDCB402E}"/>
              </a:ext>
            </a:extLst>
          </p:cNvPr>
          <p:cNvCxnSpPr/>
          <p:nvPr/>
        </p:nvCxnSpPr>
        <p:spPr>
          <a:xfrm>
            <a:off x="2031240" y="6883376"/>
            <a:ext cx="1882943" cy="0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96358E3-C74D-954C-891F-C780A7138E7B}"/>
              </a:ext>
            </a:extLst>
          </p:cNvPr>
          <p:cNvSpPr txBox="1"/>
          <p:nvPr/>
        </p:nvSpPr>
        <p:spPr>
          <a:xfrm>
            <a:off x="4253511" y="6824974"/>
            <a:ext cx="109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Bus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6" name="표 14">
                <a:extLst>
                  <a:ext uri="{FF2B5EF4-FFF2-40B4-BE49-F238E27FC236}">
                    <a16:creationId xmlns:a16="http://schemas.microsoft.com/office/drawing/2014/main" id="{176F4879-6EE8-C946-8494-1EC1BF995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23703"/>
                  </p:ext>
                </p:extLst>
              </p:nvPr>
            </p:nvGraphicFramePr>
            <p:xfrm>
              <a:off x="1997537" y="723967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6" name="표 14">
                <a:extLst>
                  <a:ext uri="{FF2B5EF4-FFF2-40B4-BE49-F238E27FC236}">
                    <a16:creationId xmlns:a16="http://schemas.microsoft.com/office/drawing/2014/main" id="{176F4879-6EE8-C946-8494-1EC1BF9951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23703"/>
                  </p:ext>
                </p:extLst>
              </p:nvPr>
            </p:nvGraphicFramePr>
            <p:xfrm>
              <a:off x="1997537" y="723967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587" r="-194737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E578AD5E-C978-1845-A276-CC559491E448}"/>
              </a:ext>
            </a:extLst>
          </p:cNvPr>
          <p:cNvSpPr txBox="1"/>
          <p:nvPr/>
        </p:nvSpPr>
        <p:spPr>
          <a:xfrm>
            <a:off x="4079559" y="7530394"/>
            <a:ext cx="15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Memory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69720C-F982-A849-BADC-3455F779FCD0}"/>
              </a:ext>
            </a:extLst>
          </p:cNvPr>
          <p:cNvGrpSpPr/>
          <p:nvPr/>
        </p:nvGrpSpPr>
        <p:grpSpPr>
          <a:xfrm>
            <a:off x="2224289" y="8122363"/>
            <a:ext cx="1656184" cy="402547"/>
            <a:chOff x="2224289" y="7777303"/>
            <a:chExt cx="1656184" cy="40254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3B9E53-AB88-304A-A708-E2FC5E094C57}"/>
                </a:ext>
              </a:extLst>
            </p:cNvPr>
            <p:cNvSpPr txBox="1"/>
            <p:nvPr/>
          </p:nvSpPr>
          <p:spPr>
            <a:xfrm>
              <a:off x="2224289" y="7777303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0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CF84D09-752C-B842-A78E-2EB84EE74BE2}"/>
                </a:ext>
              </a:extLst>
            </p:cNvPr>
            <p:cNvSpPr txBox="1"/>
            <p:nvPr/>
          </p:nvSpPr>
          <p:spPr>
            <a:xfrm>
              <a:off x="2687597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1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750716B-DD5E-8249-B3A3-070EF4B210F4}"/>
                </a:ext>
              </a:extLst>
            </p:cNvPr>
            <p:cNvSpPr txBox="1"/>
            <p:nvPr/>
          </p:nvSpPr>
          <p:spPr>
            <a:xfrm>
              <a:off x="3144763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2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CE09711-918C-2C4E-9247-ED937DBC6A13}"/>
                </a:ext>
              </a:extLst>
            </p:cNvPr>
            <p:cNvSpPr txBox="1"/>
            <p:nvPr/>
          </p:nvSpPr>
          <p:spPr>
            <a:xfrm>
              <a:off x="3592441" y="7779740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3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</p:grpSp>
      <p:cxnSp>
        <p:nvCxnSpPr>
          <p:cNvPr id="132" name="직선 연결선 20">
            <a:extLst>
              <a:ext uri="{FF2B5EF4-FFF2-40B4-BE49-F238E27FC236}">
                <a16:creationId xmlns:a16="http://schemas.microsoft.com/office/drawing/2014/main" id="{61D50AA8-B1E4-AB42-A53F-3654151A5668}"/>
              </a:ext>
            </a:extLst>
          </p:cNvPr>
          <p:cNvCxnSpPr/>
          <p:nvPr/>
        </p:nvCxnSpPr>
        <p:spPr>
          <a:xfrm>
            <a:off x="5730915" y="3679568"/>
            <a:ext cx="0" cy="4608512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B650A86-1F64-0B48-BEF1-6C6FDAAD4E9E}"/>
              </a:ext>
            </a:extLst>
          </p:cNvPr>
          <p:cNvSpPr txBox="1"/>
          <p:nvPr/>
        </p:nvSpPr>
        <p:spPr>
          <a:xfrm>
            <a:off x="5934203" y="3863897"/>
            <a:ext cx="538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sz="240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defRPr>
            </a:lvl1pPr>
          </a:lstStyle>
          <a:p>
            <a:r>
              <a:rPr lang="en-US" altLang="ko-KR" dirty="0"/>
              <a:t>3. CPU1 re-reads the value at address A</a:t>
            </a:r>
            <a:endParaRPr lang="ko-KR" altLang="en-US" dirty="0"/>
          </a:p>
        </p:txBody>
      </p:sp>
      <p:grpSp>
        <p:nvGrpSpPr>
          <p:cNvPr id="140" name="그룹 45">
            <a:extLst>
              <a:ext uri="{FF2B5EF4-FFF2-40B4-BE49-F238E27FC236}">
                <a16:creationId xmlns:a16="http://schemas.microsoft.com/office/drawing/2014/main" id="{EE996A2B-CB4A-C04D-BB9F-633B08FED455}"/>
              </a:ext>
            </a:extLst>
          </p:cNvPr>
          <p:cNvGrpSpPr/>
          <p:nvPr/>
        </p:nvGrpSpPr>
        <p:grpSpPr>
          <a:xfrm>
            <a:off x="3453449" y="4615672"/>
            <a:ext cx="1896244" cy="1912736"/>
            <a:chOff x="467544" y="2420888"/>
            <a:chExt cx="1368153" cy="1323004"/>
          </a:xfrm>
          <a:noFill/>
        </p:grpSpPr>
        <p:sp>
          <p:nvSpPr>
            <p:cNvPr id="141" name="직사각형 46">
              <a:extLst>
                <a:ext uri="{FF2B5EF4-FFF2-40B4-BE49-F238E27FC236}">
                  <a16:creationId xmlns:a16="http://schemas.microsoft.com/office/drawing/2014/main" id="{0F10B937-D9B6-9048-AC6F-D77EE080DA86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2" name="직사각형 47">
              <a:extLst>
                <a:ext uri="{FF2B5EF4-FFF2-40B4-BE49-F238E27FC236}">
                  <a16:creationId xmlns:a16="http://schemas.microsoft.com/office/drawing/2014/main" id="{36F05012-5BE2-8B48-BBB3-8C49F143AD8D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3" name="직사각형 48">
              <a:extLst>
                <a:ext uri="{FF2B5EF4-FFF2-40B4-BE49-F238E27FC236}">
                  <a16:creationId xmlns:a16="http://schemas.microsoft.com/office/drawing/2014/main" id="{57D94B7B-E222-F847-82B0-693A7CA22128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4" name="직사각형 49">
              <a:extLst>
                <a:ext uri="{FF2B5EF4-FFF2-40B4-BE49-F238E27FC236}">
                  <a16:creationId xmlns:a16="http://schemas.microsoft.com/office/drawing/2014/main" id="{C6C68808-C9F9-4448-A122-8F16AD4F7873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68" name="그룹 45">
            <a:extLst>
              <a:ext uri="{FF2B5EF4-FFF2-40B4-BE49-F238E27FC236}">
                <a16:creationId xmlns:a16="http://schemas.microsoft.com/office/drawing/2014/main" id="{B6EE20B8-67EA-834A-A868-D0E82E07EC45}"/>
              </a:ext>
            </a:extLst>
          </p:cNvPr>
          <p:cNvGrpSpPr/>
          <p:nvPr/>
        </p:nvGrpSpPr>
        <p:grpSpPr>
          <a:xfrm>
            <a:off x="635160" y="4631244"/>
            <a:ext cx="1896244" cy="1912736"/>
            <a:chOff x="467544" y="2420888"/>
            <a:chExt cx="1368153" cy="1323004"/>
          </a:xfrm>
          <a:noFill/>
        </p:grpSpPr>
        <p:sp>
          <p:nvSpPr>
            <p:cNvPr id="169" name="직사각형 46">
              <a:extLst>
                <a:ext uri="{FF2B5EF4-FFF2-40B4-BE49-F238E27FC236}">
                  <a16:creationId xmlns:a16="http://schemas.microsoft.com/office/drawing/2014/main" id="{9C853614-FABF-9B4A-B0E0-EDECC36722F2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0" name="직사각형 47">
              <a:extLst>
                <a:ext uri="{FF2B5EF4-FFF2-40B4-BE49-F238E27FC236}">
                  <a16:creationId xmlns:a16="http://schemas.microsoft.com/office/drawing/2014/main" id="{A17DCAC6-628A-404D-8709-7472CD062498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1" name="직사각형 48">
              <a:extLst>
                <a:ext uri="{FF2B5EF4-FFF2-40B4-BE49-F238E27FC236}">
                  <a16:creationId xmlns:a16="http://schemas.microsoft.com/office/drawing/2014/main" id="{7A43FEA4-D574-014A-B0C9-E46C6B02FF27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2" name="직사각형 49">
              <a:extLst>
                <a:ext uri="{FF2B5EF4-FFF2-40B4-BE49-F238E27FC236}">
                  <a16:creationId xmlns:a16="http://schemas.microsoft.com/office/drawing/2014/main" id="{CDB7271B-43AA-354D-ABD4-64A79D217985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73" name="그룹 45">
            <a:extLst>
              <a:ext uri="{FF2B5EF4-FFF2-40B4-BE49-F238E27FC236}">
                <a16:creationId xmlns:a16="http://schemas.microsoft.com/office/drawing/2014/main" id="{CBFB4A9B-287D-1F40-B8CF-D160D67E67C0}"/>
              </a:ext>
            </a:extLst>
          </p:cNvPr>
          <p:cNvGrpSpPr/>
          <p:nvPr/>
        </p:nvGrpSpPr>
        <p:grpSpPr>
          <a:xfrm>
            <a:off x="8700444" y="4590302"/>
            <a:ext cx="1896244" cy="1912736"/>
            <a:chOff x="467544" y="2420888"/>
            <a:chExt cx="1368153" cy="1323004"/>
          </a:xfrm>
          <a:noFill/>
        </p:grpSpPr>
        <p:sp>
          <p:nvSpPr>
            <p:cNvPr id="174" name="직사각형 46">
              <a:extLst>
                <a:ext uri="{FF2B5EF4-FFF2-40B4-BE49-F238E27FC236}">
                  <a16:creationId xmlns:a16="http://schemas.microsoft.com/office/drawing/2014/main" id="{86E3B33A-B211-5044-8C8E-B0A587C55159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5" name="직사각형 47">
              <a:extLst>
                <a:ext uri="{FF2B5EF4-FFF2-40B4-BE49-F238E27FC236}">
                  <a16:creationId xmlns:a16="http://schemas.microsoft.com/office/drawing/2014/main" id="{25A1C908-02CF-8C42-9730-7E9BB1E0EBC2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6" name="직사각형 48">
              <a:extLst>
                <a:ext uri="{FF2B5EF4-FFF2-40B4-BE49-F238E27FC236}">
                  <a16:creationId xmlns:a16="http://schemas.microsoft.com/office/drawing/2014/main" id="{F2EA4497-82A0-E34E-900B-D88E68CA00FC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7" name="직사각형 49">
              <a:extLst>
                <a:ext uri="{FF2B5EF4-FFF2-40B4-BE49-F238E27FC236}">
                  <a16:creationId xmlns:a16="http://schemas.microsoft.com/office/drawing/2014/main" id="{9067F411-F718-9D4B-88A5-C160C8651E2D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78" name="그룹 45">
            <a:extLst>
              <a:ext uri="{FF2B5EF4-FFF2-40B4-BE49-F238E27FC236}">
                <a16:creationId xmlns:a16="http://schemas.microsoft.com/office/drawing/2014/main" id="{47A2563B-B08B-8F4A-ADA9-CD46BB082258}"/>
              </a:ext>
            </a:extLst>
          </p:cNvPr>
          <p:cNvGrpSpPr/>
          <p:nvPr/>
        </p:nvGrpSpPr>
        <p:grpSpPr>
          <a:xfrm>
            <a:off x="5882155" y="4623127"/>
            <a:ext cx="1896244" cy="1912736"/>
            <a:chOff x="467544" y="2420888"/>
            <a:chExt cx="1368153" cy="1323004"/>
          </a:xfrm>
          <a:noFill/>
        </p:grpSpPr>
        <p:sp>
          <p:nvSpPr>
            <p:cNvPr id="179" name="직사각형 46">
              <a:extLst>
                <a:ext uri="{FF2B5EF4-FFF2-40B4-BE49-F238E27FC236}">
                  <a16:creationId xmlns:a16="http://schemas.microsoft.com/office/drawing/2014/main" id="{96460E76-E0CB-9C4D-9C40-C590EC8C6CC9}"/>
                </a:ext>
              </a:extLst>
            </p:cNvPr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0" name="직사각형 47">
              <a:extLst>
                <a:ext uri="{FF2B5EF4-FFF2-40B4-BE49-F238E27FC236}">
                  <a16:creationId xmlns:a16="http://schemas.microsoft.com/office/drawing/2014/main" id="{88FD80E4-363D-EE49-B24C-0F3957B36F5A}"/>
                </a:ext>
              </a:extLst>
            </p:cNvPr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1" name="직사각형 48">
              <a:extLst>
                <a:ext uri="{FF2B5EF4-FFF2-40B4-BE49-F238E27FC236}">
                  <a16:creationId xmlns:a16="http://schemas.microsoft.com/office/drawing/2014/main" id="{67603F9D-4946-904F-B1CB-427D28DE09B6}"/>
                </a:ext>
              </a:extLst>
            </p:cNvPr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2" name="직사각형 49">
              <a:extLst>
                <a:ext uri="{FF2B5EF4-FFF2-40B4-BE49-F238E27FC236}">
                  <a16:creationId xmlns:a16="http://schemas.microsoft.com/office/drawing/2014/main" id="{871847BB-A3C7-D348-AAF9-8ADB71B182E5}"/>
                </a:ext>
              </a:extLst>
            </p:cNvPr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94" name="직선 연결선 7">
            <a:extLst>
              <a:ext uri="{FF2B5EF4-FFF2-40B4-BE49-F238E27FC236}">
                <a16:creationId xmlns:a16="http://schemas.microsoft.com/office/drawing/2014/main" id="{A3B14768-0B23-3241-8282-D8415A3B9A86}"/>
              </a:ext>
            </a:extLst>
          </p:cNvPr>
          <p:cNvCxnSpPr/>
          <p:nvPr/>
        </p:nvCxnSpPr>
        <p:spPr>
          <a:xfrm>
            <a:off x="7240185" y="6576560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0">
            <a:extLst>
              <a:ext uri="{FF2B5EF4-FFF2-40B4-BE49-F238E27FC236}">
                <a16:creationId xmlns:a16="http://schemas.microsoft.com/office/drawing/2014/main" id="{46BB6E96-9897-3D4B-A406-2B87C4DBE936}"/>
              </a:ext>
            </a:extLst>
          </p:cNvPr>
          <p:cNvCxnSpPr/>
          <p:nvPr/>
        </p:nvCxnSpPr>
        <p:spPr>
          <a:xfrm>
            <a:off x="9108922" y="6532187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1">
            <a:extLst>
              <a:ext uri="{FF2B5EF4-FFF2-40B4-BE49-F238E27FC236}">
                <a16:creationId xmlns:a16="http://schemas.microsoft.com/office/drawing/2014/main" id="{8E8478F8-F598-5B46-BFDE-604207C259E0}"/>
              </a:ext>
            </a:extLst>
          </p:cNvPr>
          <p:cNvCxnSpPr/>
          <p:nvPr/>
        </p:nvCxnSpPr>
        <p:spPr>
          <a:xfrm>
            <a:off x="8186876" y="7022854"/>
            <a:ext cx="0" cy="288032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2">
            <a:extLst>
              <a:ext uri="{FF2B5EF4-FFF2-40B4-BE49-F238E27FC236}">
                <a16:creationId xmlns:a16="http://schemas.microsoft.com/office/drawing/2014/main" id="{CF34063F-D151-8F4F-9BB1-BEED803DF34E}"/>
              </a:ext>
            </a:extLst>
          </p:cNvPr>
          <p:cNvCxnSpPr/>
          <p:nvPr/>
        </p:nvCxnSpPr>
        <p:spPr>
          <a:xfrm>
            <a:off x="7230817" y="6882174"/>
            <a:ext cx="1882943" cy="0"/>
          </a:xfrm>
          <a:prstGeom prst="line">
            <a:avLst/>
          </a:prstGeom>
          <a:ln w="254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DB9FEB0-8C32-404E-926A-8DCB81FFCC2C}"/>
              </a:ext>
            </a:extLst>
          </p:cNvPr>
          <p:cNvSpPr txBox="1"/>
          <p:nvPr/>
        </p:nvSpPr>
        <p:spPr>
          <a:xfrm>
            <a:off x="9453088" y="6964452"/>
            <a:ext cx="109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Bus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A50482A-C842-2E4E-A9D6-159155C88DB7}"/>
              </a:ext>
            </a:extLst>
          </p:cNvPr>
          <p:cNvSpPr txBox="1"/>
          <p:nvPr/>
        </p:nvSpPr>
        <p:spPr>
          <a:xfrm>
            <a:off x="9279136" y="7669872"/>
            <a:ext cx="15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rPr>
              <a:t>Memory</a:t>
            </a:r>
            <a:endParaRPr lang="ko-KR" altLang="en-US" sz="2000" b="1" dirty="0">
              <a:solidFill>
                <a:prstClr val="black"/>
              </a:solidFill>
              <a:latin typeface="Gill Sans MT" panose="020B0502020104020203" pitchFamily="34" charset="77"/>
              <a:ea typeface="맑은 고딕" pitchFamily="50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807AF9-04ED-064C-8593-616446455E21}"/>
              </a:ext>
            </a:extLst>
          </p:cNvPr>
          <p:cNvGrpSpPr/>
          <p:nvPr/>
        </p:nvGrpSpPr>
        <p:grpSpPr>
          <a:xfrm>
            <a:off x="7423866" y="8037553"/>
            <a:ext cx="1656184" cy="402547"/>
            <a:chOff x="7423866" y="7916781"/>
            <a:chExt cx="1656184" cy="402547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FD93829-6B22-A04A-8A2D-A9B71E92470B}"/>
                </a:ext>
              </a:extLst>
            </p:cNvPr>
            <p:cNvSpPr txBox="1"/>
            <p:nvPr/>
          </p:nvSpPr>
          <p:spPr>
            <a:xfrm>
              <a:off x="7423866" y="7916781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0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0927A86-4440-1246-B3B5-B2551C98798F}"/>
                </a:ext>
              </a:extLst>
            </p:cNvPr>
            <p:cNvSpPr txBox="1"/>
            <p:nvPr/>
          </p:nvSpPr>
          <p:spPr>
            <a:xfrm>
              <a:off x="7887174" y="7919218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1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74FE9A3-37E2-9E4A-856D-83E8C16A19E2}"/>
                </a:ext>
              </a:extLst>
            </p:cNvPr>
            <p:cNvSpPr txBox="1"/>
            <p:nvPr/>
          </p:nvSpPr>
          <p:spPr>
            <a:xfrm>
              <a:off x="8344340" y="7919218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2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E0C01E0-20B9-C843-9F04-95981439FF2B}"/>
                </a:ext>
              </a:extLst>
            </p:cNvPr>
            <p:cNvSpPr txBox="1"/>
            <p:nvPr/>
          </p:nvSpPr>
          <p:spPr>
            <a:xfrm>
              <a:off x="8792018" y="7919218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rPr>
                <a:t>3</a:t>
              </a:r>
              <a:endParaRPr lang="ko-KR" altLang="en-US" sz="20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7" name="표 14">
                <a:extLst>
                  <a:ext uri="{FF2B5EF4-FFF2-40B4-BE49-F238E27FC236}">
                    <a16:creationId xmlns:a16="http://schemas.microsoft.com/office/drawing/2014/main" id="{84DB8FA7-970C-324C-8A93-2EC0D6F50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154516"/>
                  </p:ext>
                </p:extLst>
              </p:nvPr>
            </p:nvGraphicFramePr>
            <p:xfrm>
              <a:off x="7248435" y="719915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7" name="표 14">
                <a:extLst>
                  <a:ext uri="{FF2B5EF4-FFF2-40B4-BE49-F238E27FC236}">
                    <a16:creationId xmlns:a16="http://schemas.microsoft.com/office/drawing/2014/main" id="{84DB8FA7-970C-324C-8A93-2EC0D6F50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3154516"/>
                  </p:ext>
                </p:extLst>
              </p:nvPr>
            </p:nvGraphicFramePr>
            <p:xfrm>
              <a:off x="7248435" y="7199152"/>
              <a:ext cx="1882936" cy="7986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07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07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9865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03" t="-1563" r="-202703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CDEA83-745E-6C42-8817-78C496BA2E60}"/>
                  </a:ext>
                </a:extLst>
              </p:cNvPr>
              <p:cNvSpPr txBox="1"/>
              <p:nvPr/>
            </p:nvSpPr>
            <p:spPr>
              <a:xfrm>
                <a:off x="544348" y="3839827"/>
                <a:ext cx="50509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prstClr val="black"/>
                    </a:solidFill>
                    <a:latin typeface="Gill Sans MT" panose="020B0502020104020203" pitchFamily="34" charset="7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2400" dirty="0">
                    <a:solidFill>
                      <a:prstClr val="black"/>
                    </a:solidFill>
                    <a:latin typeface="Gill Sans MT" panose="020B0502020104020203" pitchFamily="34" charset="77"/>
                    <a:ea typeface="맑은 고딕" pitchFamily="50" charset="-127"/>
                  </a:rPr>
                  <a:t>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Gill Sans MT" panose="020B0502020104020203" pitchFamily="34" charset="77"/>
                    <a:ea typeface="맑은 고딕" pitchFamily="50" charset="-127"/>
                  </a:rPr>
                  <a:t>is updated and CPU1 is scheduled.</a:t>
                </a:r>
                <a:endParaRPr lang="ko-KR" altLang="en-US" sz="2400" dirty="0">
                  <a:solidFill>
                    <a:prstClr val="black"/>
                  </a:solidFill>
                  <a:latin typeface="Gill Sans MT" panose="020B0502020104020203" pitchFamily="34" charset="7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7CDEA83-745E-6C42-8817-78C496BA2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48" y="3839827"/>
                <a:ext cx="5050985" cy="461665"/>
              </a:xfrm>
              <a:prstGeom prst="rect">
                <a:avLst/>
              </a:prstGeom>
              <a:blipFill>
                <a:blip r:embed="rId4"/>
                <a:stretch>
                  <a:fillRect l="-1754" t="-7895" r="-150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꺾인 연결선 38">
            <a:extLst>
              <a:ext uri="{FF2B5EF4-FFF2-40B4-BE49-F238E27FC236}">
                <a16:creationId xmlns:a16="http://schemas.microsoft.com/office/drawing/2014/main" id="{9F9DAABA-1AB6-3E4D-A7B6-D85E9979420C}"/>
              </a:ext>
            </a:extLst>
          </p:cNvPr>
          <p:cNvCxnSpPr/>
          <p:nvPr/>
        </p:nvCxnSpPr>
        <p:spPr>
          <a:xfrm rot="5400000" flipH="1" flipV="1">
            <a:off x="8398122" y="6421557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09CEB8-E86B-DB4C-BAAA-44A3BFD450DC}"/>
                  </a:ext>
                </a:extLst>
              </p:cNvPr>
              <p:cNvSpPr txBox="1"/>
              <p:nvPr/>
            </p:nvSpPr>
            <p:spPr>
              <a:xfrm>
                <a:off x="9152782" y="5881255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09CEB8-E86B-DB4C-BAAA-44A3BFD4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782" y="5881255"/>
                <a:ext cx="576064" cy="369332"/>
              </a:xfrm>
              <a:prstGeom prst="rect">
                <a:avLst/>
              </a:prstGeom>
              <a:blipFill>
                <a:blip r:embed="rId5"/>
                <a:stretch>
                  <a:fillRect l="-15217" b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CB3F62-848A-1F41-930A-55AFE040E482}"/>
                  </a:ext>
                </a:extLst>
              </p:cNvPr>
              <p:cNvSpPr txBox="1"/>
              <p:nvPr/>
            </p:nvSpPr>
            <p:spPr>
              <a:xfrm>
                <a:off x="6323518" y="5846880"/>
                <a:ext cx="5760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CB3F62-848A-1F41-930A-55AFE040E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18" y="5846880"/>
                <a:ext cx="576064" cy="646331"/>
              </a:xfrm>
              <a:prstGeom prst="rect">
                <a:avLst/>
              </a:prstGeom>
              <a:blipFill>
                <a:blip r:embed="rId6"/>
                <a:stretch>
                  <a:fillRect l="-23913" r="-869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EEB81C-D0CD-6D4F-9347-138269E55DBD}"/>
                  </a:ext>
                </a:extLst>
              </p:cNvPr>
              <p:cNvSpPr txBox="1"/>
              <p:nvPr/>
            </p:nvSpPr>
            <p:spPr>
              <a:xfrm>
                <a:off x="1041810" y="5895596"/>
                <a:ext cx="5760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EEB81C-D0CD-6D4F-9347-138269E55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10" y="5895596"/>
                <a:ext cx="576064" cy="646331"/>
              </a:xfrm>
              <a:prstGeom prst="rect">
                <a:avLst/>
              </a:prstGeom>
              <a:blipFill>
                <a:blip r:embed="rId7"/>
                <a:stretch>
                  <a:fillRect l="-21739" r="-8696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5EAC549-3C12-DD44-8A19-EC71C86DB89B}"/>
              </a:ext>
            </a:extLst>
          </p:cNvPr>
          <p:cNvSpPr/>
          <p:nvPr/>
        </p:nvSpPr>
        <p:spPr>
          <a:xfrm>
            <a:off x="6070353" y="8707241"/>
            <a:ext cx="5843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Inconsistency Problem!</a:t>
            </a:r>
          </a:p>
        </p:txBody>
      </p:sp>
    </p:spTree>
    <p:extLst>
      <p:ext uri="{BB962C8B-B14F-4D97-AF65-F5344CB8AC3E}">
        <p14:creationId xmlns:p14="http://schemas.microsoft.com/office/powerpoint/2010/main" val="716419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Preemptive Schedu</a:t>
            </a:r>
            <a:r>
              <a:rPr lang="en-US" sz="6480" dirty="0">
                <a:solidFill>
                  <a:srgbClr val="FFFFFF"/>
                </a:solidFill>
              </a:rPr>
              <a:t>ling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468" name="Shape 468"/>
          <p:cNvSpPr>
            <a:spLocks noGrp="1"/>
          </p:cNvSpPr>
          <p:nvPr>
            <p:ph type="body" idx="4294967295"/>
          </p:nvPr>
        </p:nvSpPr>
        <p:spPr>
          <a:xfrm>
            <a:off x="387350" y="2392363"/>
            <a:ext cx="12617450" cy="71707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Prev schedulers</a:t>
            </a:r>
            <a:r>
              <a:rPr sz="3800" dirty="0">
                <a:solidFill>
                  <a:srgbClr val="333333"/>
                </a:solidFill>
              </a:rPr>
              <a:t>: 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FIFO and SJF are non-preemptive</a:t>
            </a:r>
            <a:endParaRPr lang="en-US" sz="3500" b="1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Only schedule new job when previous job voluntarily relinquishes CPU (performs I/O or exits)</a:t>
            </a:r>
            <a:endParaRPr sz="35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New scheduler</a:t>
            </a:r>
            <a:r>
              <a:rPr sz="3800" dirty="0">
                <a:solidFill>
                  <a:srgbClr val="333333"/>
                </a:solidFill>
              </a:rPr>
              <a:t>: 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Preemptive: Potentially schedule different job at any point by taking CPU away from running job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STCF (Shortest Time-to-Completion First)</a:t>
            </a:r>
            <a:endParaRPr lang="en-US" sz="3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Always </a:t>
            </a:r>
            <a:r>
              <a:rPr sz="3800" dirty="0">
                <a:solidFill>
                  <a:srgbClr val="333333"/>
                </a:solidFill>
              </a:rPr>
              <a:t>run </a:t>
            </a:r>
            <a:r>
              <a:rPr lang="en-US" sz="3800" dirty="0">
                <a:solidFill>
                  <a:srgbClr val="333333"/>
                </a:solidFill>
              </a:rPr>
              <a:t>job that </a:t>
            </a:r>
            <a:r>
              <a:rPr sz="3800" dirty="0">
                <a:solidFill>
                  <a:srgbClr val="333333"/>
                </a:solidFill>
              </a:rPr>
              <a:t>will complete the quickest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Cache Coherence Solution</a:t>
            </a:r>
          </a:p>
        </p:txBody>
      </p:sp>
      <p:sp>
        <p:nvSpPr>
          <p:cNvPr id="59" name="Content Placeholder 3">
            <a:extLst>
              <a:ext uri="{FF2B5EF4-FFF2-40B4-BE49-F238E27FC236}">
                <a16:creationId xmlns:a16="http://schemas.microsoft.com/office/drawing/2014/main" id="{C0259C40-0612-A84B-83BA-85382701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29" y="2224443"/>
            <a:ext cx="12553641" cy="7188498"/>
          </a:xfrm>
        </p:spPr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32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Don’t forget synchronization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AFF9B680-A262-3F4A-87E1-10BF9CC6DCB6}"/>
              </a:ext>
            </a:extLst>
          </p:cNvPr>
          <p:cNvSpPr/>
          <p:nvPr/>
        </p:nvSpPr>
        <p:spPr>
          <a:xfrm>
            <a:off x="252051" y="2408907"/>
            <a:ext cx="13157195" cy="452431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400" dirty="0" err="1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2400" dirty="0" err="1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2400" dirty="0" err="1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400" dirty="0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2400" dirty="0" err="1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= head; 	    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2400" dirty="0" err="1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value = head-&gt;value;  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9 		head = head-&gt;next; 	   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2400" dirty="0">
                <a:solidFill>
                  <a:srgbClr val="F79646">
                    <a:lumMod val="75000"/>
                  </a:srgbClr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</p:spTree>
    <p:extLst>
      <p:ext uri="{BB962C8B-B14F-4D97-AF65-F5344CB8AC3E}">
        <p14:creationId xmlns:p14="http://schemas.microsoft.com/office/powerpoint/2010/main" val="14772886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Don’t forget synchronization</a:t>
            </a: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AFF9B680-A262-3F4A-87E1-10BF9CC6DCB6}"/>
              </a:ext>
            </a:extLst>
          </p:cNvPr>
          <p:cNvSpPr/>
          <p:nvPr/>
        </p:nvSpPr>
        <p:spPr>
          <a:xfrm>
            <a:off x="252051" y="2039575"/>
            <a:ext cx="13157195" cy="526297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400" dirty="0" err="1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2400" dirty="0" err="1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2400" dirty="0" err="1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2400" dirty="0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marL="457200" indent="-457200">
              <a:buAutoNum type="arabicPlain" startAt="6"/>
            </a:pPr>
            <a:r>
              <a:rPr lang="en-US" altLang="ko-KR" sz="2400" dirty="0" err="1">
                <a:solidFill>
                  <a:srgbClr val="00B05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2400" dirty="0">
                <a:solidFill>
                  <a:schemeClr val="bg1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() 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 marL="457200" indent="-457200">
              <a:buFontTx/>
              <a:buAutoNum type="arabicPlain" startAt="6"/>
            </a:pP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     	</a:t>
            </a:r>
            <a:r>
              <a:rPr lang="en-US" altLang="ko-KR" sz="2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= head; 	    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2400" dirty="0" err="1">
                <a:solidFill>
                  <a:schemeClr val="bg1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400" dirty="0">
                <a:solidFill>
                  <a:schemeClr val="bg1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value = head-&gt;value;  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10 		head = head-&gt;next; 	   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pPr marL="1371600" lvl="2" indent="-1355725">
              <a:buAutoNum type="arabicPlain" startAt="11"/>
            </a:pP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    free(</a:t>
            </a:r>
            <a:r>
              <a:rPr lang="en-US" altLang="ko-KR" sz="2400" dirty="0" err="1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pPr marL="457200" indent="-457200">
              <a:buFontTx/>
              <a:buAutoNum type="arabicPlain" startAt="11"/>
            </a:pP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               </a:t>
            </a:r>
            <a:r>
              <a:rPr lang="en-US" altLang="ko-KR" sz="2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2400" dirty="0">
                <a:solidFill>
                  <a:srgbClr val="F79646">
                    <a:lumMod val="75000"/>
                  </a:srgbClr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2400" dirty="0">
                <a:solidFill>
                  <a:srgbClr val="00B0F0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Gill Sans MT" panose="020B0502020104020203" pitchFamily="34" charset="77"/>
                <a:ea typeface="맑은 고딕" pitchFamily="50" charset="-127"/>
                <a:cs typeface="Courier New" pitchFamily="49" charset="0"/>
              </a:rPr>
              <a:t>13 	}</a:t>
            </a:r>
          </a:p>
        </p:txBody>
      </p:sp>
    </p:spTree>
    <p:extLst>
      <p:ext uri="{BB962C8B-B14F-4D97-AF65-F5344CB8AC3E}">
        <p14:creationId xmlns:p14="http://schemas.microsoft.com/office/powerpoint/2010/main" val="32926400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Cache Affinity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267DCBD-046A-DA4D-A39C-0C15E4DB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29" y="2224443"/>
            <a:ext cx="12553641" cy="7188498"/>
          </a:xfrm>
        </p:spPr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4F543C-2B4A-2C44-9B8A-513CD0A3AB7D}"/>
              </a:ext>
            </a:extLst>
          </p:cNvPr>
          <p:cNvSpPr/>
          <p:nvPr/>
        </p:nvSpPr>
        <p:spPr>
          <a:xfrm>
            <a:off x="428825" y="5660630"/>
            <a:ext cx="123548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dirty="0">
                <a:solidFill>
                  <a:prstClr val="black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3200" dirty="0">
                <a:solidFill>
                  <a:srgbClr val="FF0000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cache affinity</a:t>
            </a:r>
            <a:r>
              <a:rPr lang="en-US" altLang="ko-KR" sz="3200" dirty="0">
                <a:solidFill>
                  <a:prstClr val="black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 when making its scheduling decision.</a:t>
            </a:r>
          </a:p>
        </p:txBody>
      </p:sp>
    </p:spTree>
    <p:extLst>
      <p:ext uri="{BB962C8B-B14F-4D97-AF65-F5344CB8AC3E}">
        <p14:creationId xmlns:p14="http://schemas.microsoft.com/office/powerpoint/2010/main" val="255996102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Cache Affinity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6E6AD706-A722-EA4D-BAA4-0D2FB6AD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282" y="2251670"/>
            <a:ext cx="11936656" cy="7226438"/>
          </a:xfrm>
        </p:spPr>
        <p:txBody>
          <a:bodyPr>
            <a:normAutofit/>
          </a:bodyPr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3E3CCE0-B3FE-0D49-94D9-A70ABA94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90" y="3072077"/>
            <a:ext cx="69889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63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Cache Affinity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6E6AD706-A722-EA4D-BAA4-0D2FB6AD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282" y="2251670"/>
            <a:ext cx="11936656" cy="7226438"/>
          </a:xfrm>
        </p:spPr>
        <p:txBody>
          <a:bodyPr>
            <a:normAutofit/>
          </a:bodyPr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3E3CCE0-B3FE-0D49-94D9-A70ABA94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90" y="3072077"/>
            <a:ext cx="6988907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CF444-8FA6-2346-B44F-71956E1DF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07" y="6718893"/>
            <a:ext cx="7496378" cy="29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5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Scheduling Cache Affinity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721A39A-0409-C546-9C5C-0D094996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2374763"/>
            <a:ext cx="12587287" cy="71385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5AFA6-86B0-DA43-902D-6426F0C3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0" y="2058375"/>
            <a:ext cx="11809797" cy="45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576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Scheduling Cache Affinity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721A39A-0409-C546-9C5C-0D094996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2374763"/>
            <a:ext cx="12587287" cy="7138514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5AFA6-86B0-DA43-902D-6426F0C3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0" y="2058375"/>
            <a:ext cx="11809797" cy="45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0639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Multi-queue Multiprocessor Scheduling (MQMS)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721A39A-0409-C546-9C5C-0D094996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2374763"/>
            <a:ext cx="12587287" cy="7138514"/>
          </a:xfrm>
        </p:spPr>
        <p:txBody>
          <a:bodyPr>
            <a:normAutofit/>
          </a:bodyPr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19808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r>
              <a:rPr lang="en-US" altLang="ko-KR" dirty="0"/>
              <a:t>Multi-queue Multiprocessor Scheduling (MQMS)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721A39A-0409-C546-9C5C-0D094996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2374763"/>
            <a:ext cx="12587287" cy="7138514"/>
          </a:xfrm>
        </p:spPr>
        <p:txBody>
          <a:bodyPr>
            <a:normAutofit/>
          </a:bodyPr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82E4B-38F6-8F42-81EA-352CA25A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7" y="3724031"/>
            <a:ext cx="12038732" cy="40835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A4304E-AE43-1B46-A28E-3099A92EFFFE}"/>
              </a:ext>
            </a:extLst>
          </p:cNvPr>
          <p:cNvSpPr/>
          <p:nvPr/>
        </p:nvSpPr>
        <p:spPr>
          <a:xfrm>
            <a:off x="1108570" y="8312948"/>
            <a:ext cx="10552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MQMS provides more </a:t>
            </a:r>
            <a:r>
              <a:rPr lang="en-US" altLang="ko-KR" sz="3200" b="1" dirty="0">
                <a:solidFill>
                  <a:srgbClr val="FF0000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scalability</a:t>
            </a:r>
            <a:r>
              <a:rPr lang="en-US" altLang="ko-KR" sz="32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 and </a:t>
            </a:r>
            <a:r>
              <a:rPr lang="en-US" altLang="ko-KR" sz="3200" b="1" dirty="0">
                <a:solidFill>
                  <a:srgbClr val="FF0000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cache affinity</a:t>
            </a:r>
            <a:r>
              <a:rPr lang="en-US" altLang="ko-KR" sz="3200" b="1" dirty="0">
                <a:solidFill>
                  <a:prstClr val="black"/>
                </a:solidFill>
                <a:latin typeface="Gill Sans MT" panose="020B0502020104020203" pitchFamily="34" charset="7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9580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760" name="Shape 760"/>
          <p:cNvSpPr>
            <a:spLocks noGrp="1"/>
          </p:cNvSpPr>
          <p:nvPr>
            <p:ph type="body" idx="4294967295"/>
          </p:nvPr>
        </p:nvSpPr>
        <p:spPr>
          <a:xfrm>
            <a:off x="8713788" y="2555875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761" name="Shape 761"/>
          <p:cNvSpPr/>
          <p:nvPr/>
        </p:nvSpPr>
        <p:spPr>
          <a:xfrm>
            <a:off x="4762500" y="2555444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 dirty="0">
                <a:solidFill>
                  <a:srgbClr val="7BDB45"/>
                </a:solidFill>
              </a:rPr>
              <a:t>:</a:t>
            </a:r>
            <a:br>
              <a:rPr sz="3800" dirty="0">
                <a:solidFill>
                  <a:srgbClr val="7BDB45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FIFO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SJF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STCF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RR</a:t>
            </a:r>
          </a:p>
        </p:txBody>
      </p:sp>
      <p:sp>
        <p:nvSpPr>
          <p:cNvPr id="762" name="Shape 762"/>
          <p:cNvSpPr/>
          <p:nvPr/>
        </p:nvSpPr>
        <p:spPr>
          <a:xfrm>
            <a:off x="698500" y="2555444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 dirty="0">
                <a:solidFill>
                  <a:srgbClr val="D45954"/>
                </a:solidFill>
              </a:rPr>
              <a:t>: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D45954"/>
                </a:solidFill>
              </a:rPr>
              <a:t>arrival_time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D45954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025" name="Shape 1025"/>
          <p:cNvSpPr>
            <a:spLocks noGrp="1"/>
          </p:cNvSpPr>
          <p:nvPr>
            <p:ph type="body" idx="4294967295"/>
          </p:nvPr>
        </p:nvSpPr>
        <p:spPr>
          <a:xfrm>
            <a:off x="325861" y="2411412"/>
            <a:ext cx="11568113" cy="49307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Understand goals (metrics) and workload, then design scheduler around that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General purpose schedulers need to support processes with different goals</a:t>
            </a:r>
            <a:endParaRPr lang="en-US" sz="3800" dirty="0">
              <a:solidFill>
                <a:schemeClr val="bg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1"/>
                </a:solidFill>
              </a:rPr>
              <a:t>Past behavior is good predictor of future behavior</a:t>
            </a:r>
            <a:endParaRPr sz="3800" dirty="0">
              <a:solidFill>
                <a:schemeClr val="bg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Random algorithms </a:t>
            </a:r>
            <a:r>
              <a:rPr lang="en-US" sz="3800" dirty="0">
                <a:solidFill>
                  <a:schemeClr val="bg1"/>
                </a:solidFill>
              </a:rPr>
              <a:t>(lottery scheduling) can be </a:t>
            </a:r>
            <a:r>
              <a:rPr sz="3800" dirty="0">
                <a:solidFill>
                  <a:schemeClr val="bg1"/>
                </a:solidFill>
              </a:rPr>
              <a:t>simple to implement, and avoid corner cases.</a:t>
            </a:r>
            <a:endParaRPr lang="en-US" sz="3800" dirty="0">
              <a:solidFill>
                <a:schemeClr val="bg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bg1"/>
                </a:solidFill>
              </a:rPr>
              <a:t>Important to consider caches in multiprocessor scheduling</a:t>
            </a:r>
            <a:endParaRPr sz="3800" dirty="0">
              <a:solidFill>
                <a:schemeClr val="bg1"/>
              </a:solidFill>
            </a:endParaRPr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C743061C-F729-8B4B-A132-DF716444A3EA}"/>
              </a:ext>
            </a:extLst>
          </p:cNvPr>
          <p:cNvSpPr txBox="1">
            <a:spLocks/>
          </p:cNvSpPr>
          <p:nvPr/>
        </p:nvSpPr>
        <p:spPr>
          <a:xfrm>
            <a:off x="0" y="9227729"/>
            <a:ext cx="13004800" cy="47905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1"/>
                </a:solidFill>
              </a:rPr>
              <a:t>* Materials  modified and reused from OSTEP book and lectures of Prof. Andrea </a:t>
            </a:r>
            <a:r>
              <a:rPr lang="en-US" sz="1800" dirty="0" err="1">
                <a:solidFill>
                  <a:schemeClr val="bg1"/>
                </a:solidFill>
              </a:rPr>
              <a:t>Arpaci-Dusseau</a:t>
            </a:r>
            <a:r>
              <a:rPr lang="en-US" sz="1800" dirty="0">
                <a:solidFill>
                  <a:schemeClr val="bg1"/>
                </a:solidFill>
              </a:rPr>
              <a:t> and Prof. </a:t>
            </a:r>
            <a:r>
              <a:rPr lang="en-US" sz="1800" dirty="0" err="1">
                <a:solidFill>
                  <a:schemeClr val="bg1"/>
                </a:solidFill>
              </a:rPr>
              <a:t>Yojip</a:t>
            </a:r>
            <a:r>
              <a:rPr lang="en-US" sz="1800" dirty="0">
                <a:solidFill>
                  <a:schemeClr val="bg1"/>
                </a:solidFill>
              </a:rPr>
              <a:t> Won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5939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0" y="2581275"/>
            <a:ext cx="11099800" cy="5027613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Not I/O Aware</a:t>
            </a:r>
          </a:p>
        </p:txBody>
      </p:sp>
      <p:sp>
        <p:nvSpPr>
          <p:cNvPr id="771" name="Shape 771"/>
          <p:cNvSpPr/>
          <p:nvPr/>
        </p:nvSpPr>
        <p:spPr>
          <a:xfrm>
            <a:off x="4893733" y="3662374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72" name="Shape 772"/>
          <p:cNvSpPr/>
          <p:nvPr/>
        </p:nvSpPr>
        <p:spPr>
          <a:xfrm>
            <a:off x="4271197" y="5025064"/>
            <a:ext cx="5080000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427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4085383" y="507968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554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5237562" y="5079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77" name="Shape 777"/>
          <p:cNvSpPr/>
          <p:nvPr/>
        </p:nvSpPr>
        <p:spPr>
          <a:xfrm>
            <a:off x="681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6507562" y="5079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779" name="Shape 779"/>
          <p:cNvSpPr/>
          <p:nvPr/>
        </p:nvSpPr>
        <p:spPr>
          <a:xfrm>
            <a:off x="681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808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7777562" y="5079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782" name="Shape 782"/>
          <p:cNvSpPr/>
          <p:nvPr/>
        </p:nvSpPr>
        <p:spPr>
          <a:xfrm>
            <a:off x="935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9047562" y="5079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784" name="Shape 784"/>
          <p:cNvSpPr/>
          <p:nvPr/>
        </p:nvSpPr>
        <p:spPr>
          <a:xfrm>
            <a:off x="2595544" y="3936688"/>
            <a:ext cx="11509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Disk:</a:t>
            </a:r>
          </a:p>
        </p:txBody>
      </p:sp>
      <p:sp>
        <p:nvSpPr>
          <p:cNvPr id="785" name="Shape 785"/>
          <p:cNvSpPr/>
          <p:nvPr/>
        </p:nvSpPr>
        <p:spPr>
          <a:xfrm>
            <a:off x="4258733" y="2138374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86" name="Shape 786"/>
          <p:cNvSpPr/>
          <p:nvPr/>
        </p:nvSpPr>
        <p:spPr>
          <a:xfrm>
            <a:off x="7421033" y="2138374"/>
            <a:ext cx="194455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87" name="Shape 787"/>
          <p:cNvSpPr/>
          <p:nvPr/>
        </p:nvSpPr>
        <p:spPr>
          <a:xfrm>
            <a:off x="2528217" y="2412688"/>
            <a:ext cx="12182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CPU:</a:t>
            </a:r>
          </a:p>
        </p:txBody>
      </p:sp>
      <p:sp>
        <p:nvSpPr>
          <p:cNvPr id="788" name="Shape 788"/>
          <p:cNvSpPr/>
          <p:nvPr/>
        </p:nvSpPr>
        <p:spPr>
          <a:xfrm>
            <a:off x="6163733" y="3662374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89" name="Shape 789"/>
          <p:cNvSpPr/>
          <p:nvPr/>
        </p:nvSpPr>
        <p:spPr>
          <a:xfrm>
            <a:off x="5528733" y="2138374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90" name="Shape 790"/>
          <p:cNvSpPr/>
          <p:nvPr/>
        </p:nvSpPr>
        <p:spPr>
          <a:xfrm>
            <a:off x="6798733" y="2138374"/>
            <a:ext cx="67826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563" y="6483092"/>
            <a:ext cx="1240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Don’t let Job A hold on to CPU while blocked waiting for disk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I/O Aware (Overlap)</a:t>
            </a:r>
          </a:p>
        </p:txBody>
      </p:sp>
      <p:sp>
        <p:nvSpPr>
          <p:cNvPr id="793" name="Shape 793"/>
          <p:cNvSpPr/>
          <p:nvPr/>
        </p:nvSpPr>
        <p:spPr>
          <a:xfrm>
            <a:off x="4893733" y="3662374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94" name="Shape 794"/>
          <p:cNvSpPr/>
          <p:nvPr/>
        </p:nvSpPr>
        <p:spPr>
          <a:xfrm>
            <a:off x="4271197" y="5025064"/>
            <a:ext cx="5080000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427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4085383" y="507968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797" name="Shape 797"/>
          <p:cNvSpPr/>
          <p:nvPr/>
        </p:nvSpPr>
        <p:spPr>
          <a:xfrm>
            <a:off x="554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5237562" y="5079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799" name="Shape 799"/>
          <p:cNvSpPr/>
          <p:nvPr/>
        </p:nvSpPr>
        <p:spPr>
          <a:xfrm>
            <a:off x="681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6507562" y="5079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801" name="Shape 801"/>
          <p:cNvSpPr/>
          <p:nvPr/>
        </p:nvSpPr>
        <p:spPr>
          <a:xfrm>
            <a:off x="681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808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7777562" y="5079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804" name="Shape 804"/>
          <p:cNvSpPr/>
          <p:nvPr/>
        </p:nvSpPr>
        <p:spPr>
          <a:xfrm>
            <a:off x="9351197" y="5025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9047562" y="5079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806" name="Shape 806"/>
          <p:cNvSpPr/>
          <p:nvPr/>
        </p:nvSpPr>
        <p:spPr>
          <a:xfrm>
            <a:off x="2595544" y="3936688"/>
            <a:ext cx="11509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Disk:</a:t>
            </a:r>
          </a:p>
        </p:txBody>
      </p:sp>
      <p:sp>
        <p:nvSpPr>
          <p:cNvPr id="807" name="Shape 807"/>
          <p:cNvSpPr/>
          <p:nvPr/>
        </p:nvSpPr>
        <p:spPr>
          <a:xfrm>
            <a:off x="4258733" y="2138374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A</a:t>
            </a:r>
            <a:r>
              <a:rPr lang="en-US" sz="2600" dirty="0">
                <a:solidFill>
                  <a:srgbClr val="FFFFFF"/>
                </a:solidFill>
              </a:rPr>
              <a:t>1</a:t>
            </a:r>
            <a:endParaRPr sz="2600" dirty="0">
              <a:solidFill>
                <a:srgbClr val="FFFFFF"/>
              </a:solidFill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7421033" y="2138374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09" name="Shape 809"/>
          <p:cNvSpPr/>
          <p:nvPr/>
        </p:nvSpPr>
        <p:spPr>
          <a:xfrm>
            <a:off x="2528217" y="2412688"/>
            <a:ext cx="12182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CPU:</a:t>
            </a:r>
          </a:p>
        </p:txBody>
      </p:sp>
      <p:sp>
        <p:nvSpPr>
          <p:cNvPr id="810" name="Shape 810"/>
          <p:cNvSpPr/>
          <p:nvPr/>
        </p:nvSpPr>
        <p:spPr>
          <a:xfrm>
            <a:off x="6163733" y="3662374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11" name="Shape 811"/>
          <p:cNvSpPr/>
          <p:nvPr/>
        </p:nvSpPr>
        <p:spPr>
          <a:xfrm>
            <a:off x="5528733" y="2138374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A</a:t>
            </a:r>
            <a:r>
              <a:rPr lang="en-US" sz="2600" dirty="0">
                <a:solidFill>
                  <a:srgbClr val="FFFFFF"/>
                </a:solidFill>
              </a:rPr>
              <a:t>2</a:t>
            </a:r>
            <a:endParaRPr sz="2600" dirty="0">
              <a:solidFill>
                <a:srgbClr val="FFFFFF"/>
              </a:solidFill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6798733" y="2138374"/>
            <a:ext cx="67826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FFFF"/>
                </a:solidFill>
              </a:rPr>
              <a:t>A</a:t>
            </a:r>
            <a:r>
              <a:rPr lang="en-US" sz="2600" dirty="0">
                <a:solidFill>
                  <a:srgbClr val="FFFFFF"/>
                </a:solidFill>
              </a:rPr>
              <a:t>3</a:t>
            </a:r>
            <a:endParaRPr sz="2600" dirty="0">
              <a:solidFill>
                <a:srgbClr val="FFFFFF"/>
              </a:solidFill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6151033" y="2138374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14" name="Shape 814"/>
          <p:cNvSpPr/>
          <p:nvPr/>
        </p:nvSpPr>
        <p:spPr>
          <a:xfrm>
            <a:off x="4881033" y="2138374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0832" y="6378150"/>
            <a:ext cx="116046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2"/>
                </a:solidFill>
                <a:latin typeface="Gill Sans MT" panose="020B0502020104020203" pitchFamily="34" charset="77"/>
              </a:rPr>
              <a:t>Treat Job A as 3 separate CPU bursts</a:t>
            </a:r>
          </a:p>
          <a:p>
            <a:pPr algn="l"/>
            <a:r>
              <a:rPr lang="en-US" sz="3200" dirty="0">
                <a:solidFill>
                  <a:schemeClr val="bg2"/>
                </a:solidFill>
                <a:latin typeface="Gill Sans MT" panose="020B0502020104020203" pitchFamily="34" charset="77"/>
              </a:rPr>
              <a:t>When Job A completes I/O, another Job A is ready</a:t>
            </a:r>
            <a:br>
              <a:rPr lang="en-US" sz="32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endParaRPr lang="en-US" sz="32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3200" dirty="0">
                <a:solidFill>
                  <a:schemeClr val="bg2"/>
                </a:solidFill>
                <a:latin typeface="Gill Sans MT" panose="020B0502020104020203" pitchFamily="34" charset="77"/>
              </a:rPr>
              <a:t>Each CPU burst is shorter than Job B, so with SCTF, </a:t>
            </a:r>
            <a:br>
              <a:rPr lang="en-US" sz="32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3200" dirty="0">
                <a:solidFill>
                  <a:schemeClr val="bg2"/>
                </a:solidFill>
                <a:latin typeface="Gill Sans MT" panose="020B0502020104020203" pitchFamily="34" charset="77"/>
              </a:rPr>
              <a:t>Job A preempts Job B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820" name="Shape 820"/>
          <p:cNvSpPr>
            <a:spLocks noGrp="1"/>
          </p:cNvSpPr>
          <p:nvPr>
            <p:ph type="body" idx="4294967295"/>
          </p:nvPr>
        </p:nvSpPr>
        <p:spPr>
          <a:xfrm>
            <a:off x="0" y="2581275"/>
            <a:ext cx="11099800" cy="5027613"/>
          </a:xfrm>
          <a:prstGeom prst="rect">
            <a:avLst/>
          </a:prstGeom>
        </p:spPr>
        <p:txBody>
          <a:bodyPr/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4. The run-time of each job is known</a:t>
            </a:r>
            <a:br>
              <a:rPr sz="3800" strike="sngStrike" dirty="0"/>
            </a:br>
            <a:r>
              <a:rPr sz="3800" dirty="0">
                <a:solidFill>
                  <a:srgbClr val="FF0000"/>
                </a:solidFill>
              </a:rPr>
              <a:t>    (need smarter, fancier scheduler)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>
                <a:solidFill>
                  <a:srgbClr val="FFFFFF"/>
                </a:solidFill>
              </a:rPr>
              <a:t>MLFQ 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sz="5200" dirty="0">
                <a:solidFill>
                  <a:srgbClr val="FFFFFF"/>
                </a:solidFill>
              </a:rPr>
              <a:t>(Multi-Level Feedback Queue)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4696" y="2600961"/>
            <a:ext cx="11429280" cy="6111805"/>
          </a:xfrm>
        </p:spPr>
        <p:txBody>
          <a:bodyPr>
            <a:normAutofit lnSpcReduction="10000"/>
          </a:bodyPr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Goal: general-purpose scheduling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Must support two job types with distinct goals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/>
              <a:t>- “</a:t>
            </a:r>
            <a:r>
              <a:rPr lang="en-US" sz="3600" dirty="0">
                <a:solidFill>
                  <a:srgbClr val="D45954"/>
                </a:solidFill>
              </a:rPr>
              <a:t>interactive</a:t>
            </a:r>
            <a:r>
              <a:rPr lang="en-US" sz="3600" dirty="0"/>
              <a:t>” programs care about </a:t>
            </a:r>
            <a:r>
              <a:rPr lang="en-US" sz="3600" dirty="0">
                <a:solidFill>
                  <a:srgbClr val="D45954"/>
                </a:solidFill>
              </a:rPr>
              <a:t>response time</a:t>
            </a:r>
            <a:br>
              <a:rPr lang="en-US" sz="3600" dirty="0">
                <a:solidFill>
                  <a:srgbClr val="D45954"/>
                </a:solidFill>
              </a:rPr>
            </a:br>
            <a:r>
              <a:rPr lang="en-US" sz="3600" dirty="0"/>
              <a:t> - “</a:t>
            </a:r>
            <a:r>
              <a:rPr lang="en-US" sz="3600" dirty="0">
                <a:solidFill>
                  <a:srgbClr val="8881F0"/>
                </a:solidFill>
              </a:rPr>
              <a:t>batch</a:t>
            </a:r>
            <a:r>
              <a:rPr lang="en-US" sz="3600" dirty="0"/>
              <a:t>” programs care about </a:t>
            </a:r>
            <a:r>
              <a:rPr lang="en-US" sz="3600" dirty="0">
                <a:solidFill>
                  <a:srgbClr val="8881F0"/>
                </a:solidFill>
              </a:rPr>
              <a:t>turnaround time</a:t>
            </a:r>
            <a:endParaRPr lang="en-US" sz="36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Approach: multiple levels of round-robin</a:t>
            </a:r>
            <a:br>
              <a:rPr lang="en-US" sz="3600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- each level has higher priority than lower levels and         preempts them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ko-KR" sz="3600" dirty="0">
                <a:solidFill>
                  <a:srgbClr val="000000"/>
                </a:solidFill>
              </a:rPr>
              <a:t>MLFQ has a number of distinct queues.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ko-KR" sz="3600" dirty="0">
                <a:solidFill>
                  <a:srgbClr val="000000"/>
                </a:solidFill>
              </a:rPr>
              <a:t>Each queues is assigned a different priority level.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600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1654</Words>
  <Application>Microsoft Macintosh PowerPoint</Application>
  <PresentationFormat>Custom</PresentationFormat>
  <Paragraphs>418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맑은 고딕</vt:lpstr>
      <vt:lpstr>Arial</vt:lpstr>
      <vt:lpstr>Avenir Book</vt:lpstr>
      <vt:lpstr>Calibri</vt:lpstr>
      <vt:lpstr>Calisto MT</vt:lpstr>
      <vt:lpstr>Cambria Math</vt:lpstr>
      <vt:lpstr>Courier New</vt:lpstr>
      <vt:lpstr>Gill Sans MT</vt:lpstr>
      <vt:lpstr>Helvetica</vt:lpstr>
      <vt:lpstr>Marker Felt</vt:lpstr>
      <vt:lpstr>Perpetua Titling MT</vt:lpstr>
      <vt:lpstr>1_Precedent</vt:lpstr>
      <vt:lpstr>CPU Virtualization: Scheduling (continued…)</vt:lpstr>
      <vt:lpstr>Announcements</vt:lpstr>
      <vt:lpstr>Preemptive Scheduling</vt:lpstr>
      <vt:lpstr>Scheduling Basics</vt:lpstr>
      <vt:lpstr>Workload Assumptions</vt:lpstr>
      <vt:lpstr>Not I/O Aware</vt:lpstr>
      <vt:lpstr>I/O Aware (Overlap)</vt:lpstr>
      <vt:lpstr>Workload Assumptions</vt:lpstr>
      <vt:lpstr>MLFQ  (Multi-Level Feedback Queue)</vt:lpstr>
      <vt:lpstr>Priorities</vt:lpstr>
      <vt:lpstr>History</vt:lpstr>
      <vt:lpstr>More MLFQ Rules</vt:lpstr>
      <vt:lpstr>One Long Job (Example)</vt:lpstr>
      <vt:lpstr>An Interactive Process Joins</vt:lpstr>
      <vt:lpstr>Problems with MLFQ?</vt:lpstr>
      <vt:lpstr>Problems with MLFQ?</vt:lpstr>
      <vt:lpstr>Prevent Gaming</vt:lpstr>
      <vt:lpstr>Lottery Scheduling</vt:lpstr>
      <vt:lpstr>Lottery Scheduling</vt:lpstr>
      <vt:lpstr>Lottery Scheduling</vt:lpstr>
      <vt:lpstr>Lottery Code</vt:lpstr>
      <vt:lpstr>Lottery example</vt:lpstr>
      <vt:lpstr>Other Lottery Ideas</vt:lpstr>
      <vt:lpstr>Multiprocessor Scheduling</vt:lpstr>
      <vt:lpstr>Single CPU with cache</vt:lpstr>
      <vt:lpstr>Cache Coherence</vt:lpstr>
      <vt:lpstr>Cache Coherence</vt:lpstr>
      <vt:lpstr>Cache Coherence</vt:lpstr>
      <vt:lpstr>Cache Coherence</vt:lpstr>
      <vt:lpstr>Cache Coherence Solution</vt:lpstr>
      <vt:lpstr>Don’t forget synchronization</vt:lpstr>
      <vt:lpstr>Don’t forget synchronization</vt:lpstr>
      <vt:lpstr>Cache Affinity</vt:lpstr>
      <vt:lpstr>Cache Affinity</vt:lpstr>
      <vt:lpstr>Cache Affinity</vt:lpstr>
      <vt:lpstr>Scheduling Cache Affinity</vt:lpstr>
      <vt:lpstr>Scheduling Cache Affinity</vt:lpstr>
      <vt:lpstr>Multi-queue Multiprocessor Scheduling (MQMS)</vt:lpstr>
      <vt:lpstr>Multi-queue Multiprocessor Scheduling (MQMS)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Schedulers</dc:title>
  <cp:lastModifiedBy>SUDARSUN KANNAN</cp:lastModifiedBy>
  <cp:revision>191</cp:revision>
  <cp:lastPrinted>2019-02-04T06:25:36Z</cp:lastPrinted>
  <dcterms:created xsi:type="dcterms:W3CDTF">2015-09-10T02:36:14Z</dcterms:created>
  <dcterms:modified xsi:type="dcterms:W3CDTF">2019-02-10T00:44:31Z</dcterms:modified>
</cp:coreProperties>
</file>