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sldIdLst>
    <p:sldId id="257" r:id="rId2"/>
    <p:sldId id="312" r:id="rId3"/>
    <p:sldId id="317" r:id="rId4"/>
    <p:sldId id="319" r:id="rId5"/>
    <p:sldId id="330" r:id="rId6"/>
    <p:sldId id="308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262" r:id="rId15"/>
    <p:sldId id="318" r:id="rId16"/>
    <p:sldId id="268" r:id="rId17"/>
    <p:sldId id="258" r:id="rId18"/>
    <p:sldId id="259" r:id="rId19"/>
    <p:sldId id="279" r:id="rId20"/>
    <p:sldId id="283" r:id="rId21"/>
    <p:sldId id="284" r:id="rId22"/>
    <p:sldId id="287" r:id="rId23"/>
    <p:sldId id="290" r:id="rId24"/>
    <p:sldId id="295" r:id="rId25"/>
    <p:sldId id="299" r:id="rId26"/>
    <p:sldId id="309" r:id="rId27"/>
    <p:sldId id="307" r:id="rId28"/>
    <p:sldId id="313" r:id="rId29"/>
    <p:sldId id="314" r:id="rId30"/>
    <p:sldId id="31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814"/>
  </p:normalViewPr>
  <p:slideViewPr>
    <p:cSldViewPr snapToGrid="0" snapToObjects="1">
      <p:cViewPr varScale="1">
        <p:scale>
          <a:sx n="102" d="100"/>
          <a:sy n="102" d="100"/>
        </p:scale>
        <p:origin x="80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03588"/>
            <a:ext cx="9144000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4" y="1918449"/>
            <a:ext cx="7583488" cy="1470025"/>
          </a:xfrm>
        </p:spPr>
        <p:txBody>
          <a:bodyPr anchor="b"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4" y="3478306"/>
            <a:ext cx="7583487" cy="1752600"/>
          </a:xfrm>
        </p:spPr>
        <p:txBody>
          <a:bodyPr/>
          <a:lstStyle>
            <a:lvl1pPr marL="0" indent="0" algn="ctr">
              <a:spcBef>
                <a:spcPts val="450"/>
              </a:spcBef>
              <a:buNone/>
              <a:defRPr sz="135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342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fld id="{FA791912-2C4E-3348-A304-987B986F22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8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4572000" y="4763"/>
            <a:ext cx="457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086645" y="3364708"/>
            <a:ext cx="6854825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4320"/>
            <a:ext cx="3959352" cy="1691640"/>
          </a:xfrm>
        </p:spPr>
        <p:txBody>
          <a:bodyPr anchor="b" anchorCtr="0"/>
          <a:lstStyle>
            <a:lvl1pPr marL="0" algn="ctr" defTabSz="685765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4608" y="264908"/>
            <a:ext cx="3959352" cy="6328186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>
              <a:buNone/>
              <a:defRPr sz="1800"/>
            </a:lvl1pPr>
            <a:lvl2pPr marL="342883" indent="0">
              <a:buNone/>
              <a:defRPr sz="2100"/>
            </a:lvl2pPr>
            <a:lvl3pPr marL="685765" indent="0">
              <a:buNone/>
              <a:defRPr sz="1800"/>
            </a:lvl3pPr>
            <a:lvl4pPr marL="1028648" indent="0">
              <a:buNone/>
              <a:defRPr sz="1500"/>
            </a:lvl4pPr>
            <a:lvl5pPr marL="1371530" indent="0">
              <a:buNone/>
              <a:defRPr sz="1500"/>
            </a:lvl5pPr>
            <a:lvl6pPr marL="1714412" indent="0">
              <a:buNone/>
              <a:defRPr sz="1500"/>
            </a:lvl6pPr>
            <a:lvl7pPr marL="2057295" indent="0">
              <a:buNone/>
              <a:defRPr sz="1500"/>
            </a:lvl7pPr>
            <a:lvl8pPr marL="2400177" indent="0">
              <a:buNone/>
              <a:defRPr sz="1500"/>
            </a:lvl8pPr>
            <a:lvl9pPr marL="274306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0801"/>
            <a:ext cx="3959352" cy="3200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lang="en-US" dirty="0"/>
            </a:lvl1pPr>
            <a:lvl2pPr marL="342883" indent="0">
              <a:buNone/>
              <a:defRPr sz="900"/>
            </a:lvl2pPr>
            <a:lvl3pPr marL="685765" indent="0">
              <a:buNone/>
              <a:defRPr sz="750"/>
            </a:lvl3pPr>
            <a:lvl4pPr marL="1028648" indent="0">
              <a:buNone/>
              <a:defRPr sz="675"/>
            </a:lvl4pPr>
            <a:lvl5pPr marL="1371530" indent="0">
              <a:buNone/>
              <a:defRPr sz="675"/>
            </a:lvl5pPr>
            <a:lvl6pPr marL="1714412" indent="0">
              <a:buNone/>
              <a:defRPr sz="675"/>
            </a:lvl6pPr>
            <a:lvl7pPr marL="2057295" indent="0">
              <a:buNone/>
              <a:defRPr sz="675"/>
            </a:lvl7pPr>
            <a:lvl8pPr marL="2400177" indent="0">
              <a:buNone/>
              <a:defRPr sz="675"/>
            </a:lvl8pPr>
            <a:lvl9pPr marL="274306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2670176" y="6356352"/>
            <a:ext cx="1627188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685765" rtl="0" eaLnBrk="1" latinLnBrk="0" hangingPunct="1">
              <a:defRPr sz="9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1300" y="6356352"/>
            <a:ext cx="1893888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685765" rtl="0" eaLnBrk="1" latinLnBrk="0" hangingPunct="1">
              <a:defRPr sz="9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301" y="5738815"/>
            <a:ext cx="758825" cy="574675"/>
          </a:xfrm>
        </p:spPr>
        <p:txBody>
          <a:bodyPr>
            <a:noAutofit/>
          </a:bodyPr>
          <a:lstStyle>
            <a:lvl1pPr eaLnBrk="1" hangingPunct="1">
              <a:defRPr sz="270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30A259E2-0C43-484A-89C0-13E98B2448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40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4038600"/>
            <a:ext cx="7620000" cy="990600"/>
          </a:xfrm>
        </p:spPr>
        <p:txBody>
          <a:bodyPr anchor="b" anchorCtr="0">
            <a:normAutofit/>
          </a:bodyPr>
          <a:lstStyle>
            <a:lvl1pPr algn="ctr">
              <a:defRPr sz="27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265176"/>
            <a:ext cx="8458200" cy="369722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 defTabSz="685765" rtl="0" eaLnBrk="1" latinLnBrk="0" hangingPunct="1">
              <a:spcBef>
                <a:spcPts val="1500"/>
              </a:spcBef>
              <a:buFont typeface="Calisto MT" pitchFamily="18" charset="0"/>
              <a:buNone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342883" indent="0">
              <a:buNone/>
              <a:defRPr sz="2100"/>
            </a:lvl2pPr>
            <a:lvl3pPr marL="685765" indent="0">
              <a:buNone/>
              <a:defRPr sz="1800"/>
            </a:lvl3pPr>
            <a:lvl4pPr marL="1028648" indent="0">
              <a:buNone/>
              <a:defRPr sz="1500"/>
            </a:lvl4pPr>
            <a:lvl5pPr marL="1371530" indent="0">
              <a:buNone/>
              <a:defRPr sz="1500"/>
            </a:lvl5pPr>
            <a:lvl6pPr marL="1714412" indent="0">
              <a:buNone/>
              <a:defRPr sz="1500"/>
            </a:lvl6pPr>
            <a:lvl7pPr marL="2057295" indent="0">
              <a:buNone/>
              <a:defRPr sz="1500"/>
            </a:lvl7pPr>
            <a:lvl8pPr marL="2400177" indent="0">
              <a:buNone/>
              <a:defRPr sz="1500"/>
            </a:lvl8pPr>
            <a:lvl9pPr marL="274306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5042649"/>
            <a:ext cx="7620000" cy="1129553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ct val="60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83" indent="0">
              <a:buNone/>
              <a:defRPr sz="900"/>
            </a:lvl2pPr>
            <a:lvl3pPr marL="685765" indent="0">
              <a:buNone/>
              <a:defRPr sz="750"/>
            </a:lvl3pPr>
            <a:lvl4pPr marL="1028648" indent="0">
              <a:buNone/>
              <a:defRPr sz="675"/>
            </a:lvl4pPr>
            <a:lvl5pPr marL="1371530" indent="0">
              <a:buNone/>
              <a:defRPr sz="675"/>
            </a:lvl5pPr>
            <a:lvl6pPr marL="1714412" indent="0">
              <a:buNone/>
              <a:defRPr sz="675"/>
            </a:lvl6pPr>
            <a:lvl7pPr marL="2057295" indent="0">
              <a:buNone/>
              <a:defRPr sz="675"/>
            </a:lvl7pPr>
            <a:lvl8pPr marL="2400177" indent="0">
              <a:buNone/>
              <a:defRPr sz="675"/>
            </a:lvl8pPr>
            <a:lvl9pPr marL="274306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46FF4-5694-2345-8BD9-F09625F65D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8875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77"/>
              </a:defRPr>
            </a:lvl1pPr>
          </a:lstStyle>
          <a:p>
            <a:fld id="{2A553F14-5A1D-874E-8885-2717A35CF0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017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8102"/>
            <a:ext cx="91440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1425577"/>
            <a:ext cx="9144000" cy="543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867B3-6626-0448-981C-E65C155C49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046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19"/>
          <a:stretch>
            <a:fillRect/>
          </a:stretch>
        </p:blipFill>
        <p:spPr bwMode="auto">
          <a:xfrm>
            <a:off x="0" y="4763"/>
            <a:ext cx="7797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5400000" flipH="1">
            <a:off x="4421983" y="3364707"/>
            <a:ext cx="6854825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8601" y="457202"/>
            <a:ext cx="1219200" cy="5668963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3" y="457202"/>
            <a:ext cx="6383337" cy="5668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7924801" y="6356352"/>
            <a:ext cx="1066800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685765" rtl="0" eaLnBrk="1" latinLnBrk="0" hangingPunct="1">
              <a:defRPr sz="9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6B93F-15FA-2240-BCFB-4A19EF163A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960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99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708162" y="1658985"/>
            <a:ext cx="7583487" cy="42973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rgbClr val="92D050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25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25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25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25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25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40896457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99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708162" y="1658985"/>
            <a:ext cx="7583487" cy="42973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25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25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25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25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25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97915237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8102"/>
            <a:ext cx="91440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1425577"/>
            <a:ext cx="9144000" cy="543242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4EDBE-CF1A-4D44-956A-84981FD198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58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3429000"/>
            <a:ext cx="9144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03588"/>
            <a:ext cx="9144000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4" y="789082"/>
            <a:ext cx="7583488" cy="1470025"/>
          </a:xfrm>
        </p:spPr>
        <p:txBody>
          <a:bodyPr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4" y="4724402"/>
            <a:ext cx="7583487" cy="1385047"/>
          </a:xfrm>
        </p:spPr>
        <p:txBody>
          <a:bodyPr anchor="ctr"/>
          <a:lstStyle>
            <a:lvl1pPr marL="0" indent="0" algn="ctr">
              <a:spcBef>
                <a:spcPts val="225"/>
              </a:spcBef>
              <a:buNone/>
              <a:defRPr sz="135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342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677371" y="2564086"/>
            <a:ext cx="1789259" cy="1729830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 rtlCol="0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6405AD6-5F5F-3843-9634-09BDCA2D35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64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6588"/>
            <a:ext cx="9144000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667"/>
          <a:stretch>
            <a:fillRect/>
          </a:stretch>
        </p:blipFill>
        <p:spPr bwMode="auto">
          <a:xfrm>
            <a:off x="0" y="4572000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2971802"/>
            <a:ext cx="7583487" cy="1362075"/>
          </a:xfrm>
        </p:spPr>
        <p:txBody>
          <a:bodyPr anchor="b" anchorCtr="0"/>
          <a:lstStyle>
            <a:lvl1pPr algn="ctr" defTabSz="685765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4" y="4724401"/>
            <a:ext cx="7583487" cy="1398494"/>
          </a:xfrm>
        </p:spPr>
        <p:txBody>
          <a:bodyPr/>
          <a:lstStyle>
            <a:lvl1pPr marL="0" indent="0" algn="ctr" defTabSz="685765" rtl="0" eaLnBrk="1" latinLnBrk="0" hangingPunct="1">
              <a:spcBef>
                <a:spcPts val="450"/>
              </a:spcBef>
              <a:buFont typeface="Calisto MT" pitchFamily="18" charset="0"/>
              <a:buNone/>
              <a:defRPr sz="135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3428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1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29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17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06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B172D-7630-E94E-BAB9-8644EA620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441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8102"/>
            <a:ext cx="91440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1425577"/>
            <a:ext cx="9144000" cy="543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62755"/>
            <a:ext cx="7583488" cy="12831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3" y="1828801"/>
            <a:ext cx="3566160" cy="429736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6792" y="1828801"/>
            <a:ext cx="3566160" cy="429736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32668-1961-0C49-91AF-53448F9C68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606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8102"/>
            <a:ext cx="91440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1425577"/>
            <a:ext cx="9144000" cy="543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62755"/>
            <a:ext cx="7583488" cy="128316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524001"/>
            <a:ext cx="3566160" cy="838200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100" b="0"/>
            </a:lvl1pPr>
            <a:lvl2pPr marL="342883" indent="0">
              <a:buNone/>
              <a:defRPr sz="1500" b="1"/>
            </a:lvl2pPr>
            <a:lvl3pPr marL="685765" indent="0">
              <a:buNone/>
              <a:defRPr sz="1350" b="1"/>
            </a:lvl3pPr>
            <a:lvl4pPr marL="1028648" indent="0">
              <a:buNone/>
              <a:defRPr sz="1200" b="1"/>
            </a:lvl4pPr>
            <a:lvl5pPr marL="1371530" indent="0">
              <a:buNone/>
              <a:defRPr sz="1200" b="1"/>
            </a:lvl5pPr>
            <a:lvl6pPr marL="1714412" indent="0">
              <a:buNone/>
              <a:defRPr sz="1200" b="1"/>
            </a:lvl6pPr>
            <a:lvl7pPr marL="2057295" indent="0">
              <a:buNone/>
              <a:defRPr sz="1200" b="1"/>
            </a:lvl7pPr>
            <a:lvl8pPr marL="2400177" indent="0">
              <a:buNone/>
              <a:defRPr sz="1200" b="1"/>
            </a:lvl8pPr>
            <a:lvl9pPr marL="274306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93578"/>
            <a:ext cx="3566160" cy="3732585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6792" y="1524001"/>
            <a:ext cx="3566160" cy="838200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100" b="0"/>
            </a:lvl1pPr>
            <a:lvl2pPr marL="342883" indent="0">
              <a:buNone/>
              <a:defRPr sz="1500" b="1"/>
            </a:lvl2pPr>
            <a:lvl3pPr marL="685765" indent="0">
              <a:buNone/>
              <a:defRPr sz="1350" b="1"/>
            </a:lvl3pPr>
            <a:lvl4pPr marL="1028648" indent="0">
              <a:buNone/>
              <a:defRPr sz="1200" b="1"/>
            </a:lvl4pPr>
            <a:lvl5pPr marL="1371530" indent="0">
              <a:buNone/>
              <a:defRPr sz="1200" b="1"/>
            </a:lvl5pPr>
            <a:lvl6pPr marL="1714412" indent="0">
              <a:buNone/>
              <a:defRPr sz="1200" b="1"/>
            </a:lvl6pPr>
            <a:lvl7pPr marL="2057295" indent="0">
              <a:buNone/>
              <a:defRPr sz="1200" b="1"/>
            </a:lvl7pPr>
            <a:lvl8pPr marL="2400177" indent="0">
              <a:buNone/>
              <a:defRPr sz="1200" b="1"/>
            </a:lvl8pPr>
            <a:lvl9pPr marL="274306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6792" y="2393578"/>
            <a:ext cx="3566160" cy="3732585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DECCF-E9C7-AE44-ACEE-B1E9FEA56A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44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8102"/>
            <a:ext cx="91440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046"/>
          <a:stretch>
            <a:fillRect/>
          </a:stretch>
        </p:blipFill>
        <p:spPr bwMode="auto">
          <a:xfrm>
            <a:off x="0" y="1447802"/>
            <a:ext cx="9144000" cy="5414963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F4261-D37C-9A44-8A21-3BBCA202C2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24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94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extLst/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A0431-98AA-174E-8473-AE3BD8ED0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40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4572000" y="4763"/>
            <a:ext cx="457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086645" y="3364708"/>
            <a:ext cx="6854825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3" y="273051"/>
            <a:ext cx="3962400" cy="1690221"/>
          </a:xfrm>
        </p:spPr>
        <p:txBody>
          <a:bodyPr anchor="b" anchorCtr="0"/>
          <a:lstStyle>
            <a:lvl1pPr marL="0" algn="ctr" defTabSz="685765" rtl="0" eaLnBrk="1" latinLnBrk="0" hangingPunct="1">
              <a:spcBef>
                <a:spcPct val="0"/>
              </a:spcBef>
              <a:defRPr sz="27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401" y="273052"/>
            <a:ext cx="3959352" cy="5853113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5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3" y="1975105"/>
            <a:ext cx="3962400" cy="32004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 defTabSz="685765" rtl="0" eaLnBrk="1" latinLnBrk="0" hangingPunct="1">
              <a:lnSpc>
                <a:spcPct val="110000"/>
              </a:lnSpc>
              <a:spcBef>
                <a:spcPts val="1500"/>
              </a:spcBef>
              <a:buNone/>
              <a:defRPr sz="1350" b="0" kern="1200">
                <a:solidFill>
                  <a:schemeClr val="bg2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  <a:lvl2pPr marL="342883" indent="0">
              <a:buNone/>
              <a:defRPr sz="900"/>
            </a:lvl2pPr>
            <a:lvl3pPr marL="685765" indent="0">
              <a:buNone/>
              <a:defRPr sz="750"/>
            </a:lvl3pPr>
            <a:lvl4pPr marL="1028648" indent="0">
              <a:buNone/>
              <a:defRPr sz="675"/>
            </a:lvl4pPr>
            <a:lvl5pPr marL="1371530" indent="0">
              <a:buNone/>
              <a:defRPr sz="675"/>
            </a:lvl5pPr>
            <a:lvl6pPr marL="1714412" indent="0">
              <a:buNone/>
              <a:defRPr sz="675"/>
            </a:lvl6pPr>
            <a:lvl7pPr marL="2057295" indent="0">
              <a:buNone/>
              <a:defRPr sz="675"/>
            </a:lvl7pPr>
            <a:lvl8pPr marL="2400177" indent="0">
              <a:buNone/>
              <a:defRPr sz="675"/>
            </a:lvl8pPr>
            <a:lvl9pPr marL="274306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2667001" y="6356352"/>
            <a:ext cx="1622425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685765" rtl="0" eaLnBrk="1" latinLnBrk="0" hangingPunct="1">
              <a:defRPr sz="9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1300" y="6356352"/>
            <a:ext cx="1892300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685765" rtl="0" eaLnBrk="1" latinLnBrk="0" hangingPunct="1">
              <a:defRPr sz="9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300" y="5748338"/>
            <a:ext cx="762000" cy="576262"/>
          </a:xfrm>
        </p:spPr>
        <p:txBody>
          <a:bodyPr>
            <a:noAutofit/>
          </a:bodyPr>
          <a:lstStyle>
            <a:lvl1pPr eaLnBrk="1" hangingPunct="1">
              <a:defRPr sz="270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14C03247-84A6-1A48-BA4B-296CA79648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883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4" y="63500"/>
            <a:ext cx="7583487" cy="1282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4" y="1828801"/>
            <a:ext cx="7583487" cy="4297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2588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1301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1" y="6356352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ED7E1427-DF30-9849-B4D6-07CA059A5E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681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5pPr>
      <a:lvl6pPr marL="342883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6pPr>
      <a:lvl7pPr marL="685765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7pPr>
      <a:lvl8pPr marL="1028648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8pPr>
      <a:lvl9pPr marL="137153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211920" indent="-211920" algn="l" rtl="0" eaLnBrk="0" fontAlgn="base" hangingPunct="0">
        <a:spcBef>
          <a:spcPts val="1500"/>
        </a:spcBef>
        <a:spcAft>
          <a:spcPct val="0"/>
        </a:spcAft>
        <a:buFont typeface="Calisto MT" charset="0"/>
        <a:buChar char="•"/>
        <a:defRPr sz="1800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marL="433365" indent="-221445" algn="l" rtl="0" eaLnBrk="0" fontAlgn="base" hangingPunct="0">
        <a:spcBef>
          <a:spcPts val="450"/>
        </a:spcBef>
        <a:spcAft>
          <a:spcPct val="0"/>
        </a:spcAft>
        <a:buClr>
          <a:srgbClr val="858585"/>
        </a:buClr>
        <a:buFont typeface="Calisto MT" charset="0"/>
        <a:buChar char="•"/>
        <a:defRPr sz="1650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2pPr>
      <a:lvl3pPr marL="645286" indent="-211920" algn="l" rtl="0" eaLnBrk="0" fontAlgn="base" hangingPunct="0">
        <a:spcBef>
          <a:spcPts val="450"/>
        </a:spcBef>
        <a:spcAft>
          <a:spcPct val="0"/>
        </a:spcAft>
        <a:buFont typeface="Calisto MT" charset="0"/>
        <a:buChar char="•"/>
        <a:defRPr sz="1500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3pPr>
      <a:lvl4pPr marL="857207" indent="-211920" algn="l" rtl="0" eaLnBrk="0" fontAlgn="base" hangingPunct="0">
        <a:spcBef>
          <a:spcPts val="450"/>
        </a:spcBef>
        <a:spcAft>
          <a:spcPct val="0"/>
        </a:spcAft>
        <a:buClr>
          <a:srgbClr val="858585"/>
        </a:buClr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4pPr>
      <a:lvl5pPr marL="1069127" indent="-211920" algn="l" rtl="0" eaLnBrk="0" fontAlgn="base" hangingPunct="0">
        <a:spcBef>
          <a:spcPts val="450"/>
        </a:spcBef>
        <a:spcAft>
          <a:spcPct val="0"/>
        </a:spcAft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5pPr>
      <a:lvl6pPr marL="1885853" indent="-171441" algn="l" defTabSz="68576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6" indent="-171441" algn="l" defTabSz="68576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19" indent="-171441" algn="l" defTabSz="68576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1" indent="-171441" algn="l" defTabSz="68576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7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3" algn="l" defTabSz="6857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5" algn="l" defTabSz="6857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8" algn="l" defTabSz="6857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0" algn="l" defTabSz="6857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2" algn="l" defTabSz="6857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5" algn="l" defTabSz="6857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77" algn="l" defTabSz="6857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0" algn="l" defTabSz="6857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/>
          <a:p>
            <a:r>
              <a:rPr lang="en-US" dirty="0" err="1"/>
              <a:t>Virtualizing</a:t>
            </a:r>
            <a:r>
              <a:rPr lang="en-US" dirty="0"/>
              <a:t> Memory:</a:t>
            </a:r>
            <a:br>
              <a:rPr lang="en-US" dirty="0"/>
            </a:br>
            <a:r>
              <a:rPr lang="en-US" dirty="0"/>
              <a:t>Paging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52345"/>
            <a:ext cx="8458200" cy="2819400"/>
          </a:xfrm>
        </p:spPr>
        <p:txBody>
          <a:bodyPr/>
          <a:lstStyle/>
          <a:p>
            <a:pPr marL="609600" indent="-609600" algn="l"/>
            <a:r>
              <a:rPr lang="en-US" b="1" dirty="0"/>
              <a:t>Questions answered in this lecture:</a:t>
            </a:r>
          </a:p>
          <a:p>
            <a:pPr marL="990600" lvl="1" indent="-533400" algn="l"/>
            <a:r>
              <a:rPr lang="en-US" dirty="0">
                <a:solidFill>
                  <a:schemeClr val="bg1"/>
                </a:solidFill>
              </a:rPr>
              <a:t>Review segmentation and fragmentation</a:t>
            </a:r>
          </a:p>
          <a:p>
            <a:pPr marL="990600" lvl="1" indent="-533400" algn="l"/>
            <a:r>
              <a:rPr lang="en-US" dirty="0">
                <a:solidFill>
                  <a:schemeClr val="bg1"/>
                </a:solidFill>
              </a:rPr>
              <a:t>What is paging?</a:t>
            </a:r>
          </a:p>
          <a:p>
            <a:pPr marL="990600" lvl="1" indent="-533400" algn="l"/>
            <a:r>
              <a:rPr lang="en-US" dirty="0">
                <a:solidFill>
                  <a:schemeClr val="bg1"/>
                </a:solidFill>
              </a:rPr>
              <a:t>Where are page tables stored?</a:t>
            </a:r>
          </a:p>
          <a:p>
            <a:pPr marL="990600" lvl="1" indent="-533400" algn="l"/>
            <a:r>
              <a:rPr lang="en-US" dirty="0">
                <a:solidFill>
                  <a:schemeClr val="bg1"/>
                </a:solidFill>
              </a:rPr>
              <a:t>What are advantages and disadvantages of paging?</a:t>
            </a:r>
          </a:p>
          <a:p>
            <a:pPr marL="990600" lvl="1" indent="-533400"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AED1237E-50A3-7140-8442-80414DE30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0"/>
            <a:ext cx="5257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</a:rPr>
              <a:t>RUTGERS UNIVERSITY</a:t>
            </a:r>
            <a:b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</a:rPr>
            </a:b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</a:rPr>
              <a:t>Computer Sciences Department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0AD7F188-71BB-E845-A554-D0F23C893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61595"/>
            <a:ext cx="457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</a:rPr>
              <a:t>CS 416 Operating Systems Design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1768369F-9350-7544-9109-17B6638FA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24" y="1165137"/>
            <a:ext cx="2438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400" dirty="0" err="1">
                <a:solidFill>
                  <a:schemeClr val="tx1"/>
                </a:solidFill>
                <a:latin typeface="Gill Sans MT" panose="020B0502020104020203" pitchFamily="34" charset="77"/>
                <a:ea typeface="+mn-ea"/>
              </a:rPr>
              <a:t>Sudarsun</a:t>
            </a: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</a:rPr>
              <a:t> Kannan</a:t>
            </a:r>
          </a:p>
        </p:txBody>
      </p:sp>
      <p:sp>
        <p:nvSpPr>
          <p:cNvPr id="10" name="Shape 1025">
            <a:extLst>
              <a:ext uri="{FF2B5EF4-FFF2-40B4-BE49-F238E27FC236}">
                <a16:creationId xmlns:a16="http://schemas.microsoft.com/office/drawing/2014/main" id="{E498216E-BAEC-314E-8C5B-CC00BF3D3EB2}"/>
              </a:ext>
            </a:extLst>
          </p:cNvPr>
          <p:cNvSpPr txBox="1">
            <a:spLocks/>
          </p:cNvSpPr>
          <p:nvPr/>
        </p:nvSpPr>
        <p:spPr>
          <a:xfrm>
            <a:off x="0" y="6453063"/>
            <a:ext cx="13004800" cy="47905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01878" indent="-401878" algn="l" rtl="0" eaLnBrk="0" fontAlgn="base" hangingPunct="0">
              <a:spcBef>
                <a:spcPts val="2844"/>
              </a:spcBef>
              <a:spcAft>
                <a:spcPct val="0"/>
              </a:spcAft>
              <a:buFont typeface="Calisto MT" charset="0"/>
              <a:buChar char="•"/>
              <a:defRPr sz="3413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821818" indent="-419940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3129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1223696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sz="2844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625575" indent="-401878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2027453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bg1"/>
                </a:solidFill>
              </a:rPr>
              <a:t>*Materials  modified and reused from OSTEP book and lectures of Prof. Andrea </a:t>
            </a:r>
            <a:r>
              <a:rPr lang="en-US" sz="1200" dirty="0" err="1">
                <a:solidFill>
                  <a:schemeClr val="bg1"/>
                </a:solidFill>
              </a:rPr>
              <a:t>Arpaci-Dusseau</a:t>
            </a:r>
            <a:r>
              <a:rPr lang="en-US" sz="1200" dirty="0">
                <a:solidFill>
                  <a:schemeClr val="bg1"/>
                </a:solidFill>
              </a:rPr>
              <a:t> and Prof. </a:t>
            </a:r>
            <a:r>
              <a:rPr lang="en-US" sz="1200" dirty="0" err="1">
                <a:solidFill>
                  <a:schemeClr val="bg1"/>
                </a:solidFill>
              </a:rPr>
              <a:t>Yojip</a:t>
            </a:r>
            <a:r>
              <a:rPr lang="en-US" sz="1200" dirty="0">
                <a:solidFill>
                  <a:schemeClr val="bg1"/>
                </a:solidFill>
              </a:rPr>
              <a:t> Won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Shape 1340"/>
          <p:cNvSpPr/>
          <p:nvPr/>
        </p:nvSpPr>
        <p:spPr>
          <a:xfrm>
            <a:off x="2298055" y="2194521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heap (seg1)</a:t>
            </a:r>
          </a:p>
        </p:txBody>
      </p:sp>
      <p:sp>
        <p:nvSpPr>
          <p:cNvPr id="1341" name="Shape 1341"/>
          <p:cNvSpPr/>
          <p:nvPr/>
        </p:nvSpPr>
        <p:spPr>
          <a:xfrm>
            <a:off x="2298055" y="2596357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42" name="Shape 1342"/>
          <p:cNvSpPr/>
          <p:nvPr/>
        </p:nvSpPr>
        <p:spPr>
          <a:xfrm>
            <a:off x="2298055" y="2998193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43" name="Shape 1343"/>
          <p:cNvSpPr/>
          <p:nvPr/>
        </p:nvSpPr>
        <p:spPr>
          <a:xfrm>
            <a:off x="2298055" y="3400029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stack (seg2)</a:t>
            </a:r>
          </a:p>
        </p:txBody>
      </p:sp>
      <p:sp>
        <p:nvSpPr>
          <p:cNvPr id="1344" name="Shape 1344"/>
          <p:cNvSpPr/>
          <p:nvPr/>
        </p:nvSpPr>
        <p:spPr>
          <a:xfrm>
            <a:off x="2298055" y="179268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45" name="Shape 1345"/>
          <p:cNvSpPr/>
          <p:nvPr/>
        </p:nvSpPr>
        <p:spPr>
          <a:xfrm>
            <a:off x="2298055" y="3801865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53" name="Shape 1353"/>
          <p:cNvSpPr/>
          <p:nvPr/>
        </p:nvSpPr>
        <p:spPr>
          <a:xfrm>
            <a:off x="4400643" y="1933760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load 0x2010, R1</a:t>
            </a:r>
          </a:p>
        </p:txBody>
      </p:sp>
      <p:sp>
        <p:nvSpPr>
          <p:cNvPr id="1354" name="Shape 1354"/>
          <p:cNvSpPr/>
          <p:nvPr/>
        </p:nvSpPr>
        <p:spPr>
          <a:xfrm flipV="1">
            <a:off x="6098250" y="1711762"/>
            <a:ext cx="1" cy="217104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55" name="Shape 1355"/>
          <p:cNvSpPr/>
          <p:nvPr/>
        </p:nvSpPr>
        <p:spPr>
          <a:xfrm flipH="1" flipV="1">
            <a:off x="4339116" y="1924544"/>
            <a:ext cx="312411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56" name="Shape 1356"/>
          <p:cNvSpPr/>
          <p:nvPr/>
        </p:nvSpPr>
        <p:spPr>
          <a:xfrm>
            <a:off x="4400643" y="1665869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bg1"/>
                </a:solidFill>
              </a:rPr>
              <a:t>Virtual</a:t>
            </a:r>
            <a:r>
              <a:rPr lang="en-US" sz="1371" dirty="0">
                <a:solidFill>
                  <a:schemeClr val="bg1"/>
                </a:solidFill>
              </a:rPr>
              <a:t> (hex)</a:t>
            </a:r>
            <a:endParaRPr sz="1371" dirty="0">
              <a:solidFill>
                <a:schemeClr val="bg1"/>
              </a:solidFill>
            </a:endParaRPr>
          </a:p>
        </p:txBody>
      </p:sp>
      <p:sp>
        <p:nvSpPr>
          <p:cNvPr id="1357" name="Shape 1357"/>
          <p:cNvSpPr/>
          <p:nvPr/>
        </p:nvSpPr>
        <p:spPr>
          <a:xfrm>
            <a:off x="6141931" y="1665869"/>
            <a:ext cx="210524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358" name="Shape 1358"/>
          <p:cNvSpPr/>
          <p:nvPr/>
        </p:nvSpPr>
        <p:spPr>
          <a:xfrm>
            <a:off x="6141932" y="1933760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1371" dirty="0">
              <a:solidFill>
                <a:schemeClr val="bg1"/>
              </a:solidFill>
            </a:endParaRPr>
          </a:p>
        </p:txBody>
      </p:sp>
      <p:sp>
        <p:nvSpPr>
          <p:cNvPr id="1359" name="Shape 1359"/>
          <p:cNvSpPr/>
          <p:nvPr/>
        </p:nvSpPr>
        <p:spPr>
          <a:xfrm>
            <a:off x="4400643" y="2201651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load 0x1010, R1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75116" y="47269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350" dirty="0">
                <a:solidFill>
                  <a:schemeClr val="bg1"/>
                </a:solidFill>
              </a:rPr>
              <a:t>Segment numbers: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	0: </a:t>
            </a:r>
            <a:r>
              <a:rPr lang="en-US" sz="1350" dirty="0" err="1">
                <a:solidFill>
                  <a:schemeClr val="bg1"/>
                </a:solidFill>
              </a:rPr>
              <a:t>code+data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	1: heap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	2: stack</a:t>
            </a:r>
          </a:p>
        </p:txBody>
      </p:sp>
      <p:sp>
        <p:nvSpPr>
          <p:cNvPr id="23" name="Shape 1306"/>
          <p:cNvSpPr/>
          <p:nvPr/>
        </p:nvSpPr>
        <p:spPr>
          <a:xfrm>
            <a:off x="1726839" y="3281357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0x1600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24" name="Shape 1307"/>
          <p:cNvSpPr/>
          <p:nvPr/>
        </p:nvSpPr>
        <p:spPr>
          <a:xfrm>
            <a:off x="1726839" y="3663101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0x2000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25" name="Shape 1308"/>
          <p:cNvSpPr/>
          <p:nvPr/>
        </p:nvSpPr>
        <p:spPr>
          <a:xfrm>
            <a:off x="1726839" y="4064937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0x2400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26" name="Shape 1309"/>
          <p:cNvSpPr/>
          <p:nvPr/>
        </p:nvSpPr>
        <p:spPr>
          <a:xfrm>
            <a:off x="1810196" y="2477685"/>
            <a:ext cx="472485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0x800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27" name="Shape 1310"/>
          <p:cNvSpPr/>
          <p:nvPr/>
        </p:nvSpPr>
        <p:spPr>
          <a:xfrm>
            <a:off x="1726839" y="2879521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0x1200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28" name="Shape 1311"/>
          <p:cNvSpPr/>
          <p:nvPr/>
        </p:nvSpPr>
        <p:spPr>
          <a:xfrm>
            <a:off x="1810196" y="2075849"/>
            <a:ext cx="472485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0x400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29" name="Shape 1312"/>
          <p:cNvSpPr/>
          <p:nvPr/>
        </p:nvSpPr>
        <p:spPr>
          <a:xfrm>
            <a:off x="1893552" y="1674014"/>
            <a:ext cx="389129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 dirty="0">
                <a:solidFill>
                  <a:schemeClr val="bg1"/>
                </a:solidFill>
              </a:rPr>
              <a:t>0</a:t>
            </a:r>
            <a:r>
              <a:rPr lang="en-US" sz="1265" dirty="0">
                <a:solidFill>
                  <a:schemeClr val="bg1"/>
                </a:solidFill>
              </a:rPr>
              <a:t>x00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30" name="Shape 1337"/>
          <p:cNvSpPr/>
          <p:nvPr/>
        </p:nvSpPr>
        <p:spPr>
          <a:xfrm>
            <a:off x="6141931" y="1933760"/>
            <a:ext cx="2561678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371" dirty="0">
                <a:solidFill>
                  <a:schemeClr val="bg1"/>
                </a:solidFill>
              </a:rPr>
              <a:t>0x1600 + 0x010 = 0x1610</a:t>
            </a:r>
            <a:endParaRPr sz="137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137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Shape 1361"/>
          <p:cNvSpPr/>
          <p:nvPr/>
        </p:nvSpPr>
        <p:spPr>
          <a:xfrm>
            <a:off x="2298055" y="2194521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heap (seg1)</a:t>
            </a:r>
          </a:p>
        </p:txBody>
      </p:sp>
      <p:sp>
        <p:nvSpPr>
          <p:cNvPr id="1362" name="Shape 1362"/>
          <p:cNvSpPr/>
          <p:nvPr/>
        </p:nvSpPr>
        <p:spPr>
          <a:xfrm>
            <a:off x="2298055" y="2596357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63" name="Shape 1363"/>
          <p:cNvSpPr/>
          <p:nvPr/>
        </p:nvSpPr>
        <p:spPr>
          <a:xfrm>
            <a:off x="2298055" y="2998193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64" name="Shape 1364"/>
          <p:cNvSpPr/>
          <p:nvPr/>
        </p:nvSpPr>
        <p:spPr>
          <a:xfrm>
            <a:off x="2298055" y="3400029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stack (seg2)</a:t>
            </a:r>
          </a:p>
        </p:txBody>
      </p:sp>
      <p:sp>
        <p:nvSpPr>
          <p:cNvPr id="1365" name="Shape 1365"/>
          <p:cNvSpPr/>
          <p:nvPr/>
        </p:nvSpPr>
        <p:spPr>
          <a:xfrm>
            <a:off x="2298055" y="179268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66" name="Shape 1366"/>
          <p:cNvSpPr/>
          <p:nvPr/>
        </p:nvSpPr>
        <p:spPr>
          <a:xfrm>
            <a:off x="2298055" y="3801865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74" name="Shape 1374"/>
          <p:cNvSpPr/>
          <p:nvPr/>
        </p:nvSpPr>
        <p:spPr>
          <a:xfrm>
            <a:off x="4400643" y="1933760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load 0x2010, R1</a:t>
            </a:r>
          </a:p>
        </p:txBody>
      </p:sp>
      <p:sp>
        <p:nvSpPr>
          <p:cNvPr id="1375" name="Shape 1375"/>
          <p:cNvSpPr/>
          <p:nvPr/>
        </p:nvSpPr>
        <p:spPr>
          <a:xfrm flipV="1">
            <a:off x="6098250" y="1711762"/>
            <a:ext cx="1" cy="217104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76" name="Shape 1376"/>
          <p:cNvSpPr/>
          <p:nvPr/>
        </p:nvSpPr>
        <p:spPr>
          <a:xfrm flipH="1" flipV="1">
            <a:off x="4339116" y="1924544"/>
            <a:ext cx="312411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77" name="Shape 1377"/>
          <p:cNvSpPr/>
          <p:nvPr/>
        </p:nvSpPr>
        <p:spPr>
          <a:xfrm>
            <a:off x="4400643" y="1665869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bg1"/>
                </a:solidFill>
              </a:rPr>
              <a:t>Virtual</a:t>
            </a:r>
            <a:r>
              <a:rPr lang="en-US" sz="1371" dirty="0">
                <a:solidFill>
                  <a:schemeClr val="bg1"/>
                </a:solidFill>
              </a:rPr>
              <a:t> (hex)</a:t>
            </a:r>
            <a:endParaRPr sz="1371" dirty="0">
              <a:solidFill>
                <a:schemeClr val="bg1"/>
              </a:solidFill>
            </a:endParaRPr>
          </a:p>
        </p:txBody>
      </p:sp>
      <p:sp>
        <p:nvSpPr>
          <p:cNvPr id="1378" name="Shape 1378"/>
          <p:cNvSpPr/>
          <p:nvPr/>
        </p:nvSpPr>
        <p:spPr>
          <a:xfrm>
            <a:off x="6141932" y="1665869"/>
            <a:ext cx="2040671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380" name="Shape 1380"/>
          <p:cNvSpPr/>
          <p:nvPr/>
        </p:nvSpPr>
        <p:spPr>
          <a:xfrm>
            <a:off x="4400643" y="2201651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load 0x1010, R1</a:t>
            </a:r>
          </a:p>
        </p:txBody>
      </p:sp>
      <p:sp>
        <p:nvSpPr>
          <p:cNvPr id="1381" name="Shape 1381"/>
          <p:cNvSpPr/>
          <p:nvPr/>
        </p:nvSpPr>
        <p:spPr>
          <a:xfrm>
            <a:off x="6141932" y="2201651"/>
            <a:ext cx="2166201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371">
                <a:solidFill>
                  <a:schemeClr val="bg1"/>
                </a:solidFill>
              </a:rPr>
              <a:t>0x400 + 0x010 = 0x410</a:t>
            </a:r>
            <a:endParaRPr sz="1371" dirty="0">
              <a:solidFill>
                <a:schemeClr val="bg1"/>
              </a:solidFill>
            </a:endParaRPr>
          </a:p>
        </p:txBody>
      </p:sp>
      <p:sp>
        <p:nvSpPr>
          <p:cNvPr id="1382" name="Shape 1382"/>
          <p:cNvSpPr/>
          <p:nvPr/>
        </p:nvSpPr>
        <p:spPr>
          <a:xfrm>
            <a:off x="3632061" y="2180999"/>
            <a:ext cx="110157" cy="1101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71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75116" y="47269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350" dirty="0">
                <a:solidFill>
                  <a:schemeClr val="bg1"/>
                </a:solidFill>
              </a:rPr>
              <a:t>Segment numbers: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	0: </a:t>
            </a:r>
            <a:r>
              <a:rPr lang="en-US" sz="1350" dirty="0" err="1">
                <a:solidFill>
                  <a:schemeClr val="bg1"/>
                </a:solidFill>
              </a:rPr>
              <a:t>code+data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	1: heap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	2: stack</a:t>
            </a:r>
          </a:p>
        </p:txBody>
      </p:sp>
      <p:sp>
        <p:nvSpPr>
          <p:cNvPr id="25" name="Shape 1306"/>
          <p:cNvSpPr/>
          <p:nvPr/>
        </p:nvSpPr>
        <p:spPr>
          <a:xfrm>
            <a:off x="1726839" y="3281357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0x1600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26" name="Shape 1307"/>
          <p:cNvSpPr/>
          <p:nvPr/>
        </p:nvSpPr>
        <p:spPr>
          <a:xfrm>
            <a:off x="1726839" y="3663101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0x2000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27" name="Shape 1308"/>
          <p:cNvSpPr/>
          <p:nvPr/>
        </p:nvSpPr>
        <p:spPr>
          <a:xfrm>
            <a:off x="1726839" y="4064937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0x2400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28" name="Shape 1309"/>
          <p:cNvSpPr/>
          <p:nvPr/>
        </p:nvSpPr>
        <p:spPr>
          <a:xfrm>
            <a:off x="1810196" y="2477685"/>
            <a:ext cx="472485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0x800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29" name="Shape 1310"/>
          <p:cNvSpPr/>
          <p:nvPr/>
        </p:nvSpPr>
        <p:spPr>
          <a:xfrm>
            <a:off x="1726839" y="2879521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0x1200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30" name="Shape 1311"/>
          <p:cNvSpPr/>
          <p:nvPr/>
        </p:nvSpPr>
        <p:spPr>
          <a:xfrm>
            <a:off x="1810196" y="2075849"/>
            <a:ext cx="472485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0x400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31" name="Shape 1312"/>
          <p:cNvSpPr/>
          <p:nvPr/>
        </p:nvSpPr>
        <p:spPr>
          <a:xfrm>
            <a:off x="1893552" y="1674014"/>
            <a:ext cx="389129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 dirty="0">
                <a:solidFill>
                  <a:schemeClr val="bg1"/>
                </a:solidFill>
              </a:rPr>
              <a:t>0</a:t>
            </a:r>
            <a:r>
              <a:rPr lang="en-US" sz="1265" dirty="0">
                <a:solidFill>
                  <a:schemeClr val="bg1"/>
                </a:solidFill>
              </a:rPr>
              <a:t>x00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32" name="Shape 1337"/>
          <p:cNvSpPr/>
          <p:nvPr/>
        </p:nvSpPr>
        <p:spPr>
          <a:xfrm>
            <a:off x="6141931" y="1933760"/>
            <a:ext cx="2561678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371" dirty="0">
                <a:solidFill>
                  <a:schemeClr val="bg1"/>
                </a:solidFill>
              </a:rPr>
              <a:t>0x1600 + 0x010 = 0x1610</a:t>
            </a:r>
            <a:endParaRPr sz="137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645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Shape 1384"/>
          <p:cNvSpPr/>
          <p:nvPr/>
        </p:nvSpPr>
        <p:spPr>
          <a:xfrm>
            <a:off x="2298055" y="2194521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heap (seg1)</a:t>
            </a:r>
          </a:p>
        </p:txBody>
      </p:sp>
      <p:sp>
        <p:nvSpPr>
          <p:cNvPr id="1385" name="Shape 1385"/>
          <p:cNvSpPr/>
          <p:nvPr/>
        </p:nvSpPr>
        <p:spPr>
          <a:xfrm>
            <a:off x="2298055" y="2596357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86" name="Shape 1386"/>
          <p:cNvSpPr/>
          <p:nvPr/>
        </p:nvSpPr>
        <p:spPr>
          <a:xfrm>
            <a:off x="2298055" y="2998193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87" name="Shape 1387"/>
          <p:cNvSpPr/>
          <p:nvPr/>
        </p:nvSpPr>
        <p:spPr>
          <a:xfrm>
            <a:off x="2298055" y="3400029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stack (seg2)</a:t>
            </a:r>
          </a:p>
        </p:txBody>
      </p:sp>
      <p:sp>
        <p:nvSpPr>
          <p:cNvPr id="1388" name="Shape 1388"/>
          <p:cNvSpPr/>
          <p:nvPr/>
        </p:nvSpPr>
        <p:spPr>
          <a:xfrm>
            <a:off x="2298055" y="179268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89" name="Shape 1389"/>
          <p:cNvSpPr/>
          <p:nvPr/>
        </p:nvSpPr>
        <p:spPr>
          <a:xfrm>
            <a:off x="2298055" y="3801865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97" name="Shape 1397"/>
          <p:cNvSpPr/>
          <p:nvPr/>
        </p:nvSpPr>
        <p:spPr>
          <a:xfrm>
            <a:off x="4400643" y="1933760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load 0x2010, R1</a:t>
            </a:r>
          </a:p>
        </p:txBody>
      </p:sp>
      <p:sp>
        <p:nvSpPr>
          <p:cNvPr id="1398" name="Shape 1398"/>
          <p:cNvSpPr/>
          <p:nvPr/>
        </p:nvSpPr>
        <p:spPr>
          <a:xfrm flipV="1">
            <a:off x="6098250" y="1711762"/>
            <a:ext cx="1" cy="217104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99" name="Shape 1399"/>
          <p:cNvSpPr/>
          <p:nvPr/>
        </p:nvSpPr>
        <p:spPr>
          <a:xfrm flipH="1" flipV="1">
            <a:off x="4339116" y="1924544"/>
            <a:ext cx="312411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400" name="Shape 1400"/>
          <p:cNvSpPr/>
          <p:nvPr/>
        </p:nvSpPr>
        <p:spPr>
          <a:xfrm>
            <a:off x="4400643" y="1665869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Virtual</a:t>
            </a:r>
          </a:p>
        </p:txBody>
      </p:sp>
      <p:sp>
        <p:nvSpPr>
          <p:cNvPr id="1401" name="Shape 1401"/>
          <p:cNvSpPr/>
          <p:nvPr/>
        </p:nvSpPr>
        <p:spPr>
          <a:xfrm>
            <a:off x="6141932" y="1665869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403" name="Shape 1403"/>
          <p:cNvSpPr/>
          <p:nvPr/>
        </p:nvSpPr>
        <p:spPr>
          <a:xfrm>
            <a:off x="4400643" y="2201651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load 0x1010, R1</a:t>
            </a:r>
          </a:p>
        </p:txBody>
      </p:sp>
      <p:sp>
        <p:nvSpPr>
          <p:cNvPr id="1405" name="Shape 1405"/>
          <p:cNvSpPr/>
          <p:nvPr/>
        </p:nvSpPr>
        <p:spPr>
          <a:xfrm>
            <a:off x="4400643" y="2469542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load 0x1100, R1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875116" y="47269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350" dirty="0">
                <a:solidFill>
                  <a:schemeClr val="bg1"/>
                </a:solidFill>
              </a:rPr>
              <a:t>Segment numbers: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	0: </a:t>
            </a:r>
            <a:r>
              <a:rPr lang="en-US" sz="1350" dirty="0" err="1">
                <a:solidFill>
                  <a:schemeClr val="bg1"/>
                </a:solidFill>
              </a:rPr>
              <a:t>code+data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	1: heap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	2: stack</a:t>
            </a:r>
          </a:p>
        </p:txBody>
      </p:sp>
      <p:sp>
        <p:nvSpPr>
          <p:cNvPr id="25" name="Shape 1306"/>
          <p:cNvSpPr/>
          <p:nvPr/>
        </p:nvSpPr>
        <p:spPr>
          <a:xfrm>
            <a:off x="1726839" y="3281357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0x1600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26" name="Shape 1307"/>
          <p:cNvSpPr/>
          <p:nvPr/>
        </p:nvSpPr>
        <p:spPr>
          <a:xfrm>
            <a:off x="1726839" y="3663101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0x2000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27" name="Shape 1308"/>
          <p:cNvSpPr/>
          <p:nvPr/>
        </p:nvSpPr>
        <p:spPr>
          <a:xfrm>
            <a:off x="1726839" y="4064937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0x2400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28" name="Shape 1309"/>
          <p:cNvSpPr/>
          <p:nvPr/>
        </p:nvSpPr>
        <p:spPr>
          <a:xfrm>
            <a:off x="1810196" y="2477685"/>
            <a:ext cx="472485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0x800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29" name="Shape 1310"/>
          <p:cNvSpPr/>
          <p:nvPr/>
        </p:nvSpPr>
        <p:spPr>
          <a:xfrm>
            <a:off x="1726839" y="2879521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0x1200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30" name="Shape 1311"/>
          <p:cNvSpPr/>
          <p:nvPr/>
        </p:nvSpPr>
        <p:spPr>
          <a:xfrm>
            <a:off x="1810196" y="2075849"/>
            <a:ext cx="472485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0x400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31" name="Shape 1312"/>
          <p:cNvSpPr/>
          <p:nvPr/>
        </p:nvSpPr>
        <p:spPr>
          <a:xfrm>
            <a:off x="1893552" y="1674014"/>
            <a:ext cx="389129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 dirty="0">
                <a:solidFill>
                  <a:schemeClr val="bg1"/>
                </a:solidFill>
              </a:rPr>
              <a:t>0</a:t>
            </a:r>
            <a:r>
              <a:rPr lang="en-US" sz="1265" dirty="0">
                <a:solidFill>
                  <a:schemeClr val="bg1"/>
                </a:solidFill>
              </a:rPr>
              <a:t>x00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32" name="Shape 1381"/>
          <p:cNvSpPr/>
          <p:nvPr/>
        </p:nvSpPr>
        <p:spPr>
          <a:xfrm>
            <a:off x="6141932" y="2201651"/>
            <a:ext cx="2166201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371">
                <a:solidFill>
                  <a:schemeClr val="bg1"/>
                </a:solidFill>
              </a:rPr>
              <a:t>0x400 + 0x010 = 0x410</a:t>
            </a:r>
            <a:endParaRPr sz="1371" dirty="0">
              <a:solidFill>
                <a:schemeClr val="bg1"/>
              </a:solidFill>
            </a:endParaRPr>
          </a:p>
        </p:txBody>
      </p:sp>
      <p:sp>
        <p:nvSpPr>
          <p:cNvPr id="33" name="Shape 1337"/>
          <p:cNvSpPr/>
          <p:nvPr/>
        </p:nvSpPr>
        <p:spPr>
          <a:xfrm>
            <a:off x="6141931" y="1933760"/>
            <a:ext cx="2561678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371" dirty="0">
                <a:solidFill>
                  <a:schemeClr val="bg1"/>
                </a:solidFill>
              </a:rPr>
              <a:t>0x1600 + 0x010 = 0x1610</a:t>
            </a:r>
            <a:endParaRPr sz="137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204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Shape 1407"/>
          <p:cNvSpPr/>
          <p:nvPr/>
        </p:nvSpPr>
        <p:spPr>
          <a:xfrm>
            <a:off x="2298055" y="2194521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heap (seg1)</a:t>
            </a:r>
          </a:p>
        </p:txBody>
      </p:sp>
      <p:sp>
        <p:nvSpPr>
          <p:cNvPr id="1408" name="Shape 1408"/>
          <p:cNvSpPr/>
          <p:nvPr/>
        </p:nvSpPr>
        <p:spPr>
          <a:xfrm>
            <a:off x="2298055" y="2596357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409" name="Shape 1409"/>
          <p:cNvSpPr/>
          <p:nvPr/>
        </p:nvSpPr>
        <p:spPr>
          <a:xfrm>
            <a:off x="2298055" y="2998193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410" name="Shape 1410"/>
          <p:cNvSpPr/>
          <p:nvPr/>
        </p:nvSpPr>
        <p:spPr>
          <a:xfrm>
            <a:off x="2298055" y="3400029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stack (seg2)</a:t>
            </a:r>
          </a:p>
        </p:txBody>
      </p:sp>
      <p:sp>
        <p:nvSpPr>
          <p:cNvPr id="1411" name="Shape 1411"/>
          <p:cNvSpPr/>
          <p:nvPr/>
        </p:nvSpPr>
        <p:spPr>
          <a:xfrm>
            <a:off x="2298055" y="179268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412" name="Shape 1412"/>
          <p:cNvSpPr/>
          <p:nvPr/>
        </p:nvSpPr>
        <p:spPr>
          <a:xfrm>
            <a:off x="2298055" y="3801865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420" name="Shape 1420"/>
          <p:cNvSpPr/>
          <p:nvPr/>
        </p:nvSpPr>
        <p:spPr>
          <a:xfrm>
            <a:off x="4400643" y="1933760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load 0x2010, R1</a:t>
            </a:r>
          </a:p>
        </p:txBody>
      </p:sp>
      <p:sp>
        <p:nvSpPr>
          <p:cNvPr id="1421" name="Shape 1421"/>
          <p:cNvSpPr/>
          <p:nvPr/>
        </p:nvSpPr>
        <p:spPr>
          <a:xfrm flipV="1">
            <a:off x="6098250" y="1711762"/>
            <a:ext cx="1" cy="217104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422" name="Shape 1422"/>
          <p:cNvSpPr/>
          <p:nvPr/>
        </p:nvSpPr>
        <p:spPr>
          <a:xfrm flipH="1" flipV="1">
            <a:off x="4339116" y="1924544"/>
            <a:ext cx="312411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423" name="Shape 1423"/>
          <p:cNvSpPr/>
          <p:nvPr/>
        </p:nvSpPr>
        <p:spPr>
          <a:xfrm>
            <a:off x="4400643" y="1665869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Virtual</a:t>
            </a:r>
          </a:p>
        </p:txBody>
      </p:sp>
      <p:sp>
        <p:nvSpPr>
          <p:cNvPr id="1424" name="Shape 1424"/>
          <p:cNvSpPr/>
          <p:nvPr/>
        </p:nvSpPr>
        <p:spPr>
          <a:xfrm>
            <a:off x="6141932" y="1665869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426" name="Shape 1426"/>
          <p:cNvSpPr/>
          <p:nvPr/>
        </p:nvSpPr>
        <p:spPr>
          <a:xfrm>
            <a:off x="4400643" y="2201651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load 0x1010, R1</a:t>
            </a:r>
          </a:p>
        </p:txBody>
      </p:sp>
      <p:sp>
        <p:nvSpPr>
          <p:cNvPr id="1428" name="Shape 1428"/>
          <p:cNvSpPr/>
          <p:nvPr/>
        </p:nvSpPr>
        <p:spPr>
          <a:xfrm>
            <a:off x="4400643" y="2469542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load 0x1100, R1</a:t>
            </a:r>
          </a:p>
        </p:txBody>
      </p:sp>
      <p:sp>
        <p:nvSpPr>
          <p:cNvPr id="1429" name="Shape 1429"/>
          <p:cNvSpPr/>
          <p:nvPr/>
        </p:nvSpPr>
        <p:spPr>
          <a:xfrm>
            <a:off x="6141932" y="2469542"/>
            <a:ext cx="2249033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371">
                <a:solidFill>
                  <a:schemeClr val="bg1"/>
                </a:solidFill>
              </a:rPr>
              <a:t>0x400 + 0x100 = 0x500</a:t>
            </a:r>
            <a:endParaRPr sz="1371" dirty="0">
              <a:solidFill>
                <a:schemeClr val="bg1"/>
              </a:solidFill>
            </a:endParaRPr>
          </a:p>
        </p:txBody>
      </p:sp>
      <p:sp>
        <p:nvSpPr>
          <p:cNvPr id="1430" name="Shape 1430"/>
          <p:cNvSpPr/>
          <p:nvPr/>
        </p:nvSpPr>
        <p:spPr>
          <a:xfrm>
            <a:off x="3632061" y="2221182"/>
            <a:ext cx="110157" cy="1101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71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75116" y="47269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350" dirty="0">
                <a:solidFill>
                  <a:schemeClr val="bg1"/>
                </a:solidFill>
              </a:rPr>
              <a:t>Segment numbers: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	0: </a:t>
            </a:r>
            <a:r>
              <a:rPr lang="en-US" sz="1350" dirty="0" err="1">
                <a:solidFill>
                  <a:schemeClr val="bg1"/>
                </a:solidFill>
              </a:rPr>
              <a:t>code+data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	1: heap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	2: stack</a:t>
            </a:r>
          </a:p>
        </p:txBody>
      </p:sp>
      <p:sp>
        <p:nvSpPr>
          <p:cNvPr id="27" name="Shape 1306"/>
          <p:cNvSpPr/>
          <p:nvPr/>
        </p:nvSpPr>
        <p:spPr>
          <a:xfrm>
            <a:off x="1726839" y="3281357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0x1600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28" name="Shape 1307"/>
          <p:cNvSpPr/>
          <p:nvPr/>
        </p:nvSpPr>
        <p:spPr>
          <a:xfrm>
            <a:off x="1726839" y="3663101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0x2000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29" name="Shape 1308"/>
          <p:cNvSpPr/>
          <p:nvPr/>
        </p:nvSpPr>
        <p:spPr>
          <a:xfrm>
            <a:off x="1726839" y="4064937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0x2400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30" name="Shape 1309"/>
          <p:cNvSpPr/>
          <p:nvPr/>
        </p:nvSpPr>
        <p:spPr>
          <a:xfrm>
            <a:off x="1810196" y="2477685"/>
            <a:ext cx="472485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0x800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31" name="Shape 1310"/>
          <p:cNvSpPr/>
          <p:nvPr/>
        </p:nvSpPr>
        <p:spPr>
          <a:xfrm>
            <a:off x="1726839" y="2879521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0x1200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32" name="Shape 1311"/>
          <p:cNvSpPr/>
          <p:nvPr/>
        </p:nvSpPr>
        <p:spPr>
          <a:xfrm>
            <a:off x="1810196" y="2075849"/>
            <a:ext cx="472485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0x400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33" name="Shape 1312"/>
          <p:cNvSpPr/>
          <p:nvPr/>
        </p:nvSpPr>
        <p:spPr>
          <a:xfrm>
            <a:off x="1893552" y="1674014"/>
            <a:ext cx="389129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 dirty="0">
                <a:solidFill>
                  <a:schemeClr val="bg1"/>
                </a:solidFill>
              </a:rPr>
              <a:t>0</a:t>
            </a:r>
            <a:r>
              <a:rPr lang="en-US" sz="1265" dirty="0">
                <a:solidFill>
                  <a:schemeClr val="bg1"/>
                </a:solidFill>
              </a:rPr>
              <a:t>x00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34" name="Shape 1381"/>
          <p:cNvSpPr/>
          <p:nvPr/>
        </p:nvSpPr>
        <p:spPr>
          <a:xfrm>
            <a:off x="6141932" y="2201651"/>
            <a:ext cx="2166201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371">
                <a:solidFill>
                  <a:schemeClr val="bg1"/>
                </a:solidFill>
              </a:rPr>
              <a:t>0x400 + 0x010 = 0x410</a:t>
            </a:r>
            <a:endParaRPr sz="1371" dirty="0">
              <a:solidFill>
                <a:schemeClr val="bg1"/>
              </a:solidFill>
            </a:endParaRPr>
          </a:p>
        </p:txBody>
      </p:sp>
      <p:sp>
        <p:nvSpPr>
          <p:cNvPr id="35" name="Shape 1337"/>
          <p:cNvSpPr/>
          <p:nvPr/>
        </p:nvSpPr>
        <p:spPr>
          <a:xfrm>
            <a:off x="6141931" y="1933760"/>
            <a:ext cx="2561678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371" dirty="0">
                <a:solidFill>
                  <a:schemeClr val="bg1"/>
                </a:solidFill>
              </a:rPr>
              <a:t>0x1600 + 0x010 = 0x1610</a:t>
            </a:r>
            <a:endParaRPr sz="137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083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rgbClr val="FFFFFF"/>
                </a:solidFill>
              </a:rPr>
              <a:t>Review: </a:t>
            </a:r>
            <a:r>
              <a:rPr sz="4600" dirty="0">
                <a:solidFill>
                  <a:srgbClr val="FFFFFF"/>
                </a:solidFill>
              </a:rPr>
              <a:t>Segmentation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4294967295"/>
          </p:nvPr>
        </p:nvSpPr>
        <p:spPr>
          <a:xfrm>
            <a:off x="0" y="1603375"/>
            <a:ext cx="9144000" cy="565150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700" dirty="0"/>
              <a:t>Assume </a:t>
            </a:r>
            <a:r>
              <a:rPr sz="2700" dirty="0">
                <a:solidFill>
                  <a:srgbClr val="C00000"/>
                </a:solidFill>
              </a:rPr>
              <a:t>14-bit</a:t>
            </a:r>
            <a:r>
              <a:rPr sz="2700" dirty="0"/>
              <a:t> virtual addresses,</a:t>
            </a:r>
            <a:r>
              <a:rPr lang="en-US" sz="2700" dirty="0"/>
              <a:t> </a:t>
            </a:r>
            <a:r>
              <a:rPr sz="2700" dirty="0"/>
              <a:t>high 2 bits indicat</a:t>
            </a:r>
            <a:r>
              <a:rPr lang="en-US" sz="2700" dirty="0"/>
              <a:t>e</a:t>
            </a:r>
            <a:r>
              <a:rPr sz="2700" dirty="0"/>
              <a:t> segment</a:t>
            </a:r>
          </a:p>
        </p:txBody>
      </p:sp>
      <p:sp>
        <p:nvSpPr>
          <p:cNvPr id="39" name="Shape 85"/>
          <p:cNvSpPr/>
          <p:nvPr/>
        </p:nvSpPr>
        <p:spPr>
          <a:xfrm>
            <a:off x="189234" y="3006511"/>
            <a:ext cx="1180458" cy="130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bg1"/>
                </a:solidFill>
              </a:rPr>
              <a:t>Segments:</a:t>
            </a:r>
            <a:br>
              <a:rPr sz="2000" dirty="0">
                <a:solidFill>
                  <a:schemeClr val="bg1"/>
                </a:solidFill>
              </a:rPr>
            </a:br>
            <a:r>
              <a:rPr sz="2000" dirty="0">
                <a:solidFill>
                  <a:schemeClr val="bg1"/>
                </a:solidFill>
              </a:rPr>
              <a:t>0=&gt;code</a:t>
            </a:r>
            <a:br>
              <a:rPr sz="2000" dirty="0">
                <a:solidFill>
                  <a:schemeClr val="bg1"/>
                </a:solidFill>
              </a:rPr>
            </a:br>
            <a:r>
              <a:rPr sz="2000" dirty="0">
                <a:solidFill>
                  <a:schemeClr val="bg1"/>
                </a:solidFill>
              </a:rPr>
              <a:t>1=&gt;heap</a:t>
            </a:r>
            <a:br>
              <a:rPr sz="2000" dirty="0">
                <a:solidFill>
                  <a:schemeClr val="bg1"/>
                </a:solidFill>
              </a:rPr>
            </a:br>
            <a:r>
              <a:rPr sz="2000" dirty="0">
                <a:solidFill>
                  <a:schemeClr val="bg1"/>
                </a:solidFill>
              </a:rPr>
              <a:t>2=&gt;stack.</a:t>
            </a:r>
          </a:p>
        </p:txBody>
      </p:sp>
      <p:sp>
        <p:nvSpPr>
          <p:cNvPr id="4" name="Shape 50"/>
          <p:cNvSpPr/>
          <p:nvPr/>
        </p:nvSpPr>
        <p:spPr>
          <a:xfrm flipV="1">
            <a:off x="2561637" y="2730896"/>
            <a:ext cx="1" cy="122317"/>
          </a:xfrm>
          <a:prstGeom prst="line">
            <a:avLst/>
          </a:prstGeom>
          <a:ln w="25400">
            <a:solidFill>
              <a:srgbClr val="D4595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5" name="Shape 51"/>
          <p:cNvSpPr/>
          <p:nvPr/>
        </p:nvSpPr>
        <p:spPr>
          <a:xfrm>
            <a:off x="2362404" y="2420048"/>
            <a:ext cx="608577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bg1"/>
                </a:solidFill>
              </a:rPr>
              <a:t>0x0000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6" name="Shape 52"/>
          <p:cNvSpPr/>
          <p:nvPr/>
        </p:nvSpPr>
        <p:spPr>
          <a:xfrm flipV="1">
            <a:off x="4020145" y="2730896"/>
            <a:ext cx="1" cy="122317"/>
          </a:xfrm>
          <a:prstGeom prst="line">
            <a:avLst/>
          </a:prstGeom>
          <a:ln w="25400">
            <a:solidFill>
              <a:srgbClr val="D4595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7" name="Shape 53"/>
          <p:cNvSpPr/>
          <p:nvPr/>
        </p:nvSpPr>
        <p:spPr>
          <a:xfrm>
            <a:off x="3710961" y="2409824"/>
            <a:ext cx="608577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bg1"/>
                </a:solidFill>
              </a:rPr>
              <a:t>0x1000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8" name="Shape 54"/>
          <p:cNvSpPr/>
          <p:nvPr/>
        </p:nvSpPr>
        <p:spPr>
          <a:xfrm flipV="1">
            <a:off x="5478654" y="2730896"/>
            <a:ext cx="1" cy="122317"/>
          </a:xfrm>
          <a:prstGeom prst="line">
            <a:avLst/>
          </a:prstGeom>
          <a:ln w="25400">
            <a:solidFill>
              <a:srgbClr val="D4595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" name="Shape 55"/>
          <p:cNvSpPr/>
          <p:nvPr/>
        </p:nvSpPr>
        <p:spPr>
          <a:xfrm>
            <a:off x="5279422" y="2420048"/>
            <a:ext cx="608577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bg1"/>
                </a:solidFill>
              </a:rPr>
              <a:t>0x2000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0" name="Shape 56"/>
          <p:cNvSpPr/>
          <p:nvPr/>
        </p:nvSpPr>
        <p:spPr>
          <a:xfrm flipV="1">
            <a:off x="6937163" y="2730896"/>
            <a:ext cx="1" cy="122317"/>
          </a:xfrm>
          <a:prstGeom prst="line">
            <a:avLst/>
          </a:prstGeom>
          <a:ln w="25400">
            <a:solidFill>
              <a:srgbClr val="D4595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" name="Shape 57"/>
          <p:cNvSpPr/>
          <p:nvPr/>
        </p:nvSpPr>
        <p:spPr>
          <a:xfrm>
            <a:off x="6689024" y="2420048"/>
            <a:ext cx="608577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bg1"/>
                </a:solidFill>
              </a:rPr>
              <a:t>0x3000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2" name="Shape 58"/>
          <p:cNvSpPr/>
          <p:nvPr/>
        </p:nvSpPr>
        <p:spPr>
          <a:xfrm flipV="1">
            <a:off x="8395672" y="2730896"/>
            <a:ext cx="1" cy="122317"/>
          </a:xfrm>
          <a:prstGeom prst="line">
            <a:avLst/>
          </a:prstGeom>
          <a:ln w="25400">
            <a:solidFill>
              <a:srgbClr val="D4595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3" name="Shape 59"/>
          <p:cNvSpPr/>
          <p:nvPr/>
        </p:nvSpPr>
        <p:spPr>
          <a:xfrm>
            <a:off x="8147533" y="2420048"/>
            <a:ext cx="608577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bg1"/>
                </a:solidFill>
              </a:rPr>
              <a:t>0x4000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4" name="Shape 60"/>
          <p:cNvSpPr/>
          <p:nvPr/>
        </p:nvSpPr>
        <p:spPr>
          <a:xfrm flipV="1">
            <a:off x="2561637" y="4469047"/>
            <a:ext cx="1" cy="122318"/>
          </a:xfrm>
          <a:prstGeom prst="line">
            <a:avLst/>
          </a:prstGeom>
          <a:ln w="25400">
            <a:solidFill>
              <a:srgbClr val="0065C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Shape 61"/>
          <p:cNvSpPr/>
          <p:nvPr/>
        </p:nvSpPr>
        <p:spPr>
          <a:xfrm>
            <a:off x="2313497" y="4632936"/>
            <a:ext cx="657484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bg1"/>
                </a:solidFill>
              </a:rPr>
              <a:t>0x4000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6" name="Shape 62"/>
          <p:cNvSpPr/>
          <p:nvPr/>
        </p:nvSpPr>
        <p:spPr>
          <a:xfrm flipV="1">
            <a:off x="4020145" y="4469047"/>
            <a:ext cx="1" cy="122318"/>
          </a:xfrm>
          <a:prstGeom prst="line">
            <a:avLst/>
          </a:prstGeom>
          <a:ln w="25400">
            <a:solidFill>
              <a:srgbClr val="0065C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7" name="Shape 63"/>
          <p:cNvSpPr/>
          <p:nvPr/>
        </p:nvSpPr>
        <p:spPr>
          <a:xfrm>
            <a:off x="3772005" y="4632936"/>
            <a:ext cx="687303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bg1"/>
                </a:solidFill>
              </a:rPr>
              <a:t>0x5000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8" name="Shape 64"/>
          <p:cNvSpPr/>
          <p:nvPr/>
        </p:nvSpPr>
        <p:spPr>
          <a:xfrm flipV="1">
            <a:off x="5478654" y="4469047"/>
            <a:ext cx="1" cy="122318"/>
          </a:xfrm>
          <a:prstGeom prst="line">
            <a:avLst/>
          </a:prstGeom>
          <a:ln w="25400">
            <a:solidFill>
              <a:srgbClr val="0065C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9" name="Shape 65"/>
          <p:cNvSpPr/>
          <p:nvPr/>
        </p:nvSpPr>
        <p:spPr>
          <a:xfrm>
            <a:off x="5230515" y="4632936"/>
            <a:ext cx="657484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bg1"/>
                </a:solidFill>
              </a:rPr>
              <a:t>0x6000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20" name="Shape 66"/>
          <p:cNvSpPr/>
          <p:nvPr/>
        </p:nvSpPr>
        <p:spPr>
          <a:xfrm flipV="1">
            <a:off x="6937163" y="4469047"/>
            <a:ext cx="1" cy="122318"/>
          </a:xfrm>
          <a:prstGeom prst="line">
            <a:avLst/>
          </a:prstGeom>
          <a:ln w="25400">
            <a:solidFill>
              <a:srgbClr val="0065C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1" name="Shape 67"/>
          <p:cNvSpPr/>
          <p:nvPr/>
        </p:nvSpPr>
        <p:spPr>
          <a:xfrm>
            <a:off x="6689023" y="4632936"/>
            <a:ext cx="608577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bg1"/>
                </a:solidFill>
              </a:rPr>
              <a:t>0x7000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22" name="Shape 68"/>
          <p:cNvSpPr/>
          <p:nvPr/>
        </p:nvSpPr>
        <p:spPr>
          <a:xfrm flipV="1">
            <a:off x="8395672" y="4469047"/>
            <a:ext cx="1" cy="122318"/>
          </a:xfrm>
          <a:prstGeom prst="line">
            <a:avLst/>
          </a:prstGeom>
          <a:ln w="25400">
            <a:solidFill>
              <a:srgbClr val="0065C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3" name="Shape 69"/>
          <p:cNvSpPr/>
          <p:nvPr/>
        </p:nvSpPr>
        <p:spPr>
          <a:xfrm>
            <a:off x="8147532" y="4632936"/>
            <a:ext cx="608577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bg1"/>
                </a:solidFill>
              </a:rPr>
              <a:t>0x8000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24" name="Shape 70"/>
          <p:cNvSpPr/>
          <p:nvPr/>
        </p:nvSpPr>
        <p:spPr>
          <a:xfrm>
            <a:off x="1594795" y="2709425"/>
            <a:ext cx="891482" cy="287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defRPr sz="270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chemeClr val="bg1"/>
                </a:solidFill>
              </a:rPr>
              <a:t>Virt Mem</a:t>
            </a:r>
          </a:p>
        </p:txBody>
      </p:sp>
      <p:sp>
        <p:nvSpPr>
          <p:cNvPr id="25" name="Shape 71"/>
          <p:cNvSpPr/>
          <p:nvPr/>
        </p:nvSpPr>
        <p:spPr>
          <a:xfrm>
            <a:off x="1513833" y="4309749"/>
            <a:ext cx="972444" cy="287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defRPr sz="2700">
                <a:solidFill>
                  <a:srgbClr val="0065C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chemeClr val="bg1"/>
                </a:solidFill>
              </a:rPr>
              <a:t>Phys Mem</a:t>
            </a:r>
          </a:p>
        </p:txBody>
      </p:sp>
      <p:sp>
        <p:nvSpPr>
          <p:cNvPr id="26" name="Shape 72"/>
          <p:cNvSpPr/>
          <p:nvPr/>
        </p:nvSpPr>
        <p:spPr>
          <a:xfrm>
            <a:off x="6225079" y="2858610"/>
            <a:ext cx="705337" cy="1592563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7" name="Shape 73"/>
          <p:cNvSpPr/>
          <p:nvPr/>
        </p:nvSpPr>
        <p:spPr>
          <a:xfrm>
            <a:off x="2560013" y="2853213"/>
            <a:ext cx="1455237" cy="1586526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8" name="Shape 74"/>
          <p:cNvSpPr/>
          <p:nvPr/>
        </p:nvSpPr>
        <p:spPr>
          <a:xfrm>
            <a:off x="4037514" y="2860871"/>
            <a:ext cx="2194621" cy="1586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7134" y="21600"/>
                </a:lnTo>
                <a:lnTo>
                  <a:pt x="21600" y="21515"/>
                </a:lnTo>
                <a:lnTo>
                  <a:pt x="14172" y="13"/>
                </a:lnTo>
                <a:lnTo>
                  <a:pt x="0" y="0"/>
                </a:lnTo>
                <a:close/>
              </a:path>
            </a:pathLst>
          </a:cu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9" name="Shape 75"/>
          <p:cNvSpPr/>
          <p:nvPr/>
        </p:nvSpPr>
        <p:spPr>
          <a:xfrm>
            <a:off x="2550552" y="2854729"/>
            <a:ext cx="5832205" cy="0"/>
          </a:xfrm>
          <a:prstGeom prst="line">
            <a:avLst/>
          </a:prstGeom>
          <a:ln w="50800">
            <a:solidFill>
              <a:srgbClr val="D4595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0" name="Shape 76"/>
          <p:cNvSpPr/>
          <p:nvPr/>
        </p:nvSpPr>
        <p:spPr>
          <a:xfrm>
            <a:off x="2550552" y="4455053"/>
            <a:ext cx="5832205" cy="0"/>
          </a:xfrm>
          <a:prstGeom prst="line">
            <a:avLst/>
          </a:prstGeom>
          <a:ln w="50800">
            <a:solidFill>
              <a:srgbClr val="0065C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1" name="Shape 77"/>
          <p:cNvSpPr/>
          <p:nvPr/>
        </p:nvSpPr>
        <p:spPr>
          <a:xfrm rot="5402897">
            <a:off x="3010182" y="3397919"/>
            <a:ext cx="561293" cy="497184"/>
          </a:xfrm>
          <a:prstGeom prst="rightArrow">
            <a:avLst>
              <a:gd name="adj1" fmla="val 32000"/>
              <a:gd name="adj2" fmla="val 69168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2" name="Shape 78"/>
          <p:cNvSpPr/>
          <p:nvPr/>
        </p:nvSpPr>
        <p:spPr>
          <a:xfrm rot="5402897">
            <a:off x="6297038" y="3397919"/>
            <a:ext cx="561293" cy="497184"/>
          </a:xfrm>
          <a:prstGeom prst="rightArrow">
            <a:avLst>
              <a:gd name="adj1" fmla="val 32000"/>
              <a:gd name="adj2" fmla="val 69168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5" name="Shape 81"/>
          <p:cNvSpPr/>
          <p:nvPr/>
        </p:nvSpPr>
        <p:spPr>
          <a:xfrm rot="3842897">
            <a:off x="4875416" y="3416066"/>
            <a:ext cx="561294" cy="497184"/>
          </a:xfrm>
          <a:prstGeom prst="rightArrow">
            <a:avLst>
              <a:gd name="adj1" fmla="val 32000"/>
              <a:gd name="adj2" fmla="val 69168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6" name="Shape 82"/>
          <p:cNvSpPr/>
          <p:nvPr/>
        </p:nvSpPr>
        <p:spPr>
          <a:xfrm>
            <a:off x="3191935" y="2167787"/>
            <a:ext cx="16047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7" name="Shape 83"/>
          <p:cNvSpPr/>
          <p:nvPr/>
        </p:nvSpPr>
        <p:spPr>
          <a:xfrm>
            <a:off x="4625990" y="2169099"/>
            <a:ext cx="16047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8" name="Shape 84"/>
          <p:cNvSpPr/>
          <p:nvPr/>
        </p:nvSpPr>
        <p:spPr>
          <a:xfrm>
            <a:off x="6133405" y="2169099"/>
            <a:ext cx="16047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" name="Shape 194"/>
          <p:cNvSpPr/>
          <p:nvPr/>
        </p:nvSpPr>
        <p:spPr>
          <a:xfrm>
            <a:off x="3025253" y="2309563"/>
            <a:ext cx="654303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41" name="Shape 195"/>
          <p:cNvSpPr/>
          <p:nvPr/>
        </p:nvSpPr>
        <p:spPr>
          <a:xfrm>
            <a:off x="4459309" y="2310875"/>
            <a:ext cx="65944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42" name="Shape 196"/>
          <p:cNvSpPr/>
          <p:nvPr/>
        </p:nvSpPr>
        <p:spPr>
          <a:xfrm>
            <a:off x="5959335" y="2310875"/>
            <a:ext cx="669770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Stack</a:t>
            </a:r>
          </a:p>
        </p:txBody>
      </p:sp>
      <p:graphicFrame>
        <p:nvGraphicFramePr>
          <p:cNvPr id="43" name="Table 198"/>
          <p:cNvGraphicFramePr/>
          <p:nvPr>
            <p:extLst>
              <p:ext uri="{D42A27DB-BD31-4B8C-83A1-F6EECF244321}">
                <p14:modId xmlns:p14="http://schemas.microsoft.com/office/powerpoint/2010/main" val="2675627953"/>
              </p:ext>
            </p:extLst>
          </p:nvPr>
        </p:nvGraphicFramePr>
        <p:xfrm>
          <a:off x="3292623" y="5223565"/>
          <a:ext cx="2932455" cy="1366242"/>
        </p:xfrm>
        <a:graphic>
          <a:graphicData uri="http://schemas.openxmlformats.org/drawingml/2006/table">
            <a:tbl>
              <a:tblPr firstRow="1"/>
              <a:tblGrid>
                <a:gridCol w="892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2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793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bg1"/>
                          </a:solidFill>
                        </a:rPr>
                        <a:t>Seg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bg1"/>
                          </a:solidFill>
                        </a:rPr>
                        <a:t>Base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 dirty="0">
                          <a:solidFill>
                            <a:schemeClr val="bg1"/>
                          </a:solidFill>
                        </a:rPr>
                        <a:t>Bounds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793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5179237" y="55499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0xfff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179237" y="59192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0xfff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185011" y="62353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0x7ff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12977" y="5582183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12977" y="5919249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0x5800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00512" y="6256315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0x6800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858" y="5160566"/>
            <a:ext cx="3137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Where doe segment table live?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2931" y="5566848"/>
            <a:ext cx="209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All registers, MMU</a:t>
            </a:r>
          </a:p>
        </p:txBody>
      </p:sp>
      <p:sp>
        <p:nvSpPr>
          <p:cNvPr id="54" name="Shape 65">
            <a:extLst>
              <a:ext uri="{FF2B5EF4-FFF2-40B4-BE49-F238E27FC236}">
                <a16:creationId xmlns:a16="http://schemas.microsoft.com/office/drawing/2014/main" id="{63991FCC-623D-7845-A86F-4AEE9B101560}"/>
              </a:ext>
            </a:extLst>
          </p:cNvPr>
          <p:cNvSpPr/>
          <p:nvPr/>
        </p:nvSpPr>
        <p:spPr>
          <a:xfrm>
            <a:off x="4531078" y="4632936"/>
            <a:ext cx="657484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bg1"/>
                </a:solidFill>
              </a:rPr>
              <a:t>0x5800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55" name="Shape 65">
            <a:extLst>
              <a:ext uri="{FF2B5EF4-FFF2-40B4-BE49-F238E27FC236}">
                <a16:creationId xmlns:a16="http://schemas.microsoft.com/office/drawing/2014/main" id="{5FBFCE02-9D25-0441-9FCC-58198655C18E}"/>
              </a:ext>
            </a:extLst>
          </p:cNvPr>
          <p:cNvSpPr/>
          <p:nvPr/>
        </p:nvSpPr>
        <p:spPr>
          <a:xfrm>
            <a:off x="5907402" y="4652830"/>
            <a:ext cx="657484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bg1"/>
                </a:solidFill>
              </a:rPr>
              <a:t>0x6800</a:t>
            </a:r>
            <a:endParaRPr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6" grpId="0"/>
      <p:bldP spid="49" grpId="0"/>
      <p:bldP spid="50" grpId="0"/>
      <p:bldP spid="51" grpId="0"/>
      <p:bldP spid="52" grpId="0"/>
      <p:bldP spid="53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200">
            <a:extLst>
              <a:ext uri="{FF2B5EF4-FFF2-40B4-BE49-F238E27FC236}">
                <a16:creationId xmlns:a16="http://schemas.microsoft.com/office/drawing/2014/main" id="{4AC1995D-4872-5C41-BF27-E423553B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64" y="62755"/>
            <a:ext cx="7583488" cy="1283167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rgbClr val="FFFFFF"/>
                </a:solidFill>
              </a:rPr>
              <a:t>Review: </a:t>
            </a:r>
            <a:br>
              <a:rPr lang="en-US" sz="4600" dirty="0">
                <a:solidFill>
                  <a:srgbClr val="FFFFFF"/>
                </a:solidFill>
              </a:rPr>
            </a:br>
            <a:r>
              <a:rPr sz="4600" dirty="0">
                <a:solidFill>
                  <a:srgbClr val="FFFFFF"/>
                </a:solidFill>
              </a:rPr>
              <a:t>Memory Accesses</a:t>
            </a:r>
          </a:p>
        </p:txBody>
      </p:sp>
      <p:sp>
        <p:nvSpPr>
          <p:cNvPr id="56" name="Shape 201">
            <a:extLst>
              <a:ext uri="{FF2B5EF4-FFF2-40B4-BE49-F238E27FC236}">
                <a16:creationId xmlns:a16="http://schemas.microsoft.com/office/drawing/2014/main" id="{F38DF985-AF21-1E42-AEC4-3D92A15CE703}"/>
              </a:ext>
            </a:extLst>
          </p:cNvPr>
          <p:cNvSpPr txBox="1">
            <a:spLocks/>
          </p:cNvSpPr>
          <p:nvPr/>
        </p:nvSpPr>
        <p:spPr>
          <a:xfrm>
            <a:off x="154609" y="1828800"/>
            <a:ext cx="4191014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211920" indent="-211920" algn="l" rtl="0" eaLnBrk="0" fontAlgn="base" hangingPunct="0">
              <a:spcBef>
                <a:spcPts val="1500"/>
              </a:spcBef>
              <a:spcAft>
                <a:spcPct val="0"/>
              </a:spcAft>
              <a:buFont typeface="Calisto MT" charset="0"/>
              <a:buChar char="•"/>
              <a:defRPr sz="18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433365" indent="-221445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165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645286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sz="15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857207" indent="-211920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069127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1885853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6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19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1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spcBef>
                <a:spcPts val="0"/>
              </a:spcBef>
              <a:buFont typeface="Calisto MT" charset="0"/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it" sz="2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rPr>
              <a:t>0x0010:	movl	0x1100, %edi</a:t>
            </a:r>
          </a:p>
          <a:p>
            <a:pPr defTabSz="321457">
              <a:spcBef>
                <a:spcPts val="0"/>
              </a:spcBef>
              <a:buFont typeface="Calisto MT" charset="0"/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it" sz="2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rPr>
              <a:t>0x0013:	addl	$0x3, %edi</a:t>
            </a:r>
          </a:p>
          <a:p>
            <a:pPr defTabSz="321457">
              <a:spcBef>
                <a:spcPts val="0"/>
              </a:spcBef>
              <a:buFont typeface="Calisto MT" charset="0"/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it" sz="2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rPr>
              <a:t>0x0019:	movl	%edi, 0x1100</a:t>
            </a:r>
            <a:endParaRPr lang="it" sz="2000" dirty="0">
              <a:solidFill>
                <a:srgbClr val="333333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57" name="Content Placeholder 12">
            <a:extLst>
              <a:ext uri="{FF2B5EF4-FFF2-40B4-BE49-F238E27FC236}">
                <a16:creationId xmlns:a16="http://schemas.microsoft.com/office/drawing/2014/main" id="{E00B2BAD-D525-A34B-806F-C2D7A1F41243}"/>
              </a:ext>
            </a:extLst>
          </p:cNvPr>
          <p:cNvSpPr txBox="1">
            <a:spLocks/>
          </p:cNvSpPr>
          <p:nvPr/>
        </p:nvSpPr>
        <p:spPr>
          <a:xfrm>
            <a:off x="4505740" y="1828800"/>
            <a:ext cx="4461564" cy="429736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11920" indent="-211920" algn="l" rtl="0" eaLnBrk="0" fontAlgn="base" hangingPunct="0">
              <a:spcBef>
                <a:spcPts val="1500"/>
              </a:spcBef>
              <a:spcAft>
                <a:spcPct val="0"/>
              </a:spcAft>
              <a:buFont typeface="Calisto MT" charset="0"/>
              <a:buChar char="•"/>
              <a:defRPr sz="18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433365" indent="-221445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165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645286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sz="15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857207" indent="-211920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069127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1885853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6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19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1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1000"/>
              </a:spcBef>
              <a:buFont typeface="Calisto MT" charset="0"/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Physical Memory Accesses?</a:t>
            </a:r>
          </a:p>
          <a:p>
            <a:pPr defTabSz="914400">
              <a:spcBef>
                <a:spcPts val="1000"/>
              </a:spcBef>
              <a:buFont typeface="Calisto MT" charset="0"/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/>
              <a:t>1) Fetch instruction at logical </a:t>
            </a:r>
            <a:r>
              <a:rPr lang="en-US" dirty="0" err="1"/>
              <a:t>addr</a:t>
            </a:r>
            <a:r>
              <a:rPr lang="en-US" dirty="0"/>
              <a:t> 0x0010</a:t>
            </a:r>
          </a:p>
          <a:p>
            <a:pPr lvl="1" defTabSz="914400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1600" dirty="0"/>
              <a:t>Physical </a:t>
            </a:r>
            <a:r>
              <a:rPr lang="en-US" sz="1600" dirty="0" err="1"/>
              <a:t>addr</a:t>
            </a:r>
            <a:r>
              <a:rPr lang="en-US" sz="1600" dirty="0"/>
              <a:t>:</a:t>
            </a:r>
          </a:p>
          <a:p>
            <a:pPr defTabSz="914400">
              <a:spcBef>
                <a:spcPts val="1000"/>
              </a:spcBef>
              <a:buFont typeface="Calisto MT" charset="0"/>
              <a:buNone/>
              <a:defRPr sz="1800">
                <a:solidFill>
                  <a:srgbClr val="000000"/>
                </a:solidFill>
              </a:defRPr>
            </a:pPr>
            <a:r>
              <a:rPr lang="en-US" dirty="0"/>
              <a:t> Exec, load from logical </a:t>
            </a:r>
            <a:r>
              <a:rPr lang="en-US" dirty="0" err="1"/>
              <a:t>addr</a:t>
            </a:r>
            <a:r>
              <a:rPr lang="en-US" dirty="0"/>
              <a:t> 0x1100</a:t>
            </a:r>
          </a:p>
          <a:p>
            <a:pPr lvl="1" defTabSz="914400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/>
              <a:t>Physical </a:t>
            </a:r>
            <a:r>
              <a:rPr lang="en-US" sz="1800" dirty="0" err="1"/>
              <a:t>addr</a:t>
            </a:r>
            <a:r>
              <a:rPr lang="en-US" sz="1800" dirty="0"/>
              <a:t>:</a:t>
            </a:r>
          </a:p>
          <a:p>
            <a:pPr defTabSz="914400">
              <a:spcBef>
                <a:spcPts val="1000"/>
              </a:spcBef>
              <a:buFont typeface="Calisto MT" charset="0"/>
              <a:buNone/>
              <a:defRPr sz="1800">
                <a:solidFill>
                  <a:srgbClr val="000000"/>
                </a:solidFill>
              </a:defRPr>
            </a:pPr>
            <a:r>
              <a:rPr lang="en-US" dirty="0"/>
              <a:t>2) Fetch instruction at logical </a:t>
            </a:r>
            <a:r>
              <a:rPr lang="en-US" dirty="0" err="1"/>
              <a:t>addr</a:t>
            </a:r>
            <a:r>
              <a:rPr lang="en-US" dirty="0"/>
              <a:t> 0x0013</a:t>
            </a:r>
          </a:p>
          <a:p>
            <a:pPr lvl="1" defTabSz="914400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/>
              <a:t>Physical </a:t>
            </a:r>
            <a:r>
              <a:rPr lang="en-US" sz="1800" dirty="0" err="1"/>
              <a:t>addr</a:t>
            </a:r>
            <a:r>
              <a:rPr lang="en-US" sz="1800" dirty="0"/>
              <a:t>:</a:t>
            </a:r>
          </a:p>
          <a:p>
            <a:pPr defTabSz="914400">
              <a:spcBef>
                <a:spcPts val="1000"/>
              </a:spcBef>
              <a:buFont typeface="Calisto MT" charset="0"/>
              <a:buNone/>
              <a:defRPr sz="1800">
                <a:solidFill>
                  <a:srgbClr val="000000"/>
                </a:solidFill>
              </a:defRPr>
            </a:pPr>
            <a:r>
              <a:rPr lang="en-US" dirty="0"/>
              <a:t>Exec, no load</a:t>
            </a:r>
          </a:p>
          <a:p>
            <a:pPr defTabSz="914400">
              <a:spcBef>
                <a:spcPts val="1000"/>
              </a:spcBef>
              <a:buFont typeface="Calisto MT" charset="0"/>
              <a:buNone/>
              <a:defRPr sz="1800">
                <a:solidFill>
                  <a:srgbClr val="000000"/>
                </a:solidFill>
              </a:defRPr>
            </a:pPr>
            <a:r>
              <a:rPr lang="en-US" dirty="0"/>
              <a:t>3)  Fetch instruction at logical </a:t>
            </a:r>
            <a:r>
              <a:rPr lang="en-US" dirty="0" err="1"/>
              <a:t>addr</a:t>
            </a:r>
            <a:r>
              <a:rPr lang="en-US" dirty="0"/>
              <a:t> 0x0019</a:t>
            </a:r>
          </a:p>
          <a:p>
            <a:pPr lvl="1" defTabSz="914400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/>
              <a:t>Physical </a:t>
            </a:r>
            <a:r>
              <a:rPr lang="en-US" sz="1800" dirty="0" err="1"/>
              <a:t>addr</a:t>
            </a:r>
            <a:r>
              <a:rPr lang="en-US" sz="1800" dirty="0"/>
              <a:t>:</a:t>
            </a:r>
          </a:p>
          <a:p>
            <a:pPr defTabSz="914400">
              <a:spcBef>
                <a:spcPts val="1000"/>
              </a:spcBef>
              <a:buFont typeface="Calisto MT" charset="0"/>
              <a:buNone/>
              <a:defRPr sz="1800">
                <a:solidFill>
                  <a:srgbClr val="000000"/>
                </a:solidFill>
              </a:defRPr>
            </a:pPr>
            <a:r>
              <a:rPr lang="en-US" dirty="0"/>
              <a:t> Exec, store to logical </a:t>
            </a:r>
            <a:r>
              <a:rPr lang="en-US" dirty="0" err="1"/>
              <a:t>addr</a:t>
            </a:r>
            <a:r>
              <a:rPr lang="en-US" dirty="0"/>
              <a:t> 0x1100</a:t>
            </a:r>
          </a:p>
          <a:p>
            <a:pPr lvl="1" defTabSz="914400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/>
              <a:t>Physical </a:t>
            </a:r>
            <a:r>
              <a:rPr lang="en-US" sz="1800" dirty="0" err="1"/>
              <a:t>addr</a:t>
            </a:r>
            <a:r>
              <a:rPr lang="en-US" sz="1800" dirty="0"/>
              <a:t>:</a:t>
            </a:r>
          </a:p>
          <a:p>
            <a:pPr defTabSz="914400"/>
            <a:endParaRPr lang="en-US" dirty="0"/>
          </a:p>
        </p:txBody>
      </p:sp>
      <p:graphicFrame>
        <p:nvGraphicFramePr>
          <p:cNvPr id="58" name="Table 204">
            <a:extLst>
              <a:ext uri="{FF2B5EF4-FFF2-40B4-BE49-F238E27FC236}">
                <a16:creationId xmlns:a16="http://schemas.microsoft.com/office/drawing/2014/main" id="{313E0B73-89A2-8B4A-9F24-6F3FF39BDA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2852776"/>
              </p:ext>
            </p:extLst>
          </p:nvPr>
        </p:nvGraphicFramePr>
        <p:xfrm>
          <a:off x="416438" y="4190343"/>
          <a:ext cx="3929186" cy="1357432"/>
        </p:xfrm>
        <a:graphic>
          <a:graphicData uri="http://schemas.openxmlformats.org/drawingml/2006/table">
            <a:tbl>
              <a:tblPr firstRow="1"/>
              <a:tblGrid>
                <a:gridCol w="53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793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bg1"/>
                          </a:solidFill>
                        </a:rPr>
                        <a:t>Seg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bg1"/>
                          </a:solidFill>
                        </a:rPr>
                        <a:t>Base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bg1"/>
                          </a:solidFill>
                        </a:rPr>
                        <a:t>Bounds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793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sz="1700" dirty="0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 dirty="0">
                          <a:solidFill>
                            <a:schemeClr val="bg1"/>
                          </a:solidFill>
                        </a:rPr>
                        <a:t>0x4000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0xfff</a:t>
                      </a:r>
                      <a:endParaRPr sz="1700" dirty="0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1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sz="1700" dirty="0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 dirty="0">
                          <a:solidFill>
                            <a:schemeClr val="bg1"/>
                          </a:solidFill>
                        </a:rPr>
                        <a:t>0x5800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0xfff</a:t>
                      </a:r>
                      <a:endParaRPr sz="1700" dirty="0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sz="1700" dirty="0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 dirty="0">
                          <a:solidFill>
                            <a:schemeClr val="bg1"/>
                          </a:solidFill>
                        </a:rPr>
                        <a:t>0x6800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0x7ff</a:t>
                      </a:r>
                      <a:endParaRPr sz="1700" dirty="0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9" name="Rectangle 58">
            <a:extLst>
              <a:ext uri="{FF2B5EF4-FFF2-40B4-BE49-F238E27FC236}">
                <a16:creationId xmlns:a16="http://schemas.microsoft.com/office/drawing/2014/main" id="{B1200005-A439-3B42-B221-52B7D24433CD}"/>
              </a:ext>
            </a:extLst>
          </p:cNvPr>
          <p:cNvSpPr/>
          <p:nvPr/>
        </p:nvSpPr>
        <p:spPr>
          <a:xfrm>
            <a:off x="6438348" y="2506870"/>
            <a:ext cx="893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45954"/>
                </a:solidFill>
              </a:rPr>
              <a:t>0x4010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9408FC-4141-5941-A020-FC3C17B5AEDD}"/>
              </a:ext>
            </a:extLst>
          </p:cNvPr>
          <p:cNvSpPr/>
          <p:nvPr/>
        </p:nvSpPr>
        <p:spPr>
          <a:xfrm>
            <a:off x="6570870" y="3162952"/>
            <a:ext cx="893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45954"/>
                </a:solidFill>
              </a:rPr>
              <a:t>0x5900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6000EFC-2290-FB4A-ACD8-57994E1D3C79}"/>
              </a:ext>
            </a:extLst>
          </p:cNvPr>
          <p:cNvSpPr/>
          <p:nvPr/>
        </p:nvSpPr>
        <p:spPr>
          <a:xfrm>
            <a:off x="6570870" y="3977481"/>
            <a:ext cx="893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45954"/>
                </a:solidFill>
              </a:rPr>
              <a:t>0x4013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489F155-CA07-5448-99B9-000409775A14}"/>
              </a:ext>
            </a:extLst>
          </p:cNvPr>
          <p:cNvSpPr/>
          <p:nvPr/>
        </p:nvSpPr>
        <p:spPr>
          <a:xfrm>
            <a:off x="6570870" y="4969565"/>
            <a:ext cx="893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45954"/>
                </a:solidFill>
              </a:rPr>
              <a:t>0x4019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8C4AC2-21F8-AC40-9187-597099814FD2}"/>
              </a:ext>
            </a:extLst>
          </p:cNvPr>
          <p:cNvSpPr/>
          <p:nvPr/>
        </p:nvSpPr>
        <p:spPr>
          <a:xfrm>
            <a:off x="6715472" y="5756831"/>
            <a:ext cx="893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45954"/>
                </a:solidFill>
              </a:rPr>
              <a:t>0x5900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21C21AA-3C70-B545-AA2C-0591A1F13710}"/>
              </a:ext>
            </a:extLst>
          </p:cNvPr>
          <p:cNvSpPr txBox="1"/>
          <p:nvPr/>
        </p:nvSpPr>
        <p:spPr>
          <a:xfrm>
            <a:off x="416437" y="3394905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%rip: 0x0010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B48C61-8C76-934E-8EF0-F5F9BA898DB9}"/>
              </a:ext>
            </a:extLst>
          </p:cNvPr>
          <p:cNvSpPr txBox="1"/>
          <p:nvPr/>
        </p:nvSpPr>
        <p:spPr>
          <a:xfrm>
            <a:off x="779463" y="6361043"/>
            <a:ext cx="601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of 5 memory references (3 instruction fetches, 2 </a:t>
            </a:r>
            <a:r>
              <a:rPr lang="en-US" dirty="0" err="1">
                <a:solidFill>
                  <a:schemeClr val="bg1"/>
                </a:solidFill>
              </a:rPr>
              <a:t>movl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201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Fragmentation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375478" y="1479826"/>
            <a:ext cx="8492435" cy="225397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/>
              <a:t>Definition: Free memory that can’t be usefully allocated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Why?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Free memory (hole) is too small and scattered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Rules for allocating memory prohibit using this free space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Types of fragmentation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External: Visible to allocator (e.g., OS)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Internal: Visible to requester (e.g., if must allocate at some granularity)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36861" y="3733800"/>
            <a:ext cx="1905000" cy="289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36861" y="3733800"/>
            <a:ext cx="19050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Segment A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6861" y="4572000"/>
            <a:ext cx="19050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36861" y="5486400"/>
            <a:ext cx="19050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Segment C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36861" y="6096000"/>
            <a:ext cx="1905000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Segment D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33930" y="4572000"/>
            <a:ext cx="12364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Segment B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496379" y="4941332"/>
            <a:ext cx="1905000" cy="6096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Segment 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96379" y="5572059"/>
            <a:ext cx="22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 contiguous space!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22958" y="4267200"/>
            <a:ext cx="12700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66522" y="4267200"/>
            <a:ext cx="1126435" cy="503583"/>
          </a:xfrm>
          <a:prstGeom prst="rect">
            <a:avLst/>
          </a:prstGeom>
          <a:solidFill>
            <a:srgbClr val="8F7A0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useful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66522" y="4770783"/>
            <a:ext cx="1126435" cy="41081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free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82206" y="3824117"/>
            <a:ext cx="232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Allocated to requester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83143" y="481226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Internal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1861" y="426720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1F07"/>
                </a:solidFill>
              </a:rPr>
              <a:t>External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Paging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idx="1"/>
          </p:nvPr>
        </p:nvSpPr>
        <p:spPr>
          <a:xfrm>
            <a:off x="190500" y="1523999"/>
            <a:ext cx="7239000" cy="2020935"/>
          </a:xfrm>
          <a:noFill/>
          <a:ln/>
        </p:spPr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Goal: Eliminate requirement that address space is contiguous</a:t>
            </a:r>
          </a:p>
          <a:p>
            <a:pPr marL="828675" lvl="1" indent="-533400"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Eliminate external fragmentation</a:t>
            </a:r>
          </a:p>
          <a:p>
            <a:pPr marL="828675" lvl="1" indent="-533400"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Grow segments as needed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Idea: Divide address spaces and physical memory into fixed-sized pages</a:t>
            </a:r>
          </a:p>
          <a:p>
            <a:pPr marL="828675" lvl="1" indent="-533400"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Size: 2</a:t>
            </a:r>
            <a:r>
              <a:rPr lang="en-US" sz="1600" baseline="30000" dirty="0">
                <a:solidFill>
                  <a:schemeClr val="bg1"/>
                </a:solidFill>
              </a:rPr>
              <a:t>n</a:t>
            </a:r>
            <a:r>
              <a:rPr lang="en-US" sz="1600" dirty="0">
                <a:solidFill>
                  <a:schemeClr val="bg1"/>
                </a:solidFill>
              </a:rPr>
              <a:t>, Example: 4KB</a:t>
            </a:r>
          </a:p>
          <a:p>
            <a:pPr marL="828675" lvl="1" indent="-533400"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Physical page: page frame</a:t>
            </a:r>
          </a:p>
        </p:txBody>
      </p:sp>
      <p:grpSp>
        <p:nvGrpSpPr>
          <p:cNvPr id="2" name="Group 231"/>
          <p:cNvGrpSpPr>
            <a:grpSpLocks/>
          </p:cNvGrpSpPr>
          <p:nvPr/>
        </p:nvGrpSpPr>
        <p:grpSpPr bwMode="auto">
          <a:xfrm>
            <a:off x="815013" y="3544935"/>
            <a:ext cx="762000" cy="1828800"/>
            <a:chOff x="576" y="1920"/>
            <a:chExt cx="480" cy="1152"/>
          </a:xfrm>
        </p:grpSpPr>
        <p:sp>
          <p:nvSpPr>
            <p:cNvPr id="6368" name="Rectangle 224"/>
            <p:cNvSpPr>
              <a:spLocks noChangeArrowheads="1"/>
            </p:cNvSpPr>
            <p:nvPr/>
          </p:nvSpPr>
          <p:spPr bwMode="auto">
            <a:xfrm>
              <a:off x="576" y="1920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69" name="Rectangle 225"/>
            <p:cNvSpPr>
              <a:spLocks noChangeArrowheads="1"/>
            </p:cNvSpPr>
            <p:nvPr/>
          </p:nvSpPr>
          <p:spPr bwMode="auto">
            <a:xfrm>
              <a:off x="576" y="2112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70" name="Rectangle 226"/>
            <p:cNvSpPr>
              <a:spLocks noChangeArrowheads="1"/>
            </p:cNvSpPr>
            <p:nvPr/>
          </p:nvSpPr>
          <p:spPr bwMode="auto">
            <a:xfrm>
              <a:off x="576" y="2304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71" name="Rectangle 227"/>
            <p:cNvSpPr>
              <a:spLocks noChangeArrowheads="1"/>
            </p:cNvSpPr>
            <p:nvPr/>
          </p:nvSpPr>
          <p:spPr bwMode="auto">
            <a:xfrm>
              <a:off x="576" y="249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72" name="Rectangle 228"/>
            <p:cNvSpPr>
              <a:spLocks noChangeArrowheads="1"/>
            </p:cNvSpPr>
            <p:nvPr/>
          </p:nvSpPr>
          <p:spPr bwMode="auto">
            <a:xfrm>
              <a:off x="576" y="2880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73" name="Rectangle 229"/>
            <p:cNvSpPr>
              <a:spLocks noChangeArrowheads="1"/>
            </p:cNvSpPr>
            <p:nvPr/>
          </p:nvSpPr>
          <p:spPr bwMode="auto">
            <a:xfrm>
              <a:off x="576" y="268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374" name="Text Box 230"/>
          <p:cNvSpPr txBox="1">
            <a:spLocks noChangeArrowheads="1"/>
          </p:cNvSpPr>
          <p:nvPr/>
        </p:nvSpPr>
        <p:spPr bwMode="auto">
          <a:xfrm>
            <a:off x="434013" y="5449935"/>
            <a:ext cx="1235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Process 1</a:t>
            </a:r>
          </a:p>
        </p:txBody>
      </p:sp>
      <p:grpSp>
        <p:nvGrpSpPr>
          <p:cNvPr id="3" name="Group 239"/>
          <p:cNvGrpSpPr>
            <a:grpSpLocks/>
          </p:cNvGrpSpPr>
          <p:nvPr/>
        </p:nvGrpSpPr>
        <p:grpSpPr bwMode="auto">
          <a:xfrm>
            <a:off x="1981200" y="4114800"/>
            <a:ext cx="762000" cy="1828800"/>
            <a:chOff x="576" y="1920"/>
            <a:chExt cx="480" cy="1152"/>
          </a:xfrm>
        </p:grpSpPr>
        <p:sp>
          <p:nvSpPr>
            <p:cNvPr id="6384" name="Rectangle 240"/>
            <p:cNvSpPr>
              <a:spLocks noChangeArrowheads="1"/>
            </p:cNvSpPr>
            <p:nvPr/>
          </p:nvSpPr>
          <p:spPr bwMode="auto">
            <a:xfrm>
              <a:off x="576" y="1920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85" name="Rectangle 241"/>
            <p:cNvSpPr>
              <a:spLocks noChangeArrowheads="1"/>
            </p:cNvSpPr>
            <p:nvPr/>
          </p:nvSpPr>
          <p:spPr bwMode="auto">
            <a:xfrm>
              <a:off x="576" y="2112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86" name="Rectangle 242"/>
            <p:cNvSpPr>
              <a:spLocks noChangeArrowheads="1"/>
            </p:cNvSpPr>
            <p:nvPr/>
          </p:nvSpPr>
          <p:spPr bwMode="auto">
            <a:xfrm>
              <a:off x="576" y="2304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87" name="Rectangle 243"/>
            <p:cNvSpPr>
              <a:spLocks noChangeArrowheads="1"/>
            </p:cNvSpPr>
            <p:nvPr/>
          </p:nvSpPr>
          <p:spPr bwMode="auto">
            <a:xfrm>
              <a:off x="576" y="2496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88" name="Rectangle 244"/>
            <p:cNvSpPr>
              <a:spLocks noChangeArrowheads="1"/>
            </p:cNvSpPr>
            <p:nvPr/>
          </p:nvSpPr>
          <p:spPr bwMode="auto">
            <a:xfrm>
              <a:off x="576" y="2880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89" name="Rectangle 245"/>
            <p:cNvSpPr>
              <a:spLocks noChangeArrowheads="1"/>
            </p:cNvSpPr>
            <p:nvPr/>
          </p:nvSpPr>
          <p:spPr bwMode="auto">
            <a:xfrm>
              <a:off x="576" y="2688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390" name="Text Box 246"/>
          <p:cNvSpPr txBox="1">
            <a:spLocks noChangeArrowheads="1"/>
          </p:cNvSpPr>
          <p:nvPr/>
        </p:nvSpPr>
        <p:spPr bwMode="auto">
          <a:xfrm>
            <a:off x="1828800" y="5943600"/>
            <a:ext cx="12009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Process 2</a:t>
            </a:r>
          </a:p>
        </p:txBody>
      </p:sp>
      <p:sp>
        <p:nvSpPr>
          <p:cNvPr id="6393" name="Text Box 249"/>
          <p:cNvSpPr txBox="1">
            <a:spLocks noChangeArrowheads="1"/>
          </p:cNvSpPr>
          <p:nvPr/>
        </p:nvSpPr>
        <p:spPr bwMode="auto">
          <a:xfrm>
            <a:off x="304800" y="6316663"/>
            <a:ext cx="1476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Logical View</a:t>
            </a:r>
          </a:p>
        </p:txBody>
      </p:sp>
      <p:sp>
        <p:nvSpPr>
          <p:cNvPr id="6416" name="Rectangle 272"/>
          <p:cNvSpPr>
            <a:spLocks noChangeArrowheads="1"/>
          </p:cNvSpPr>
          <p:nvPr/>
        </p:nvSpPr>
        <p:spPr bwMode="auto">
          <a:xfrm>
            <a:off x="7620000" y="6553200"/>
            <a:ext cx="762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21" name="Text Box 277"/>
          <p:cNvSpPr txBox="1">
            <a:spLocks noChangeArrowheads="1"/>
          </p:cNvSpPr>
          <p:nvPr/>
        </p:nvSpPr>
        <p:spPr bwMode="auto">
          <a:xfrm rot="-5400000">
            <a:off x="7876030" y="3675340"/>
            <a:ext cx="15564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Physical View</a:t>
            </a:r>
          </a:p>
        </p:txBody>
      </p:sp>
      <p:sp>
        <p:nvSpPr>
          <p:cNvPr id="6377" name="Rectangle 233"/>
          <p:cNvSpPr>
            <a:spLocks noChangeArrowheads="1"/>
          </p:cNvSpPr>
          <p:nvPr/>
        </p:nvSpPr>
        <p:spPr bwMode="auto">
          <a:xfrm>
            <a:off x="3124200" y="37338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6378" name="Rectangle 234"/>
          <p:cNvSpPr>
            <a:spLocks noChangeArrowheads="1"/>
          </p:cNvSpPr>
          <p:nvPr/>
        </p:nvSpPr>
        <p:spPr bwMode="auto">
          <a:xfrm>
            <a:off x="3124200" y="40386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6379" name="Rectangle 235"/>
          <p:cNvSpPr>
            <a:spLocks noChangeArrowheads="1"/>
          </p:cNvSpPr>
          <p:nvPr/>
        </p:nvSpPr>
        <p:spPr bwMode="auto">
          <a:xfrm>
            <a:off x="3124200" y="4343400"/>
            <a:ext cx="762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6380" name="Rectangle 236"/>
          <p:cNvSpPr>
            <a:spLocks noChangeArrowheads="1"/>
          </p:cNvSpPr>
          <p:nvPr/>
        </p:nvSpPr>
        <p:spPr bwMode="auto">
          <a:xfrm>
            <a:off x="3124200" y="46482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6381" name="Rectangle 237"/>
          <p:cNvSpPr>
            <a:spLocks noChangeArrowheads="1"/>
          </p:cNvSpPr>
          <p:nvPr/>
        </p:nvSpPr>
        <p:spPr bwMode="auto">
          <a:xfrm>
            <a:off x="3124200" y="52578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382" name="Rectangle 238"/>
          <p:cNvSpPr>
            <a:spLocks noChangeArrowheads="1"/>
          </p:cNvSpPr>
          <p:nvPr/>
        </p:nvSpPr>
        <p:spPr bwMode="auto">
          <a:xfrm>
            <a:off x="3124200" y="49530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6391" name="Text Box 247"/>
          <p:cNvSpPr txBox="1">
            <a:spLocks noChangeArrowheads="1"/>
          </p:cNvSpPr>
          <p:nvPr/>
        </p:nvSpPr>
        <p:spPr bwMode="auto">
          <a:xfrm>
            <a:off x="2895600" y="5562600"/>
            <a:ext cx="12009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Process 3</a:t>
            </a:r>
          </a:p>
        </p:txBody>
      </p:sp>
      <p:sp>
        <p:nvSpPr>
          <p:cNvPr id="6398" name="Rectangle 254"/>
          <p:cNvSpPr>
            <a:spLocks noChangeArrowheads="1"/>
          </p:cNvSpPr>
          <p:nvPr/>
        </p:nvSpPr>
        <p:spPr bwMode="auto">
          <a:xfrm>
            <a:off x="7620000" y="14478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399" name="Rectangle 255"/>
          <p:cNvSpPr>
            <a:spLocks noChangeArrowheads="1"/>
          </p:cNvSpPr>
          <p:nvPr/>
        </p:nvSpPr>
        <p:spPr bwMode="auto">
          <a:xfrm>
            <a:off x="7620000" y="17526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00" name="Rectangle 256"/>
          <p:cNvSpPr>
            <a:spLocks noChangeArrowheads="1"/>
          </p:cNvSpPr>
          <p:nvPr/>
        </p:nvSpPr>
        <p:spPr bwMode="auto">
          <a:xfrm>
            <a:off x="7620000" y="2057400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01" name="Rectangle 257"/>
          <p:cNvSpPr>
            <a:spLocks noChangeArrowheads="1"/>
          </p:cNvSpPr>
          <p:nvPr/>
        </p:nvSpPr>
        <p:spPr bwMode="auto">
          <a:xfrm>
            <a:off x="7620000" y="23622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02" name="Rectangle 258"/>
          <p:cNvSpPr>
            <a:spLocks noChangeArrowheads="1"/>
          </p:cNvSpPr>
          <p:nvPr/>
        </p:nvSpPr>
        <p:spPr bwMode="auto">
          <a:xfrm>
            <a:off x="7620000" y="2971800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03" name="Rectangle 259"/>
          <p:cNvSpPr>
            <a:spLocks noChangeArrowheads="1"/>
          </p:cNvSpPr>
          <p:nvPr/>
        </p:nvSpPr>
        <p:spPr bwMode="auto">
          <a:xfrm>
            <a:off x="7620000" y="26670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05" name="Rectangle 261"/>
          <p:cNvSpPr>
            <a:spLocks noChangeArrowheads="1"/>
          </p:cNvSpPr>
          <p:nvPr/>
        </p:nvSpPr>
        <p:spPr bwMode="auto">
          <a:xfrm>
            <a:off x="7620000" y="32766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06" name="Rectangle 262"/>
          <p:cNvSpPr>
            <a:spLocks noChangeArrowheads="1"/>
          </p:cNvSpPr>
          <p:nvPr/>
        </p:nvSpPr>
        <p:spPr bwMode="auto">
          <a:xfrm>
            <a:off x="7620000" y="35814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07" name="Rectangle 263"/>
          <p:cNvSpPr>
            <a:spLocks noChangeArrowheads="1"/>
          </p:cNvSpPr>
          <p:nvPr/>
        </p:nvSpPr>
        <p:spPr bwMode="auto">
          <a:xfrm>
            <a:off x="7620000" y="38862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08" name="Rectangle 264"/>
          <p:cNvSpPr>
            <a:spLocks noChangeArrowheads="1"/>
          </p:cNvSpPr>
          <p:nvPr/>
        </p:nvSpPr>
        <p:spPr bwMode="auto">
          <a:xfrm>
            <a:off x="7620000" y="41910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09" name="Rectangle 265"/>
          <p:cNvSpPr>
            <a:spLocks noChangeArrowheads="1"/>
          </p:cNvSpPr>
          <p:nvPr/>
        </p:nvSpPr>
        <p:spPr bwMode="auto">
          <a:xfrm>
            <a:off x="7620000" y="48006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10" name="Rectangle 266"/>
          <p:cNvSpPr>
            <a:spLocks noChangeArrowheads="1"/>
          </p:cNvSpPr>
          <p:nvPr/>
        </p:nvSpPr>
        <p:spPr bwMode="auto">
          <a:xfrm>
            <a:off x="7620000" y="44958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12" name="Rectangle 268"/>
          <p:cNvSpPr>
            <a:spLocks noChangeArrowheads="1"/>
          </p:cNvSpPr>
          <p:nvPr/>
        </p:nvSpPr>
        <p:spPr bwMode="auto">
          <a:xfrm>
            <a:off x="7620000" y="50292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13" name="Rectangle 269"/>
          <p:cNvSpPr>
            <a:spLocks noChangeArrowheads="1"/>
          </p:cNvSpPr>
          <p:nvPr/>
        </p:nvSpPr>
        <p:spPr bwMode="auto">
          <a:xfrm>
            <a:off x="7620000" y="5334000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14" name="Rectangle 270"/>
          <p:cNvSpPr>
            <a:spLocks noChangeArrowheads="1"/>
          </p:cNvSpPr>
          <p:nvPr/>
        </p:nvSpPr>
        <p:spPr bwMode="auto">
          <a:xfrm>
            <a:off x="7620000" y="56388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15" name="Rectangle 271"/>
          <p:cNvSpPr>
            <a:spLocks noChangeArrowheads="1"/>
          </p:cNvSpPr>
          <p:nvPr/>
        </p:nvSpPr>
        <p:spPr bwMode="auto">
          <a:xfrm>
            <a:off x="7620000" y="59436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17" name="Rectangle 273"/>
          <p:cNvSpPr>
            <a:spLocks noChangeArrowheads="1"/>
          </p:cNvSpPr>
          <p:nvPr/>
        </p:nvSpPr>
        <p:spPr bwMode="auto">
          <a:xfrm>
            <a:off x="7620000" y="62484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18" name="Rectangle 274"/>
          <p:cNvSpPr>
            <a:spLocks noChangeArrowheads="1"/>
          </p:cNvSpPr>
          <p:nvPr/>
        </p:nvSpPr>
        <p:spPr bwMode="auto">
          <a:xfrm>
            <a:off x="7620000" y="11430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19" name="Rectangle 275"/>
          <p:cNvSpPr>
            <a:spLocks noChangeArrowheads="1"/>
          </p:cNvSpPr>
          <p:nvPr/>
        </p:nvSpPr>
        <p:spPr bwMode="auto">
          <a:xfrm>
            <a:off x="7620000" y="8382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20" name="Rectangle 276"/>
          <p:cNvSpPr>
            <a:spLocks noChangeArrowheads="1"/>
          </p:cNvSpPr>
          <p:nvPr/>
        </p:nvSpPr>
        <p:spPr bwMode="auto">
          <a:xfrm>
            <a:off x="7620000" y="5334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23" name="Line 279"/>
          <p:cNvSpPr>
            <a:spLocks noChangeShapeType="1"/>
          </p:cNvSpPr>
          <p:nvPr/>
        </p:nvSpPr>
        <p:spPr bwMode="auto">
          <a:xfrm flipV="1">
            <a:off x="3886200" y="1905000"/>
            <a:ext cx="3733800" cy="1981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24" name="Line 280"/>
          <p:cNvSpPr>
            <a:spLocks noChangeShapeType="1"/>
          </p:cNvSpPr>
          <p:nvPr/>
        </p:nvSpPr>
        <p:spPr bwMode="auto">
          <a:xfrm flipV="1">
            <a:off x="3886200" y="4038600"/>
            <a:ext cx="3657600" cy="76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26" name="Line 282"/>
          <p:cNvSpPr>
            <a:spLocks noChangeShapeType="1"/>
          </p:cNvSpPr>
          <p:nvPr/>
        </p:nvSpPr>
        <p:spPr bwMode="auto">
          <a:xfrm flipV="1">
            <a:off x="3886200" y="4724400"/>
            <a:ext cx="37338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27" name="Line 283"/>
          <p:cNvSpPr>
            <a:spLocks noChangeShapeType="1"/>
          </p:cNvSpPr>
          <p:nvPr/>
        </p:nvSpPr>
        <p:spPr bwMode="auto">
          <a:xfrm flipV="1">
            <a:off x="3810000" y="5181600"/>
            <a:ext cx="38862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28" name="Line 284"/>
          <p:cNvSpPr>
            <a:spLocks noChangeShapeType="1"/>
          </p:cNvSpPr>
          <p:nvPr/>
        </p:nvSpPr>
        <p:spPr bwMode="auto">
          <a:xfrm flipV="1">
            <a:off x="3886200" y="2895600"/>
            <a:ext cx="3733800" cy="1905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of </a:t>
            </a:r>
            <a:br>
              <a:rPr lang="en-US" dirty="0"/>
            </a:br>
            <a:r>
              <a:rPr lang="en-US" dirty="0"/>
              <a:t>Page Addresses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4582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chemeClr val="bg1"/>
                </a:solidFill>
              </a:rPr>
              <a:t>How to translate logical address to physical address?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bg1"/>
                </a:solidFill>
              </a:rPr>
              <a:t>High-order bits of address designate page number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bg1"/>
                </a:solidFill>
              </a:rPr>
              <a:t>Low-order bits of address designate offset within page</a:t>
            </a:r>
          </a:p>
          <a:p>
            <a:pPr lvl="1">
              <a:lnSpc>
                <a:spcPct val="90000"/>
              </a:lnSpc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762000" y="3505200"/>
            <a:ext cx="3581400" cy="609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page number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762000" y="5105400"/>
            <a:ext cx="35814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frame number</a:t>
            </a: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4343400" y="3505200"/>
            <a:ext cx="16764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page offset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4343400" y="5105400"/>
            <a:ext cx="16764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page offset</a:t>
            </a:r>
          </a:p>
        </p:txBody>
      </p:sp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6461125" y="3490913"/>
            <a:ext cx="210661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Logical address</a:t>
            </a:r>
          </a:p>
        </p:txBody>
      </p: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6477000" y="5181600"/>
            <a:ext cx="21421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Physical address</a:t>
            </a:r>
          </a:p>
        </p:txBody>
      </p:sp>
      <p:sp>
        <p:nvSpPr>
          <p:cNvPr id="177162" name="Text Box 10"/>
          <p:cNvSpPr txBox="1">
            <a:spLocks noChangeArrowheads="1"/>
          </p:cNvSpPr>
          <p:nvPr/>
        </p:nvSpPr>
        <p:spPr bwMode="auto">
          <a:xfrm>
            <a:off x="6858000" y="2895600"/>
            <a:ext cx="8162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32 bits</a:t>
            </a:r>
          </a:p>
        </p:txBody>
      </p:sp>
      <p:sp>
        <p:nvSpPr>
          <p:cNvPr id="177167" name="AutoShape 15"/>
          <p:cNvSpPr>
            <a:spLocks noChangeArrowheads="1"/>
          </p:cNvSpPr>
          <p:nvPr/>
        </p:nvSpPr>
        <p:spPr bwMode="auto">
          <a:xfrm>
            <a:off x="1295400" y="4343400"/>
            <a:ext cx="1981200" cy="457200"/>
          </a:xfrm>
          <a:prstGeom prst="flowChartInternalStorage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translate</a:t>
            </a:r>
          </a:p>
        </p:txBody>
      </p:sp>
      <p:sp>
        <p:nvSpPr>
          <p:cNvPr id="177169" name="Line 17"/>
          <p:cNvSpPr>
            <a:spLocks noChangeShapeType="1"/>
          </p:cNvSpPr>
          <p:nvPr/>
        </p:nvSpPr>
        <p:spPr bwMode="auto">
          <a:xfrm>
            <a:off x="2286000" y="4114800"/>
            <a:ext cx="0" cy="228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7170" name="Line 18"/>
          <p:cNvSpPr>
            <a:spLocks noChangeShapeType="1"/>
          </p:cNvSpPr>
          <p:nvPr/>
        </p:nvSpPr>
        <p:spPr bwMode="auto">
          <a:xfrm>
            <a:off x="2286000" y="4800600"/>
            <a:ext cx="0" cy="304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7171" name="Text Box 19"/>
          <p:cNvSpPr txBox="1">
            <a:spLocks noChangeArrowheads="1"/>
          </p:cNvSpPr>
          <p:nvPr/>
        </p:nvSpPr>
        <p:spPr bwMode="auto">
          <a:xfrm>
            <a:off x="2117725" y="2957513"/>
            <a:ext cx="8162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20 bits</a:t>
            </a:r>
          </a:p>
        </p:txBody>
      </p:sp>
      <p:sp>
        <p:nvSpPr>
          <p:cNvPr id="177172" name="Text Box 20"/>
          <p:cNvSpPr txBox="1">
            <a:spLocks noChangeArrowheads="1"/>
          </p:cNvSpPr>
          <p:nvPr/>
        </p:nvSpPr>
        <p:spPr bwMode="auto">
          <a:xfrm>
            <a:off x="4495800" y="2971800"/>
            <a:ext cx="8162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12 bits</a:t>
            </a:r>
          </a:p>
        </p:txBody>
      </p:sp>
      <p:sp>
        <p:nvSpPr>
          <p:cNvPr id="177173" name="Line 21"/>
          <p:cNvSpPr>
            <a:spLocks noChangeShapeType="1"/>
          </p:cNvSpPr>
          <p:nvPr/>
        </p:nvSpPr>
        <p:spPr bwMode="auto">
          <a:xfrm>
            <a:off x="5181600" y="4191000"/>
            <a:ext cx="0" cy="9144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2155" y="5825821"/>
            <a:ext cx="490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 addition needed; just append bits correctly…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0236" y="6233581"/>
            <a:ext cx="809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does format of address space determine number of pages and size of pages?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rgbClr val="FFFFFF"/>
                </a:solidFill>
              </a:rPr>
              <a:t>Quiz: </a:t>
            </a:r>
            <a:r>
              <a:rPr sz="4600" dirty="0">
                <a:solidFill>
                  <a:srgbClr val="FFFFFF"/>
                </a:solidFill>
              </a:rPr>
              <a:t>Address </a:t>
            </a:r>
            <a:r>
              <a:rPr lang="en-US" sz="4600" dirty="0">
                <a:solidFill>
                  <a:srgbClr val="FFFFFF"/>
                </a:solidFill>
              </a:rPr>
              <a:t>Format</a:t>
            </a:r>
            <a:endParaRPr sz="4600" dirty="0">
              <a:solidFill>
                <a:srgbClr val="FFFFFF"/>
              </a:solidFill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3147700" y="2122441"/>
            <a:ext cx="1109074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bg2"/>
                </a:solidFill>
              </a:rPr>
              <a:t>Page Size</a:t>
            </a:r>
          </a:p>
        </p:txBody>
      </p:sp>
      <p:sp>
        <p:nvSpPr>
          <p:cNvPr id="563" name="Shape 563"/>
          <p:cNvSpPr/>
          <p:nvPr/>
        </p:nvSpPr>
        <p:spPr>
          <a:xfrm>
            <a:off x="2811209" y="2713188"/>
            <a:ext cx="337638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dirty="0">
              <a:solidFill>
                <a:schemeClr val="bg2"/>
              </a:solidFill>
              <a:highlight>
                <a:srgbClr val="000000"/>
              </a:highlight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4871639" y="2122441"/>
            <a:ext cx="1964274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bg2"/>
                </a:solidFill>
              </a:rPr>
              <a:t>Low Bits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sz="1500" dirty="0">
                <a:solidFill>
                  <a:schemeClr val="bg2"/>
                </a:solidFill>
              </a:rPr>
              <a:t>(offset)</a:t>
            </a:r>
          </a:p>
        </p:txBody>
      </p:sp>
      <p:sp>
        <p:nvSpPr>
          <p:cNvPr id="565" name="Shape 565"/>
          <p:cNvSpPr/>
          <p:nvPr/>
        </p:nvSpPr>
        <p:spPr>
          <a:xfrm>
            <a:off x="3147700" y="2834346"/>
            <a:ext cx="865843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bg2"/>
                </a:solidFill>
              </a:rPr>
              <a:t>16 bytes</a:t>
            </a:r>
          </a:p>
        </p:txBody>
      </p:sp>
      <p:sp>
        <p:nvSpPr>
          <p:cNvPr id="566" name="Shape 566"/>
          <p:cNvSpPr/>
          <p:nvPr/>
        </p:nvSpPr>
        <p:spPr>
          <a:xfrm>
            <a:off x="5314284" y="2834346"/>
            <a:ext cx="18980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567" name="Shape 567"/>
          <p:cNvSpPr/>
          <p:nvPr/>
        </p:nvSpPr>
        <p:spPr>
          <a:xfrm>
            <a:off x="3341216" y="3281266"/>
            <a:ext cx="583716" cy="348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bg2"/>
                </a:solidFill>
              </a:rPr>
              <a:t>1 KB</a:t>
            </a:r>
          </a:p>
        </p:txBody>
      </p:sp>
      <p:sp>
        <p:nvSpPr>
          <p:cNvPr id="568" name="Shape 568"/>
          <p:cNvSpPr/>
          <p:nvPr/>
        </p:nvSpPr>
        <p:spPr>
          <a:xfrm>
            <a:off x="5249740" y="3280830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569" name="Shape 569"/>
          <p:cNvSpPr/>
          <p:nvPr/>
        </p:nvSpPr>
        <p:spPr>
          <a:xfrm>
            <a:off x="3321945" y="3727750"/>
            <a:ext cx="622257" cy="348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bg2"/>
                </a:solidFill>
              </a:rPr>
              <a:t>1 MB</a:t>
            </a:r>
          </a:p>
        </p:txBody>
      </p:sp>
      <p:sp>
        <p:nvSpPr>
          <p:cNvPr id="570" name="Shape 570"/>
          <p:cNvSpPr/>
          <p:nvPr/>
        </p:nvSpPr>
        <p:spPr>
          <a:xfrm>
            <a:off x="5249740" y="3727314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bg2"/>
                </a:solidFill>
              </a:rPr>
              <a:t>20</a:t>
            </a:r>
          </a:p>
        </p:txBody>
      </p:sp>
      <p:sp>
        <p:nvSpPr>
          <p:cNvPr id="571" name="Shape 571"/>
          <p:cNvSpPr/>
          <p:nvPr/>
        </p:nvSpPr>
        <p:spPr>
          <a:xfrm>
            <a:off x="3083156" y="4173799"/>
            <a:ext cx="98351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bg2"/>
                </a:solidFill>
              </a:rPr>
              <a:t>512 bytes</a:t>
            </a:r>
          </a:p>
        </p:txBody>
      </p:sp>
      <p:sp>
        <p:nvSpPr>
          <p:cNvPr id="572" name="Shape 572"/>
          <p:cNvSpPr/>
          <p:nvPr/>
        </p:nvSpPr>
        <p:spPr>
          <a:xfrm>
            <a:off x="5314284" y="4173799"/>
            <a:ext cx="18980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573" name="Shape 573"/>
          <p:cNvSpPr/>
          <p:nvPr/>
        </p:nvSpPr>
        <p:spPr>
          <a:xfrm>
            <a:off x="3341216" y="4620719"/>
            <a:ext cx="583716" cy="348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bg2"/>
                </a:solidFill>
              </a:rPr>
              <a:t>4 KB</a:t>
            </a:r>
          </a:p>
        </p:txBody>
      </p:sp>
      <p:sp>
        <p:nvSpPr>
          <p:cNvPr id="574" name="Shape 574"/>
          <p:cNvSpPr/>
          <p:nvPr/>
        </p:nvSpPr>
        <p:spPr>
          <a:xfrm>
            <a:off x="5249740" y="4620283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0353" y="1617248"/>
            <a:ext cx="856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Given known page size, how many bits are needed in address to specify offset in page?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" grpId="0" animBg="1"/>
      <p:bldP spid="568" grpId="0" animBg="1"/>
      <p:bldP spid="570" grpId="0" animBg="1"/>
      <p:bldP spid="572" grpId="0" animBg="1"/>
      <p:bldP spid="57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7495"/>
            <a:ext cx="8613913" cy="5208105"/>
          </a:xfrm>
        </p:spPr>
        <p:txBody>
          <a:bodyPr>
            <a:normAutofit/>
          </a:bodyPr>
          <a:lstStyle/>
          <a:p>
            <a:r>
              <a:rPr lang="en-US" sz="2600" dirty="0"/>
              <a:t>Project 1 grades today</a:t>
            </a:r>
          </a:p>
          <a:p>
            <a:r>
              <a:rPr lang="en-US" sz="2341" dirty="0"/>
              <a:t>Project 2:  Please start early</a:t>
            </a:r>
          </a:p>
          <a:p>
            <a:pPr lvl="1"/>
            <a:r>
              <a:rPr lang="en-US" dirty="0"/>
              <a:t>Due March 2nd</a:t>
            </a:r>
          </a:p>
          <a:p>
            <a:pPr lvl="1"/>
            <a:r>
              <a:rPr lang="en-US" dirty="0"/>
              <a:t>Attend TA, Office hours and recitation</a:t>
            </a:r>
          </a:p>
          <a:p>
            <a:pPr marL="211920" lvl="1" indent="-211920">
              <a:spcBef>
                <a:spcPts val="1500"/>
              </a:spcBef>
            </a:pPr>
            <a:r>
              <a:rPr lang="en-US" sz="2341" dirty="0"/>
              <a:t>Assignment 1:  Soon next week</a:t>
            </a:r>
          </a:p>
          <a:p>
            <a:pPr marL="211920" lvl="1" indent="-211920">
              <a:spcBef>
                <a:spcPts val="1500"/>
              </a:spcBef>
            </a:pPr>
            <a:r>
              <a:rPr lang="en-US" sz="2341" dirty="0"/>
              <a:t>Reading for today:</a:t>
            </a:r>
          </a:p>
          <a:p>
            <a:pPr lvl="1"/>
            <a:r>
              <a:rPr lang="en-US" dirty="0"/>
              <a:t>Chapter 18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rgbClr val="FFFFFF"/>
                </a:solidFill>
              </a:rPr>
              <a:t>Quiz: </a:t>
            </a:r>
            <a:r>
              <a:rPr sz="4600" dirty="0">
                <a:solidFill>
                  <a:srgbClr val="FFFFFF"/>
                </a:solidFill>
              </a:rPr>
              <a:t>Address </a:t>
            </a:r>
            <a:r>
              <a:rPr lang="en-US" sz="4600" dirty="0">
                <a:solidFill>
                  <a:srgbClr val="FFFFFF"/>
                </a:solidFill>
              </a:rPr>
              <a:t>Format</a:t>
            </a:r>
            <a:endParaRPr sz="4600" dirty="0">
              <a:solidFill>
                <a:srgbClr val="FFFFFF"/>
              </a:solidFill>
            </a:endParaRPr>
          </a:p>
        </p:txBody>
      </p:sp>
      <p:sp>
        <p:nvSpPr>
          <p:cNvPr id="649" name="Shape 649"/>
          <p:cNvSpPr/>
          <p:nvPr/>
        </p:nvSpPr>
        <p:spPr>
          <a:xfrm>
            <a:off x="1075248" y="2631614"/>
            <a:ext cx="1109074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</a:rPr>
              <a:t>Page Size</a:t>
            </a:r>
          </a:p>
        </p:txBody>
      </p:sp>
      <p:sp>
        <p:nvSpPr>
          <p:cNvPr id="650" name="Shape 650"/>
          <p:cNvSpPr/>
          <p:nvPr/>
        </p:nvSpPr>
        <p:spPr>
          <a:xfrm>
            <a:off x="856261" y="3329516"/>
            <a:ext cx="728628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solidFill>
                <a:srgbClr val="333333"/>
              </a:solidFill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2916692" y="2623353"/>
            <a:ext cx="1047709" cy="61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</a:rPr>
              <a:t>Low Bits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333333"/>
                </a:solidFill>
              </a:rPr>
              <a:t>(offset)</a:t>
            </a:r>
          </a:p>
        </p:txBody>
      </p:sp>
      <p:sp>
        <p:nvSpPr>
          <p:cNvPr id="652" name="Shape 652"/>
          <p:cNvSpPr/>
          <p:nvPr/>
        </p:nvSpPr>
        <p:spPr>
          <a:xfrm>
            <a:off x="4562898" y="2631614"/>
            <a:ext cx="1602498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</a:rPr>
              <a:t>Virt Addr Bits</a:t>
            </a:r>
          </a:p>
        </p:txBody>
      </p:sp>
      <p:sp>
        <p:nvSpPr>
          <p:cNvPr id="653" name="Shape 653"/>
          <p:cNvSpPr/>
          <p:nvPr/>
        </p:nvSpPr>
        <p:spPr>
          <a:xfrm>
            <a:off x="6632532" y="2623353"/>
            <a:ext cx="1096175" cy="61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</a:rPr>
              <a:t>High Bits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333333"/>
                </a:solidFill>
              </a:rPr>
              <a:t>(vpn)</a:t>
            </a:r>
          </a:p>
        </p:txBody>
      </p:sp>
      <p:sp>
        <p:nvSpPr>
          <p:cNvPr id="654" name="Shape 654"/>
          <p:cNvSpPr/>
          <p:nvPr/>
        </p:nvSpPr>
        <p:spPr>
          <a:xfrm flipV="1">
            <a:off x="4416369" y="2556982"/>
            <a:ext cx="1" cy="357003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solidFill>
                <a:srgbClr val="333333"/>
              </a:solidFill>
            </a:endParaRPr>
          </a:p>
        </p:txBody>
      </p:sp>
      <p:sp>
        <p:nvSpPr>
          <p:cNvPr id="655" name="Shape 655"/>
          <p:cNvSpPr/>
          <p:nvPr/>
        </p:nvSpPr>
        <p:spPr>
          <a:xfrm>
            <a:off x="1192754" y="3450673"/>
            <a:ext cx="865843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16 bytes</a:t>
            </a:r>
          </a:p>
        </p:txBody>
      </p:sp>
      <p:sp>
        <p:nvSpPr>
          <p:cNvPr id="656" name="Shape 656"/>
          <p:cNvSpPr/>
          <p:nvPr/>
        </p:nvSpPr>
        <p:spPr>
          <a:xfrm>
            <a:off x="3359337" y="3450673"/>
            <a:ext cx="18980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4</a:t>
            </a:r>
          </a:p>
        </p:txBody>
      </p:sp>
      <p:sp>
        <p:nvSpPr>
          <p:cNvPr id="657" name="Shape 657"/>
          <p:cNvSpPr/>
          <p:nvPr/>
        </p:nvSpPr>
        <p:spPr>
          <a:xfrm>
            <a:off x="5170027" y="3450673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10</a:t>
            </a:r>
          </a:p>
        </p:txBody>
      </p:sp>
      <p:sp>
        <p:nvSpPr>
          <p:cNvPr id="658" name="Shape 658"/>
          <p:cNvSpPr/>
          <p:nvPr/>
        </p:nvSpPr>
        <p:spPr>
          <a:xfrm>
            <a:off x="7109805" y="3450673"/>
            <a:ext cx="18980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6</a:t>
            </a:r>
          </a:p>
        </p:txBody>
      </p:sp>
      <p:sp>
        <p:nvSpPr>
          <p:cNvPr id="659" name="Shape 659"/>
          <p:cNvSpPr/>
          <p:nvPr/>
        </p:nvSpPr>
        <p:spPr>
          <a:xfrm>
            <a:off x="1386269" y="3897594"/>
            <a:ext cx="583717" cy="348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1 KB</a:t>
            </a:r>
          </a:p>
        </p:txBody>
      </p:sp>
      <p:sp>
        <p:nvSpPr>
          <p:cNvPr id="660" name="Shape 660"/>
          <p:cNvSpPr/>
          <p:nvPr/>
        </p:nvSpPr>
        <p:spPr>
          <a:xfrm>
            <a:off x="3294793" y="3897158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10</a:t>
            </a:r>
          </a:p>
        </p:txBody>
      </p:sp>
      <p:sp>
        <p:nvSpPr>
          <p:cNvPr id="661" name="Shape 661"/>
          <p:cNvSpPr/>
          <p:nvPr/>
        </p:nvSpPr>
        <p:spPr>
          <a:xfrm>
            <a:off x="5170027" y="3897158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20</a:t>
            </a:r>
          </a:p>
        </p:txBody>
      </p:sp>
      <p:sp>
        <p:nvSpPr>
          <p:cNvPr id="662" name="Shape 662"/>
          <p:cNvSpPr/>
          <p:nvPr/>
        </p:nvSpPr>
        <p:spPr>
          <a:xfrm>
            <a:off x="7045262" y="3897158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10</a:t>
            </a:r>
          </a:p>
        </p:txBody>
      </p:sp>
      <p:sp>
        <p:nvSpPr>
          <p:cNvPr id="663" name="Shape 663"/>
          <p:cNvSpPr/>
          <p:nvPr/>
        </p:nvSpPr>
        <p:spPr>
          <a:xfrm>
            <a:off x="1366999" y="4344078"/>
            <a:ext cx="622257" cy="348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1 MB</a:t>
            </a:r>
          </a:p>
        </p:txBody>
      </p:sp>
      <p:sp>
        <p:nvSpPr>
          <p:cNvPr id="664" name="Shape 664"/>
          <p:cNvSpPr/>
          <p:nvPr/>
        </p:nvSpPr>
        <p:spPr>
          <a:xfrm>
            <a:off x="3294793" y="4343642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20</a:t>
            </a:r>
          </a:p>
        </p:txBody>
      </p:sp>
      <p:sp>
        <p:nvSpPr>
          <p:cNvPr id="665" name="Shape 665"/>
          <p:cNvSpPr/>
          <p:nvPr/>
        </p:nvSpPr>
        <p:spPr>
          <a:xfrm>
            <a:off x="5170027" y="4343642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32</a:t>
            </a:r>
          </a:p>
        </p:txBody>
      </p:sp>
      <p:sp>
        <p:nvSpPr>
          <p:cNvPr id="666" name="Shape 666"/>
          <p:cNvSpPr/>
          <p:nvPr/>
        </p:nvSpPr>
        <p:spPr>
          <a:xfrm>
            <a:off x="7045262" y="4343642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12</a:t>
            </a:r>
          </a:p>
        </p:txBody>
      </p:sp>
      <p:sp>
        <p:nvSpPr>
          <p:cNvPr id="667" name="Shape 667"/>
          <p:cNvSpPr/>
          <p:nvPr/>
        </p:nvSpPr>
        <p:spPr>
          <a:xfrm>
            <a:off x="1128210" y="4790126"/>
            <a:ext cx="98351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512 bytes</a:t>
            </a:r>
          </a:p>
        </p:txBody>
      </p:sp>
      <p:sp>
        <p:nvSpPr>
          <p:cNvPr id="668" name="Shape 668"/>
          <p:cNvSpPr/>
          <p:nvPr/>
        </p:nvSpPr>
        <p:spPr>
          <a:xfrm>
            <a:off x="3359337" y="4790126"/>
            <a:ext cx="18980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9</a:t>
            </a:r>
          </a:p>
        </p:txBody>
      </p:sp>
      <p:sp>
        <p:nvSpPr>
          <p:cNvPr id="669" name="Shape 669"/>
          <p:cNvSpPr/>
          <p:nvPr/>
        </p:nvSpPr>
        <p:spPr>
          <a:xfrm>
            <a:off x="5170027" y="4790126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16</a:t>
            </a:r>
          </a:p>
        </p:txBody>
      </p:sp>
      <p:sp>
        <p:nvSpPr>
          <p:cNvPr id="670" name="Shape 670"/>
          <p:cNvSpPr/>
          <p:nvPr/>
        </p:nvSpPr>
        <p:spPr>
          <a:xfrm>
            <a:off x="7109805" y="4790126"/>
            <a:ext cx="18980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5</a:t>
            </a:r>
          </a:p>
        </p:txBody>
      </p:sp>
      <p:sp>
        <p:nvSpPr>
          <p:cNvPr id="671" name="Shape 671"/>
          <p:cNvSpPr/>
          <p:nvPr/>
        </p:nvSpPr>
        <p:spPr>
          <a:xfrm>
            <a:off x="1386269" y="5237047"/>
            <a:ext cx="583717" cy="348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4 KB</a:t>
            </a:r>
          </a:p>
        </p:txBody>
      </p:sp>
      <p:sp>
        <p:nvSpPr>
          <p:cNvPr id="672" name="Shape 672"/>
          <p:cNvSpPr/>
          <p:nvPr/>
        </p:nvSpPr>
        <p:spPr>
          <a:xfrm>
            <a:off x="3294793" y="5236611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12</a:t>
            </a:r>
          </a:p>
        </p:txBody>
      </p:sp>
      <p:sp>
        <p:nvSpPr>
          <p:cNvPr id="673" name="Shape 673"/>
          <p:cNvSpPr/>
          <p:nvPr/>
        </p:nvSpPr>
        <p:spPr>
          <a:xfrm>
            <a:off x="5170027" y="5236611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32</a:t>
            </a:r>
          </a:p>
        </p:txBody>
      </p:sp>
      <p:sp>
        <p:nvSpPr>
          <p:cNvPr id="674" name="Shape 674"/>
          <p:cNvSpPr/>
          <p:nvPr/>
        </p:nvSpPr>
        <p:spPr>
          <a:xfrm>
            <a:off x="7045262" y="5236611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20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56337" y="1699172"/>
            <a:ext cx="5813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Given number of bits in virtual address and bits for offset, </a:t>
            </a:r>
            <a:br>
              <a:rPr lang="en-US" dirty="0">
                <a:solidFill>
                  <a:srgbClr val="333333"/>
                </a:solidFill>
              </a:rPr>
            </a:br>
            <a:r>
              <a:rPr lang="en-US" dirty="0">
                <a:solidFill>
                  <a:srgbClr val="333333"/>
                </a:solidFill>
              </a:rPr>
              <a:t>how many bits for virtual page number?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89256" y="6127013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Correct?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77864" y="4769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" grpId="0" animBg="1"/>
      <p:bldP spid="662" grpId="0" animBg="1"/>
      <p:bldP spid="666" grpId="0" animBg="1"/>
      <p:bldP spid="670" grpId="0" animBg="1"/>
      <p:bldP spid="674" grpId="0" animBg="1"/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rgbClr val="FFFFFF"/>
                </a:solidFill>
              </a:rPr>
              <a:t>Quiz: </a:t>
            </a:r>
            <a:r>
              <a:rPr sz="4600" dirty="0">
                <a:solidFill>
                  <a:srgbClr val="FFFFFF"/>
                </a:solidFill>
              </a:rPr>
              <a:t>Address </a:t>
            </a:r>
            <a:r>
              <a:rPr lang="en-US" sz="4600" dirty="0">
                <a:solidFill>
                  <a:srgbClr val="FFFFFF"/>
                </a:solidFill>
              </a:rPr>
              <a:t>Format</a:t>
            </a:r>
            <a:endParaRPr sz="4600" dirty="0">
              <a:solidFill>
                <a:srgbClr val="FFFFFF"/>
              </a:solidFill>
            </a:endParaRPr>
          </a:p>
        </p:txBody>
      </p:sp>
      <p:sp>
        <p:nvSpPr>
          <p:cNvPr id="677" name="Shape 677"/>
          <p:cNvSpPr/>
          <p:nvPr/>
        </p:nvSpPr>
        <p:spPr>
          <a:xfrm>
            <a:off x="441436" y="2561942"/>
            <a:ext cx="1109074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</a:rPr>
              <a:t>Page Size</a:t>
            </a:r>
          </a:p>
        </p:txBody>
      </p:sp>
      <p:sp>
        <p:nvSpPr>
          <p:cNvPr id="678" name="Shape 678"/>
          <p:cNvSpPr/>
          <p:nvPr/>
        </p:nvSpPr>
        <p:spPr>
          <a:xfrm>
            <a:off x="222449" y="3259844"/>
            <a:ext cx="892155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solidFill>
                <a:srgbClr val="333333"/>
              </a:solidFill>
            </a:endParaRPr>
          </a:p>
        </p:txBody>
      </p:sp>
      <p:sp>
        <p:nvSpPr>
          <p:cNvPr id="679" name="Shape 679"/>
          <p:cNvSpPr/>
          <p:nvPr/>
        </p:nvSpPr>
        <p:spPr>
          <a:xfrm>
            <a:off x="2282880" y="2553682"/>
            <a:ext cx="1047709" cy="61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</a:rPr>
              <a:t>Low Bits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333333"/>
                </a:solidFill>
              </a:rPr>
              <a:t>(offset)</a:t>
            </a:r>
          </a:p>
        </p:txBody>
      </p:sp>
      <p:sp>
        <p:nvSpPr>
          <p:cNvPr id="680" name="Shape 680"/>
          <p:cNvSpPr/>
          <p:nvPr/>
        </p:nvSpPr>
        <p:spPr>
          <a:xfrm>
            <a:off x="3929085" y="2561942"/>
            <a:ext cx="1602498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</a:rPr>
              <a:t>Virt Addr Bits</a:t>
            </a:r>
          </a:p>
        </p:txBody>
      </p:sp>
      <p:sp>
        <p:nvSpPr>
          <p:cNvPr id="681" name="Shape 681"/>
          <p:cNvSpPr/>
          <p:nvPr/>
        </p:nvSpPr>
        <p:spPr>
          <a:xfrm>
            <a:off x="5998719" y="2553682"/>
            <a:ext cx="1096175" cy="61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</a:rPr>
              <a:t>High Bits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333333"/>
                </a:solidFill>
              </a:rPr>
              <a:t>(vpn)</a:t>
            </a:r>
          </a:p>
        </p:txBody>
      </p:sp>
      <p:sp>
        <p:nvSpPr>
          <p:cNvPr id="682" name="Shape 682"/>
          <p:cNvSpPr/>
          <p:nvPr/>
        </p:nvSpPr>
        <p:spPr>
          <a:xfrm flipV="1">
            <a:off x="3782557" y="2487311"/>
            <a:ext cx="1" cy="357003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solidFill>
                <a:srgbClr val="333333"/>
              </a:solidFill>
            </a:endParaRPr>
          </a:p>
        </p:txBody>
      </p:sp>
      <p:sp>
        <p:nvSpPr>
          <p:cNvPr id="683" name="Shape 683"/>
          <p:cNvSpPr/>
          <p:nvPr/>
        </p:nvSpPr>
        <p:spPr>
          <a:xfrm>
            <a:off x="558941" y="3381003"/>
            <a:ext cx="865843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16 bytes</a:t>
            </a:r>
          </a:p>
        </p:txBody>
      </p:sp>
      <p:sp>
        <p:nvSpPr>
          <p:cNvPr id="684" name="Shape 684"/>
          <p:cNvSpPr/>
          <p:nvPr/>
        </p:nvSpPr>
        <p:spPr>
          <a:xfrm>
            <a:off x="2725525" y="3381003"/>
            <a:ext cx="18980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4</a:t>
            </a:r>
          </a:p>
        </p:txBody>
      </p:sp>
      <p:sp>
        <p:nvSpPr>
          <p:cNvPr id="685" name="Shape 685"/>
          <p:cNvSpPr/>
          <p:nvPr/>
        </p:nvSpPr>
        <p:spPr>
          <a:xfrm>
            <a:off x="4536215" y="3381003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10</a:t>
            </a:r>
          </a:p>
        </p:txBody>
      </p:sp>
      <p:sp>
        <p:nvSpPr>
          <p:cNvPr id="686" name="Shape 686"/>
          <p:cNvSpPr/>
          <p:nvPr/>
        </p:nvSpPr>
        <p:spPr>
          <a:xfrm>
            <a:off x="6475993" y="3381003"/>
            <a:ext cx="18980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6</a:t>
            </a:r>
          </a:p>
        </p:txBody>
      </p:sp>
      <p:sp>
        <p:nvSpPr>
          <p:cNvPr id="687" name="Shape 687"/>
          <p:cNvSpPr/>
          <p:nvPr/>
        </p:nvSpPr>
        <p:spPr>
          <a:xfrm flipV="1">
            <a:off x="7443729" y="2487311"/>
            <a:ext cx="1" cy="357003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solidFill>
                <a:srgbClr val="333333"/>
              </a:solidFill>
            </a:endParaRPr>
          </a:p>
        </p:txBody>
      </p:sp>
      <p:sp>
        <p:nvSpPr>
          <p:cNvPr id="688" name="Shape 688"/>
          <p:cNvSpPr/>
          <p:nvPr/>
        </p:nvSpPr>
        <p:spPr>
          <a:xfrm>
            <a:off x="7667606" y="2524189"/>
            <a:ext cx="110106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</a:rPr>
              <a:t>Virt Pages</a:t>
            </a:r>
          </a:p>
        </p:txBody>
      </p:sp>
      <p:sp>
        <p:nvSpPr>
          <p:cNvPr id="689" name="Shape 689"/>
          <p:cNvSpPr/>
          <p:nvPr/>
        </p:nvSpPr>
        <p:spPr>
          <a:xfrm>
            <a:off x="752457" y="3827923"/>
            <a:ext cx="583717" cy="348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1 KB</a:t>
            </a:r>
          </a:p>
        </p:txBody>
      </p:sp>
      <p:sp>
        <p:nvSpPr>
          <p:cNvPr id="690" name="Shape 690"/>
          <p:cNvSpPr/>
          <p:nvPr/>
        </p:nvSpPr>
        <p:spPr>
          <a:xfrm>
            <a:off x="2660981" y="3827487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10</a:t>
            </a:r>
          </a:p>
        </p:txBody>
      </p:sp>
      <p:sp>
        <p:nvSpPr>
          <p:cNvPr id="691" name="Shape 691"/>
          <p:cNvSpPr/>
          <p:nvPr/>
        </p:nvSpPr>
        <p:spPr>
          <a:xfrm>
            <a:off x="4536215" y="3827487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20</a:t>
            </a:r>
          </a:p>
        </p:txBody>
      </p:sp>
      <p:sp>
        <p:nvSpPr>
          <p:cNvPr id="692" name="Shape 692"/>
          <p:cNvSpPr/>
          <p:nvPr/>
        </p:nvSpPr>
        <p:spPr>
          <a:xfrm>
            <a:off x="6411449" y="3827487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10</a:t>
            </a:r>
          </a:p>
        </p:txBody>
      </p:sp>
      <p:sp>
        <p:nvSpPr>
          <p:cNvPr id="693" name="Shape 693"/>
          <p:cNvSpPr/>
          <p:nvPr/>
        </p:nvSpPr>
        <p:spPr>
          <a:xfrm>
            <a:off x="733187" y="4274407"/>
            <a:ext cx="622256" cy="348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1 MB</a:t>
            </a:r>
          </a:p>
        </p:txBody>
      </p:sp>
      <p:sp>
        <p:nvSpPr>
          <p:cNvPr id="694" name="Shape 694"/>
          <p:cNvSpPr/>
          <p:nvPr/>
        </p:nvSpPr>
        <p:spPr>
          <a:xfrm>
            <a:off x="2660981" y="4273971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20</a:t>
            </a:r>
          </a:p>
        </p:txBody>
      </p:sp>
      <p:sp>
        <p:nvSpPr>
          <p:cNvPr id="695" name="Shape 695"/>
          <p:cNvSpPr/>
          <p:nvPr/>
        </p:nvSpPr>
        <p:spPr>
          <a:xfrm>
            <a:off x="4536215" y="4273971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32</a:t>
            </a:r>
          </a:p>
        </p:txBody>
      </p:sp>
      <p:sp>
        <p:nvSpPr>
          <p:cNvPr id="696" name="Shape 696"/>
          <p:cNvSpPr/>
          <p:nvPr/>
        </p:nvSpPr>
        <p:spPr>
          <a:xfrm>
            <a:off x="6411449" y="4273971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12</a:t>
            </a:r>
          </a:p>
        </p:txBody>
      </p:sp>
      <p:sp>
        <p:nvSpPr>
          <p:cNvPr id="697" name="Shape 697"/>
          <p:cNvSpPr/>
          <p:nvPr/>
        </p:nvSpPr>
        <p:spPr>
          <a:xfrm>
            <a:off x="494398" y="4720456"/>
            <a:ext cx="98351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512 bytes</a:t>
            </a:r>
          </a:p>
        </p:txBody>
      </p:sp>
      <p:sp>
        <p:nvSpPr>
          <p:cNvPr id="698" name="Shape 698"/>
          <p:cNvSpPr/>
          <p:nvPr/>
        </p:nvSpPr>
        <p:spPr>
          <a:xfrm>
            <a:off x="2725525" y="4720456"/>
            <a:ext cx="18980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9</a:t>
            </a:r>
          </a:p>
        </p:txBody>
      </p:sp>
      <p:sp>
        <p:nvSpPr>
          <p:cNvPr id="699" name="Shape 699"/>
          <p:cNvSpPr/>
          <p:nvPr/>
        </p:nvSpPr>
        <p:spPr>
          <a:xfrm>
            <a:off x="4536215" y="4720456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16</a:t>
            </a:r>
          </a:p>
        </p:txBody>
      </p:sp>
      <p:sp>
        <p:nvSpPr>
          <p:cNvPr id="700" name="Shape 700"/>
          <p:cNvSpPr/>
          <p:nvPr/>
        </p:nvSpPr>
        <p:spPr>
          <a:xfrm>
            <a:off x="6475993" y="4720456"/>
            <a:ext cx="18980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5</a:t>
            </a:r>
          </a:p>
        </p:txBody>
      </p:sp>
      <p:sp>
        <p:nvSpPr>
          <p:cNvPr id="701" name="Shape 701"/>
          <p:cNvSpPr/>
          <p:nvPr/>
        </p:nvSpPr>
        <p:spPr>
          <a:xfrm>
            <a:off x="752457" y="5167376"/>
            <a:ext cx="583717" cy="348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4 KB</a:t>
            </a:r>
          </a:p>
        </p:txBody>
      </p:sp>
      <p:sp>
        <p:nvSpPr>
          <p:cNvPr id="702" name="Shape 702"/>
          <p:cNvSpPr/>
          <p:nvPr/>
        </p:nvSpPr>
        <p:spPr>
          <a:xfrm>
            <a:off x="2660981" y="5166940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12</a:t>
            </a:r>
          </a:p>
        </p:txBody>
      </p:sp>
      <p:sp>
        <p:nvSpPr>
          <p:cNvPr id="703" name="Shape 703"/>
          <p:cNvSpPr/>
          <p:nvPr/>
        </p:nvSpPr>
        <p:spPr>
          <a:xfrm>
            <a:off x="4536215" y="5166940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32</a:t>
            </a:r>
          </a:p>
        </p:txBody>
      </p:sp>
      <p:sp>
        <p:nvSpPr>
          <p:cNvPr id="704" name="Shape 704"/>
          <p:cNvSpPr/>
          <p:nvPr/>
        </p:nvSpPr>
        <p:spPr>
          <a:xfrm>
            <a:off x="6411449" y="5166940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20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2449" y="1667275"/>
            <a:ext cx="873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Given number of bits for </a:t>
            </a:r>
            <a:r>
              <a:rPr lang="en-US" dirty="0" err="1">
                <a:solidFill>
                  <a:srgbClr val="333333"/>
                </a:solidFill>
              </a:rPr>
              <a:t>vpn</a:t>
            </a:r>
            <a:r>
              <a:rPr lang="en-US" dirty="0">
                <a:solidFill>
                  <a:srgbClr val="333333"/>
                </a:solidFill>
              </a:rPr>
              <a:t>, how many virtual pages can there be in an address space?</a:t>
            </a:r>
          </a:p>
        </p:txBody>
      </p:sp>
      <p:sp>
        <p:nvSpPr>
          <p:cNvPr id="32" name="Shape 750"/>
          <p:cNvSpPr/>
          <p:nvPr/>
        </p:nvSpPr>
        <p:spPr>
          <a:xfrm>
            <a:off x="8030712" y="3381439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64</a:t>
            </a:r>
          </a:p>
        </p:txBody>
      </p:sp>
      <p:sp>
        <p:nvSpPr>
          <p:cNvPr id="33" name="Shape 755"/>
          <p:cNvSpPr/>
          <p:nvPr/>
        </p:nvSpPr>
        <p:spPr>
          <a:xfrm>
            <a:off x="7985555" y="3828359"/>
            <a:ext cx="428858" cy="348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1 K</a:t>
            </a:r>
          </a:p>
        </p:txBody>
      </p:sp>
      <p:sp>
        <p:nvSpPr>
          <p:cNvPr id="34" name="Shape 760"/>
          <p:cNvSpPr/>
          <p:nvPr/>
        </p:nvSpPr>
        <p:spPr>
          <a:xfrm>
            <a:off x="7985555" y="4274843"/>
            <a:ext cx="428858" cy="348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4 K</a:t>
            </a:r>
          </a:p>
        </p:txBody>
      </p:sp>
      <p:sp>
        <p:nvSpPr>
          <p:cNvPr id="35" name="Shape 765"/>
          <p:cNvSpPr/>
          <p:nvPr/>
        </p:nvSpPr>
        <p:spPr>
          <a:xfrm>
            <a:off x="8030712" y="4720892"/>
            <a:ext cx="3074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32</a:t>
            </a:r>
          </a:p>
        </p:txBody>
      </p:sp>
      <p:sp>
        <p:nvSpPr>
          <p:cNvPr id="36" name="Shape 770"/>
          <p:cNvSpPr/>
          <p:nvPr/>
        </p:nvSpPr>
        <p:spPr>
          <a:xfrm>
            <a:off x="7888855" y="5167812"/>
            <a:ext cx="622257" cy="348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1 MB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>
            <a:spLocks noGrp="1"/>
          </p:cNvSpPr>
          <p:nvPr>
            <p:ph type="title"/>
          </p:nvPr>
        </p:nvSpPr>
        <p:spPr>
          <a:xfrm>
            <a:off x="82084" y="62753"/>
            <a:ext cx="8940671" cy="1283167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FFFFFF"/>
                </a:solidFill>
              </a:rPr>
              <a:t>Virt</a:t>
            </a:r>
            <a:r>
              <a:rPr lang="en-US" sz="4600" dirty="0">
                <a:solidFill>
                  <a:srgbClr val="FFFFFF"/>
                </a:solidFill>
              </a:rPr>
              <a:t>ual</a:t>
            </a:r>
            <a:r>
              <a:rPr sz="4600" dirty="0">
                <a:solidFill>
                  <a:srgbClr val="FFFFFF"/>
                </a:solidFill>
              </a:rPr>
              <a:t> =&gt; Phys</a:t>
            </a:r>
            <a:r>
              <a:rPr lang="en-US" sz="4600" dirty="0">
                <a:solidFill>
                  <a:srgbClr val="FFFFFF"/>
                </a:solidFill>
              </a:rPr>
              <a:t>ical PAGE</a:t>
            </a:r>
            <a:r>
              <a:rPr sz="4600" dirty="0">
                <a:solidFill>
                  <a:srgbClr val="FFFFFF"/>
                </a:solidFill>
              </a:rPr>
              <a:t> Mapping</a:t>
            </a:r>
          </a:p>
        </p:txBody>
      </p:sp>
      <p:sp>
        <p:nvSpPr>
          <p:cNvPr id="773" name="Shape 773"/>
          <p:cNvSpPr>
            <a:spLocks noGrp="1"/>
          </p:cNvSpPr>
          <p:nvPr>
            <p:ph type="body" idx="4294967295"/>
          </p:nvPr>
        </p:nvSpPr>
        <p:spPr>
          <a:xfrm>
            <a:off x="0" y="4729163"/>
            <a:ext cx="8339138" cy="197008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333333"/>
                </a:solidFill>
              </a:rPr>
              <a:t>How should OS translate VPN to PPN?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</a:rPr>
              <a:t>For segmentation, </a:t>
            </a:r>
            <a:r>
              <a:rPr lang="en-US" sz="2000" dirty="0">
                <a:solidFill>
                  <a:srgbClr val="333333"/>
                </a:solidFill>
              </a:rPr>
              <a:t>OS</a:t>
            </a:r>
            <a:r>
              <a:rPr sz="2000" dirty="0">
                <a:solidFill>
                  <a:srgbClr val="333333"/>
                </a:solidFill>
              </a:rPr>
              <a:t> used a formula</a:t>
            </a:r>
            <a:r>
              <a:rPr lang="en-US" sz="2000" dirty="0">
                <a:solidFill>
                  <a:srgbClr val="333333"/>
                </a:solidFill>
              </a:rPr>
              <a:t> </a:t>
            </a:r>
            <a:r>
              <a:rPr sz="2000" dirty="0">
                <a:solidFill>
                  <a:srgbClr val="333333"/>
                </a:solidFill>
              </a:rPr>
              <a:t>(e.g., phys</a:t>
            </a:r>
            <a:r>
              <a:rPr lang="en-US" sz="2000" dirty="0">
                <a:solidFill>
                  <a:srgbClr val="333333"/>
                </a:solidFill>
              </a:rPr>
              <a:t> addr</a:t>
            </a:r>
            <a:r>
              <a:rPr sz="2000" dirty="0">
                <a:solidFill>
                  <a:srgbClr val="333333"/>
                </a:solidFill>
              </a:rPr>
              <a:t> = virt_offset + base_reg)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333333"/>
                </a:solidFill>
              </a:rPr>
              <a:t>For paging</a:t>
            </a:r>
            <a:r>
              <a:rPr sz="2000" dirty="0">
                <a:solidFill>
                  <a:srgbClr val="333333"/>
                </a:solidFill>
              </a:rPr>
              <a:t>, </a:t>
            </a:r>
            <a:r>
              <a:rPr lang="en-US" sz="2000" dirty="0">
                <a:solidFill>
                  <a:srgbClr val="333333"/>
                </a:solidFill>
              </a:rPr>
              <a:t>OS</a:t>
            </a:r>
            <a:r>
              <a:rPr sz="2000" dirty="0">
                <a:solidFill>
                  <a:srgbClr val="333333"/>
                </a:solidFill>
              </a:rPr>
              <a:t> need</a:t>
            </a:r>
            <a:r>
              <a:rPr lang="en-US" sz="2000" dirty="0">
                <a:solidFill>
                  <a:srgbClr val="333333"/>
                </a:solidFill>
              </a:rPr>
              <a:t>s</a:t>
            </a:r>
            <a:r>
              <a:rPr sz="2000" dirty="0">
                <a:solidFill>
                  <a:srgbClr val="333333"/>
                </a:solidFill>
              </a:rPr>
              <a:t> mor</a:t>
            </a:r>
            <a:r>
              <a:rPr lang="en-US" sz="2000" dirty="0">
                <a:solidFill>
                  <a:srgbClr val="333333"/>
                </a:solidFill>
              </a:rPr>
              <a:t>e </a:t>
            </a:r>
            <a:r>
              <a:rPr sz="2000" dirty="0">
                <a:solidFill>
                  <a:srgbClr val="333333"/>
                </a:solidFill>
              </a:rPr>
              <a:t>general mapping mechanism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</a:rPr>
              <a:t>What data structure is good?</a:t>
            </a:r>
          </a:p>
        </p:txBody>
      </p:sp>
      <p:sp>
        <p:nvSpPr>
          <p:cNvPr id="774" name="Shape 774"/>
          <p:cNvSpPr/>
          <p:nvPr/>
        </p:nvSpPr>
        <p:spPr>
          <a:xfrm>
            <a:off x="3333820" y="1910953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75" name="Shape 775"/>
          <p:cNvSpPr/>
          <p:nvPr/>
        </p:nvSpPr>
        <p:spPr>
          <a:xfrm>
            <a:off x="3869601" y="1910953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76" name="Shape 776"/>
          <p:cNvSpPr/>
          <p:nvPr/>
        </p:nvSpPr>
        <p:spPr>
          <a:xfrm>
            <a:off x="4405382" y="1910953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77" name="Shape 777"/>
          <p:cNvSpPr/>
          <p:nvPr/>
        </p:nvSpPr>
        <p:spPr>
          <a:xfrm>
            <a:off x="4941164" y="1910953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78" name="Shape 778"/>
          <p:cNvSpPr/>
          <p:nvPr/>
        </p:nvSpPr>
        <p:spPr>
          <a:xfrm>
            <a:off x="5476945" y="1910953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79" name="Shape 779"/>
          <p:cNvSpPr/>
          <p:nvPr/>
        </p:nvSpPr>
        <p:spPr>
          <a:xfrm>
            <a:off x="6012726" y="1910953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80" name="Shape 780"/>
          <p:cNvSpPr/>
          <p:nvPr/>
        </p:nvSpPr>
        <p:spPr>
          <a:xfrm>
            <a:off x="3516949" y="1325341"/>
            <a:ext cx="753877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1"/>
                </a:solidFill>
              </a:rPr>
              <a:t>VPN</a:t>
            </a:r>
          </a:p>
        </p:txBody>
      </p:sp>
      <p:sp>
        <p:nvSpPr>
          <p:cNvPr id="781" name="Shape 781"/>
          <p:cNvSpPr/>
          <p:nvPr/>
        </p:nvSpPr>
        <p:spPr>
          <a:xfrm>
            <a:off x="5037568" y="1325341"/>
            <a:ext cx="8159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1"/>
                </a:solidFill>
              </a:rPr>
              <a:t>offset</a:t>
            </a:r>
          </a:p>
        </p:txBody>
      </p:sp>
      <p:sp>
        <p:nvSpPr>
          <p:cNvPr id="782" name="Shape 782"/>
          <p:cNvSpPr/>
          <p:nvPr/>
        </p:nvSpPr>
        <p:spPr>
          <a:xfrm flipV="1">
            <a:off x="4554023" y="1741289"/>
            <a:ext cx="1940906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783" name="Shape 783"/>
          <p:cNvSpPr/>
          <p:nvPr/>
        </p:nvSpPr>
        <p:spPr>
          <a:xfrm flipV="1">
            <a:off x="3387398" y="1741289"/>
            <a:ext cx="964406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784" name="Shape 784"/>
          <p:cNvSpPr/>
          <p:nvPr/>
        </p:nvSpPr>
        <p:spPr>
          <a:xfrm>
            <a:off x="4351804" y="1750218"/>
            <a:ext cx="41603" cy="41603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785" name="Shape 785"/>
          <p:cNvSpPr/>
          <p:nvPr/>
        </p:nvSpPr>
        <p:spPr>
          <a:xfrm flipH="1">
            <a:off x="3342750" y="1750218"/>
            <a:ext cx="41603" cy="41603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786" name="Shape 786"/>
          <p:cNvSpPr/>
          <p:nvPr/>
        </p:nvSpPr>
        <p:spPr>
          <a:xfrm>
            <a:off x="6494929" y="1750218"/>
            <a:ext cx="41603" cy="41603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787" name="Shape 787"/>
          <p:cNvSpPr/>
          <p:nvPr/>
        </p:nvSpPr>
        <p:spPr>
          <a:xfrm flipH="1">
            <a:off x="4512539" y="1750218"/>
            <a:ext cx="41603" cy="41603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788" name="Shape 788"/>
          <p:cNvSpPr/>
          <p:nvPr/>
        </p:nvSpPr>
        <p:spPr>
          <a:xfrm>
            <a:off x="3333820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89" name="Shape 789"/>
          <p:cNvSpPr/>
          <p:nvPr/>
        </p:nvSpPr>
        <p:spPr>
          <a:xfrm>
            <a:off x="3869601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90" name="Shape 790"/>
          <p:cNvSpPr/>
          <p:nvPr/>
        </p:nvSpPr>
        <p:spPr>
          <a:xfrm>
            <a:off x="4405382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91" name="Shape 791"/>
          <p:cNvSpPr/>
          <p:nvPr/>
        </p:nvSpPr>
        <p:spPr>
          <a:xfrm>
            <a:off x="4941164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92" name="Shape 792"/>
          <p:cNvSpPr/>
          <p:nvPr/>
        </p:nvSpPr>
        <p:spPr>
          <a:xfrm>
            <a:off x="5476945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93" name="Shape 793"/>
          <p:cNvSpPr/>
          <p:nvPr/>
        </p:nvSpPr>
        <p:spPr>
          <a:xfrm>
            <a:off x="6012726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94" name="Shape 794"/>
          <p:cNvSpPr/>
          <p:nvPr/>
        </p:nvSpPr>
        <p:spPr>
          <a:xfrm>
            <a:off x="2262257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95" name="Shape 795"/>
          <p:cNvSpPr/>
          <p:nvPr/>
        </p:nvSpPr>
        <p:spPr>
          <a:xfrm>
            <a:off x="2798039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96" name="Shape 796"/>
          <p:cNvSpPr/>
          <p:nvPr/>
        </p:nvSpPr>
        <p:spPr>
          <a:xfrm>
            <a:off x="3010899" y="4289773"/>
            <a:ext cx="727265" cy="456852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1"/>
                </a:solidFill>
              </a:rPr>
              <a:t>PPN</a:t>
            </a:r>
          </a:p>
        </p:txBody>
      </p:sp>
      <p:sp>
        <p:nvSpPr>
          <p:cNvPr id="797" name="Shape 797"/>
          <p:cNvSpPr/>
          <p:nvPr/>
        </p:nvSpPr>
        <p:spPr>
          <a:xfrm>
            <a:off x="5037568" y="4272138"/>
            <a:ext cx="815925" cy="456852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1"/>
                </a:solidFill>
              </a:rPr>
              <a:t>offset</a:t>
            </a:r>
          </a:p>
        </p:txBody>
      </p:sp>
      <p:sp>
        <p:nvSpPr>
          <p:cNvPr id="798" name="Shape 798"/>
          <p:cNvSpPr/>
          <p:nvPr/>
        </p:nvSpPr>
        <p:spPr>
          <a:xfrm flipV="1">
            <a:off x="4554023" y="4214812"/>
            <a:ext cx="1940906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799" name="Shape 799"/>
          <p:cNvSpPr/>
          <p:nvPr/>
        </p:nvSpPr>
        <p:spPr>
          <a:xfrm flipV="1">
            <a:off x="6494929" y="4161234"/>
            <a:ext cx="41603" cy="41603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800" name="Shape 800"/>
          <p:cNvSpPr/>
          <p:nvPr/>
        </p:nvSpPr>
        <p:spPr>
          <a:xfrm flipH="1" flipV="1">
            <a:off x="4512539" y="4161234"/>
            <a:ext cx="41603" cy="41603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801" name="Shape 801"/>
          <p:cNvSpPr/>
          <p:nvPr/>
        </p:nvSpPr>
        <p:spPr>
          <a:xfrm flipV="1">
            <a:off x="2339460" y="4214812"/>
            <a:ext cx="1940906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802" name="Shape 802"/>
          <p:cNvSpPr/>
          <p:nvPr/>
        </p:nvSpPr>
        <p:spPr>
          <a:xfrm flipV="1">
            <a:off x="4280367" y="4161234"/>
            <a:ext cx="41603" cy="41603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803" name="Shape 803"/>
          <p:cNvSpPr/>
          <p:nvPr/>
        </p:nvSpPr>
        <p:spPr>
          <a:xfrm flipH="1" flipV="1">
            <a:off x="2297976" y="4161234"/>
            <a:ext cx="41603" cy="41603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804" name="Shape 804"/>
          <p:cNvSpPr/>
          <p:nvPr/>
        </p:nvSpPr>
        <p:spPr>
          <a:xfrm>
            <a:off x="2246901" y="2766854"/>
            <a:ext cx="2126144" cy="365874"/>
          </a:xfrm>
          <a:prstGeom prst="rect">
            <a:avLst/>
          </a:prstGeom>
          <a:solidFill>
            <a:srgbClr val="8881F0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bg1"/>
                </a:solidFill>
              </a:rPr>
              <a:t>Addr Mapper</a:t>
            </a:r>
          </a:p>
        </p:txBody>
      </p:sp>
      <p:sp>
        <p:nvSpPr>
          <p:cNvPr id="805" name="Shape 805"/>
          <p:cNvSpPr/>
          <p:nvPr/>
        </p:nvSpPr>
        <p:spPr>
          <a:xfrm>
            <a:off x="6307405" y="2445385"/>
            <a:ext cx="1" cy="1057737"/>
          </a:xfrm>
          <a:prstGeom prst="line">
            <a:avLst/>
          </a:prstGeom>
          <a:ln w="381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806" name="Shape 806"/>
          <p:cNvSpPr/>
          <p:nvPr/>
        </p:nvSpPr>
        <p:spPr>
          <a:xfrm>
            <a:off x="5771624" y="2445385"/>
            <a:ext cx="1" cy="1057737"/>
          </a:xfrm>
          <a:prstGeom prst="line">
            <a:avLst/>
          </a:prstGeom>
          <a:ln w="381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807" name="Shape 807"/>
          <p:cNvSpPr/>
          <p:nvPr/>
        </p:nvSpPr>
        <p:spPr>
          <a:xfrm>
            <a:off x="5235843" y="2445385"/>
            <a:ext cx="1" cy="1057737"/>
          </a:xfrm>
          <a:prstGeom prst="line">
            <a:avLst/>
          </a:prstGeom>
          <a:ln w="381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808" name="Shape 808"/>
          <p:cNvSpPr/>
          <p:nvPr/>
        </p:nvSpPr>
        <p:spPr>
          <a:xfrm>
            <a:off x="4700061" y="2445385"/>
            <a:ext cx="1" cy="1057737"/>
          </a:xfrm>
          <a:prstGeom prst="line">
            <a:avLst/>
          </a:prstGeom>
          <a:ln w="381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809" name="Shape 809"/>
          <p:cNvSpPr/>
          <p:nvPr/>
        </p:nvSpPr>
        <p:spPr>
          <a:xfrm>
            <a:off x="4164280" y="2445385"/>
            <a:ext cx="1" cy="297811"/>
          </a:xfrm>
          <a:prstGeom prst="line">
            <a:avLst/>
          </a:prstGeom>
          <a:ln w="381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810" name="Shape 810"/>
          <p:cNvSpPr/>
          <p:nvPr/>
        </p:nvSpPr>
        <p:spPr>
          <a:xfrm>
            <a:off x="3628499" y="2445385"/>
            <a:ext cx="1" cy="297811"/>
          </a:xfrm>
          <a:prstGeom prst="line">
            <a:avLst/>
          </a:prstGeom>
          <a:ln w="381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811" name="Shape 811"/>
          <p:cNvSpPr/>
          <p:nvPr/>
        </p:nvSpPr>
        <p:spPr>
          <a:xfrm>
            <a:off x="3628499" y="3159760"/>
            <a:ext cx="1" cy="297811"/>
          </a:xfrm>
          <a:prstGeom prst="line">
            <a:avLst/>
          </a:prstGeom>
          <a:ln w="381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812" name="Shape 812"/>
          <p:cNvSpPr/>
          <p:nvPr/>
        </p:nvSpPr>
        <p:spPr>
          <a:xfrm>
            <a:off x="4164280" y="3159760"/>
            <a:ext cx="1" cy="297811"/>
          </a:xfrm>
          <a:prstGeom prst="line">
            <a:avLst/>
          </a:prstGeom>
          <a:ln w="381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813" name="Shape 813"/>
          <p:cNvSpPr/>
          <p:nvPr/>
        </p:nvSpPr>
        <p:spPr>
          <a:xfrm>
            <a:off x="2556936" y="3159760"/>
            <a:ext cx="1" cy="297811"/>
          </a:xfrm>
          <a:prstGeom prst="line">
            <a:avLst/>
          </a:prstGeom>
          <a:ln w="381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814" name="Shape 814"/>
          <p:cNvSpPr/>
          <p:nvPr/>
        </p:nvSpPr>
        <p:spPr>
          <a:xfrm>
            <a:off x="3092718" y="3159760"/>
            <a:ext cx="1" cy="297811"/>
          </a:xfrm>
          <a:prstGeom prst="line">
            <a:avLst/>
          </a:prstGeom>
          <a:ln w="381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70826" y="6203777"/>
            <a:ext cx="211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Big array: </a:t>
            </a:r>
            <a:r>
              <a:rPr lang="en-US" dirty="0" err="1">
                <a:solidFill>
                  <a:schemeClr val="bg1"/>
                </a:solidFill>
              </a:rPr>
              <a:t>pagetable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767" y="2006403"/>
            <a:ext cx="19431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Number of bits in</a:t>
            </a:r>
            <a:br>
              <a:rPr lang="en-US" sz="1600" dirty="0">
                <a:solidFill>
                  <a:schemeClr val="bg2"/>
                </a:solidFill>
              </a:rPr>
            </a:br>
            <a:r>
              <a:rPr lang="en-US" sz="1600" dirty="0">
                <a:solidFill>
                  <a:schemeClr val="bg2"/>
                </a:solidFill>
              </a:rPr>
              <a:t>virtual address format does not need to equal</a:t>
            </a:r>
          </a:p>
          <a:p>
            <a:r>
              <a:rPr lang="en-US" sz="1600" dirty="0">
                <a:solidFill>
                  <a:schemeClr val="bg2"/>
                </a:solidFill>
              </a:rPr>
              <a:t>number of bits in physical address format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FFFFFF"/>
                </a:solidFill>
              </a:rPr>
              <a:t>The Mapping</a:t>
            </a:r>
          </a:p>
        </p:txBody>
      </p:sp>
      <p:sp>
        <p:nvSpPr>
          <p:cNvPr id="904" name="Shape 904"/>
          <p:cNvSpPr/>
          <p:nvPr/>
        </p:nvSpPr>
        <p:spPr>
          <a:xfrm>
            <a:off x="275604" y="2574787"/>
            <a:ext cx="1086018" cy="364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70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 dirty="0">
                <a:solidFill>
                  <a:schemeClr val="bg1"/>
                </a:solidFill>
              </a:rPr>
              <a:t>Virt Mem</a:t>
            </a:r>
          </a:p>
        </p:txBody>
      </p:sp>
      <p:sp>
        <p:nvSpPr>
          <p:cNvPr id="905" name="Shape 905"/>
          <p:cNvSpPr/>
          <p:nvPr/>
        </p:nvSpPr>
        <p:spPr>
          <a:xfrm>
            <a:off x="176975" y="3994607"/>
            <a:ext cx="1184647" cy="364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700">
                <a:solidFill>
                  <a:srgbClr val="0065C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 dirty="0">
                <a:solidFill>
                  <a:schemeClr val="bg1"/>
                </a:solidFill>
              </a:rPr>
              <a:t>Phys Mem</a:t>
            </a:r>
          </a:p>
        </p:txBody>
      </p:sp>
      <p:sp>
        <p:nvSpPr>
          <p:cNvPr id="906" name="Shape 906"/>
          <p:cNvSpPr/>
          <p:nvPr/>
        </p:nvSpPr>
        <p:spPr>
          <a:xfrm>
            <a:off x="1860879" y="2531425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07" name="Shape 907"/>
          <p:cNvSpPr/>
          <p:nvPr/>
        </p:nvSpPr>
        <p:spPr>
          <a:xfrm>
            <a:off x="2307363" y="2531425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08" name="Shape 908"/>
          <p:cNvSpPr/>
          <p:nvPr/>
        </p:nvSpPr>
        <p:spPr>
          <a:xfrm>
            <a:off x="2753848" y="2531425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09" name="Shape 909"/>
          <p:cNvSpPr/>
          <p:nvPr/>
        </p:nvSpPr>
        <p:spPr>
          <a:xfrm>
            <a:off x="3200332" y="2531425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10" name="Shape 910"/>
          <p:cNvSpPr/>
          <p:nvPr/>
        </p:nvSpPr>
        <p:spPr>
          <a:xfrm>
            <a:off x="4361191" y="2531425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11" name="Shape 911"/>
          <p:cNvSpPr/>
          <p:nvPr/>
        </p:nvSpPr>
        <p:spPr>
          <a:xfrm>
            <a:off x="4807676" y="2531425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12" name="Shape 912"/>
          <p:cNvSpPr/>
          <p:nvPr/>
        </p:nvSpPr>
        <p:spPr>
          <a:xfrm>
            <a:off x="5254160" y="2531425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13" name="Shape 913"/>
          <p:cNvSpPr/>
          <p:nvPr/>
        </p:nvSpPr>
        <p:spPr>
          <a:xfrm>
            <a:off x="5700645" y="2531425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14" name="Shape 914"/>
          <p:cNvSpPr/>
          <p:nvPr/>
        </p:nvSpPr>
        <p:spPr>
          <a:xfrm>
            <a:off x="6861504" y="2531425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15" name="Shape 915"/>
          <p:cNvSpPr/>
          <p:nvPr/>
        </p:nvSpPr>
        <p:spPr>
          <a:xfrm>
            <a:off x="7307988" y="2531425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16" name="Shape 916"/>
          <p:cNvSpPr/>
          <p:nvPr/>
        </p:nvSpPr>
        <p:spPr>
          <a:xfrm>
            <a:off x="7754473" y="2531425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17" name="Shape 917"/>
          <p:cNvSpPr/>
          <p:nvPr/>
        </p:nvSpPr>
        <p:spPr>
          <a:xfrm>
            <a:off x="8200957" y="2531425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18" name="Shape 918"/>
          <p:cNvSpPr/>
          <p:nvPr/>
        </p:nvSpPr>
        <p:spPr>
          <a:xfrm>
            <a:off x="2713258" y="3955710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19" name="Shape 919"/>
          <p:cNvSpPr/>
          <p:nvPr/>
        </p:nvSpPr>
        <p:spPr>
          <a:xfrm>
            <a:off x="3703642" y="3955710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20" name="Shape 920"/>
          <p:cNvSpPr/>
          <p:nvPr/>
        </p:nvSpPr>
        <p:spPr>
          <a:xfrm>
            <a:off x="7169984" y="3955710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21" name="Shape 921"/>
          <p:cNvSpPr/>
          <p:nvPr/>
        </p:nvSpPr>
        <p:spPr>
          <a:xfrm>
            <a:off x="5684409" y="3955710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22" name="Shape 922"/>
          <p:cNvSpPr/>
          <p:nvPr/>
        </p:nvSpPr>
        <p:spPr>
          <a:xfrm>
            <a:off x="2218066" y="3955710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23" name="Shape 923"/>
          <p:cNvSpPr/>
          <p:nvPr/>
        </p:nvSpPr>
        <p:spPr>
          <a:xfrm>
            <a:off x="3208450" y="3955710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24" name="Shape 924"/>
          <p:cNvSpPr/>
          <p:nvPr/>
        </p:nvSpPr>
        <p:spPr>
          <a:xfrm>
            <a:off x="4198834" y="3955710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25" name="Shape 925"/>
          <p:cNvSpPr/>
          <p:nvPr/>
        </p:nvSpPr>
        <p:spPr>
          <a:xfrm>
            <a:off x="5189217" y="3955710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26" name="Shape 926"/>
          <p:cNvSpPr/>
          <p:nvPr/>
        </p:nvSpPr>
        <p:spPr>
          <a:xfrm>
            <a:off x="4694025" y="3955710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27" name="Shape 927"/>
          <p:cNvSpPr/>
          <p:nvPr/>
        </p:nvSpPr>
        <p:spPr>
          <a:xfrm>
            <a:off x="6179601" y="3955710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28" name="Shape 928"/>
          <p:cNvSpPr/>
          <p:nvPr/>
        </p:nvSpPr>
        <p:spPr>
          <a:xfrm>
            <a:off x="6674792" y="3955710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29" name="Shape 929"/>
          <p:cNvSpPr/>
          <p:nvPr/>
        </p:nvSpPr>
        <p:spPr>
          <a:xfrm>
            <a:off x="7665176" y="3955710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30" name="Shape 930"/>
          <p:cNvSpPr/>
          <p:nvPr/>
        </p:nvSpPr>
        <p:spPr>
          <a:xfrm>
            <a:off x="2083412" y="3001885"/>
            <a:ext cx="1795806" cy="939161"/>
          </a:xfrm>
          <a:prstGeom prst="line">
            <a:avLst/>
          </a:prstGeom>
          <a:ln w="50800">
            <a:solidFill>
              <a:srgbClr val="0B5D1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31" name="Shape 931"/>
          <p:cNvSpPr/>
          <p:nvPr/>
        </p:nvSpPr>
        <p:spPr>
          <a:xfrm>
            <a:off x="2529896" y="3001885"/>
            <a:ext cx="449899" cy="936211"/>
          </a:xfrm>
          <a:prstGeom prst="line">
            <a:avLst/>
          </a:prstGeom>
          <a:ln w="50800">
            <a:solidFill>
              <a:srgbClr val="0B5D1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32" name="Shape 932"/>
          <p:cNvSpPr/>
          <p:nvPr/>
        </p:nvSpPr>
        <p:spPr>
          <a:xfrm>
            <a:off x="2976381" y="3001885"/>
            <a:ext cx="2901416" cy="919797"/>
          </a:xfrm>
          <a:prstGeom prst="line">
            <a:avLst/>
          </a:prstGeom>
          <a:ln w="50800">
            <a:solidFill>
              <a:srgbClr val="0B5D1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33" name="Shape 933"/>
          <p:cNvSpPr/>
          <p:nvPr/>
        </p:nvSpPr>
        <p:spPr>
          <a:xfrm>
            <a:off x="3422865" y="3001885"/>
            <a:ext cx="3987821" cy="906899"/>
          </a:xfrm>
          <a:prstGeom prst="line">
            <a:avLst/>
          </a:prstGeom>
          <a:ln w="50800">
            <a:solidFill>
              <a:srgbClr val="0B5D1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34" name="Shape 934"/>
          <p:cNvSpPr/>
          <p:nvPr/>
        </p:nvSpPr>
        <p:spPr>
          <a:xfrm flipH="1">
            <a:off x="2528520" y="3001885"/>
            <a:ext cx="2055205" cy="941780"/>
          </a:xfrm>
          <a:prstGeom prst="line">
            <a:avLst/>
          </a:prstGeom>
          <a:ln w="508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35" name="Shape 935"/>
          <p:cNvSpPr/>
          <p:nvPr/>
        </p:nvSpPr>
        <p:spPr>
          <a:xfrm flipH="1">
            <a:off x="4516970" y="3001885"/>
            <a:ext cx="513239" cy="940102"/>
          </a:xfrm>
          <a:prstGeom prst="line">
            <a:avLst/>
          </a:prstGeom>
          <a:ln w="508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36" name="Shape 936"/>
          <p:cNvSpPr/>
          <p:nvPr/>
        </p:nvSpPr>
        <p:spPr>
          <a:xfrm flipH="1">
            <a:off x="3421290" y="3001885"/>
            <a:ext cx="2055404" cy="943753"/>
          </a:xfrm>
          <a:prstGeom prst="line">
            <a:avLst/>
          </a:prstGeom>
          <a:ln w="508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37" name="Shape 937"/>
          <p:cNvSpPr/>
          <p:nvPr/>
        </p:nvSpPr>
        <p:spPr>
          <a:xfrm flipH="1">
            <a:off x="5467703" y="3001885"/>
            <a:ext cx="455475" cy="939574"/>
          </a:xfrm>
          <a:prstGeom prst="line">
            <a:avLst/>
          </a:prstGeom>
          <a:ln w="508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38" name="Shape 938"/>
          <p:cNvSpPr/>
          <p:nvPr/>
        </p:nvSpPr>
        <p:spPr>
          <a:xfrm flipH="1">
            <a:off x="6426179" y="3001885"/>
            <a:ext cx="657859" cy="939991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39" name="Shape 939"/>
          <p:cNvSpPr/>
          <p:nvPr/>
        </p:nvSpPr>
        <p:spPr>
          <a:xfrm flipH="1">
            <a:off x="5030522" y="3001885"/>
            <a:ext cx="2500000" cy="925391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40" name="Shape 940"/>
          <p:cNvSpPr/>
          <p:nvPr/>
        </p:nvSpPr>
        <p:spPr>
          <a:xfrm flipH="1">
            <a:off x="7026110" y="3003501"/>
            <a:ext cx="939537" cy="939537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41" name="Shape 941"/>
          <p:cNvSpPr/>
          <p:nvPr/>
        </p:nvSpPr>
        <p:spPr>
          <a:xfrm flipH="1">
            <a:off x="7941002" y="3003501"/>
            <a:ext cx="471129" cy="935175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42" name="Shape 942"/>
          <p:cNvSpPr/>
          <p:nvPr/>
        </p:nvSpPr>
        <p:spPr>
          <a:xfrm>
            <a:off x="5023834" y="2028537"/>
            <a:ext cx="432807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943" name="Shape 943"/>
          <p:cNvSpPr/>
          <p:nvPr/>
        </p:nvSpPr>
        <p:spPr>
          <a:xfrm>
            <a:off x="7529000" y="2027770"/>
            <a:ext cx="432807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944" name="Shape 944"/>
          <p:cNvSpPr/>
          <p:nvPr/>
        </p:nvSpPr>
        <p:spPr>
          <a:xfrm>
            <a:off x="1858300" y="2017229"/>
            <a:ext cx="1" cy="455415"/>
          </a:xfrm>
          <a:prstGeom prst="line">
            <a:avLst/>
          </a:prstGeom>
          <a:ln w="762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45" name="Shape 945"/>
          <p:cNvSpPr/>
          <p:nvPr/>
        </p:nvSpPr>
        <p:spPr>
          <a:xfrm flipV="1">
            <a:off x="3706745" y="4419315"/>
            <a:ext cx="1" cy="455415"/>
          </a:xfrm>
          <a:prstGeom prst="line">
            <a:avLst/>
          </a:prstGeom>
          <a:ln w="762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5" name="Shape 899"/>
          <p:cNvSpPr/>
          <p:nvPr/>
        </p:nvSpPr>
        <p:spPr>
          <a:xfrm>
            <a:off x="2520351" y="2028537"/>
            <a:ext cx="432807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46" name="Shape 988"/>
          <p:cNvSpPr/>
          <p:nvPr/>
        </p:nvSpPr>
        <p:spPr>
          <a:xfrm>
            <a:off x="2126190" y="2017229"/>
            <a:ext cx="1" cy="455415"/>
          </a:xfrm>
          <a:prstGeom prst="line">
            <a:avLst/>
          </a:prstGeom>
          <a:ln w="762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7" name="Shape 989"/>
          <p:cNvSpPr/>
          <p:nvPr/>
        </p:nvSpPr>
        <p:spPr>
          <a:xfrm flipV="1">
            <a:off x="3974635" y="4419315"/>
            <a:ext cx="1" cy="455415"/>
          </a:xfrm>
          <a:prstGeom prst="line">
            <a:avLst/>
          </a:prstGeom>
          <a:ln w="762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8" name="Shape 1032"/>
          <p:cNvSpPr/>
          <p:nvPr/>
        </p:nvSpPr>
        <p:spPr>
          <a:xfrm>
            <a:off x="2394081" y="2017229"/>
            <a:ext cx="1" cy="455415"/>
          </a:xfrm>
          <a:prstGeom prst="line">
            <a:avLst/>
          </a:prstGeom>
          <a:ln w="762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9" name="Shape 1033"/>
          <p:cNvSpPr/>
          <p:nvPr/>
        </p:nvSpPr>
        <p:spPr>
          <a:xfrm flipV="1">
            <a:off x="2813776" y="4419315"/>
            <a:ext cx="1" cy="455415"/>
          </a:xfrm>
          <a:prstGeom prst="line">
            <a:avLst/>
          </a:prstGeom>
          <a:ln w="762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" grpId="0" animBg="1"/>
      <p:bldP spid="944" grpId="1" animBg="1"/>
      <p:bldP spid="945" grpId="0" animBg="1"/>
      <p:bldP spid="9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Shape 1133"/>
          <p:cNvSpPr/>
          <p:nvPr/>
        </p:nvSpPr>
        <p:spPr>
          <a:xfrm>
            <a:off x="395599" y="2250286"/>
            <a:ext cx="1086018" cy="364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70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 dirty="0">
                <a:solidFill>
                  <a:schemeClr val="bg1"/>
                </a:solidFill>
              </a:rPr>
              <a:t>Virt Mem</a:t>
            </a:r>
          </a:p>
        </p:txBody>
      </p:sp>
      <p:sp>
        <p:nvSpPr>
          <p:cNvPr id="1134" name="Shape 1134"/>
          <p:cNvSpPr/>
          <p:nvPr/>
        </p:nvSpPr>
        <p:spPr>
          <a:xfrm>
            <a:off x="296970" y="3670107"/>
            <a:ext cx="1184647" cy="364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700">
                <a:solidFill>
                  <a:srgbClr val="0065C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 dirty="0">
                <a:solidFill>
                  <a:schemeClr val="bg1"/>
                </a:solidFill>
              </a:rPr>
              <a:t>Phys Mem</a:t>
            </a:r>
          </a:p>
        </p:txBody>
      </p:sp>
      <p:sp>
        <p:nvSpPr>
          <p:cNvPr id="1135" name="Shape 1135"/>
          <p:cNvSpPr/>
          <p:nvPr/>
        </p:nvSpPr>
        <p:spPr>
          <a:xfrm>
            <a:off x="1980873" y="2206924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r>
              <a:rPr lang="en-US" dirty="0">
                <a:solidFill>
                  <a:schemeClr val="bg1"/>
                </a:solidFill>
              </a:rPr>
              <a:t>0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36" name="Shape 1136"/>
          <p:cNvSpPr/>
          <p:nvPr/>
        </p:nvSpPr>
        <p:spPr>
          <a:xfrm>
            <a:off x="2427358" y="2206924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dirty="0">
                <a:solidFill>
                  <a:schemeClr val="bg1"/>
                </a:solidFill>
              </a:rPr>
              <a:t> 1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37" name="Shape 1137"/>
          <p:cNvSpPr/>
          <p:nvPr/>
        </p:nvSpPr>
        <p:spPr>
          <a:xfrm>
            <a:off x="2873842" y="2206924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dirty="0">
                <a:solidFill>
                  <a:schemeClr val="bg1"/>
                </a:solidFill>
              </a:rPr>
              <a:t> 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38" name="Shape 1138"/>
          <p:cNvSpPr/>
          <p:nvPr/>
        </p:nvSpPr>
        <p:spPr>
          <a:xfrm>
            <a:off x="3320327" y="2206924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dirty="0">
                <a:solidFill>
                  <a:schemeClr val="bg1"/>
                </a:solidFill>
              </a:rPr>
              <a:t> 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39" name="Shape 1139"/>
          <p:cNvSpPr/>
          <p:nvPr/>
        </p:nvSpPr>
        <p:spPr>
          <a:xfrm>
            <a:off x="4481186" y="2206924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dirty="0">
                <a:solidFill>
                  <a:schemeClr val="bg1"/>
                </a:solidFill>
              </a:rPr>
              <a:t> 0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40" name="Shape 1140"/>
          <p:cNvSpPr/>
          <p:nvPr/>
        </p:nvSpPr>
        <p:spPr>
          <a:xfrm>
            <a:off x="4927670" y="2206924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dirty="0">
                <a:solidFill>
                  <a:schemeClr val="bg1"/>
                </a:solidFill>
              </a:rPr>
              <a:t> 1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41" name="Shape 1141"/>
          <p:cNvSpPr/>
          <p:nvPr/>
        </p:nvSpPr>
        <p:spPr>
          <a:xfrm>
            <a:off x="5374155" y="2206924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dirty="0">
                <a:solidFill>
                  <a:schemeClr val="bg1"/>
                </a:solidFill>
              </a:rPr>
              <a:t> 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42" name="Shape 1142"/>
          <p:cNvSpPr/>
          <p:nvPr/>
        </p:nvSpPr>
        <p:spPr>
          <a:xfrm>
            <a:off x="5820639" y="2206924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dirty="0">
                <a:solidFill>
                  <a:schemeClr val="bg1"/>
                </a:solidFill>
              </a:rPr>
              <a:t> 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43" name="Shape 1143"/>
          <p:cNvSpPr/>
          <p:nvPr/>
        </p:nvSpPr>
        <p:spPr>
          <a:xfrm>
            <a:off x="6981498" y="2206924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dirty="0">
                <a:solidFill>
                  <a:schemeClr val="bg1"/>
                </a:solidFill>
              </a:rPr>
              <a:t> 0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44" name="Shape 1144"/>
          <p:cNvSpPr/>
          <p:nvPr/>
        </p:nvSpPr>
        <p:spPr>
          <a:xfrm>
            <a:off x="7427983" y="2206924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dirty="0">
                <a:solidFill>
                  <a:schemeClr val="bg1"/>
                </a:solidFill>
              </a:rPr>
              <a:t> 1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45" name="Shape 1145"/>
          <p:cNvSpPr/>
          <p:nvPr/>
        </p:nvSpPr>
        <p:spPr>
          <a:xfrm>
            <a:off x="7874467" y="2206924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dirty="0">
                <a:solidFill>
                  <a:schemeClr val="bg1"/>
                </a:solidFill>
              </a:rPr>
              <a:t> 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8320952" y="2206924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dirty="0">
                <a:solidFill>
                  <a:schemeClr val="bg1"/>
                </a:solidFill>
              </a:rPr>
              <a:t> 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47" name="Shape 1147"/>
          <p:cNvSpPr/>
          <p:nvPr/>
        </p:nvSpPr>
        <p:spPr>
          <a:xfrm>
            <a:off x="2833253" y="3631209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48" name="Shape 1148"/>
          <p:cNvSpPr/>
          <p:nvPr/>
        </p:nvSpPr>
        <p:spPr>
          <a:xfrm>
            <a:off x="3823636" y="3631209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49" name="Shape 1149"/>
          <p:cNvSpPr/>
          <p:nvPr/>
        </p:nvSpPr>
        <p:spPr>
          <a:xfrm>
            <a:off x="7289978" y="3631209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50" name="Shape 1150"/>
          <p:cNvSpPr/>
          <p:nvPr/>
        </p:nvSpPr>
        <p:spPr>
          <a:xfrm>
            <a:off x="5804403" y="3631209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51" name="Shape 1151"/>
          <p:cNvSpPr/>
          <p:nvPr/>
        </p:nvSpPr>
        <p:spPr>
          <a:xfrm>
            <a:off x="2338061" y="3631209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3328444" y="3631209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4318828" y="3631209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54" name="Shape 1154"/>
          <p:cNvSpPr/>
          <p:nvPr/>
        </p:nvSpPr>
        <p:spPr>
          <a:xfrm>
            <a:off x="5309211" y="3631209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55" name="Shape 1155"/>
          <p:cNvSpPr/>
          <p:nvPr/>
        </p:nvSpPr>
        <p:spPr>
          <a:xfrm>
            <a:off x="4814019" y="3631209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56" name="Shape 1156"/>
          <p:cNvSpPr/>
          <p:nvPr/>
        </p:nvSpPr>
        <p:spPr>
          <a:xfrm>
            <a:off x="6299594" y="3631209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57" name="Shape 1157"/>
          <p:cNvSpPr/>
          <p:nvPr/>
        </p:nvSpPr>
        <p:spPr>
          <a:xfrm>
            <a:off x="6794786" y="3631209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58" name="Shape 1158"/>
          <p:cNvSpPr/>
          <p:nvPr/>
        </p:nvSpPr>
        <p:spPr>
          <a:xfrm>
            <a:off x="7785170" y="3631209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59" name="Shape 1159"/>
          <p:cNvSpPr/>
          <p:nvPr/>
        </p:nvSpPr>
        <p:spPr>
          <a:xfrm>
            <a:off x="2203407" y="2677385"/>
            <a:ext cx="1795806" cy="939160"/>
          </a:xfrm>
          <a:prstGeom prst="line">
            <a:avLst/>
          </a:prstGeom>
          <a:ln w="50800">
            <a:solidFill>
              <a:srgbClr val="0B5D1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60" name="Shape 1160"/>
          <p:cNvSpPr/>
          <p:nvPr/>
        </p:nvSpPr>
        <p:spPr>
          <a:xfrm>
            <a:off x="2649891" y="2677385"/>
            <a:ext cx="449899" cy="936211"/>
          </a:xfrm>
          <a:prstGeom prst="line">
            <a:avLst/>
          </a:prstGeom>
          <a:ln w="50800">
            <a:solidFill>
              <a:srgbClr val="0B5D1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61" name="Shape 1161"/>
          <p:cNvSpPr/>
          <p:nvPr/>
        </p:nvSpPr>
        <p:spPr>
          <a:xfrm>
            <a:off x="3096376" y="2677384"/>
            <a:ext cx="2901416" cy="919798"/>
          </a:xfrm>
          <a:prstGeom prst="line">
            <a:avLst/>
          </a:prstGeom>
          <a:ln w="50800">
            <a:solidFill>
              <a:srgbClr val="0B5D1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62" name="Shape 1162"/>
          <p:cNvSpPr/>
          <p:nvPr/>
        </p:nvSpPr>
        <p:spPr>
          <a:xfrm>
            <a:off x="3542860" y="2677385"/>
            <a:ext cx="3987821" cy="906899"/>
          </a:xfrm>
          <a:prstGeom prst="line">
            <a:avLst/>
          </a:prstGeom>
          <a:ln w="50800">
            <a:solidFill>
              <a:srgbClr val="0B5D1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63" name="Shape 1163"/>
          <p:cNvSpPr/>
          <p:nvPr/>
        </p:nvSpPr>
        <p:spPr>
          <a:xfrm flipH="1">
            <a:off x="2648515" y="2677385"/>
            <a:ext cx="2055205" cy="941780"/>
          </a:xfrm>
          <a:prstGeom prst="line">
            <a:avLst/>
          </a:prstGeom>
          <a:ln w="508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64" name="Shape 1164"/>
          <p:cNvSpPr/>
          <p:nvPr/>
        </p:nvSpPr>
        <p:spPr>
          <a:xfrm flipH="1">
            <a:off x="4636965" y="2677385"/>
            <a:ext cx="513239" cy="940101"/>
          </a:xfrm>
          <a:prstGeom prst="line">
            <a:avLst/>
          </a:prstGeom>
          <a:ln w="508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65" name="Shape 1165"/>
          <p:cNvSpPr/>
          <p:nvPr/>
        </p:nvSpPr>
        <p:spPr>
          <a:xfrm flipH="1">
            <a:off x="3541285" y="2677385"/>
            <a:ext cx="2055404" cy="943753"/>
          </a:xfrm>
          <a:prstGeom prst="line">
            <a:avLst/>
          </a:prstGeom>
          <a:ln w="508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66" name="Shape 1166"/>
          <p:cNvSpPr/>
          <p:nvPr/>
        </p:nvSpPr>
        <p:spPr>
          <a:xfrm flipH="1">
            <a:off x="5587698" y="2677385"/>
            <a:ext cx="455475" cy="939574"/>
          </a:xfrm>
          <a:prstGeom prst="line">
            <a:avLst/>
          </a:prstGeom>
          <a:ln w="508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67" name="Shape 1167"/>
          <p:cNvSpPr/>
          <p:nvPr/>
        </p:nvSpPr>
        <p:spPr>
          <a:xfrm flipH="1">
            <a:off x="6546174" y="2677385"/>
            <a:ext cx="657859" cy="939991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68" name="Shape 1168"/>
          <p:cNvSpPr/>
          <p:nvPr/>
        </p:nvSpPr>
        <p:spPr>
          <a:xfrm flipH="1">
            <a:off x="5150517" y="2677385"/>
            <a:ext cx="2500000" cy="925390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69" name="Shape 1169"/>
          <p:cNvSpPr/>
          <p:nvPr/>
        </p:nvSpPr>
        <p:spPr>
          <a:xfrm flipH="1">
            <a:off x="7146104" y="2679001"/>
            <a:ext cx="939537" cy="939537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70" name="Shape 1170"/>
          <p:cNvSpPr/>
          <p:nvPr/>
        </p:nvSpPr>
        <p:spPr>
          <a:xfrm flipH="1">
            <a:off x="8060996" y="2679000"/>
            <a:ext cx="471129" cy="935175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71" name="Shape 1171"/>
          <p:cNvSpPr/>
          <p:nvPr/>
        </p:nvSpPr>
        <p:spPr>
          <a:xfrm>
            <a:off x="5235843" y="1793434"/>
            <a:ext cx="432807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1172" name="Shape 1172"/>
          <p:cNvSpPr/>
          <p:nvPr/>
        </p:nvSpPr>
        <p:spPr>
          <a:xfrm>
            <a:off x="7652834" y="1750072"/>
            <a:ext cx="432807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1173" name="Shape 1173"/>
          <p:cNvSpPr/>
          <p:nvPr/>
        </p:nvSpPr>
        <p:spPr>
          <a:xfrm>
            <a:off x="2431165" y="4108645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74" name="Shape 1174"/>
          <p:cNvSpPr/>
          <p:nvPr/>
        </p:nvSpPr>
        <p:spPr>
          <a:xfrm>
            <a:off x="2927980" y="4108645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75" name="Shape 1175"/>
          <p:cNvSpPr/>
          <p:nvPr/>
        </p:nvSpPr>
        <p:spPr>
          <a:xfrm>
            <a:off x="3424796" y="4108645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76" name="Shape 1176"/>
          <p:cNvSpPr/>
          <p:nvPr/>
        </p:nvSpPr>
        <p:spPr>
          <a:xfrm>
            <a:off x="3921611" y="4108645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77" name="Shape 1177"/>
          <p:cNvSpPr/>
          <p:nvPr/>
        </p:nvSpPr>
        <p:spPr>
          <a:xfrm>
            <a:off x="4418426" y="4108645"/>
            <a:ext cx="213196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78" name="Shape 1178"/>
          <p:cNvSpPr/>
          <p:nvPr/>
        </p:nvSpPr>
        <p:spPr>
          <a:xfrm>
            <a:off x="4915242" y="4108645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79" name="Shape 1179"/>
          <p:cNvSpPr/>
          <p:nvPr/>
        </p:nvSpPr>
        <p:spPr>
          <a:xfrm>
            <a:off x="5412057" y="4108645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80" name="Shape 1180"/>
          <p:cNvSpPr/>
          <p:nvPr/>
        </p:nvSpPr>
        <p:spPr>
          <a:xfrm>
            <a:off x="5908873" y="4108645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81" name="Shape 1181"/>
          <p:cNvSpPr/>
          <p:nvPr/>
        </p:nvSpPr>
        <p:spPr>
          <a:xfrm>
            <a:off x="6405687" y="4108645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82" name="Shape 1182"/>
          <p:cNvSpPr/>
          <p:nvPr/>
        </p:nvSpPr>
        <p:spPr>
          <a:xfrm>
            <a:off x="6902504" y="4108645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83" name="Shape 1183"/>
          <p:cNvSpPr/>
          <p:nvPr/>
        </p:nvSpPr>
        <p:spPr>
          <a:xfrm>
            <a:off x="7324846" y="4108645"/>
            <a:ext cx="346696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184" name="Shape 1184"/>
          <p:cNvSpPr/>
          <p:nvPr/>
        </p:nvSpPr>
        <p:spPr>
          <a:xfrm>
            <a:off x="7821660" y="4108645"/>
            <a:ext cx="346696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185" name="Shape 1185"/>
          <p:cNvSpPr/>
          <p:nvPr/>
        </p:nvSpPr>
        <p:spPr>
          <a:xfrm>
            <a:off x="2616849" y="1750072"/>
            <a:ext cx="432807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1186" name="Shape 1186"/>
          <p:cNvSpPr/>
          <p:nvPr/>
        </p:nvSpPr>
        <p:spPr>
          <a:xfrm>
            <a:off x="1398848" y="5531155"/>
            <a:ext cx="1765147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1"/>
                </a:solidFill>
              </a:rPr>
              <a:t>Page Tables:</a:t>
            </a:r>
          </a:p>
        </p:txBody>
      </p:sp>
      <p:sp>
        <p:nvSpPr>
          <p:cNvPr id="1187" name="Shape 1187"/>
          <p:cNvSpPr/>
          <p:nvPr/>
        </p:nvSpPr>
        <p:spPr>
          <a:xfrm>
            <a:off x="3787143" y="4615562"/>
            <a:ext cx="432807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1188" name="Shape 1188"/>
          <p:cNvSpPr/>
          <p:nvPr/>
        </p:nvSpPr>
        <p:spPr>
          <a:xfrm>
            <a:off x="3789283" y="5042992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89" name="Shape 1189"/>
          <p:cNvSpPr/>
          <p:nvPr/>
        </p:nvSpPr>
        <p:spPr>
          <a:xfrm>
            <a:off x="3789283" y="5400180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90" name="Shape 1190"/>
          <p:cNvSpPr/>
          <p:nvPr/>
        </p:nvSpPr>
        <p:spPr>
          <a:xfrm>
            <a:off x="3789283" y="5757367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91" name="Shape 1191"/>
          <p:cNvSpPr/>
          <p:nvPr/>
        </p:nvSpPr>
        <p:spPr>
          <a:xfrm>
            <a:off x="3789283" y="6114555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192" name="Shape 1192"/>
          <p:cNvSpPr/>
          <p:nvPr/>
        </p:nvSpPr>
        <p:spPr>
          <a:xfrm>
            <a:off x="5019440" y="4648092"/>
            <a:ext cx="432807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1193" name="Shape 1193"/>
          <p:cNvSpPr/>
          <p:nvPr/>
        </p:nvSpPr>
        <p:spPr>
          <a:xfrm>
            <a:off x="5021580" y="5075522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94" name="Shape 1194"/>
          <p:cNvSpPr/>
          <p:nvPr/>
        </p:nvSpPr>
        <p:spPr>
          <a:xfrm>
            <a:off x="5021580" y="5432710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95" name="Shape 1195"/>
          <p:cNvSpPr/>
          <p:nvPr/>
        </p:nvSpPr>
        <p:spPr>
          <a:xfrm>
            <a:off x="5021580" y="5789897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96" name="Shape 1196"/>
          <p:cNvSpPr/>
          <p:nvPr/>
        </p:nvSpPr>
        <p:spPr>
          <a:xfrm>
            <a:off x="5021580" y="6147085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97" name="Shape 1197"/>
          <p:cNvSpPr/>
          <p:nvPr/>
        </p:nvSpPr>
        <p:spPr>
          <a:xfrm>
            <a:off x="6252841" y="4648092"/>
            <a:ext cx="432807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1198" name="Shape 1198"/>
          <p:cNvSpPr/>
          <p:nvPr/>
        </p:nvSpPr>
        <p:spPr>
          <a:xfrm>
            <a:off x="6254981" y="5075522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1199" name="Shape 1199"/>
          <p:cNvSpPr/>
          <p:nvPr/>
        </p:nvSpPr>
        <p:spPr>
          <a:xfrm>
            <a:off x="6254981" y="5432710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1200" name="Shape 1200"/>
          <p:cNvSpPr/>
          <p:nvPr/>
        </p:nvSpPr>
        <p:spPr>
          <a:xfrm>
            <a:off x="6254981" y="5789897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1201" name="Shape 1201"/>
          <p:cNvSpPr/>
          <p:nvPr/>
        </p:nvSpPr>
        <p:spPr>
          <a:xfrm>
            <a:off x="6254981" y="6147085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71" name="Title 70"/>
          <p:cNvSpPr>
            <a:spLocks noGrp="1"/>
          </p:cNvSpPr>
          <p:nvPr>
            <p:ph type="title"/>
          </p:nvPr>
        </p:nvSpPr>
        <p:spPr>
          <a:xfrm>
            <a:off x="845221" y="83741"/>
            <a:ext cx="7583488" cy="1283167"/>
          </a:xfrm>
        </p:spPr>
        <p:txBody>
          <a:bodyPr/>
          <a:lstStyle/>
          <a:p>
            <a:r>
              <a:rPr lang="en-US" dirty="0"/>
              <a:t>Quiz: </a:t>
            </a:r>
            <a:br>
              <a:rPr lang="en-US" dirty="0"/>
            </a:br>
            <a:r>
              <a:rPr lang="en-US" dirty="0"/>
              <a:t>Fill in Page Table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383312" y="5054449"/>
            <a:ext cx="30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383312" y="5444854"/>
            <a:ext cx="30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83312" y="5777753"/>
            <a:ext cx="30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265641" y="6126012"/>
            <a:ext cx="42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  <p:bldP spid="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Shape 12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5">
              <a:defRPr sz="62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>
                <a:solidFill>
                  <a:srgbClr val="FFFFFF"/>
                </a:solidFill>
              </a:rPr>
              <a:t>Where Are Pagetables Stored?</a:t>
            </a:r>
          </a:p>
        </p:txBody>
      </p:sp>
      <p:sp>
        <p:nvSpPr>
          <p:cNvPr id="1280" name="Shape 1280"/>
          <p:cNvSpPr>
            <a:spLocks noGrp="1"/>
          </p:cNvSpPr>
          <p:nvPr>
            <p:ph type="body" idx="4294967295"/>
          </p:nvPr>
        </p:nvSpPr>
        <p:spPr>
          <a:xfrm>
            <a:off x="441325" y="1584325"/>
            <a:ext cx="8702675" cy="517048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333333"/>
                </a:solidFill>
              </a:rPr>
              <a:t>How big is a typical page table?</a:t>
            </a:r>
            <a:br>
              <a:rPr sz="2700" dirty="0">
                <a:solidFill>
                  <a:srgbClr val="333333"/>
                </a:solidFill>
              </a:rPr>
            </a:br>
            <a:r>
              <a:rPr sz="2700" dirty="0">
                <a:solidFill>
                  <a:srgbClr val="333333"/>
                </a:solidFill>
              </a:rPr>
              <a:t> - assume </a:t>
            </a:r>
            <a:r>
              <a:rPr sz="2700" b="1" dirty="0">
                <a:solidFill>
                  <a:srgbClr val="333333"/>
                </a:solidFill>
              </a:rPr>
              <a:t>32-bit</a:t>
            </a:r>
            <a:r>
              <a:rPr sz="2700" dirty="0">
                <a:solidFill>
                  <a:srgbClr val="333333"/>
                </a:solidFill>
              </a:rPr>
              <a:t> address space</a:t>
            </a:r>
            <a:br>
              <a:rPr sz="2700" dirty="0">
                <a:solidFill>
                  <a:srgbClr val="333333"/>
                </a:solidFill>
              </a:rPr>
            </a:br>
            <a:r>
              <a:rPr sz="2700" dirty="0">
                <a:solidFill>
                  <a:srgbClr val="333333"/>
                </a:solidFill>
              </a:rPr>
              <a:t> - assume 4 KB pages</a:t>
            </a:r>
            <a:br>
              <a:rPr sz="2700" dirty="0">
                <a:solidFill>
                  <a:srgbClr val="333333"/>
                </a:solidFill>
              </a:rPr>
            </a:br>
            <a:r>
              <a:rPr sz="2700" dirty="0">
                <a:solidFill>
                  <a:srgbClr val="333333"/>
                </a:solidFill>
              </a:rPr>
              <a:t> - assume 4 byte entries</a:t>
            </a:r>
            <a:endParaRPr lang="en-US" sz="2700" dirty="0">
              <a:solidFill>
                <a:srgbClr val="333333"/>
              </a:solidFill>
            </a:endParaRP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</a:rPr>
              <a:t>Final answer: 2 ^ (32 - log(4KB)) * 4 = </a:t>
            </a:r>
            <a:r>
              <a:rPr lang="en-US" sz="28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4 MB</a:t>
            </a:r>
            <a:endParaRPr lang="en-US" sz="27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Page table size = Num entries * size of each entry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Num entries = num virtual pages = 2^(bits for </a:t>
            </a:r>
            <a:r>
              <a:rPr lang="en-US" sz="2500" dirty="0" err="1">
                <a:solidFill>
                  <a:srgbClr val="333333"/>
                </a:solidFill>
              </a:rPr>
              <a:t>vpn</a:t>
            </a:r>
            <a:r>
              <a:rPr lang="en-US" sz="2500" dirty="0">
                <a:solidFill>
                  <a:srgbClr val="333333"/>
                </a:solidFill>
              </a:rPr>
              <a:t>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Bits for </a:t>
            </a:r>
            <a:r>
              <a:rPr lang="en-US" sz="2500" dirty="0" err="1">
                <a:solidFill>
                  <a:srgbClr val="333333"/>
                </a:solidFill>
              </a:rPr>
              <a:t>vpn</a:t>
            </a:r>
            <a:r>
              <a:rPr lang="en-US" sz="2500" dirty="0">
                <a:solidFill>
                  <a:srgbClr val="333333"/>
                </a:solidFill>
              </a:rPr>
              <a:t> = 32– number of bits for page offset</a:t>
            </a:r>
          </a:p>
          <a:p>
            <a:pPr lvl="2">
              <a:buNone/>
              <a:defRPr sz="1800">
                <a:solidFill>
                  <a:srgbClr val="000000"/>
                </a:solidFill>
              </a:defRPr>
            </a:pPr>
            <a:r>
              <a:rPr lang="en-US" sz="2300" dirty="0">
                <a:solidFill>
                  <a:srgbClr val="333333"/>
                </a:solidFill>
              </a:rPr>
              <a:t>= 32 – lg(4KB) = 32 – 12 = 20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Num entries = 2^20 = 1 MB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Page table size = Num entries * 4 bytes = 4 MB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rgbClr val="333333"/>
                </a:solidFill>
              </a:rPr>
              <a:t>Implication: </a:t>
            </a:r>
            <a:r>
              <a:rPr sz="2700" dirty="0">
                <a:solidFill>
                  <a:srgbClr val="333333"/>
                </a:solidFill>
              </a:rPr>
              <a:t>Store </a:t>
            </a:r>
            <a:r>
              <a:rPr lang="en-US" sz="2700" dirty="0">
                <a:solidFill>
                  <a:srgbClr val="333333"/>
                </a:solidFill>
              </a:rPr>
              <a:t>each page table </a:t>
            </a:r>
            <a:r>
              <a:rPr sz="2700" dirty="0">
                <a:solidFill>
                  <a:srgbClr val="333333"/>
                </a:solidFill>
              </a:rPr>
              <a:t>in memory</a:t>
            </a:r>
            <a:endParaRPr lang="en-US" sz="27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Hardware finds page table base with register </a:t>
            </a:r>
            <a:r>
              <a:rPr sz="2500" dirty="0">
                <a:solidFill>
                  <a:srgbClr val="333333"/>
                </a:solidFill>
              </a:rPr>
              <a:t>(e.g., CR3 on x86)</a:t>
            </a:r>
            <a:endParaRPr lang="en-US" sz="2500" dirty="0">
              <a:solidFill>
                <a:srgbClr val="333333"/>
              </a:solidFill>
            </a:endParaRP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rgbClr val="333333"/>
                </a:solidFill>
              </a:rPr>
              <a:t>What happens on a context-switch?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Change contents of page table base register to newly scheduled process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Save old page table base register in PCB of </a:t>
            </a:r>
            <a:r>
              <a:rPr lang="en-US" sz="2500" dirty="0" err="1">
                <a:solidFill>
                  <a:srgbClr val="333333"/>
                </a:solidFill>
              </a:rPr>
              <a:t>descheduled</a:t>
            </a:r>
            <a:r>
              <a:rPr lang="en-US" sz="2500" dirty="0">
                <a:solidFill>
                  <a:srgbClr val="333333"/>
                </a:solidFill>
              </a:rPr>
              <a:t> process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" grpId="0" uiExpand="1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Shape 13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FFFFFF"/>
                </a:solidFill>
              </a:rPr>
              <a:t>Other PT info</a:t>
            </a:r>
          </a:p>
        </p:txBody>
      </p:sp>
      <p:sp>
        <p:nvSpPr>
          <p:cNvPr id="1375" name="Shape 1375"/>
          <p:cNvSpPr>
            <a:spLocks noGrp="1"/>
          </p:cNvSpPr>
          <p:nvPr>
            <p:ph type="body" idx="4294967295"/>
          </p:nvPr>
        </p:nvSpPr>
        <p:spPr>
          <a:xfrm>
            <a:off x="0" y="1668463"/>
            <a:ext cx="8612188" cy="42973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333333"/>
                </a:solidFill>
              </a:rPr>
              <a:t>What other </a:t>
            </a:r>
            <a:r>
              <a:rPr lang="en-US" sz="2700" dirty="0">
                <a:solidFill>
                  <a:srgbClr val="333333"/>
                </a:solidFill>
              </a:rPr>
              <a:t>info</a:t>
            </a:r>
            <a:r>
              <a:rPr sz="2700" dirty="0">
                <a:solidFill>
                  <a:srgbClr val="333333"/>
                </a:solidFill>
              </a:rPr>
              <a:t> </a:t>
            </a:r>
            <a:r>
              <a:rPr lang="en-US" sz="2700" dirty="0">
                <a:solidFill>
                  <a:srgbClr val="333333"/>
                </a:solidFill>
              </a:rPr>
              <a:t>is </a:t>
            </a:r>
            <a:r>
              <a:rPr sz="2700" dirty="0">
                <a:solidFill>
                  <a:srgbClr val="333333"/>
                </a:solidFill>
              </a:rPr>
              <a:t>in pagetable entries besides translation?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333333"/>
                </a:solidFill>
              </a:rPr>
              <a:t>valid bi</a:t>
            </a:r>
            <a:r>
              <a:rPr lang="en-US" sz="2500" dirty="0">
                <a:solidFill>
                  <a:srgbClr val="333333"/>
                </a:solidFill>
              </a:rPr>
              <a:t>t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333333"/>
                </a:solidFill>
              </a:rPr>
              <a:t>protection bits</a:t>
            </a:r>
            <a:endParaRPr lang="en-US" sz="25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333333"/>
                </a:solidFill>
              </a:rPr>
              <a:t>present bit</a:t>
            </a:r>
            <a:r>
              <a:rPr lang="en-US" sz="2500" dirty="0">
                <a:solidFill>
                  <a:srgbClr val="333333"/>
                </a:solidFill>
              </a:rPr>
              <a:t> (needed later)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333333"/>
                </a:solidFill>
              </a:rPr>
              <a:t>reference bit</a:t>
            </a:r>
            <a:r>
              <a:rPr lang="en-US" sz="2500" dirty="0">
                <a:solidFill>
                  <a:srgbClr val="333333"/>
                </a:solidFill>
              </a:rPr>
              <a:t> (needed later)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333333"/>
                </a:solidFill>
              </a:rPr>
              <a:t>dirty bit</a:t>
            </a:r>
            <a:r>
              <a:rPr lang="en-US" sz="2500" dirty="0">
                <a:solidFill>
                  <a:srgbClr val="333333"/>
                </a:solidFill>
              </a:rPr>
              <a:t> (needed later)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sz="2500" dirty="0">
              <a:solidFill>
                <a:srgbClr val="333333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700" dirty="0" err="1">
                <a:solidFill>
                  <a:srgbClr val="333333"/>
                </a:solidFill>
              </a:rPr>
              <a:t>Pagetable</a:t>
            </a:r>
            <a:r>
              <a:rPr lang="en-US" sz="2700" dirty="0">
                <a:solidFill>
                  <a:srgbClr val="333333"/>
                </a:solidFill>
              </a:rPr>
              <a:t> entries are just bits stored in memory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Agreement between </a:t>
            </a:r>
            <a:r>
              <a:rPr lang="en-US" sz="2500" dirty="0" err="1">
                <a:solidFill>
                  <a:srgbClr val="333333"/>
                </a:solidFill>
              </a:rPr>
              <a:t>hw</a:t>
            </a:r>
            <a:r>
              <a:rPr lang="en-US" sz="2500" dirty="0">
                <a:solidFill>
                  <a:srgbClr val="333333"/>
                </a:solidFill>
              </a:rPr>
              <a:t> and OS about interpretation</a:t>
            </a:r>
            <a:endParaRPr sz="25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Shape 13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rgbClr val="FFFFFF"/>
                </a:solidFill>
              </a:rPr>
              <a:t>Memory Accesses </a:t>
            </a:r>
            <a:br>
              <a:rPr lang="en-US" sz="4600" dirty="0">
                <a:solidFill>
                  <a:srgbClr val="FFFFFF"/>
                </a:solidFill>
              </a:rPr>
            </a:br>
            <a:r>
              <a:rPr lang="en-US" sz="4600" dirty="0">
                <a:solidFill>
                  <a:srgbClr val="FFFFFF"/>
                </a:solidFill>
              </a:rPr>
              <a:t>with Pages</a:t>
            </a:r>
            <a:endParaRPr sz="4600" dirty="0">
              <a:solidFill>
                <a:srgbClr val="FFFFFF"/>
              </a:solidFill>
            </a:endParaRPr>
          </a:p>
        </p:txBody>
      </p:sp>
      <p:sp>
        <p:nvSpPr>
          <p:cNvPr id="1359" name="Shape 1359"/>
          <p:cNvSpPr>
            <a:spLocks noGrp="1"/>
          </p:cNvSpPr>
          <p:nvPr>
            <p:ph type="body" idx="4294967295"/>
          </p:nvPr>
        </p:nvSpPr>
        <p:spPr>
          <a:xfrm>
            <a:off x="0" y="1389063"/>
            <a:ext cx="4046538" cy="1163637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Menlo"/>
                <a:ea typeface="Menlo"/>
                <a:cs typeface="Menlo"/>
                <a:sym typeface="Menlo"/>
              </a:rPr>
              <a:t>0x0010:	movl	0x1100, %edi</a:t>
            </a:r>
          </a:p>
          <a:p>
            <a:pPr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Menlo"/>
                <a:ea typeface="Menlo"/>
                <a:cs typeface="Menlo"/>
                <a:sym typeface="Menlo"/>
              </a:rPr>
              <a:t>0x0013:	addl	$0x3, %edi</a:t>
            </a:r>
          </a:p>
          <a:p>
            <a:pPr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Menlo"/>
                <a:ea typeface="Menlo"/>
                <a:cs typeface="Menlo"/>
                <a:sym typeface="Menlo"/>
              </a:rPr>
              <a:t>0x0019:	movl	%edi, 0x1100</a:t>
            </a:r>
          </a:p>
        </p:txBody>
      </p:sp>
      <p:sp>
        <p:nvSpPr>
          <p:cNvPr id="1362" name="Shape 1362"/>
          <p:cNvSpPr/>
          <p:nvPr/>
        </p:nvSpPr>
        <p:spPr>
          <a:xfrm>
            <a:off x="215136" y="2537955"/>
            <a:ext cx="3752053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bg1"/>
                </a:solidFill>
              </a:rPr>
              <a:t>Assume PT is at </a:t>
            </a:r>
            <a:r>
              <a:rPr lang="en-US" sz="2000" dirty="0" err="1">
                <a:solidFill>
                  <a:schemeClr val="bg1"/>
                </a:solidFill>
              </a:rPr>
              <a:t>phys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addr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sz="2000" dirty="0">
                <a:solidFill>
                  <a:schemeClr val="bg1"/>
                </a:solidFill>
              </a:rPr>
              <a:t>0x5000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bg1"/>
                </a:solidFill>
              </a:rPr>
              <a:t>Assume PTE’s are 4 bytes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bg1"/>
                </a:solidFill>
              </a:rPr>
              <a:t>Assume 4KB pages</a:t>
            </a:r>
            <a:endParaRPr lang="en-US" sz="2000" dirty="0">
              <a:solidFill>
                <a:schemeClr val="bg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bg1"/>
                </a:solidFill>
              </a:rPr>
              <a:t>How many bits for offset? 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363" name="Shape 1363"/>
          <p:cNvSpPr/>
          <p:nvPr/>
        </p:nvSpPr>
        <p:spPr>
          <a:xfrm>
            <a:off x="1289549" y="4000861"/>
            <a:ext cx="1586970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bg1"/>
                </a:solidFill>
              </a:rPr>
              <a:t>Simplified view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of page table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64" name="Shape 1364"/>
          <p:cNvSpPr/>
          <p:nvPr/>
        </p:nvSpPr>
        <p:spPr>
          <a:xfrm>
            <a:off x="1708671" y="4717827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800" dirty="0"/>
              <a:t>2</a:t>
            </a:r>
          </a:p>
        </p:txBody>
      </p:sp>
      <p:sp>
        <p:nvSpPr>
          <p:cNvPr id="1365" name="Shape 1365"/>
          <p:cNvSpPr/>
          <p:nvPr/>
        </p:nvSpPr>
        <p:spPr>
          <a:xfrm>
            <a:off x="1721923" y="5075015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800" dirty="0"/>
              <a:t>0</a:t>
            </a:r>
          </a:p>
        </p:txBody>
      </p:sp>
      <p:sp>
        <p:nvSpPr>
          <p:cNvPr id="1366" name="Shape 1366"/>
          <p:cNvSpPr/>
          <p:nvPr/>
        </p:nvSpPr>
        <p:spPr>
          <a:xfrm>
            <a:off x="1708671" y="5432202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800" dirty="0"/>
              <a:t>80</a:t>
            </a:r>
          </a:p>
        </p:txBody>
      </p:sp>
      <p:sp>
        <p:nvSpPr>
          <p:cNvPr id="1367" name="Shape 1367"/>
          <p:cNvSpPr/>
          <p:nvPr/>
        </p:nvSpPr>
        <p:spPr>
          <a:xfrm>
            <a:off x="1708671" y="5789390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800" dirty="0"/>
              <a:t>99</a:t>
            </a:r>
          </a:p>
        </p:txBody>
      </p:sp>
      <p:sp>
        <p:nvSpPr>
          <p:cNvPr id="1369" name="Shape 1369"/>
          <p:cNvSpPr/>
          <p:nvPr/>
        </p:nvSpPr>
        <p:spPr>
          <a:xfrm>
            <a:off x="878741" y="6281203"/>
            <a:ext cx="7622998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b="1" dirty="0" err="1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 b="1" dirty="0" err="1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agetable</a:t>
            </a:r>
            <a:r>
              <a:rPr lang="en-US" sz="2400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400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is slow!!!</a:t>
            </a:r>
            <a:r>
              <a:rPr lang="en-US" sz="2400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 Doubles memory references</a:t>
            </a:r>
            <a:endParaRPr sz="2400" b="1" dirty="0">
              <a:solidFill>
                <a:srgbClr val="971817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" name="Content Placeholder 12"/>
          <p:cNvSpPr txBox="1">
            <a:spLocks/>
          </p:cNvSpPr>
          <p:nvPr/>
        </p:nvSpPr>
        <p:spPr>
          <a:xfrm>
            <a:off x="4441339" y="2239246"/>
            <a:ext cx="4461564" cy="4125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sto MT" pitchFamily="18" charset="0"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Physical Memory Accesses with Paging?</a:t>
            </a:r>
          </a:p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sto MT" pitchFamily="18" charset="0"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1) Fetch instruction at logical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addr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0x0010;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vpn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Tx/>
              <a:buFont typeface="Calisto MT" pitchFamily="18" charset="0"/>
              <a:buChar char="•"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Access page table to get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ppn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for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vpn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>
                <a:outerShdw blurRad="63500" dir="2700000" algn="tl" rotWithShape="0">
                  <a:schemeClr val="tx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Tx/>
              <a:buFont typeface="Calisto MT" pitchFamily="18" charset="0"/>
              <a:buChar char="•"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Mem ref 1: 0x5000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Tx/>
              <a:buFont typeface="Calisto MT" pitchFamily="18" charset="0"/>
              <a:buChar char="•"/>
              <a:tabLst/>
              <a:defRPr sz="1800">
                <a:solidFill>
                  <a:srgbClr val="000000"/>
                </a:solidFill>
              </a:defRPr>
            </a:pPr>
            <a:r>
              <a:rPr lang="en-US" sz="1600" dirty="0"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Learn </a:t>
            </a:r>
            <a:r>
              <a:rPr lang="en-US" sz="1600" dirty="0" err="1"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vpn</a:t>
            </a:r>
            <a:r>
              <a:rPr lang="en-US" sz="1600" dirty="0"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 0 is at </a:t>
            </a:r>
            <a:r>
              <a:rPr lang="en-US" sz="1600" dirty="0" err="1"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ppn</a:t>
            </a:r>
            <a:r>
              <a:rPr lang="en-US" sz="1600" dirty="0"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 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>
                <a:outerShdw blurRad="63500" dir="2700000" algn="tl" rotWithShape="0">
                  <a:schemeClr val="tx1">
                    <a:alpha val="40000"/>
                  </a:schemeClr>
                </a:outerShdw>
              </a:effectLst>
              <a:uLnTx/>
              <a:uFillTx/>
            </a:endParaRP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Tx/>
              <a:buFont typeface="Calisto MT" pitchFamily="18" charset="0"/>
              <a:buChar char="•"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Fetch instruction at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0x2010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(Mem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ref 2)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63500" dir="2700000" algn="tl" rotWithShape="0">
                  <a:schemeClr val="tx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sto MT" pitchFamily="18" charset="0"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Exec, load from logical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addr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0x1100;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vpn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Tx/>
              <a:buFont typeface="Calisto MT" pitchFamily="18" charset="0"/>
              <a:buChar char="•"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Access page table to get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ppn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vpn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1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Tx/>
              <a:buFont typeface="Calisto MT" pitchFamily="18" charset="0"/>
              <a:buChar char="•"/>
              <a:tabLst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Mem ref 3: 0x5004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Tx/>
              <a:buFont typeface="Calisto MT" pitchFamily="18" charset="0"/>
              <a:buChar char="•"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</a:rPr>
              <a:t>Learn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</a:rPr>
              <a:t>vpn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</a:rPr>
              <a:t> 1 is at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</a:rPr>
              <a:t>ppn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</a:rPr>
              <a:t> 0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Tx/>
              <a:buFont typeface="Calisto MT" pitchFamily="18" charset="0"/>
              <a:buChar char="•"/>
              <a:tabLst/>
              <a:defRPr sz="1800">
                <a:solidFill>
                  <a:srgbClr val="000000"/>
                </a:solidFill>
              </a:defRPr>
            </a:pPr>
            <a:r>
              <a:rPr lang="en-US" dirty="0" err="1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Movl</a:t>
            </a:r>
            <a:r>
              <a:rPr lang="en-US" dirty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 from 0x0100 into </a:t>
            </a:r>
            <a:r>
              <a:rPr lang="en-US" dirty="0" err="1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reg</a:t>
            </a:r>
            <a:r>
              <a:rPr lang="en-US" dirty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(Mem ref 4)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63500" dir="2700000" algn="tl" rotWithShape="0">
                  <a:schemeClr val="tx1">
                    <a:alpha val="40000"/>
                  </a:schemeClr>
                </a:outerShdw>
              </a:effectLst>
              <a:uLnTx/>
              <a:uFillTx/>
            </a:endParaRPr>
          </a:p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Calisto MT" pitchFamily="18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>
                <a:outerShdw blurRad="63500" dir="2700000" algn="tl" rotWithShape="0">
                  <a:schemeClr val="tx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38922" y="3470510"/>
            <a:ext cx="420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28290" y="1489474"/>
            <a:ext cx="467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Old: How many mem refs with segmentation?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7131" y="1858806"/>
            <a:ext cx="1990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 (3 </a:t>
            </a:r>
            <a:r>
              <a:rPr lang="en-US" dirty="0" err="1">
                <a:solidFill>
                  <a:schemeClr val="bg1"/>
                </a:solidFill>
              </a:rPr>
              <a:t>instrs</a:t>
            </a:r>
            <a:r>
              <a:rPr lang="en-US" dirty="0">
                <a:solidFill>
                  <a:schemeClr val="bg1"/>
                </a:solidFill>
              </a:rPr>
              <a:t>, 2 </a:t>
            </a:r>
            <a:r>
              <a:rPr lang="en-US" dirty="0" err="1">
                <a:solidFill>
                  <a:schemeClr val="bg1"/>
                </a:solidFill>
              </a:rPr>
              <a:t>movl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9" grpId="0" animBg="1"/>
      <p:bldP spid="13" grpId="0" build="p" bldLvl="2"/>
      <p:bldP spid="14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Paging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>
          <a:xfrm>
            <a:off x="446602" y="1828800"/>
            <a:ext cx="8273328" cy="4297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/>
              <a:t>No external fragmentation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Any page can be placed in any frame in physical memory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Fast to allocate and free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Alloc</a:t>
            </a:r>
            <a:r>
              <a:rPr lang="en-US" dirty="0"/>
              <a:t>: No searching for suitable free space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Free: Doesn’t have to </a:t>
            </a:r>
            <a:r>
              <a:rPr lang="en-US" dirty="0" err="1"/>
              <a:t>coallesce</a:t>
            </a:r>
            <a:r>
              <a:rPr lang="en-US" dirty="0"/>
              <a:t> with adjacent free space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Just use bitmap to show free/allocated page frames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Simple to swap-out portions of memory to disk (later lecture)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Page size matches disk block size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Can run process when some pages are on disk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Add “present” bit to PTE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Disadvantages of Paging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>
          <a:xfrm>
            <a:off x="198084" y="1828800"/>
            <a:ext cx="8746246" cy="42973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/>
              <a:t>Internal fragmentation: Page size may not match size needed by process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Wasted memory grows with larger pages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Tension?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Additional memory reference to page table --&gt; Very inefficient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Page table must be stored in memory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MMU stores only base address of page table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Solution: Add </a:t>
            </a:r>
            <a:r>
              <a:rPr lang="en-US" sz="2000" dirty="0" err="1"/>
              <a:t>TLBs</a:t>
            </a:r>
            <a:r>
              <a:rPr lang="en-US" sz="2000" dirty="0"/>
              <a:t> (future lecture)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Storage for page tables may be substantial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Simple page table: Requires PTE for all pages in address space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Entry needed even if page not allocated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Problematic with dynamic stack and heap within address space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Page tables must be allocated contiguously in memory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Solution: Combine paging and segmentation (future lecture)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7343745" y="3644348"/>
            <a:ext cx="1842528" cy="2814391"/>
            <a:chOff x="6734530" y="3142403"/>
            <a:chExt cx="2590556" cy="3290888"/>
          </a:xfrm>
        </p:grpSpPr>
        <p:sp>
          <p:nvSpPr>
            <p:cNvPr id="4" name="Rectangle 12"/>
            <p:cNvSpPr>
              <a:spLocks noChangeArrowheads="1"/>
            </p:cNvSpPr>
            <p:nvPr/>
          </p:nvSpPr>
          <p:spPr bwMode="auto">
            <a:xfrm>
              <a:off x="7090130" y="3142403"/>
              <a:ext cx="18415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>
                <a:latin typeface="Marker Felt" charset="0"/>
              </a:endParaRPr>
            </a:p>
          </p:txBody>
        </p:sp>
        <p:sp>
          <p:nvSpPr>
            <p:cNvPr id="5" name="Rectangle 207"/>
            <p:cNvSpPr>
              <a:spLocks noChangeArrowheads="1"/>
            </p:cNvSpPr>
            <p:nvPr/>
          </p:nvSpPr>
          <p:spPr bwMode="auto">
            <a:xfrm>
              <a:off x="6734530" y="3461491"/>
              <a:ext cx="2209800" cy="2971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208"/>
            <p:cNvSpPr>
              <a:spLocks noChangeArrowheads="1"/>
            </p:cNvSpPr>
            <p:nvPr/>
          </p:nvSpPr>
          <p:spPr bwMode="auto">
            <a:xfrm>
              <a:off x="6734530" y="5633191"/>
              <a:ext cx="2209800" cy="762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chemeClr val="bg2"/>
                  </a:solidFill>
                </a:rPr>
                <a:t>Stack</a:t>
              </a:r>
            </a:p>
          </p:txBody>
        </p:sp>
        <p:sp>
          <p:nvSpPr>
            <p:cNvPr id="7" name="Rectangle 209"/>
            <p:cNvSpPr>
              <a:spLocks noChangeArrowheads="1"/>
            </p:cNvSpPr>
            <p:nvPr/>
          </p:nvSpPr>
          <p:spPr bwMode="auto">
            <a:xfrm>
              <a:off x="6734530" y="3498468"/>
              <a:ext cx="2209800" cy="5334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chemeClr val="bg1"/>
                  </a:solidFill>
                </a:rPr>
                <a:t>Code</a:t>
              </a:r>
            </a:p>
          </p:txBody>
        </p:sp>
        <p:sp>
          <p:nvSpPr>
            <p:cNvPr id="8" name="Rectangle 210"/>
            <p:cNvSpPr>
              <a:spLocks noChangeArrowheads="1"/>
            </p:cNvSpPr>
            <p:nvPr/>
          </p:nvSpPr>
          <p:spPr bwMode="auto">
            <a:xfrm>
              <a:off x="6734530" y="4056802"/>
              <a:ext cx="2209800" cy="63892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Heap</a:t>
              </a:r>
            </a:p>
          </p:txBody>
        </p:sp>
        <p:sp>
          <p:nvSpPr>
            <p:cNvPr id="9" name="Line 211"/>
            <p:cNvSpPr>
              <a:spLocks noChangeShapeType="1"/>
            </p:cNvSpPr>
            <p:nvPr/>
          </p:nvSpPr>
          <p:spPr bwMode="auto">
            <a:xfrm>
              <a:off x="7821500" y="4694229"/>
              <a:ext cx="0" cy="30480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212"/>
            <p:cNvSpPr>
              <a:spLocks noChangeShapeType="1"/>
            </p:cNvSpPr>
            <p:nvPr/>
          </p:nvSpPr>
          <p:spPr bwMode="auto">
            <a:xfrm>
              <a:off x="7830465" y="5285528"/>
              <a:ext cx="0" cy="30480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065358" y="3335145"/>
              <a:ext cx="259728" cy="431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4">
            <a:extLst>
              <a:ext uri="{FF2B5EF4-FFF2-40B4-BE49-F238E27FC236}">
                <a16:creationId xmlns:a16="http://schemas.microsoft.com/office/drawing/2014/main" id="{FE394FBC-6550-684B-8BDB-9E8A6107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64" y="62755"/>
            <a:ext cx="7583488" cy="1283167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rgbClr val="FFFFFF"/>
                </a:solidFill>
              </a:rPr>
              <a:t>Review: </a:t>
            </a:r>
            <a:br>
              <a:rPr lang="en-US" sz="4600" dirty="0">
                <a:solidFill>
                  <a:srgbClr val="FFFFFF"/>
                </a:solidFill>
              </a:rPr>
            </a:br>
            <a:r>
              <a:rPr lang="en-US" sz="4600" dirty="0">
                <a:solidFill>
                  <a:srgbClr val="FFFFFF"/>
                </a:solidFill>
              </a:rPr>
              <a:t>Match Description</a:t>
            </a:r>
            <a:endParaRPr sz="4600" dirty="0">
              <a:solidFill>
                <a:srgbClr val="FFFFFF"/>
              </a:solidFill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9127B6B-B515-E642-AB70-00DCBA4088E8}"/>
              </a:ext>
            </a:extLst>
          </p:cNvPr>
          <p:cNvSpPr txBox="1">
            <a:spLocks/>
          </p:cNvSpPr>
          <p:nvPr/>
        </p:nvSpPr>
        <p:spPr>
          <a:xfrm>
            <a:off x="449583" y="1612348"/>
            <a:ext cx="3566160" cy="838200"/>
          </a:xfrm>
          <a:prstGeom prst="rect">
            <a:avLst/>
          </a:prstGeom>
        </p:spPr>
        <p:txBody>
          <a:bodyPr/>
          <a:lstStyle>
            <a:lvl1pPr marL="211920" indent="-211920" algn="l" rtl="0" eaLnBrk="0" fontAlgn="base" hangingPunct="0">
              <a:spcBef>
                <a:spcPts val="1500"/>
              </a:spcBef>
              <a:spcAft>
                <a:spcPct val="0"/>
              </a:spcAft>
              <a:buFont typeface="Calisto MT" charset="0"/>
              <a:buChar char="•"/>
              <a:defRPr sz="18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433365" indent="-221445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165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645286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sz="15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857207" indent="-211920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069127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1885853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6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19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1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000"/>
              <a:t>Description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BB862-253C-6B43-A80C-7B80C297A386}"/>
              </a:ext>
            </a:extLst>
          </p:cNvPr>
          <p:cNvSpPr txBox="1"/>
          <p:nvPr/>
        </p:nvSpPr>
        <p:spPr>
          <a:xfrm>
            <a:off x="6914367" y="2279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DF935C31-3109-1441-9C1D-E4EDB80E99B2}"/>
              </a:ext>
            </a:extLst>
          </p:cNvPr>
          <p:cNvSpPr txBox="1">
            <a:spLocks/>
          </p:cNvSpPr>
          <p:nvPr/>
        </p:nvSpPr>
        <p:spPr>
          <a:xfrm>
            <a:off x="85163" y="2481924"/>
            <a:ext cx="5614179" cy="4097659"/>
          </a:xfrm>
          <a:prstGeom prst="rect">
            <a:avLst/>
          </a:prstGeom>
        </p:spPr>
        <p:txBody>
          <a:bodyPr>
            <a:noAutofit/>
          </a:bodyPr>
          <a:lstStyle>
            <a:lvl1pPr marL="211920" indent="-211920" algn="l" rtl="0" eaLnBrk="0" fontAlgn="base" hangingPunct="0">
              <a:spcBef>
                <a:spcPts val="1500"/>
              </a:spcBef>
              <a:spcAft>
                <a:spcPct val="0"/>
              </a:spcAft>
              <a:buFont typeface="Calisto MT" charset="0"/>
              <a:buChar char="•"/>
              <a:defRPr sz="18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433365" indent="-221445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165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645286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sz="15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857207" indent="-211920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069127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1885853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6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19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1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000" dirty="0"/>
              <a:t>one process uses RAM at a time</a:t>
            </a:r>
          </a:p>
          <a:p>
            <a:pPr defTabSz="914400"/>
            <a:r>
              <a:rPr lang="en-US" sz="2000" dirty="0"/>
              <a:t>rewrite code &amp; addresses before running</a:t>
            </a:r>
          </a:p>
          <a:p>
            <a:pPr defTabSz="914400"/>
            <a:r>
              <a:rPr lang="en-US" sz="2000" dirty="0"/>
              <a:t>add per-process starting location to </a:t>
            </a:r>
            <a:r>
              <a:rPr lang="en-US" sz="2000" dirty="0" err="1"/>
              <a:t>virt</a:t>
            </a:r>
            <a:r>
              <a:rPr lang="en-US" sz="2000" dirty="0"/>
              <a:t>          </a:t>
            </a:r>
            <a:r>
              <a:rPr lang="en-US" sz="2000" dirty="0" err="1"/>
              <a:t>addr</a:t>
            </a:r>
            <a:r>
              <a:rPr lang="en-US" sz="2000" dirty="0"/>
              <a:t> to obtain </a:t>
            </a:r>
            <a:r>
              <a:rPr lang="en-US" sz="2000" dirty="0" err="1"/>
              <a:t>phys</a:t>
            </a:r>
            <a:r>
              <a:rPr lang="en-US" sz="2000" dirty="0"/>
              <a:t> </a:t>
            </a:r>
            <a:r>
              <a:rPr lang="en-US" sz="2000" dirty="0" err="1"/>
              <a:t>addr</a:t>
            </a:r>
            <a:endParaRPr lang="en-US" sz="2000" dirty="0"/>
          </a:p>
          <a:p>
            <a:pPr defTabSz="914400"/>
            <a:r>
              <a:rPr lang="en-US" sz="2000" dirty="0"/>
              <a:t>dynamic approach that verifies address is in valid range</a:t>
            </a:r>
          </a:p>
          <a:p>
            <a:pPr defTabSz="914400"/>
            <a:r>
              <a:rPr lang="en-US" sz="2000" dirty="0">
                <a:solidFill>
                  <a:srgbClr val="333333"/>
                </a:solidFill>
              </a:rPr>
              <a:t>several </a:t>
            </a:r>
            <a:r>
              <a:rPr lang="en-US" sz="2000" dirty="0" err="1">
                <a:solidFill>
                  <a:srgbClr val="333333"/>
                </a:solidFill>
              </a:rPr>
              <a:t>base+bound</a:t>
            </a:r>
            <a:r>
              <a:rPr lang="en-US" sz="2000" dirty="0">
                <a:solidFill>
                  <a:srgbClr val="333333"/>
                </a:solidFill>
              </a:rPr>
              <a:t> pairs per process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3BAED04-EFBF-DB4D-B082-556877D334DA}"/>
              </a:ext>
            </a:extLst>
          </p:cNvPr>
          <p:cNvSpPr txBox="1">
            <a:spLocks/>
          </p:cNvSpPr>
          <p:nvPr/>
        </p:nvSpPr>
        <p:spPr>
          <a:xfrm>
            <a:off x="5899759" y="1593787"/>
            <a:ext cx="4575921" cy="838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11920" indent="-211920" algn="l" rtl="0" eaLnBrk="0" fontAlgn="base" hangingPunct="0">
              <a:spcBef>
                <a:spcPts val="1500"/>
              </a:spcBef>
              <a:spcAft>
                <a:spcPct val="0"/>
              </a:spcAft>
              <a:buFont typeface="Calisto MT" charset="0"/>
              <a:buChar char="•"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433365" indent="-221445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165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645286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sz="15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857207" indent="-211920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069127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1885853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6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19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1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000" dirty="0">
                <a:solidFill>
                  <a:srgbClr val="333333"/>
                </a:solidFill>
              </a:rPr>
              <a:t>Name of approach</a:t>
            </a:r>
            <a:br>
              <a:rPr lang="en-US" sz="2000" dirty="0">
                <a:solidFill>
                  <a:srgbClr val="333333"/>
                </a:solidFill>
              </a:rPr>
            </a:br>
            <a:r>
              <a:rPr lang="en-US" sz="2000" dirty="0">
                <a:solidFill>
                  <a:srgbClr val="333333"/>
                </a:solidFill>
              </a:rPr>
              <a:t> (covered previous lecture):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4F7BBC84-8E62-554F-8DB5-ECD5E7DD46D8}"/>
              </a:ext>
            </a:extLst>
          </p:cNvPr>
          <p:cNvSpPr txBox="1">
            <a:spLocks/>
          </p:cNvSpPr>
          <p:nvPr/>
        </p:nvSpPr>
        <p:spPr>
          <a:xfrm>
            <a:off x="6822832" y="2621266"/>
            <a:ext cx="5614179" cy="4097659"/>
          </a:xfrm>
          <a:prstGeom prst="rect">
            <a:avLst/>
          </a:prstGeom>
        </p:spPr>
        <p:txBody>
          <a:bodyPr>
            <a:noAutofit/>
          </a:bodyPr>
          <a:lstStyle>
            <a:lvl1pPr marL="211920" indent="-211920" algn="l" rtl="0" eaLnBrk="0" fontAlgn="base" hangingPunct="0">
              <a:spcBef>
                <a:spcPts val="1500"/>
              </a:spcBef>
              <a:spcAft>
                <a:spcPct val="0"/>
              </a:spcAft>
              <a:buFont typeface="Calisto MT" charset="0"/>
              <a:buChar char="•"/>
              <a:defRPr sz="18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433365" indent="-221445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165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645286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sz="15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857207" indent="-211920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069127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1885853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6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19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1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000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Segmentation</a:t>
            </a:r>
            <a:r>
              <a:rPr lang="en-US" sz="20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 </a:t>
            </a:r>
          </a:p>
          <a:p>
            <a:pPr defTabSz="914400"/>
            <a:r>
              <a:rPr lang="en-US" sz="2000" dirty="0"/>
              <a:t>Base</a:t>
            </a:r>
          </a:p>
          <a:p>
            <a:pPr defTabSz="914400"/>
            <a:r>
              <a:rPr lang="en-US" sz="2000" dirty="0"/>
              <a:t>Static Relocation</a:t>
            </a:r>
          </a:p>
          <a:p>
            <a:pPr defTabSz="914400"/>
            <a:endParaRPr lang="en-US" sz="2000" dirty="0"/>
          </a:p>
          <a:p>
            <a:pPr defTabSz="914400"/>
            <a:r>
              <a:rPr lang="en-US" sz="2000" dirty="0"/>
              <a:t>Time sharing</a:t>
            </a:r>
          </a:p>
          <a:p>
            <a:pPr defTabSz="914400"/>
            <a:r>
              <a:rPr lang="en-US" sz="2000" dirty="0"/>
              <a:t>Base + Bounds</a:t>
            </a:r>
          </a:p>
          <a:p>
            <a:pPr marL="0" indent="0" defTabSz="91440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5331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</a:t>
            </a:r>
            <a:r>
              <a:rPr lang="en-US" dirty="0"/>
              <a:t>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of this week – Simple functions for your understanding</a:t>
            </a:r>
          </a:p>
        </p:txBody>
      </p:sp>
      <p:sp>
        <p:nvSpPr>
          <p:cNvPr id="4" name="Shape 1025">
            <a:extLst>
              <a:ext uri="{FF2B5EF4-FFF2-40B4-BE49-F238E27FC236}">
                <a16:creationId xmlns:a16="http://schemas.microsoft.com/office/drawing/2014/main" id="{D88A1BA6-EEA1-1849-8655-70907F2F1AA8}"/>
              </a:ext>
            </a:extLst>
          </p:cNvPr>
          <p:cNvSpPr txBox="1">
            <a:spLocks/>
          </p:cNvSpPr>
          <p:nvPr/>
        </p:nvSpPr>
        <p:spPr>
          <a:xfrm>
            <a:off x="0" y="6453063"/>
            <a:ext cx="13004800" cy="47905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01878" indent="-401878" algn="l" rtl="0" eaLnBrk="0" fontAlgn="base" hangingPunct="0">
              <a:spcBef>
                <a:spcPts val="2844"/>
              </a:spcBef>
              <a:spcAft>
                <a:spcPct val="0"/>
              </a:spcAft>
              <a:buFont typeface="Calisto MT" charset="0"/>
              <a:buChar char="•"/>
              <a:defRPr sz="3413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821818" indent="-419940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3129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1223696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sz="2844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625575" indent="-401878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2027453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bg1"/>
                </a:solidFill>
              </a:rPr>
              <a:t>*Materials  modified and reused from OSTEP book and lectures of Prof. Andrea </a:t>
            </a:r>
            <a:r>
              <a:rPr lang="en-US" sz="1200" dirty="0" err="1">
                <a:solidFill>
                  <a:schemeClr val="bg1"/>
                </a:solidFill>
              </a:rPr>
              <a:t>Arpaci-Dusseau</a:t>
            </a:r>
            <a:r>
              <a:rPr lang="en-US" sz="1200" dirty="0">
                <a:solidFill>
                  <a:schemeClr val="bg1"/>
                </a:solidFill>
              </a:rPr>
              <a:t> and Prof. </a:t>
            </a:r>
            <a:r>
              <a:rPr lang="en-US" sz="1200" dirty="0" err="1">
                <a:solidFill>
                  <a:schemeClr val="bg1"/>
                </a:solidFill>
              </a:rPr>
              <a:t>Yojip</a:t>
            </a:r>
            <a:r>
              <a:rPr lang="en-US" sz="1200" dirty="0">
                <a:solidFill>
                  <a:schemeClr val="bg1"/>
                </a:solidFill>
              </a:rPr>
              <a:t> Won</a:t>
            </a:r>
          </a:p>
        </p:txBody>
      </p:sp>
    </p:spTree>
    <p:extLst>
      <p:ext uri="{BB962C8B-B14F-4D97-AF65-F5344CB8AC3E}">
        <p14:creationId xmlns:p14="http://schemas.microsoft.com/office/powerpoint/2010/main" val="119009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4">
            <a:extLst>
              <a:ext uri="{FF2B5EF4-FFF2-40B4-BE49-F238E27FC236}">
                <a16:creationId xmlns:a16="http://schemas.microsoft.com/office/drawing/2014/main" id="{FE394FBC-6550-684B-8BDB-9E8A6107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64" y="62755"/>
            <a:ext cx="7583488" cy="1283167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rgbClr val="FFFFFF"/>
                </a:solidFill>
              </a:rPr>
              <a:t>Review: </a:t>
            </a:r>
            <a:br>
              <a:rPr lang="en-US" sz="4600" dirty="0">
                <a:solidFill>
                  <a:srgbClr val="FFFFFF"/>
                </a:solidFill>
              </a:rPr>
            </a:br>
            <a:r>
              <a:rPr lang="en-US" sz="4600" dirty="0">
                <a:solidFill>
                  <a:srgbClr val="FFFFFF"/>
                </a:solidFill>
              </a:rPr>
              <a:t>Match Description</a:t>
            </a:r>
            <a:endParaRPr sz="4600" dirty="0">
              <a:solidFill>
                <a:srgbClr val="FFFFFF"/>
              </a:solidFill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3924735-E161-124A-B361-FB1801CBA965}"/>
              </a:ext>
            </a:extLst>
          </p:cNvPr>
          <p:cNvSpPr txBox="1">
            <a:spLocks/>
          </p:cNvSpPr>
          <p:nvPr/>
        </p:nvSpPr>
        <p:spPr>
          <a:xfrm>
            <a:off x="5899759" y="1593787"/>
            <a:ext cx="4575921" cy="838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11920" indent="-211920" algn="l" rtl="0" eaLnBrk="0" fontAlgn="base" hangingPunct="0">
              <a:spcBef>
                <a:spcPts val="1500"/>
              </a:spcBef>
              <a:spcAft>
                <a:spcPct val="0"/>
              </a:spcAft>
              <a:buFont typeface="Calisto MT" charset="0"/>
              <a:buChar char="•"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433365" indent="-221445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165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645286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sz="15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857207" indent="-211920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069127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1885853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6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19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1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000" dirty="0">
                <a:solidFill>
                  <a:srgbClr val="333333"/>
                </a:solidFill>
              </a:rPr>
              <a:t>Name of approach</a:t>
            </a:r>
            <a:br>
              <a:rPr lang="en-US" sz="2000" dirty="0">
                <a:solidFill>
                  <a:srgbClr val="333333"/>
                </a:solidFill>
              </a:rPr>
            </a:br>
            <a:r>
              <a:rPr lang="en-US" sz="2000" dirty="0">
                <a:solidFill>
                  <a:srgbClr val="333333"/>
                </a:solidFill>
              </a:rPr>
              <a:t> (covered previous lecture):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9127B6B-B515-E642-AB70-00DCBA4088E8}"/>
              </a:ext>
            </a:extLst>
          </p:cNvPr>
          <p:cNvSpPr txBox="1">
            <a:spLocks/>
          </p:cNvSpPr>
          <p:nvPr/>
        </p:nvSpPr>
        <p:spPr>
          <a:xfrm>
            <a:off x="449583" y="1612348"/>
            <a:ext cx="3566160" cy="838200"/>
          </a:xfrm>
          <a:prstGeom prst="rect">
            <a:avLst/>
          </a:prstGeom>
        </p:spPr>
        <p:txBody>
          <a:bodyPr/>
          <a:lstStyle>
            <a:lvl1pPr marL="211920" indent="-211920" algn="l" rtl="0" eaLnBrk="0" fontAlgn="base" hangingPunct="0">
              <a:spcBef>
                <a:spcPts val="1500"/>
              </a:spcBef>
              <a:spcAft>
                <a:spcPct val="0"/>
              </a:spcAft>
              <a:buFont typeface="Calisto MT" charset="0"/>
              <a:buChar char="•"/>
              <a:defRPr sz="18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433365" indent="-221445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165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645286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sz="15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857207" indent="-211920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069127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1885853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6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19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1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000"/>
              <a:t>Description</a:t>
            </a:r>
            <a:endParaRPr lang="en-US" sz="200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ABE2FEA3-4F61-D844-B87B-60516788CB28}"/>
              </a:ext>
            </a:extLst>
          </p:cNvPr>
          <p:cNvSpPr txBox="1">
            <a:spLocks/>
          </p:cNvSpPr>
          <p:nvPr/>
        </p:nvSpPr>
        <p:spPr>
          <a:xfrm>
            <a:off x="85163" y="2481924"/>
            <a:ext cx="5614179" cy="4097659"/>
          </a:xfrm>
          <a:prstGeom prst="rect">
            <a:avLst/>
          </a:prstGeom>
        </p:spPr>
        <p:txBody>
          <a:bodyPr>
            <a:noAutofit/>
          </a:bodyPr>
          <a:lstStyle>
            <a:lvl1pPr marL="211920" indent="-211920" algn="l" rtl="0" eaLnBrk="0" fontAlgn="base" hangingPunct="0">
              <a:spcBef>
                <a:spcPts val="1500"/>
              </a:spcBef>
              <a:spcAft>
                <a:spcPct val="0"/>
              </a:spcAft>
              <a:buFont typeface="Calisto MT" charset="0"/>
              <a:buChar char="•"/>
              <a:defRPr sz="18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433365" indent="-221445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165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645286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sz="15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857207" indent="-211920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069127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1885853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6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19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1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000" dirty="0"/>
              <a:t>one process uses RAM at a time</a:t>
            </a:r>
          </a:p>
          <a:p>
            <a:pPr defTabSz="914400"/>
            <a:r>
              <a:rPr lang="en-US" sz="2000" dirty="0"/>
              <a:t>rewrite code &amp; addresses before running</a:t>
            </a:r>
          </a:p>
          <a:p>
            <a:pPr defTabSz="914400"/>
            <a:r>
              <a:rPr lang="en-US" sz="2000" dirty="0"/>
              <a:t>add per-process starting location to </a:t>
            </a:r>
            <a:r>
              <a:rPr lang="en-US" sz="2000" dirty="0" err="1"/>
              <a:t>virt</a:t>
            </a:r>
            <a:r>
              <a:rPr lang="en-US" sz="2000" dirty="0"/>
              <a:t>          </a:t>
            </a:r>
            <a:r>
              <a:rPr lang="en-US" sz="2000" dirty="0" err="1"/>
              <a:t>addr</a:t>
            </a:r>
            <a:r>
              <a:rPr lang="en-US" sz="2000" dirty="0"/>
              <a:t> to obtain </a:t>
            </a:r>
            <a:r>
              <a:rPr lang="en-US" sz="2000" dirty="0" err="1"/>
              <a:t>phys</a:t>
            </a:r>
            <a:r>
              <a:rPr lang="en-US" sz="2000" dirty="0"/>
              <a:t> </a:t>
            </a:r>
            <a:r>
              <a:rPr lang="en-US" sz="2000" dirty="0" err="1"/>
              <a:t>addr</a:t>
            </a:r>
            <a:endParaRPr lang="en-US" sz="2000" dirty="0"/>
          </a:p>
          <a:p>
            <a:pPr defTabSz="914400"/>
            <a:r>
              <a:rPr lang="en-US" sz="2000" dirty="0"/>
              <a:t>dynamic approach that verifies address is in valid range</a:t>
            </a:r>
          </a:p>
          <a:p>
            <a:pPr defTabSz="914400"/>
            <a:r>
              <a:rPr lang="en-US" sz="2000" dirty="0">
                <a:solidFill>
                  <a:srgbClr val="333333"/>
                </a:solidFill>
              </a:rPr>
              <a:t>several </a:t>
            </a:r>
            <a:r>
              <a:rPr lang="en-US" sz="2000" dirty="0" err="1">
                <a:solidFill>
                  <a:srgbClr val="333333"/>
                </a:solidFill>
              </a:rPr>
              <a:t>base+bound</a:t>
            </a:r>
            <a:r>
              <a:rPr lang="en-US" sz="2000" dirty="0">
                <a:solidFill>
                  <a:srgbClr val="333333"/>
                </a:solidFill>
              </a:rPr>
              <a:t> pairs per process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BB862-253C-6B43-A80C-7B80C297A386}"/>
              </a:ext>
            </a:extLst>
          </p:cNvPr>
          <p:cNvSpPr txBox="1"/>
          <p:nvPr/>
        </p:nvSpPr>
        <p:spPr>
          <a:xfrm>
            <a:off x="6914367" y="2279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8E851E46-64AC-1F43-8134-939D2A3DD97B}"/>
              </a:ext>
            </a:extLst>
          </p:cNvPr>
          <p:cNvSpPr txBox="1">
            <a:spLocks/>
          </p:cNvSpPr>
          <p:nvPr/>
        </p:nvSpPr>
        <p:spPr>
          <a:xfrm>
            <a:off x="6822832" y="2621266"/>
            <a:ext cx="5614179" cy="4097659"/>
          </a:xfrm>
          <a:prstGeom prst="rect">
            <a:avLst/>
          </a:prstGeom>
        </p:spPr>
        <p:txBody>
          <a:bodyPr>
            <a:noAutofit/>
          </a:bodyPr>
          <a:lstStyle>
            <a:lvl1pPr marL="211920" indent="-211920" algn="l" rtl="0" eaLnBrk="0" fontAlgn="base" hangingPunct="0">
              <a:spcBef>
                <a:spcPts val="1500"/>
              </a:spcBef>
              <a:spcAft>
                <a:spcPct val="0"/>
              </a:spcAft>
              <a:buFont typeface="Calisto MT" charset="0"/>
              <a:buChar char="•"/>
              <a:defRPr sz="18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433365" indent="-221445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165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645286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sz="15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857207" indent="-211920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069127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1885853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6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19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1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000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Segmentation</a:t>
            </a:r>
            <a:r>
              <a:rPr lang="en-US" sz="20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 </a:t>
            </a:r>
          </a:p>
          <a:p>
            <a:pPr defTabSz="914400"/>
            <a:r>
              <a:rPr lang="en-US" sz="2000" dirty="0"/>
              <a:t>Base</a:t>
            </a:r>
          </a:p>
          <a:p>
            <a:pPr defTabSz="914400"/>
            <a:r>
              <a:rPr lang="en-US" sz="2000" dirty="0"/>
              <a:t>Static Relocation</a:t>
            </a:r>
          </a:p>
          <a:p>
            <a:pPr defTabSz="914400"/>
            <a:endParaRPr lang="en-US" sz="2000" dirty="0"/>
          </a:p>
          <a:p>
            <a:pPr defTabSz="914400"/>
            <a:r>
              <a:rPr lang="en-US" sz="2000" dirty="0"/>
              <a:t>Time sharing</a:t>
            </a:r>
          </a:p>
          <a:p>
            <a:pPr defTabSz="914400"/>
            <a:r>
              <a:rPr lang="en-US" sz="2000" dirty="0"/>
              <a:t>Base + Bounds</a:t>
            </a:r>
          </a:p>
          <a:p>
            <a:pPr marL="0" indent="0" defTabSz="914400">
              <a:buNone/>
            </a:pPr>
            <a:endParaRPr lang="en-US" sz="2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341A7A-A824-A844-BEAA-CDFB589D9BF7}"/>
              </a:ext>
            </a:extLst>
          </p:cNvPr>
          <p:cNvCxnSpPr>
            <a:cxnSpLocks/>
          </p:cNvCxnSpPr>
          <p:nvPr/>
        </p:nvCxnSpPr>
        <p:spPr>
          <a:xfrm>
            <a:off x="4137857" y="2784574"/>
            <a:ext cx="3122970" cy="1831748"/>
          </a:xfrm>
          <a:prstGeom prst="straightConnector1">
            <a:avLst/>
          </a:prstGeom>
          <a:ln>
            <a:solidFill>
              <a:schemeClr val="bg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3A3201-72DE-2F4B-B81A-BCE10EF63C27}"/>
              </a:ext>
            </a:extLst>
          </p:cNvPr>
          <p:cNvCxnSpPr>
            <a:cxnSpLocks/>
          </p:cNvCxnSpPr>
          <p:nvPr/>
        </p:nvCxnSpPr>
        <p:spPr>
          <a:xfrm>
            <a:off x="4571208" y="3320564"/>
            <a:ext cx="2251624" cy="550075"/>
          </a:xfrm>
          <a:prstGeom prst="straightConnector1">
            <a:avLst/>
          </a:prstGeom>
          <a:ln>
            <a:solidFill>
              <a:schemeClr val="bg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604ECB-CF1F-1E40-963B-79805E76AE98}"/>
              </a:ext>
            </a:extLst>
          </p:cNvPr>
          <p:cNvCxnSpPr>
            <a:cxnSpLocks/>
          </p:cNvCxnSpPr>
          <p:nvPr/>
        </p:nvCxnSpPr>
        <p:spPr>
          <a:xfrm flipV="1">
            <a:off x="4009463" y="3320564"/>
            <a:ext cx="2813369" cy="666534"/>
          </a:xfrm>
          <a:prstGeom prst="straightConnector1">
            <a:avLst/>
          </a:prstGeom>
          <a:ln>
            <a:solidFill>
              <a:schemeClr val="bg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E9F9E5-7215-3942-AD14-EC1A329B1618}"/>
              </a:ext>
            </a:extLst>
          </p:cNvPr>
          <p:cNvCxnSpPr>
            <a:cxnSpLocks/>
          </p:cNvCxnSpPr>
          <p:nvPr/>
        </p:nvCxnSpPr>
        <p:spPr>
          <a:xfrm>
            <a:off x="4219844" y="4685008"/>
            <a:ext cx="2660905" cy="649348"/>
          </a:xfrm>
          <a:prstGeom prst="straightConnector1">
            <a:avLst/>
          </a:prstGeom>
          <a:ln>
            <a:solidFill>
              <a:schemeClr val="bg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9CF1C3-D26C-F449-A5C9-ECCDD91EE9CB}"/>
              </a:ext>
            </a:extLst>
          </p:cNvPr>
          <p:cNvCxnSpPr>
            <a:cxnSpLocks/>
          </p:cNvCxnSpPr>
          <p:nvPr/>
        </p:nvCxnSpPr>
        <p:spPr>
          <a:xfrm flipV="1">
            <a:off x="4366567" y="2901251"/>
            <a:ext cx="2456265" cy="2425413"/>
          </a:xfrm>
          <a:prstGeom prst="straightConnector1">
            <a:avLst/>
          </a:prstGeom>
          <a:ln>
            <a:solidFill>
              <a:schemeClr val="bg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20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Base and Bounds DISADVANTAGES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>
          <a:xfrm>
            <a:off x="188259" y="2107828"/>
            <a:ext cx="8174693" cy="37786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100" dirty="0">
                <a:solidFill>
                  <a:schemeClr val="bg1"/>
                </a:solidFill>
              </a:rPr>
              <a:t>Disadvantages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chemeClr val="bg1"/>
                </a:solidFill>
              </a:rPr>
              <a:t>Each process must be allocated contiguously in physical memory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olidFill>
                  <a:schemeClr val="bg1"/>
                </a:solidFill>
              </a:rPr>
              <a:t>Must allocate memory that may not be used by process</a:t>
            </a:r>
          </a:p>
          <a:p>
            <a:pPr marL="433366" lvl="2" indent="0">
              <a:lnSpc>
                <a:spcPct val="90000"/>
              </a:lnSpc>
              <a:buNone/>
            </a:pPr>
            <a:endParaRPr lang="en-US" altLang="en-US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chemeClr val="bg1"/>
                </a:solidFill>
              </a:rPr>
              <a:t>No partial sharing: Cannot share limited parts of address space</a:t>
            </a:r>
          </a:p>
          <a:p>
            <a:pPr lvl="1">
              <a:lnSpc>
                <a:spcPct val="90000"/>
              </a:lnSpc>
            </a:pPr>
            <a:endParaRPr lang="en-US" altLang="en-US" sz="15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en-US" sz="1500" dirty="0">
              <a:solidFill>
                <a:schemeClr val="bg1"/>
              </a:solidFill>
            </a:endParaRPr>
          </a:p>
          <a:p>
            <a:pPr lvl="2">
              <a:lnSpc>
                <a:spcPct val="90000"/>
              </a:lnSpc>
            </a:pPr>
            <a:endParaRPr lang="en-US" altLang="en-US" sz="1350" dirty="0">
              <a:solidFill>
                <a:schemeClr val="bg1"/>
              </a:solidFill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7057463" y="341554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350">
              <a:solidFill>
                <a:schemeClr val="bg1"/>
              </a:solidFill>
              <a:latin typeface="Marker Felt" charset="0"/>
            </a:endParaRPr>
          </a:p>
        </p:txBody>
      </p:sp>
      <p:sp>
        <p:nvSpPr>
          <p:cNvPr id="5" name="Rectangle 207"/>
          <p:cNvSpPr>
            <a:spLocks noChangeArrowheads="1"/>
          </p:cNvSpPr>
          <p:nvPr/>
        </p:nvSpPr>
        <p:spPr bwMode="auto">
          <a:xfrm>
            <a:off x="6790763" y="3654866"/>
            <a:ext cx="1657350" cy="2228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" name="Rectangle 208"/>
          <p:cNvSpPr>
            <a:spLocks noChangeArrowheads="1"/>
          </p:cNvSpPr>
          <p:nvPr/>
        </p:nvSpPr>
        <p:spPr bwMode="auto">
          <a:xfrm>
            <a:off x="6790763" y="5283641"/>
            <a:ext cx="1657350" cy="5715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7" name="Rectangle 209"/>
          <p:cNvSpPr>
            <a:spLocks noChangeArrowheads="1"/>
          </p:cNvSpPr>
          <p:nvPr/>
        </p:nvSpPr>
        <p:spPr bwMode="auto">
          <a:xfrm>
            <a:off x="6790763" y="3682598"/>
            <a:ext cx="1657350" cy="4000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8" name="Rectangle 210"/>
          <p:cNvSpPr>
            <a:spLocks noChangeArrowheads="1"/>
          </p:cNvSpPr>
          <p:nvPr/>
        </p:nvSpPr>
        <p:spPr bwMode="auto">
          <a:xfrm>
            <a:off x="6790763" y="4101349"/>
            <a:ext cx="1657350" cy="47919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9" name="Line 211"/>
          <p:cNvSpPr>
            <a:spLocks noChangeShapeType="1"/>
          </p:cNvSpPr>
          <p:nvPr/>
        </p:nvSpPr>
        <p:spPr bwMode="auto">
          <a:xfrm>
            <a:off x="7605990" y="4579419"/>
            <a:ext cx="0" cy="228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0" name="Line 212"/>
          <p:cNvSpPr>
            <a:spLocks noChangeShapeType="1"/>
          </p:cNvSpPr>
          <p:nvPr/>
        </p:nvSpPr>
        <p:spPr bwMode="auto">
          <a:xfrm>
            <a:off x="7612714" y="5022893"/>
            <a:ext cx="0" cy="228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38884" y="3560106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11990" y="5738530"/>
            <a:ext cx="476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2</a:t>
            </a:r>
            <a:r>
              <a:rPr lang="en-US" sz="1350" baseline="30000" dirty="0">
                <a:solidFill>
                  <a:schemeClr val="bg1"/>
                </a:solidFill>
              </a:rPr>
              <a:t>n</a:t>
            </a:r>
            <a:r>
              <a:rPr lang="en-US" sz="1350" dirty="0">
                <a:solidFill>
                  <a:schemeClr val="bg1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78232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50" dirty="0"/>
              <a:t>5) Segmentation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>
          <a:xfrm>
            <a:off x="228601" y="2228851"/>
            <a:ext cx="8134352" cy="322302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Divide address space into logical segments</a:t>
            </a:r>
          </a:p>
          <a:p>
            <a:pPr lvl="1"/>
            <a:r>
              <a:rPr lang="en-US" altLang="en-US" dirty="0"/>
              <a:t>Each segment corresponds to logical entity in address space</a:t>
            </a:r>
          </a:p>
          <a:p>
            <a:pPr lvl="2"/>
            <a:r>
              <a:rPr lang="en-US" altLang="en-US" dirty="0"/>
              <a:t>code, stack, heap</a:t>
            </a:r>
          </a:p>
          <a:p>
            <a:pPr marL="0" indent="0">
              <a:buNone/>
            </a:pPr>
            <a:r>
              <a:rPr lang="en-US" altLang="en-US" dirty="0"/>
              <a:t>Each segment can independently:</a:t>
            </a:r>
          </a:p>
          <a:p>
            <a:pPr lvl="1"/>
            <a:r>
              <a:rPr lang="en-US" altLang="en-US" dirty="0"/>
              <a:t>be placed separately in physical memory</a:t>
            </a:r>
          </a:p>
          <a:p>
            <a:pPr lvl="1"/>
            <a:r>
              <a:rPr lang="en-US" altLang="en-US" dirty="0"/>
              <a:t>grow and shrink</a:t>
            </a:r>
          </a:p>
          <a:p>
            <a:pPr lvl="1"/>
            <a:r>
              <a:rPr lang="en-US" altLang="en-US" dirty="0"/>
              <a:t>be protected (separate read/write/execute protection bits)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7057463" y="341554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350">
              <a:latin typeface="Marker Felt" charset="0"/>
            </a:endParaRPr>
          </a:p>
        </p:txBody>
      </p:sp>
      <p:sp>
        <p:nvSpPr>
          <p:cNvPr id="5" name="Rectangle 207"/>
          <p:cNvSpPr>
            <a:spLocks noChangeArrowheads="1"/>
          </p:cNvSpPr>
          <p:nvPr/>
        </p:nvSpPr>
        <p:spPr bwMode="auto">
          <a:xfrm>
            <a:off x="6790763" y="3654866"/>
            <a:ext cx="1657350" cy="2228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" name="Rectangle 208"/>
          <p:cNvSpPr>
            <a:spLocks noChangeArrowheads="1"/>
          </p:cNvSpPr>
          <p:nvPr/>
        </p:nvSpPr>
        <p:spPr bwMode="auto">
          <a:xfrm>
            <a:off x="6790763" y="5283641"/>
            <a:ext cx="1657350" cy="5715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 dirty="0">
                <a:solidFill>
                  <a:schemeClr val="bg2"/>
                </a:solidFill>
              </a:rPr>
              <a:t>Stack</a:t>
            </a:r>
          </a:p>
        </p:txBody>
      </p:sp>
      <p:sp>
        <p:nvSpPr>
          <p:cNvPr id="7" name="Rectangle 209"/>
          <p:cNvSpPr>
            <a:spLocks noChangeArrowheads="1"/>
          </p:cNvSpPr>
          <p:nvPr/>
        </p:nvSpPr>
        <p:spPr bwMode="auto">
          <a:xfrm>
            <a:off x="6790763" y="3682598"/>
            <a:ext cx="1657350" cy="4000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8" name="Rectangle 210"/>
          <p:cNvSpPr>
            <a:spLocks noChangeArrowheads="1"/>
          </p:cNvSpPr>
          <p:nvPr/>
        </p:nvSpPr>
        <p:spPr bwMode="auto">
          <a:xfrm>
            <a:off x="6790763" y="4101349"/>
            <a:ext cx="1657350" cy="47919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9" name="Line 211"/>
          <p:cNvSpPr>
            <a:spLocks noChangeShapeType="1"/>
          </p:cNvSpPr>
          <p:nvPr/>
        </p:nvSpPr>
        <p:spPr bwMode="auto">
          <a:xfrm>
            <a:off x="7605990" y="4579419"/>
            <a:ext cx="0" cy="228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" name="Line 212"/>
          <p:cNvSpPr>
            <a:spLocks noChangeShapeType="1"/>
          </p:cNvSpPr>
          <p:nvPr/>
        </p:nvSpPr>
        <p:spPr bwMode="auto">
          <a:xfrm>
            <a:off x="7612714" y="5022893"/>
            <a:ext cx="0" cy="228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8538884" y="3560106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11990" y="5738530"/>
            <a:ext cx="476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2</a:t>
            </a:r>
            <a:r>
              <a:rPr lang="en-US" sz="1350" baseline="30000" dirty="0">
                <a:solidFill>
                  <a:schemeClr val="bg1"/>
                </a:solidFill>
              </a:rPr>
              <a:t>n</a:t>
            </a:r>
            <a:r>
              <a:rPr lang="en-US" sz="1350" dirty="0">
                <a:solidFill>
                  <a:schemeClr val="bg1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33052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50" dirty="0"/>
              <a:t>Segmented Addressing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161615"/>
            <a:ext cx="8134352" cy="329025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Process now specifies segment and offset within segment</a:t>
            </a:r>
          </a:p>
          <a:p>
            <a:pPr marL="0" indent="0">
              <a:buNone/>
            </a:pPr>
            <a:r>
              <a:rPr lang="en-US" altLang="en-US" dirty="0"/>
              <a:t>How does process designate a particular segment?</a:t>
            </a:r>
          </a:p>
          <a:p>
            <a:pPr lvl="1"/>
            <a:r>
              <a:rPr lang="en-US" altLang="en-US" dirty="0"/>
              <a:t>Use part of logical address</a:t>
            </a:r>
          </a:p>
          <a:p>
            <a:pPr lvl="2"/>
            <a:r>
              <a:rPr lang="en-US" altLang="en-US" dirty="0"/>
              <a:t>Top bits of logical address select segment</a:t>
            </a:r>
          </a:p>
          <a:p>
            <a:pPr lvl="2"/>
            <a:r>
              <a:rPr lang="en-US" altLang="en-US" dirty="0"/>
              <a:t>Low bits of logical address select offset within segment</a:t>
            </a:r>
          </a:p>
          <a:p>
            <a:pPr marL="433366" lvl="2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What if small address space, not enough bits?</a:t>
            </a:r>
          </a:p>
          <a:p>
            <a:pPr lvl="1"/>
            <a:r>
              <a:rPr lang="en-US" altLang="en-US" sz="1500" dirty="0"/>
              <a:t>Implicitly by type of memory reference</a:t>
            </a:r>
          </a:p>
          <a:p>
            <a:pPr lvl="1"/>
            <a:r>
              <a:rPr lang="en-US" altLang="en-US" sz="1500" dirty="0"/>
              <a:t>Special registers</a:t>
            </a:r>
          </a:p>
          <a:p>
            <a:pPr lvl="2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3030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Shape 1300"/>
          <p:cNvSpPr/>
          <p:nvPr/>
        </p:nvSpPr>
        <p:spPr>
          <a:xfrm>
            <a:off x="2298055" y="2194521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heap (seg1)</a:t>
            </a:r>
          </a:p>
        </p:txBody>
      </p:sp>
      <p:sp>
        <p:nvSpPr>
          <p:cNvPr id="1301" name="Shape 1301"/>
          <p:cNvSpPr/>
          <p:nvPr/>
        </p:nvSpPr>
        <p:spPr>
          <a:xfrm>
            <a:off x="2298055" y="2596357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02" name="Shape 1302"/>
          <p:cNvSpPr/>
          <p:nvPr/>
        </p:nvSpPr>
        <p:spPr>
          <a:xfrm>
            <a:off x="2298055" y="2998193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03" name="Shape 1303"/>
          <p:cNvSpPr/>
          <p:nvPr/>
        </p:nvSpPr>
        <p:spPr>
          <a:xfrm>
            <a:off x="2298055" y="3400029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stack (seg2)</a:t>
            </a:r>
          </a:p>
        </p:txBody>
      </p:sp>
      <p:sp>
        <p:nvSpPr>
          <p:cNvPr id="1304" name="Shape 1304"/>
          <p:cNvSpPr/>
          <p:nvPr/>
        </p:nvSpPr>
        <p:spPr>
          <a:xfrm>
            <a:off x="2298055" y="179268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05" name="Shape 1305"/>
          <p:cNvSpPr/>
          <p:nvPr/>
        </p:nvSpPr>
        <p:spPr>
          <a:xfrm>
            <a:off x="2298055" y="3801865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06" name="Shape 1306"/>
          <p:cNvSpPr/>
          <p:nvPr/>
        </p:nvSpPr>
        <p:spPr>
          <a:xfrm>
            <a:off x="1726839" y="3281357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0x1600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1307" name="Shape 1307"/>
          <p:cNvSpPr/>
          <p:nvPr/>
        </p:nvSpPr>
        <p:spPr>
          <a:xfrm>
            <a:off x="1726839" y="3663101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0x2000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1308" name="Shape 1308"/>
          <p:cNvSpPr/>
          <p:nvPr/>
        </p:nvSpPr>
        <p:spPr>
          <a:xfrm>
            <a:off x="1726839" y="4064937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0x2400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1309" name="Shape 1309"/>
          <p:cNvSpPr/>
          <p:nvPr/>
        </p:nvSpPr>
        <p:spPr>
          <a:xfrm>
            <a:off x="1810196" y="2477685"/>
            <a:ext cx="472485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0x800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1310" name="Shape 1310"/>
          <p:cNvSpPr/>
          <p:nvPr/>
        </p:nvSpPr>
        <p:spPr>
          <a:xfrm>
            <a:off x="1726839" y="2879521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0x1200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1311" name="Shape 1311"/>
          <p:cNvSpPr/>
          <p:nvPr/>
        </p:nvSpPr>
        <p:spPr>
          <a:xfrm>
            <a:off x="1810196" y="2075849"/>
            <a:ext cx="472485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0x400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1312" name="Shape 1312"/>
          <p:cNvSpPr/>
          <p:nvPr/>
        </p:nvSpPr>
        <p:spPr>
          <a:xfrm>
            <a:off x="1893552" y="1674014"/>
            <a:ext cx="389129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 dirty="0">
                <a:solidFill>
                  <a:schemeClr val="bg1"/>
                </a:solidFill>
              </a:rPr>
              <a:t>0</a:t>
            </a:r>
            <a:r>
              <a:rPr lang="en-US" sz="1265" dirty="0">
                <a:solidFill>
                  <a:schemeClr val="bg1"/>
                </a:solidFill>
              </a:rPr>
              <a:t>x00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1313" name="Shape 1313"/>
          <p:cNvSpPr/>
          <p:nvPr/>
        </p:nvSpPr>
        <p:spPr>
          <a:xfrm>
            <a:off x="4400643" y="1933760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load 0x2010, R1</a:t>
            </a:r>
          </a:p>
        </p:txBody>
      </p:sp>
      <p:sp>
        <p:nvSpPr>
          <p:cNvPr id="1314" name="Shape 1314"/>
          <p:cNvSpPr/>
          <p:nvPr/>
        </p:nvSpPr>
        <p:spPr>
          <a:xfrm flipV="1">
            <a:off x="6098250" y="1711762"/>
            <a:ext cx="1" cy="217104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15" name="Shape 1315"/>
          <p:cNvSpPr/>
          <p:nvPr/>
        </p:nvSpPr>
        <p:spPr>
          <a:xfrm flipH="1" flipV="1">
            <a:off x="4339116" y="1924544"/>
            <a:ext cx="312411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16" name="Shape 1316"/>
          <p:cNvSpPr/>
          <p:nvPr/>
        </p:nvSpPr>
        <p:spPr>
          <a:xfrm>
            <a:off x="4400643" y="1665869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bg1"/>
                </a:solidFill>
              </a:rPr>
              <a:t>Virtual</a:t>
            </a:r>
            <a:r>
              <a:rPr lang="en-US" sz="1371" dirty="0">
                <a:solidFill>
                  <a:schemeClr val="bg1"/>
                </a:solidFill>
              </a:rPr>
              <a:t> (hex)</a:t>
            </a:r>
            <a:endParaRPr sz="1371" dirty="0">
              <a:solidFill>
                <a:schemeClr val="bg1"/>
              </a:solidFill>
            </a:endParaRPr>
          </a:p>
        </p:txBody>
      </p:sp>
      <p:sp>
        <p:nvSpPr>
          <p:cNvPr id="1317" name="Shape 1317"/>
          <p:cNvSpPr/>
          <p:nvPr/>
        </p:nvSpPr>
        <p:spPr>
          <a:xfrm>
            <a:off x="6141932" y="1665869"/>
            <a:ext cx="1802602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" name="Rectangle 1"/>
          <p:cNvSpPr/>
          <p:nvPr/>
        </p:nvSpPr>
        <p:spPr>
          <a:xfrm>
            <a:off x="1875116" y="47269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350" dirty="0">
                <a:solidFill>
                  <a:schemeClr val="bg1"/>
                </a:solidFill>
              </a:rPr>
              <a:t>Segment numbers: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	0: </a:t>
            </a:r>
            <a:r>
              <a:rPr lang="en-US" sz="1350" dirty="0" err="1">
                <a:solidFill>
                  <a:schemeClr val="bg1"/>
                </a:solidFill>
              </a:rPr>
              <a:t>code+data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	1: heap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	2: stack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499693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Shape 1319"/>
          <p:cNvSpPr/>
          <p:nvPr/>
        </p:nvSpPr>
        <p:spPr>
          <a:xfrm>
            <a:off x="2298055" y="2194521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heap (seg1)</a:t>
            </a:r>
          </a:p>
        </p:txBody>
      </p:sp>
      <p:sp>
        <p:nvSpPr>
          <p:cNvPr id="1320" name="Shape 1320"/>
          <p:cNvSpPr/>
          <p:nvPr/>
        </p:nvSpPr>
        <p:spPr>
          <a:xfrm>
            <a:off x="2298055" y="2596357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21" name="Shape 1321"/>
          <p:cNvSpPr/>
          <p:nvPr/>
        </p:nvSpPr>
        <p:spPr>
          <a:xfrm>
            <a:off x="2298055" y="2998193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22" name="Shape 1322"/>
          <p:cNvSpPr/>
          <p:nvPr/>
        </p:nvSpPr>
        <p:spPr>
          <a:xfrm>
            <a:off x="2298055" y="3400029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stack (seg2)</a:t>
            </a:r>
          </a:p>
        </p:txBody>
      </p:sp>
      <p:sp>
        <p:nvSpPr>
          <p:cNvPr id="1323" name="Shape 1323"/>
          <p:cNvSpPr/>
          <p:nvPr/>
        </p:nvSpPr>
        <p:spPr>
          <a:xfrm>
            <a:off x="2298055" y="179268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24" name="Shape 1324"/>
          <p:cNvSpPr/>
          <p:nvPr/>
        </p:nvSpPr>
        <p:spPr>
          <a:xfrm>
            <a:off x="2298055" y="3801865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32" name="Shape 1332"/>
          <p:cNvSpPr/>
          <p:nvPr/>
        </p:nvSpPr>
        <p:spPr>
          <a:xfrm>
            <a:off x="4400643" y="1933760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load 0x2010, R1</a:t>
            </a:r>
          </a:p>
        </p:txBody>
      </p:sp>
      <p:sp>
        <p:nvSpPr>
          <p:cNvPr id="1333" name="Shape 1333"/>
          <p:cNvSpPr/>
          <p:nvPr/>
        </p:nvSpPr>
        <p:spPr>
          <a:xfrm flipV="1">
            <a:off x="6098250" y="1711762"/>
            <a:ext cx="1" cy="217104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34" name="Shape 1334"/>
          <p:cNvSpPr/>
          <p:nvPr/>
        </p:nvSpPr>
        <p:spPr>
          <a:xfrm flipH="1" flipV="1">
            <a:off x="4339116" y="1924544"/>
            <a:ext cx="312411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335" name="Shape 1335"/>
          <p:cNvSpPr/>
          <p:nvPr/>
        </p:nvSpPr>
        <p:spPr>
          <a:xfrm>
            <a:off x="4400643" y="1665869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bg1"/>
                </a:solidFill>
              </a:rPr>
              <a:t>Virtual</a:t>
            </a:r>
            <a:r>
              <a:rPr lang="en-US" sz="1371" dirty="0">
                <a:solidFill>
                  <a:schemeClr val="bg1"/>
                </a:solidFill>
              </a:rPr>
              <a:t> (hex)</a:t>
            </a:r>
            <a:endParaRPr sz="1371" dirty="0">
              <a:solidFill>
                <a:schemeClr val="bg1"/>
              </a:solidFill>
            </a:endParaRPr>
          </a:p>
        </p:txBody>
      </p:sp>
      <p:sp>
        <p:nvSpPr>
          <p:cNvPr id="1336" name="Shape 1336"/>
          <p:cNvSpPr/>
          <p:nvPr/>
        </p:nvSpPr>
        <p:spPr>
          <a:xfrm>
            <a:off x="6141932" y="1665869"/>
            <a:ext cx="1946474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337" name="Shape 1337"/>
          <p:cNvSpPr/>
          <p:nvPr/>
        </p:nvSpPr>
        <p:spPr>
          <a:xfrm>
            <a:off x="6141931" y="1933760"/>
            <a:ext cx="2561678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371" dirty="0">
                <a:solidFill>
                  <a:schemeClr val="bg1"/>
                </a:solidFill>
              </a:rPr>
              <a:t>0x1600 + 0x010 = 0x1610</a:t>
            </a:r>
            <a:endParaRPr sz="1371" dirty="0">
              <a:solidFill>
                <a:schemeClr val="bg1"/>
              </a:solidFill>
            </a:endParaRPr>
          </a:p>
        </p:txBody>
      </p:sp>
      <p:sp>
        <p:nvSpPr>
          <p:cNvPr id="1338" name="Shape 1338"/>
          <p:cNvSpPr/>
          <p:nvPr/>
        </p:nvSpPr>
        <p:spPr>
          <a:xfrm>
            <a:off x="3632061" y="3373112"/>
            <a:ext cx="110157" cy="1101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71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75116" y="47269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350" dirty="0">
                <a:solidFill>
                  <a:schemeClr val="bg1"/>
                </a:solidFill>
              </a:rPr>
              <a:t>Segment numbers: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	0: </a:t>
            </a:r>
            <a:r>
              <a:rPr lang="en-US" sz="1350" dirty="0" err="1">
                <a:solidFill>
                  <a:schemeClr val="bg1"/>
                </a:solidFill>
              </a:rPr>
              <a:t>code+data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	1: heap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	2: stack</a:t>
            </a:r>
          </a:p>
        </p:txBody>
      </p:sp>
      <p:sp>
        <p:nvSpPr>
          <p:cNvPr id="24" name="Shape 1306"/>
          <p:cNvSpPr/>
          <p:nvPr/>
        </p:nvSpPr>
        <p:spPr>
          <a:xfrm>
            <a:off x="1726839" y="3281357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0x1600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25" name="Shape 1307"/>
          <p:cNvSpPr/>
          <p:nvPr/>
        </p:nvSpPr>
        <p:spPr>
          <a:xfrm>
            <a:off x="1726839" y="3663101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0x2000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26" name="Shape 1308"/>
          <p:cNvSpPr/>
          <p:nvPr/>
        </p:nvSpPr>
        <p:spPr>
          <a:xfrm>
            <a:off x="1726839" y="4064937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0x2400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27" name="Shape 1309"/>
          <p:cNvSpPr/>
          <p:nvPr/>
        </p:nvSpPr>
        <p:spPr>
          <a:xfrm>
            <a:off x="1810196" y="2477685"/>
            <a:ext cx="472485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0x800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28" name="Shape 1310"/>
          <p:cNvSpPr/>
          <p:nvPr/>
        </p:nvSpPr>
        <p:spPr>
          <a:xfrm>
            <a:off x="1726839" y="2879521"/>
            <a:ext cx="555842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0x1200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29" name="Shape 1311"/>
          <p:cNvSpPr/>
          <p:nvPr/>
        </p:nvSpPr>
        <p:spPr>
          <a:xfrm>
            <a:off x="1810196" y="2075849"/>
            <a:ext cx="472485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5" dirty="0">
                <a:solidFill>
                  <a:schemeClr val="bg1"/>
                </a:solidFill>
              </a:rPr>
              <a:t>0x400</a:t>
            </a:r>
            <a:endParaRPr sz="1265" dirty="0">
              <a:solidFill>
                <a:schemeClr val="bg1"/>
              </a:solidFill>
            </a:endParaRPr>
          </a:p>
        </p:txBody>
      </p:sp>
      <p:sp>
        <p:nvSpPr>
          <p:cNvPr id="30" name="Shape 1312"/>
          <p:cNvSpPr/>
          <p:nvPr/>
        </p:nvSpPr>
        <p:spPr>
          <a:xfrm>
            <a:off x="1893552" y="1674014"/>
            <a:ext cx="389129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 dirty="0">
                <a:solidFill>
                  <a:schemeClr val="bg1"/>
                </a:solidFill>
              </a:rPr>
              <a:t>0</a:t>
            </a:r>
            <a:r>
              <a:rPr lang="en-US" sz="1265" dirty="0">
                <a:solidFill>
                  <a:schemeClr val="bg1"/>
                </a:solidFill>
              </a:rPr>
              <a:t>x00</a:t>
            </a:r>
            <a:endParaRPr sz="126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916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receden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recedent">
      <a:majorFont>
        <a:latin typeface="Perpetua Titling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cture5-VirtualMem" id="{3F569411-1294-154D-AB87-45E6F83FF2E7}" vid="{954481FC-D8D0-4141-AEAD-3A0F087BFB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3036</TotalTime>
  <Words>1727</Words>
  <Application>Microsoft Macintosh PowerPoint</Application>
  <PresentationFormat>On-screen Show (4:3)</PresentationFormat>
  <Paragraphs>539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Calisto MT</vt:lpstr>
      <vt:lpstr>Gill Sans MT</vt:lpstr>
      <vt:lpstr>Helvetica</vt:lpstr>
      <vt:lpstr>Marker Felt</vt:lpstr>
      <vt:lpstr>Menlo</vt:lpstr>
      <vt:lpstr>Perpetua Titling MT</vt:lpstr>
      <vt:lpstr>1_Precedent</vt:lpstr>
      <vt:lpstr>Virtualizing Memory: Paging</vt:lpstr>
      <vt:lpstr>Announcements</vt:lpstr>
      <vt:lpstr>Review:  Match Description</vt:lpstr>
      <vt:lpstr>Review:  Match Description</vt:lpstr>
      <vt:lpstr>Base and Bounds DISADVANTAGES</vt:lpstr>
      <vt:lpstr>5) Segmentation</vt:lpstr>
      <vt:lpstr>Segmented Addressing</vt:lpstr>
      <vt:lpstr>Visual Interpretation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Review: Segmentation</vt:lpstr>
      <vt:lpstr>Review:  Memory Accesses</vt:lpstr>
      <vt:lpstr>Problem: Fragmentation</vt:lpstr>
      <vt:lpstr>Paging</vt:lpstr>
      <vt:lpstr>Translation of  Page Addresses</vt:lpstr>
      <vt:lpstr>Quiz: Address Format</vt:lpstr>
      <vt:lpstr>Quiz: Address Format</vt:lpstr>
      <vt:lpstr>Quiz: Address Format</vt:lpstr>
      <vt:lpstr>Virtual =&gt; Physical PAGE Mapping</vt:lpstr>
      <vt:lpstr>The Mapping</vt:lpstr>
      <vt:lpstr>Quiz:  Fill in Page Table</vt:lpstr>
      <vt:lpstr>Where Are Pagetables Stored?</vt:lpstr>
      <vt:lpstr>Other PT info</vt:lpstr>
      <vt:lpstr>Memory Accesses  with Pages</vt:lpstr>
      <vt:lpstr>Advantages of Paging</vt:lpstr>
      <vt:lpstr>Disadvantages of Paging</vt:lpstr>
      <vt:lpstr>HomeWork Exercises</vt:lpstr>
    </vt:vector>
  </TitlesOfParts>
  <Company>UW Madison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Virtualizing Memory: Paging</dc:title>
  <dc:creator>Andrea Arpaci-Dusseau</dc:creator>
  <cp:lastModifiedBy>SUDARSUN KANNAN</cp:lastModifiedBy>
  <cp:revision>67</cp:revision>
  <dcterms:created xsi:type="dcterms:W3CDTF">2015-09-17T02:09:08Z</dcterms:created>
  <dcterms:modified xsi:type="dcterms:W3CDTF">2019-02-14T20:28:21Z</dcterms:modified>
</cp:coreProperties>
</file>