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1"/>
  </p:notesMasterIdLst>
  <p:sldIdLst>
    <p:sldId id="258" r:id="rId2"/>
    <p:sldId id="347" r:id="rId3"/>
    <p:sldId id="259" r:id="rId4"/>
    <p:sldId id="280" r:id="rId5"/>
    <p:sldId id="283" r:id="rId6"/>
    <p:sldId id="287" r:id="rId7"/>
    <p:sldId id="301" r:id="rId8"/>
    <p:sldId id="387" r:id="rId9"/>
    <p:sldId id="389" r:id="rId10"/>
    <p:sldId id="381" r:id="rId11"/>
    <p:sldId id="307" r:id="rId12"/>
    <p:sldId id="323" r:id="rId13"/>
    <p:sldId id="324" r:id="rId14"/>
    <p:sldId id="384" r:id="rId15"/>
    <p:sldId id="334" r:id="rId16"/>
    <p:sldId id="335" r:id="rId17"/>
    <p:sldId id="390" r:id="rId18"/>
    <p:sldId id="336" r:id="rId19"/>
    <p:sldId id="340" r:id="rId20"/>
    <p:sldId id="382" r:id="rId21"/>
    <p:sldId id="358" r:id="rId22"/>
    <p:sldId id="359" r:id="rId23"/>
    <p:sldId id="383" r:id="rId24"/>
    <p:sldId id="363" r:id="rId25"/>
    <p:sldId id="371" r:id="rId26"/>
    <p:sldId id="372" r:id="rId27"/>
    <p:sldId id="374" r:id="rId28"/>
    <p:sldId id="385" r:id="rId29"/>
    <p:sldId id="391" r:id="rId30"/>
  </p:sldIdLst>
  <p:sldSz cx="13004800" cy="9753600"/>
  <p:notesSz cx="6858000" cy="9144000"/>
  <p:defaultTextStyle>
    <a:lvl1pPr algn="ctr" defTabSz="58417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589" algn="ctr" defTabSz="58417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176" algn="ctr" defTabSz="58417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765" algn="ctr" defTabSz="58417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354" algn="ctr" defTabSz="58417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2941" algn="ctr" defTabSz="58417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530" algn="ctr" defTabSz="58417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119" algn="ctr" defTabSz="58417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706" algn="ctr" defTabSz="58417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1"/>
    <p:restoredTop sz="94574"/>
  </p:normalViewPr>
  <p:slideViewPr>
    <p:cSldViewPr snapToGrid="0" snapToObjects="1">
      <p:cViewPr varScale="1">
        <p:scale>
          <a:sx n="71" d="100"/>
          <a:sy n="71" d="100"/>
        </p:scale>
        <p:origin x="1616" y="168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0090626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176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1pPr>
    <a:lvl2pPr indent="228589" defTabSz="457176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2pPr>
    <a:lvl3pPr indent="457176" defTabSz="457176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3pPr>
    <a:lvl4pPr indent="685765" defTabSz="457176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4pPr>
    <a:lvl5pPr indent="914354" defTabSz="457176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5pPr>
    <a:lvl6pPr indent="1142941" defTabSz="457176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6pPr>
    <a:lvl7pPr indent="1371530" defTabSz="457176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7pPr>
    <a:lvl8pPr indent="1600119" defTabSz="457176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8pPr>
    <a:lvl9pPr indent="1828706" defTabSz="457176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C986A-42DB-7A43-85EE-216B52A90B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42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83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C986A-42DB-7A43-85EE-216B52A90B7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49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3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3.wdp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>
            <a:fillRect/>
          </a:stretch>
        </p:blipFill>
        <p:spPr bwMode="auto">
          <a:xfrm>
            <a:off x="0" y="4876800"/>
            <a:ext cx="13004800" cy="487680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  <p:pic>
        <p:nvPicPr>
          <p:cNvPr id="5" name="Picture 7" descr="overlay-ruleShado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98436"/>
            <a:ext cx="13004800" cy="17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8571" y="2728460"/>
            <a:ext cx="10785405" cy="2090702"/>
          </a:xfrm>
        </p:spPr>
        <p:txBody>
          <a:bodyPr anchor="b" anchorCtr="0"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8571" y="4946924"/>
            <a:ext cx="10785404" cy="2492587"/>
          </a:xfrm>
        </p:spPr>
        <p:txBody>
          <a:bodyPr/>
          <a:lstStyle>
            <a:lvl1pPr marL="0" indent="0" algn="ctr">
              <a:spcBef>
                <a:spcPts val="640"/>
              </a:spcBef>
              <a:buNone/>
              <a:defRPr sz="192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87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5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63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50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38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26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136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01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fld id="{FA791912-2C4E-3348-A304-987B986F220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9105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>
            <a:fillRect/>
          </a:stretch>
        </p:blipFill>
        <p:spPr bwMode="auto">
          <a:xfrm>
            <a:off x="6502400" y="6774"/>
            <a:ext cx="65024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ruleShad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31"/>
          <a:stretch>
            <a:fillRect/>
          </a:stretch>
        </p:blipFill>
        <p:spPr bwMode="auto">
          <a:xfrm rot="16200000">
            <a:off x="1545451" y="4785362"/>
            <a:ext cx="9749084" cy="17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159" y="390144"/>
            <a:ext cx="5631078" cy="2405888"/>
          </a:xfrm>
        </p:spPr>
        <p:txBody>
          <a:bodyPr anchor="b" anchorCtr="0"/>
          <a:lstStyle>
            <a:lvl1pPr marL="0" algn="ctr" defTabSz="975340" rtl="0" eaLnBrk="1" latinLnBrk="0" hangingPunct="1">
              <a:spcBef>
                <a:spcPct val="0"/>
              </a:spcBef>
              <a:buNone/>
              <a:defRPr sz="384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18554" y="376758"/>
            <a:ext cx="5631078" cy="9000087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 rtlCol="0"/>
          <a:lstStyle>
            <a:lvl1pPr marL="0" indent="0" algn="ctr">
              <a:buNone/>
              <a:defRPr sz="2560"/>
            </a:lvl1pPr>
            <a:lvl2pPr marL="487671" indent="0">
              <a:buNone/>
              <a:defRPr sz="2987"/>
            </a:lvl2pPr>
            <a:lvl3pPr marL="975340" indent="0">
              <a:buNone/>
              <a:defRPr sz="2560"/>
            </a:lvl3pPr>
            <a:lvl4pPr marL="1463011" indent="0">
              <a:buNone/>
              <a:defRPr sz="2133"/>
            </a:lvl4pPr>
            <a:lvl5pPr marL="1950681" indent="0">
              <a:buNone/>
              <a:defRPr sz="2133"/>
            </a:lvl5pPr>
            <a:lvl6pPr marL="2438351" indent="0">
              <a:buNone/>
              <a:defRPr sz="2133"/>
            </a:lvl6pPr>
            <a:lvl7pPr marL="2926022" indent="0">
              <a:buNone/>
              <a:defRPr sz="2133"/>
            </a:lvl7pPr>
            <a:lvl8pPr marL="3413692" indent="0">
              <a:buNone/>
              <a:defRPr sz="2133"/>
            </a:lvl8pPr>
            <a:lvl9pPr marL="3901362" indent="0">
              <a:buNone/>
              <a:defRPr sz="2133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9159" y="2802917"/>
            <a:ext cx="5631078" cy="455168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lang="en-US" dirty="0"/>
            </a:lvl1pPr>
            <a:lvl2pPr marL="487671" indent="0">
              <a:buNone/>
              <a:defRPr sz="1280"/>
            </a:lvl2pPr>
            <a:lvl3pPr marL="975340" indent="0">
              <a:buNone/>
              <a:defRPr sz="1067"/>
            </a:lvl3pPr>
            <a:lvl4pPr marL="1463011" indent="0">
              <a:buNone/>
              <a:defRPr sz="960"/>
            </a:lvl4pPr>
            <a:lvl5pPr marL="1950681" indent="0">
              <a:buNone/>
              <a:defRPr sz="960"/>
            </a:lvl5pPr>
            <a:lvl6pPr marL="2438351" indent="0">
              <a:buNone/>
              <a:defRPr sz="960"/>
            </a:lvl6pPr>
            <a:lvl7pPr marL="2926022" indent="0">
              <a:buNone/>
              <a:defRPr sz="960"/>
            </a:lvl7pPr>
            <a:lvl8pPr marL="3413692" indent="0">
              <a:buNone/>
              <a:defRPr sz="960"/>
            </a:lvl8pPr>
            <a:lvl9pPr marL="3901362" indent="0">
              <a:buNone/>
              <a:defRPr sz="96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797583" y="9040144"/>
            <a:ext cx="2314223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r" defTabSz="975340" rtl="0" eaLnBrk="1" latinLnBrk="0" hangingPunct="1">
              <a:defRPr sz="128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182" y="9040144"/>
            <a:ext cx="2693530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l" defTabSz="975340" rtl="0" eaLnBrk="1" latinLnBrk="0" hangingPunct="1">
              <a:defRPr sz="128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91272" y="8161869"/>
            <a:ext cx="1079218" cy="817316"/>
          </a:xfrm>
        </p:spPr>
        <p:txBody>
          <a:bodyPr>
            <a:noAutofit/>
          </a:bodyPr>
          <a:lstStyle>
            <a:lvl1pPr eaLnBrk="1" hangingPunct="1">
              <a:defRPr sz="3840">
                <a:solidFill>
                  <a:schemeClr val="tx1"/>
                </a:solidFill>
                <a:latin typeface="Perpetua Titling MT" charset="0"/>
              </a:defRPr>
            </a:lvl1pPr>
          </a:lstStyle>
          <a:p>
            <a:fld id="{30A259E2-0C43-484A-89C0-13E98B2448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8213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4"/>
            <a:ext cx="130048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735" y="5743787"/>
            <a:ext cx="10837333" cy="1408853"/>
          </a:xfrm>
        </p:spPr>
        <p:txBody>
          <a:bodyPr anchor="b" anchorCtr="0">
            <a:normAutofit/>
          </a:bodyPr>
          <a:lstStyle>
            <a:lvl1pPr algn="ctr">
              <a:defRPr sz="384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680" y="377139"/>
            <a:ext cx="12029440" cy="5258274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 rtlCol="0"/>
          <a:lstStyle>
            <a:lvl1pPr marL="0" indent="0" algn="ctr" defTabSz="975340" rtl="0" eaLnBrk="1" latinLnBrk="0" hangingPunct="1">
              <a:spcBef>
                <a:spcPts val="2133"/>
              </a:spcBef>
              <a:buFont typeface="Calisto MT" pitchFamily="18" charset="0"/>
              <a:buNone/>
              <a:defRPr sz="256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87671" indent="0">
              <a:buNone/>
              <a:defRPr sz="2987"/>
            </a:lvl2pPr>
            <a:lvl3pPr marL="975340" indent="0">
              <a:buNone/>
              <a:defRPr sz="2560"/>
            </a:lvl3pPr>
            <a:lvl4pPr marL="1463011" indent="0">
              <a:buNone/>
              <a:defRPr sz="2133"/>
            </a:lvl4pPr>
            <a:lvl5pPr marL="1950681" indent="0">
              <a:buNone/>
              <a:defRPr sz="2133"/>
            </a:lvl5pPr>
            <a:lvl6pPr marL="2438351" indent="0">
              <a:buNone/>
              <a:defRPr sz="2133"/>
            </a:lvl6pPr>
            <a:lvl7pPr marL="2926022" indent="0">
              <a:buNone/>
              <a:defRPr sz="2133"/>
            </a:lvl7pPr>
            <a:lvl8pPr marL="3413692" indent="0">
              <a:buNone/>
              <a:defRPr sz="2133"/>
            </a:lvl8pPr>
            <a:lvl9pPr marL="3901362" indent="0">
              <a:buNone/>
              <a:defRPr sz="2133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735" y="7171767"/>
            <a:ext cx="10837333" cy="1606475"/>
          </a:xfrm>
        </p:spPr>
        <p:txBody>
          <a:bodyPr/>
          <a:lstStyle>
            <a:lvl1pPr marL="0" indent="0" algn="ctr">
              <a:lnSpc>
                <a:spcPct val="110000"/>
              </a:lnSpc>
              <a:spcBef>
                <a:spcPct val="600"/>
              </a:spcBef>
              <a:buNone/>
              <a:defRPr sz="1920">
                <a:solidFill>
                  <a:schemeClr val="bg1"/>
                </a:solidFill>
              </a:defRPr>
            </a:lvl1pPr>
            <a:lvl2pPr marL="487671" indent="0">
              <a:buNone/>
              <a:defRPr sz="1280"/>
            </a:lvl2pPr>
            <a:lvl3pPr marL="975340" indent="0">
              <a:buNone/>
              <a:defRPr sz="1067"/>
            </a:lvl3pPr>
            <a:lvl4pPr marL="1463011" indent="0">
              <a:buNone/>
              <a:defRPr sz="960"/>
            </a:lvl4pPr>
            <a:lvl5pPr marL="1950681" indent="0">
              <a:buNone/>
              <a:defRPr sz="960"/>
            </a:lvl5pPr>
            <a:lvl6pPr marL="2438351" indent="0">
              <a:buNone/>
              <a:defRPr sz="960"/>
            </a:lvl6pPr>
            <a:lvl7pPr marL="2926022" indent="0">
              <a:buNone/>
              <a:defRPr sz="960"/>
            </a:lvl7pPr>
            <a:lvl8pPr marL="3413692" indent="0">
              <a:buNone/>
              <a:defRPr sz="960"/>
            </a:lvl8pPr>
            <a:lvl9pPr marL="3901362" indent="0">
              <a:buNone/>
              <a:defRPr sz="96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446FF4-5694-2345-8BD9-F09625F65D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7652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panose="020B0502020104020203" pitchFamily="34" charset="77"/>
              </a:defRPr>
            </a:lvl1pPr>
          </a:lstStyle>
          <a:p>
            <a:fld id="{2A553F14-5A1D-874E-8885-2717A35CF00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4797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2027486"/>
            <a:ext cx="13004800" cy="7726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1867B3-6626-0448-981C-E65C155C49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2463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19"/>
          <a:stretch>
            <a:fillRect/>
          </a:stretch>
        </p:blipFill>
        <p:spPr bwMode="auto">
          <a:xfrm>
            <a:off x="0" y="6774"/>
            <a:ext cx="11090204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ruleShad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31"/>
          <a:stretch>
            <a:fillRect/>
          </a:stretch>
        </p:blipFill>
        <p:spPr bwMode="auto">
          <a:xfrm rot="5400000" flipH="1">
            <a:off x="6289042" y="4785361"/>
            <a:ext cx="9749084" cy="17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62455" y="650242"/>
            <a:ext cx="1733973" cy="8062525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8569" y="650242"/>
            <a:ext cx="9078524" cy="8062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11270828" y="9040144"/>
            <a:ext cx="1517227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r" defTabSz="975340" rtl="0" eaLnBrk="1" latinLnBrk="0" hangingPunct="1">
              <a:defRPr sz="128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46B93F-15FA-2240-BCFB-4A19EF163A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63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972" dirty="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 hasCustomPrompt="1"/>
          </p:nvPr>
        </p:nvSpPr>
        <p:spPr>
          <a:xfrm>
            <a:off x="1007164" y="2359445"/>
            <a:ext cx="10785404" cy="611180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ln>
                  <a:noFill/>
                </a:ln>
                <a:solidFill>
                  <a:srgbClr val="92D050"/>
                </a:solidFill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420747518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972" dirty="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 hasCustomPrompt="1"/>
          </p:nvPr>
        </p:nvSpPr>
        <p:spPr>
          <a:xfrm>
            <a:off x="1007164" y="2359445"/>
            <a:ext cx="10785404" cy="611180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54278439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FullBackground.jpg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2027486"/>
            <a:ext cx="13004800" cy="7726116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4EDBE-CF1A-4D44-956A-84981FD198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3994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>
            <a:fillRect/>
          </a:stretch>
        </p:blipFill>
        <p:spPr bwMode="auto">
          <a:xfrm>
            <a:off x="0" y="4876800"/>
            <a:ext cx="13004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ruleShado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98436"/>
            <a:ext cx="13004800" cy="17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8571" y="1122249"/>
            <a:ext cx="10785405" cy="2090702"/>
          </a:xfrm>
        </p:spPr>
        <p:txBody>
          <a:bodyPr anchorCtr="0"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8571" y="6719149"/>
            <a:ext cx="10785404" cy="1969845"/>
          </a:xfrm>
        </p:spPr>
        <p:txBody>
          <a:bodyPr anchor="ctr"/>
          <a:lstStyle>
            <a:lvl1pPr marL="0" indent="0" algn="ctr">
              <a:spcBef>
                <a:spcPts val="320"/>
              </a:spcBef>
              <a:buNone/>
              <a:defRPr sz="192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87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5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63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50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38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26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136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01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230039" y="3646700"/>
            <a:ext cx="2544724" cy="2460203"/>
          </a:xfrm>
          <a:prstGeom prst="ellipse">
            <a:avLst/>
          </a:prstGeom>
          <a:noFill/>
          <a:ln w="127000">
            <a:solidFill>
              <a:schemeClr val="tx2"/>
            </a:solidFill>
          </a:ln>
          <a:effectLst>
            <a:innerShdw blurRad="101600" dist="76200" dir="13500000">
              <a:prstClr val="black">
                <a:alpha val="57000"/>
              </a:prstClr>
            </a:innerShdw>
          </a:effectLst>
        </p:spPr>
        <p:txBody>
          <a:bodyPr rtlCol="0"/>
          <a:lstStyle>
            <a:lvl1pPr marL="0" indent="0" algn="ctr">
              <a:buNone/>
              <a:defRPr sz="170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  <a:endParaRPr noProof="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F6405AD6-5F5F-3843-9634-09BDCA2D35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2408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036"/>
            <a:ext cx="13004800" cy="17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6667"/>
          <a:stretch>
            <a:fillRect/>
          </a:stretch>
        </p:blipFill>
        <p:spPr bwMode="auto">
          <a:xfrm>
            <a:off x="0" y="6502400"/>
            <a:ext cx="13004800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571" y="4226562"/>
            <a:ext cx="10785404" cy="1937173"/>
          </a:xfrm>
        </p:spPr>
        <p:txBody>
          <a:bodyPr anchor="b" anchorCtr="0"/>
          <a:lstStyle>
            <a:lvl1pPr algn="ctr" defTabSz="975340" rtl="0" eaLnBrk="1" latinLnBrk="0" hangingPunct="1">
              <a:spcBef>
                <a:spcPct val="0"/>
              </a:spcBef>
              <a:buNone/>
              <a:defRPr sz="512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8571" y="6719148"/>
            <a:ext cx="10785404" cy="1988969"/>
          </a:xfrm>
        </p:spPr>
        <p:txBody>
          <a:bodyPr/>
          <a:lstStyle>
            <a:lvl1pPr marL="0" indent="0" algn="ctr" defTabSz="975340" rtl="0" eaLnBrk="1" latinLnBrk="0" hangingPunct="1">
              <a:spcBef>
                <a:spcPts val="640"/>
              </a:spcBef>
              <a:buFont typeface="Calisto MT" pitchFamily="18" charset="0"/>
              <a:buNone/>
              <a:defRPr sz="192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87671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97534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3pPr>
            <a:lvl4pPr marL="146301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95068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43835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02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69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3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B172D-7630-E94E-BAB9-8644EA6209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636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2027486"/>
            <a:ext cx="13004800" cy="7726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571" y="89251"/>
            <a:ext cx="10785405" cy="18249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8570" y="2600962"/>
            <a:ext cx="5071872" cy="6111805"/>
          </a:xfrm>
        </p:spPr>
        <p:txBody>
          <a:bodyPr/>
          <a:lstStyle>
            <a:lvl1pPr>
              <a:defRPr sz="2133"/>
            </a:lvl1pPr>
            <a:lvl2pPr>
              <a:defRPr sz="192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2103" y="2600962"/>
            <a:ext cx="5071872" cy="6111805"/>
          </a:xfrm>
        </p:spPr>
        <p:txBody>
          <a:bodyPr/>
          <a:lstStyle>
            <a:lvl1pPr>
              <a:defRPr sz="2133"/>
            </a:lvl1pPr>
            <a:lvl2pPr>
              <a:defRPr sz="192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932668-1961-0C49-91AF-53448F9C68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136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2027486"/>
            <a:ext cx="13004800" cy="7726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571" y="89251"/>
            <a:ext cx="10785405" cy="182494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8570" y="2167468"/>
            <a:ext cx="5071872" cy="1192107"/>
          </a:xfrm>
        </p:spPr>
        <p:txBody>
          <a:bodyPr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2987" b="0"/>
            </a:lvl1pPr>
            <a:lvl2pPr marL="487671" indent="0">
              <a:buNone/>
              <a:defRPr sz="2133" b="1"/>
            </a:lvl2pPr>
            <a:lvl3pPr marL="975340" indent="0">
              <a:buNone/>
              <a:defRPr sz="1920" b="1"/>
            </a:lvl3pPr>
            <a:lvl4pPr marL="1463011" indent="0">
              <a:buNone/>
              <a:defRPr sz="1707" b="1"/>
            </a:lvl4pPr>
            <a:lvl5pPr marL="1950681" indent="0">
              <a:buNone/>
              <a:defRPr sz="1707" b="1"/>
            </a:lvl5pPr>
            <a:lvl6pPr marL="2438351" indent="0">
              <a:buNone/>
              <a:defRPr sz="1707" b="1"/>
            </a:lvl6pPr>
            <a:lvl7pPr marL="2926022" indent="0">
              <a:buNone/>
              <a:defRPr sz="1707" b="1"/>
            </a:lvl7pPr>
            <a:lvl8pPr marL="3413692" indent="0">
              <a:buNone/>
              <a:defRPr sz="1707" b="1"/>
            </a:lvl8pPr>
            <a:lvl9pPr marL="39013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8570" y="3404199"/>
            <a:ext cx="5071872" cy="5308565"/>
          </a:xfrm>
        </p:spPr>
        <p:txBody>
          <a:bodyPr/>
          <a:lstStyle>
            <a:lvl1pPr>
              <a:defRPr sz="2133"/>
            </a:lvl1pPr>
            <a:lvl2pPr>
              <a:defRPr sz="192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22103" y="2167468"/>
            <a:ext cx="5071872" cy="1192107"/>
          </a:xfrm>
        </p:spPr>
        <p:txBody>
          <a:bodyPr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2987" b="0"/>
            </a:lvl1pPr>
            <a:lvl2pPr marL="487671" indent="0">
              <a:buNone/>
              <a:defRPr sz="2133" b="1"/>
            </a:lvl2pPr>
            <a:lvl3pPr marL="975340" indent="0">
              <a:buNone/>
              <a:defRPr sz="1920" b="1"/>
            </a:lvl3pPr>
            <a:lvl4pPr marL="1463011" indent="0">
              <a:buNone/>
              <a:defRPr sz="1707" b="1"/>
            </a:lvl4pPr>
            <a:lvl5pPr marL="1950681" indent="0">
              <a:buNone/>
              <a:defRPr sz="1707" b="1"/>
            </a:lvl5pPr>
            <a:lvl6pPr marL="2438351" indent="0">
              <a:buNone/>
              <a:defRPr sz="1707" b="1"/>
            </a:lvl6pPr>
            <a:lvl7pPr marL="2926022" indent="0">
              <a:buNone/>
              <a:defRPr sz="1707" b="1"/>
            </a:lvl7pPr>
            <a:lvl8pPr marL="3413692" indent="0">
              <a:buNone/>
              <a:defRPr sz="1707" b="1"/>
            </a:lvl8pPr>
            <a:lvl9pPr marL="39013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22103" y="3404199"/>
            <a:ext cx="5071872" cy="5308565"/>
          </a:xfrm>
        </p:spPr>
        <p:txBody>
          <a:bodyPr/>
          <a:lstStyle>
            <a:lvl1pPr>
              <a:defRPr sz="2133"/>
            </a:lvl1pPr>
            <a:lvl2pPr>
              <a:defRPr sz="192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BDECCF-E9C7-AE44-ACEE-B1E9FEA56A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1901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046"/>
          <a:stretch>
            <a:fillRect/>
          </a:stretch>
        </p:blipFill>
        <p:spPr bwMode="auto">
          <a:xfrm>
            <a:off x="0" y="2059095"/>
            <a:ext cx="13004800" cy="7701281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5F4261-D37C-9A44-8A21-3BBCA202C2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469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96" y="0"/>
            <a:ext cx="13004800" cy="9753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  <a:extLst/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A0431-98AA-174E-8473-AE3BD8ED02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561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>
            <a:fillRect/>
          </a:stretch>
        </p:blipFill>
        <p:spPr bwMode="auto">
          <a:xfrm>
            <a:off x="6502400" y="6774"/>
            <a:ext cx="65024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ruleShad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31"/>
          <a:stretch>
            <a:fillRect/>
          </a:stretch>
        </p:blipFill>
        <p:spPr bwMode="auto">
          <a:xfrm rot="16200000">
            <a:off x="1545451" y="4785362"/>
            <a:ext cx="9749084" cy="17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160" y="388338"/>
            <a:ext cx="5635413" cy="2403870"/>
          </a:xfrm>
        </p:spPr>
        <p:txBody>
          <a:bodyPr anchor="b" anchorCtr="0"/>
          <a:lstStyle>
            <a:lvl1pPr marL="0" algn="ctr" defTabSz="975340" rtl="0" eaLnBrk="1" latinLnBrk="0" hangingPunct="1">
              <a:spcBef>
                <a:spcPct val="0"/>
              </a:spcBef>
              <a:defRPr sz="384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1104" y="388340"/>
            <a:ext cx="5631078" cy="8324427"/>
          </a:xfrm>
        </p:spPr>
        <p:txBody>
          <a:bodyPr/>
          <a:lstStyle>
            <a:lvl1pPr>
              <a:defRPr sz="2560">
                <a:solidFill>
                  <a:schemeClr val="bg1"/>
                </a:solidFill>
              </a:defRPr>
            </a:lvl1pPr>
            <a:lvl2pPr>
              <a:defRPr sz="2347">
                <a:solidFill>
                  <a:schemeClr val="bg1"/>
                </a:solidFill>
              </a:defRPr>
            </a:lvl2pPr>
            <a:lvl3pPr>
              <a:defRPr sz="2133">
                <a:solidFill>
                  <a:schemeClr val="bg1"/>
                </a:solidFill>
              </a:defRPr>
            </a:lvl3pPr>
            <a:lvl4pPr>
              <a:defRPr sz="1920">
                <a:solidFill>
                  <a:schemeClr val="bg1"/>
                </a:solidFill>
              </a:defRPr>
            </a:lvl4pPr>
            <a:lvl5pPr>
              <a:defRPr sz="1920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9160" y="2809039"/>
            <a:ext cx="5635413" cy="45516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ctr" defTabSz="975340" rtl="0" eaLnBrk="1" latinLnBrk="0" hangingPunct="1">
              <a:lnSpc>
                <a:spcPct val="110000"/>
              </a:lnSpc>
              <a:spcBef>
                <a:spcPts val="2133"/>
              </a:spcBef>
              <a:buNone/>
              <a:defRPr sz="1920" b="0" kern="1200">
                <a:solidFill>
                  <a:schemeClr val="bg2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+mn-ea"/>
                <a:cs typeface="+mn-cs"/>
              </a:defRPr>
            </a:lvl1pPr>
            <a:lvl2pPr marL="487671" indent="0">
              <a:buNone/>
              <a:defRPr sz="1280"/>
            </a:lvl2pPr>
            <a:lvl3pPr marL="975340" indent="0">
              <a:buNone/>
              <a:defRPr sz="1067"/>
            </a:lvl3pPr>
            <a:lvl4pPr marL="1463011" indent="0">
              <a:buNone/>
              <a:defRPr sz="960"/>
            </a:lvl4pPr>
            <a:lvl5pPr marL="1950681" indent="0">
              <a:buNone/>
              <a:defRPr sz="960"/>
            </a:lvl5pPr>
            <a:lvl6pPr marL="2438351" indent="0">
              <a:buNone/>
              <a:defRPr sz="960"/>
            </a:lvl6pPr>
            <a:lvl7pPr marL="2926022" indent="0">
              <a:buNone/>
              <a:defRPr sz="960"/>
            </a:lvl7pPr>
            <a:lvl8pPr marL="3413692" indent="0">
              <a:buNone/>
              <a:defRPr sz="960"/>
            </a:lvl8pPr>
            <a:lvl9pPr marL="3901362" indent="0">
              <a:buNone/>
              <a:defRPr sz="96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793068" y="9040144"/>
            <a:ext cx="2307449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r" defTabSz="975340" rtl="0" eaLnBrk="1" latinLnBrk="0" hangingPunct="1">
              <a:defRPr sz="128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183" y="9040144"/>
            <a:ext cx="2691271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l" defTabSz="975340" rtl="0" eaLnBrk="1" latinLnBrk="0" hangingPunct="1">
              <a:defRPr sz="128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91272" y="8175414"/>
            <a:ext cx="1083733" cy="819573"/>
          </a:xfrm>
        </p:spPr>
        <p:txBody>
          <a:bodyPr>
            <a:noAutofit/>
          </a:bodyPr>
          <a:lstStyle>
            <a:lvl1pPr eaLnBrk="1" hangingPunct="1">
              <a:defRPr sz="3840">
                <a:solidFill>
                  <a:schemeClr val="tx1"/>
                </a:solidFill>
                <a:latin typeface="Perpetua Titling MT" charset="0"/>
              </a:defRPr>
            </a:lvl1pPr>
          </a:lstStyle>
          <a:p>
            <a:fld id="{14C03247-84A6-1A48-BA4B-296CA79648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048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0000">
            <a:alpha val="8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8571" y="90311"/>
            <a:ext cx="10785404" cy="1824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8571" y="2600962"/>
            <a:ext cx="10785404" cy="611180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75236" y="9040144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Marker Felt" pitchFamily="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183" y="9040144"/>
            <a:ext cx="4118187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Marker Felt" pitchFamily="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68908" y="9040144"/>
            <a:ext cx="866987" cy="51928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8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ED7E1427-DF30-9849-B4D6-07CA059A5E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36301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120" kern="1200">
          <a:solidFill>
            <a:schemeClr val="tx1"/>
          </a:solidFill>
          <a:effectLst>
            <a:outerShdw blurRad="50800" dist="12700" dir="2700000" sx="100500" sy="100500" algn="tl" rotWithShape="0">
              <a:prstClr val="black">
                <a:alpha val="60000"/>
              </a:prstClr>
            </a:outerShdw>
          </a:effectLst>
          <a:latin typeface="Gill Sans MT" panose="020B0502020104020203" pitchFamily="34" charset="77"/>
          <a:ea typeface="ＭＳ Ｐゴシック" pitchFamily="-112" charset="-128"/>
          <a:cs typeface="Gill Sans MT" panose="020B0502020104020203" pitchFamily="34" charset="77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5pPr>
      <a:lvl6pPr marL="487671" algn="ctr" rtl="0" fontAlgn="base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6pPr>
      <a:lvl7pPr marL="975340" algn="ctr" rtl="0" fontAlgn="base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7pPr>
      <a:lvl8pPr marL="1463011" algn="ctr" rtl="0" fontAlgn="base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8pPr>
      <a:lvl9pPr marL="1950681" algn="ctr" rtl="0" fontAlgn="base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01407" indent="-301407" algn="l" rtl="0" eaLnBrk="0" fontAlgn="base" hangingPunct="0">
        <a:spcBef>
          <a:spcPts val="2133"/>
        </a:spcBef>
        <a:spcAft>
          <a:spcPct val="0"/>
        </a:spcAft>
        <a:buFont typeface="Calisto MT" charset="0"/>
        <a:buChar char="•"/>
        <a:defRPr sz="2560"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Gill Sans MT" panose="020B0502020104020203" pitchFamily="34" charset="77"/>
        </a:defRPr>
      </a:lvl1pPr>
      <a:lvl2pPr marL="616361" indent="-314954" algn="l" rtl="0" eaLnBrk="0" fontAlgn="base" hangingPunct="0">
        <a:spcBef>
          <a:spcPts val="640"/>
        </a:spcBef>
        <a:spcAft>
          <a:spcPct val="0"/>
        </a:spcAft>
        <a:buClr>
          <a:srgbClr val="858585"/>
        </a:buClr>
        <a:buFont typeface="Calisto MT" charset="0"/>
        <a:buChar char="•"/>
        <a:defRPr sz="2347"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2pPr>
      <a:lvl3pPr marL="917768" indent="-301407" algn="l" rtl="0" eaLnBrk="0" fontAlgn="base" hangingPunct="0">
        <a:spcBef>
          <a:spcPts val="640"/>
        </a:spcBef>
        <a:spcAft>
          <a:spcPct val="0"/>
        </a:spcAft>
        <a:buFont typeface="Calisto MT" charset="0"/>
        <a:buChar char="•"/>
        <a:defRPr sz="2133"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3pPr>
      <a:lvl4pPr marL="1219176" indent="-301407" algn="l" rtl="0" eaLnBrk="0" fontAlgn="base" hangingPunct="0">
        <a:spcBef>
          <a:spcPts val="640"/>
        </a:spcBef>
        <a:spcAft>
          <a:spcPct val="0"/>
        </a:spcAft>
        <a:buClr>
          <a:srgbClr val="858585"/>
        </a:buClr>
        <a:buFont typeface="Calisto MT" charset="0"/>
        <a:buChar char="•"/>
        <a:defRPr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4pPr>
      <a:lvl5pPr marL="1520583" indent="-301407" algn="l" rtl="0" eaLnBrk="0" fontAlgn="base" hangingPunct="0">
        <a:spcBef>
          <a:spcPts val="640"/>
        </a:spcBef>
        <a:spcAft>
          <a:spcPct val="0"/>
        </a:spcAft>
        <a:buFont typeface="Calisto MT" charset="0"/>
        <a:buChar char="•"/>
        <a:defRPr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5pPr>
      <a:lvl6pPr marL="2682186" indent="-243835" algn="l" defTabSz="97534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6pPr>
      <a:lvl7pPr marL="3169857" indent="-243835" algn="l" defTabSz="97534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3657528" indent="-243835" algn="l" defTabSz="97534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4145197" indent="-243835" algn="l" defTabSz="97534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71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40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11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681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351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022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692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362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57120" y="3412099"/>
            <a:ext cx="8290560" cy="1219200"/>
          </a:xfrm>
        </p:spPr>
        <p:txBody>
          <a:bodyPr/>
          <a:lstStyle/>
          <a:p>
            <a:r>
              <a:rPr lang="en-US" dirty="0"/>
              <a:t>TLB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6377" y="5029085"/>
            <a:ext cx="10607703" cy="3007360"/>
          </a:xfrm>
        </p:spPr>
        <p:txBody>
          <a:bodyPr>
            <a:normAutofit fontScale="92500" lnSpcReduction="10000"/>
          </a:bodyPr>
          <a:lstStyle/>
          <a:p>
            <a:pPr marL="866973" indent="-866973" algn="l"/>
            <a:r>
              <a:rPr lang="en-US" sz="3200" b="1" dirty="0"/>
              <a:t>Questions answered in this lecture:</a:t>
            </a:r>
          </a:p>
          <a:p>
            <a:pPr marL="1408831" lvl="1" indent="-758601" algn="l"/>
            <a:r>
              <a:rPr lang="en-US" sz="3200" dirty="0">
                <a:solidFill>
                  <a:schemeClr val="bg2"/>
                </a:solidFill>
              </a:rPr>
              <a:t>Review paging...</a:t>
            </a:r>
          </a:p>
          <a:p>
            <a:pPr marL="1408831" lvl="1" indent="-758601" algn="l"/>
            <a:r>
              <a:rPr lang="en-US" sz="3200" dirty="0">
                <a:solidFill>
                  <a:schemeClr val="bg2"/>
                </a:solidFill>
              </a:rPr>
              <a:t>How can page translations be made faster?</a:t>
            </a:r>
          </a:p>
          <a:p>
            <a:pPr marL="1408831" lvl="1" indent="-758601" algn="l"/>
            <a:r>
              <a:rPr lang="en-US" sz="3200" dirty="0">
                <a:solidFill>
                  <a:schemeClr val="bg2"/>
                </a:solidFill>
              </a:rPr>
              <a:t>What is the basic idea of a TLB (Translation Lookaside Buffer)?</a:t>
            </a:r>
          </a:p>
          <a:p>
            <a:pPr marL="1408831" lvl="1" indent="-758601" algn="l"/>
            <a:r>
              <a:rPr lang="en-US" sz="3200" dirty="0">
                <a:solidFill>
                  <a:schemeClr val="bg2"/>
                </a:solidFill>
              </a:rPr>
              <a:t>What types of workloads perform well with TLBs?</a:t>
            </a:r>
          </a:p>
          <a:p>
            <a:pPr marL="1408831" lvl="1" indent="-758601" algn="l"/>
            <a:r>
              <a:rPr lang="en-US" sz="3200" dirty="0">
                <a:solidFill>
                  <a:schemeClr val="bg2"/>
                </a:solidFill>
              </a:rPr>
              <a:t>How do TLBs interact with context-switches? (if time permits)</a:t>
            </a:r>
          </a:p>
          <a:p>
            <a:pPr marL="1056619" lvl="1" indent="-568948" algn="l"/>
            <a:endParaRPr lang="en-US" sz="2400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978CEB64-A210-9845-BA02-B348DC37A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2415" y="1395635"/>
            <a:ext cx="5608320" cy="880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560" dirty="0">
                <a:solidFill>
                  <a:schemeClr val="tx1"/>
                </a:solidFill>
                <a:latin typeface="Gill Sans MT" panose="020B0502020104020203" pitchFamily="34" charset="77"/>
              </a:rPr>
              <a:t>RUTGERS UNIVERSITY</a:t>
            </a:r>
            <a:br>
              <a:rPr lang="en-US" sz="2560" dirty="0">
                <a:solidFill>
                  <a:schemeClr val="tx1"/>
                </a:solidFill>
                <a:latin typeface="Gill Sans MT" panose="020B0502020104020203" pitchFamily="34" charset="77"/>
              </a:rPr>
            </a:br>
            <a:r>
              <a:rPr lang="en-US" sz="2560" dirty="0">
                <a:solidFill>
                  <a:schemeClr val="tx1"/>
                </a:solidFill>
                <a:latin typeface="Gill Sans MT" panose="020B0502020104020203" pitchFamily="34" charset="77"/>
              </a:rPr>
              <a:t>Computer Sciences Department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F5F18865-D499-7B46-865F-30EE3D9DA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564902"/>
            <a:ext cx="4876800" cy="48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560" dirty="0">
                <a:solidFill>
                  <a:schemeClr val="tx1"/>
                </a:solidFill>
                <a:latin typeface="Gill Sans MT" panose="020B0502020104020203" pitchFamily="34" charset="77"/>
              </a:rPr>
              <a:t>CS 416 Operating Systems Design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024DE7DB-36E6-554B-9EB2-691C99D18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1414" y="2600844"/>
            <a:ext cx="2600959" cy="48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560" dirty="0" err="1">
                <a:solidFill>
                  <a:schemeClr val="tx1"/>
                </a:solidFill>
                <a:latin typeface="Gill Sans MT" panose="020B0502020104020203" pitchFamily="34" charset="77"/>
              </a:rPr>
              <a:t>Sudarsun</a:t>
            </a:r>
            <a:r>
              <a:rPr lang="en-US" sz="2560" dirty="0">
                <a:solidFill>
                  <a:schemeClr val="tx1"/>
                </a:solidFill>
                <a:latin typeface="Gill Sans MT" panose="020B0502020104020203" pitchFamily="34" charset="77"/>
              </a:rPr>
              <a:t> Kannan</a:t>
            </a:r>
          </a:p>
        </p:txBody>
      </p:sp>
      <p:sp>
        <p:nvSpPr>
          <p:cNvPr id="10" name="Shape 1025">
            <a:extLst>
              <a:ext uri="{FF2B5EF4-FFF2-40B4-BE49-F238E27FC236}">
                <a16:creationId xmlns:a16="http://schemas.microsoft.com/office/drawing/2014/main" id="{62EEF37B-0525-FA45-A743-F006560A5579}"/>
              </a:ext>
            </a:extLst>
          </p:cNvPr>
          <p:cNvSpPr txBox="1">
            <a:spLocks/>
          </p:cNvSpPr>
          <p:nvPr/>
        </p:nvSpPr>
        <p:spPr>
          <a:xfrm>
            <a:off x="220681" y="9157025"/>
            <a:ext cx="13871787" cy="510996"/>
          </a:xfrm>
          <a:prstGeom prst="rect">
            <a:avLst/>
          </a:prstGeom>
        </p:spPr>
        <p:txBody>
          <a:bodyPr vert="horz" wrap="square" lIns="97536" tIns="48768" rIns="97536" bIns="48768" numCol="1" anchor="t" anchorCtr="0" compatLnSpc="1">
            <a:prstTxWarp prst="textNoShape">
              <a:avLst/>
            </a:prstTxWarp>
            <a:normAutofit/>
          </a:bodyPr>
          <a:lstStyle>
            <a:lvl1pPr marL="401878" indent="-401878" algn="l" rtl="0" eaLnBrk="0" fontAlgn="base" hangingPunct="0">
              <a:spcBef>
                <a:spcPts val="2844"/>
              </a:spcBef>
              <a:spcAft>
                <a:spcPct val="0"/>
              </a:spcAft>
              <a:buFont typeface="Calisto MT" charset="0"/>
              <a:buChar char="•"/>
              <a:defRPr sz="3413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821818" indent="-419940" algn="l" rtl="0" eaLnBrk="0" fontAlgn="base" hangingPunct="0">
              <a:spcBef>
                <a:spcPts val="853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3129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1223696" indent="-401878" algn="l" rtl="0" eaLnBrk="0" fontAlgn="base" hangingPunct="0">
              <a:spcBef>
                <a:spcPts val="853"/>
              </a:spcBef>
              <a:spcAft>
                <a:spcPct val="0"/>
              </a:spcAft>
              <a:buFont typeface="Calisto MT" charset="0"/>
              <a:buChar char="•"/>
              <a:defRPr sz="2844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625575" indent="-401878" algn="l" rtl="0" eaLnBrk="0" fontAlgn="base" hangingPunct="0">
              <a:spcBef>
                <a:spcPts val="853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2027453" indent="-401878" algn="l" rtl="0" eaLnBrk="0" fontAlgn="base" hangingPunct="0">
              <a:spcBef>
                <a:spcPts val="853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357626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75390">
              <a:buNone/>
              <a:defRPr sz="1800">
                <a:solidFill>
                  <a:srgbClr val="000000"/>
                </a:solidFill>
              </a:defRPr>
            </a:pPr>
            <a:r>
              <a:rPr lang="en-US" sz="1920" dirty="0">
                <a:solidFill>
                  <a:schemeClr val="bg1"/>
                </a:solidFill>
              </a:rPr>
              <a:t>*Materials  modified and reused from OSTEP book and lectures of Prof. Andrea </a:t>
            </a:r>
            <a:r>
              <a:rPr lang="en-US" sz="1920" dirty="0" err="1">
                <a:solidFill>
                  <a:schemeClr val="bg1"/>
                </a:solidFill>
              </a:rPr>
              <a:t>Arpaci-Dusseau</a:t>
            </a:r>
            <a:r>
              <a:rPr lang="en-US" sz="1920" dirty="0">
                <a:solidFill>
                  <a:schemeClr val="bg1"/>
                </a:solidFill>
              </a:rPr>
              <a:t> and Prof. </a:t>
            </a:r>
            <a:r>
              <a:rPr lang="en-US" sz="1920" dirty="0" err="1">
                <a:solidFill>
                  <a:schemeClr val="bg1"/>
                </a:solidFill>
              </a:rPr>
              <a:t>Yojip</a:t>
            </a:r>
            <a:r>
              <a:rPr lang="en-US" sz="1920" dirty="0">
                <a:solidFill>
                  <a:schemeClr val="bg1"/>
                </a:solidFill>
              </a:rPr>
              <a:t> Won</a:t>
            </a:r>
          </a:p>
        </p:txBody>
      </p:sp>
    </p:spTree>
    <p:extLst>
      <p:ext uri="{BB962C8B-B14F-4D97-AF65-F5344CB8AC3E}">
        <p14:creationId xmlns:p14="http://schemas.microsoft.com/office/powerpoint/2010/main" val="2726387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TLB Associativity Trade-offs</a:t>
            </a:r>
          </a:p>
        </p:txBody>
      </p:sp>
      <p:sp>
        <p:nvSpPr>
          <p:cNvPr id="207877" name="Rectangle 5"/>
          <p:cNvSpPr>
            <a:spLocks noGrp="1" noChangeArrowheads="1"/>
          </p:cNvSpPr>
          <p:nvPr>
            <p:ph idx="1"/>
          </p:nvPr>
        </p:nvSpPr>
        <p:spPr>
          <a:xfrm>
            <a:off x="598343" y="2600962"/>
            <a:ext cx="11295633" cy="6111805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dirty="0"/>
              <a:t>Higher </a:t>
            </a:r>
            <a:r>
              <a:rPr lang="en-US" sz="2800" dirty="0" err="1"/>
              <a:t>associativity</a:t>
            </a:r>
            <a:endParaRPr lang="en-US" sz="28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800" dirty="0"/>
              <a:t>+ Better utilization, fewer collisions</a:t>
            </a:r>
          </a:p>
          <a:p>
            <a:pPr lvl="1">
              <a:lnSpc>
                <a:spcPct val="90000"/>
              </a:lnSpc>
              <a:buFontTx/>
              <a:buChar char="–"/>
            </a:pPr>
            <a:r>
              <a:rPr lang="en-US" sz="2800" dirty="0"/>
              <a:t> Slower</a:t>
            </a:r>
          </a:p>
          <a:p>
            <a:pPr lvl="1">
              <a:lnSpc>
                <a:spcPct val="90000"/>
              </a:lnSpc>
              <a:buFontTx/>
              <a:buChar char="–"/>
            </a:pPr>
            <a:r>
              <a:rPr lang="en-US" sz="2800" dirty="0"/>
              <a:t> More hardware</a:t>
            </a:r>
          </a:p>
          <a:p>
            <a:pPr>
              <a:lnSpc>
                <a:spcPct val="90000"/>
              </a:lnSpc>
              <a:buNone/>
            </a:pPr>
            <a:r>
              <a:rPr lang="en-US" sz="2800" dirty="0"/>
              <a:t>Lower </a:t>
            </a:r>
            <a:r>
              <a:rPr lang="en-US" sz="2800" dirty="0" err="1"/>
              <a:t>associativity</a:t>
            </a:r>
            <a:endParaRPr lang="en-US" sz="28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800" dirty="0"/>
              <a:t>+ Fast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800" dirty="0"/>
              <a:t>+ Simple, less hardware</a:t>
            </a:r>
          </a:p>
          <a:p>
            <a:pPr lvl="1">
              <a:lnSpc>
                <a:spcPct val="90000"/>
              </a:lnSpc>
              <a:buFontTx/>
              <a:buChar char="–"/>
            </a:pPr>
            <a:r>
              <a:rPr lang="en-US" sz="2800" dirty="0"/>
              <a:t> Greater chance of collisions</a:t>
            </a:r>
          </a:p>
          <a:p>
            <a:pPr lvl="1">
              <a:lnSpc>
                <a:spcPct val="90000"/>
              </a:lnSpc>
              <a:buFontTx/>
              <a:buChar char="–"/>
            </a:pPr>
            <a:endParaRPr lang="en-US" sz="2800" dirty="0"/>
          </a:p>
          <a:p>
            <a:pPr>
              <a:lnSpc>
                <a:spcPct val="90000"/>
              </a:lnSpc>
              <a:buNone/>
            </a:pPr>
            <a:r>
              <a:rPr lang="en-US" sz="2800" dirty="0" err="1"/>
              <a:t>TLBs</a:t>
            </a:r>
            <a:r>
              <a:rPr lang="en-US" sz="2800" dirty="0"/>
              <a:t> usually fully associative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Shape 9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500" dirty="0">
                <a:solidFill>
                  <a:srgbClr val="FFFFFF"/>
                </a:solidFill>
              </a:rPr>
              <a:t>Array Iterator </a:t>
            </a:r>
            <a:br>
              <a:rPr lang="en-US" sz="6500" dirty="0">
                <a:solidFill>
                  <a:srgbClr val="FFFFFF"/>
                </a:solidFill>
              </a:rPr>
            </a:br>
            <a:r>
              <a:rPr sz="6500" dirty="0">
                <a:solidFill>
                  <a:srgbClr val="FFFFFF"/>
                </a:solidFill>
              </a:rPr>
              <a:t>(w/ TLB)</a:t>
            </a:r>
          </a:p>
        </p:txBody>
      </p:sp>
      <p:sp>
        <p:nvSpPr>
          <p:cNvPr id="997" name="Shape 997"/>
          <p:cNvSpPr>
            <a:spLocks noGrp="1"/>
          </p:cNvSpPr>
          <p:nvPr>
            <p:ph type="body" idx="4294967295"/>
          </p:nvPr>
        </p:nvSpPr>
        <p:spPr>
          <a:xfrm>
            <a:off x="0" y="1346200"/>
            <a:ext cx="8350250" cy="5246688"/>
          </a:xfrm>
          <a:prstGeom prst="rect">
            <a:avLst/>
          </a:prstGeom>
        </p:spPr>
        <p:txBody>
          <a:bodyPr anchor="ctr"/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latin typeface="Courier"/>
                <a:ea typeface="Courier"/>
                <a:cs typeface="Courier"/>
                <a:sym typeface="Courier"/>
              </a:rPr>
              <a:t>int sum = 0;</a:t>
            </a:r>
            <a:endParaRPr lang="en-US" sz="3800" dirty="0">
              <a:latin typeface="Courier"/>
              <a:ea typeface="Courier"/>
              <a:cs typeface="Courier"/>
              <a:sym typeface="Courier"/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latin typeface="Courier"/>
                <a:ea typeface="Courier"/>
                <a:cs typeface="Courier"/>
                <a:sym typeface="Courier"/>
              </a:rPr>
              <a:t>for (i</a:t>
            </a:r>
            <a:r>
              <a:rPr lang="en-US" sz="38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3800" dirty="0"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-US" sz="38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3800" dirty="0">
                <a:latin typeface="Courier"/>
                <a:ea typeface="Courier"/>
                <a:cs typeface="Courier"/>
                <a:sym typeface="Courier"/>
              </a:rPr>
              <a:t>0; i</a:t>
            </a:r>
            <a:r>
              <a:rPr lang="en-US" sz="38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3800" dirty="0"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lang="en-US" sz="38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3800" dirty="0">
                <a:latin typeface="Courier"/>
                <a:ea typeface="Courier"/>
                <a:cs typeface="Courier"/>
                <a:sym typeface="Courier"/>
              </a:rPr>
              <a:t>2048; i++){</a:t>
            </a:r>
            <a:br>
              <a:rPr sz="3800" dirty="0">
                <a:latin typeface="Courier"/>
                <a:ea typeface="Courier"/>
                <a:cs typeface="Courier"/>
                <a:sym typeface="Courier"/>
              </a:rPr>
            </a:br>
            <a:r>
              <a:rPr lang="en-US" sz="3800" dirty="0"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sz="3800" dirty="0">
                <a:latin typeface="Courier"/>
                <a:ea typeface="Courier"/>
                <a:cs typeface="Courier"/>
                <a:sym typeface="Courier"/>
              </a:rPr>
              <a:t>sum += </a:t>
            </a:r>
            <a:r>
              <a:rPr sz="3800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a[i]</a:t>
            </a:r>
            <a:r>
              <a:rPr sz="3800" dirty="0">
                <a:latin typeface="Courier"/>
                <a:ea typeface="Courier"/>
                <a:cs typeface="Courier"/>
                <a:sym typeface="Courier"/>
              </a:rPr>
              <a:t>;</a:t>
            </a:r>
            <a:endParaRPr lang="en-US" sz="3800" dirty="0">
              <a:latin typeface="Courier"/>
              <a:ea typeface="Courier"/>
              <a:cs typeface="Courier"/>
              <a:sym typeface="Courier"/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latin typeface="Courier"/>
                <a:ea typeface="Courier"/>
                <a:cs typeface="Courier"/>
                <a:sym typeface="Courier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280854" y="5690363"/>
            <a:ext cx="768076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latin typeface="Gill Sans MT" panose="020B0502020104020203" pitchFamily="34" charset="77"/>
              </a:rPr>
              <a:t>Assume following virtual address stream: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latin typeface="Gill Sans MT" panose="020B0502020104020203" pitchFamily="34" charset="77"/>
              </a:rPr>
              <a:t>load 0x1000</a:t>
            </a:r>
            <a:br>
              <a:rPr lang="en-US" sz="2800" dirty="0">
                <a:latin typeface="Gill Sans MT" panose="020B0502020104020203" pitchFamily="34" charset="77"/>
              </a:rPr>
            </a:br>
            <a:br>
              <a:rPr lang="en-US" sz="2800" dirty="0">
                <a:latin typeface="Gill Sans MT" panose="020B0502020104020203" pitchFamily="34" charset="77"/>
              </a:rPr>
            </a:br>
            <a:r>
              <a:rPr lang="en-US" sz="2800" dirty="0">
                <a:latin typeface="Gill Sans MT" panose="020B0502020104020203" pitchFamily="34" charset="77"/>
              </a:rPr>
              <a:t>load 0x1004</a:t>
            </a:r>
            <a:br>
              <a:rPr lang="en-US" sz="2800" dirty="0">
                <a:latin typeface="Gill Sans MT" panose="020B0502020104020203" pitchFamily="34" charset="77"/>
              </a:rPr>
            </a:br>
            <a:br>
              <a:rPr lang="en-US" sz="2800" dirty="0">
                <a:latin typeface="Gill Sans MT" panose="020B0502020104020203" pitchFamily="34" charset="77"/>
              </a:rPr>
            </a:br>
            <a:r>
              <a:rPr lang="en-US" sz="2800" dirty="0">
                <a:latin typeface="Gill Sans MT" panose="020B0502020104020203" pitchFamily="34" charset="77"/>
              </a:rPr>
              <a:t>load 0x1008</a:t>
            </a:r>
            <a:br>
              <a:rPr lang="en-US" sz="2800" dirty="0">
                <a:latin typeface="Gill Sans MT" panose="020B0502020104020203" pitchFamily="34" charset="77"/>
              </a:rPr>
            </a:br>
            <a:br>
              <a:rPr lang="en-US" sz="2800" dirty="0">
                <a:latin typeface="Gill Sans MT" panose="020B0502020104020203" pitchFamily="34" charset="77"/>
              </a:rPr>
            </a:br>
            <a:r>
              <a:rPr lang="en-US" sz="2800" dirty="0">
                <a:latin typeface="Gill Sans MT" panose="020B0502020104020203" pitchFamily="34" charset="77"/>
              </a:rPr>
              <a:t>load 0x100C</a:t>
            </a:r>
            <a:br>
              <a:rPr lang="en-US" sz="2800" dirty="0">
                <a:latin typeface="Gill Sans MT" panose="020B0502020104020203" pitchFamily="34" charset="77"/>
              </a:rPr>
            </a:br>
            <a:r>
              <a:rPr lang="en-US" sz="2800" dirty="0">
                <a:latin typeface="Gill Sans MT" panose="020B0502020104020203" pitchFamily="34" charset="77"/>
              </a:rPr>
              <a:t>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61213" y="6880485"/>
            <a:ext cx="6949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will TLB behavior look like?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Shape 1460"/>
          <p:cNvSpPr/>
          <p:nvPr/>
        </p:nvSpPr>
        <p:spPr>
          <a:xfrm>
            <a:off x="8359632" y="2729180"/>
            <a:ext cx="448835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dirty="0"/>
              <a:t>Virt</a:t>
            </a:r>
          </a:p>
        </p:txBody>
      </p:sp>
      <p:sp>
        <p:nvSpPr>
          <p:cNvPr id="1461" name="Shape 1461"/>
          <p:cNvSpPr/>
          <p:nvPr/>
        </p:nvSpPr>
        <p:spPr>
          <a:xfrm>
            <a:off x="10954630" y="2719001"/>
            <a:ext cx="615760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dirty="0"/>
              <a:t>Phys</a:t>
            </a:r>
          </a:p>
        </p:txBody>
      </p:sp>
      <p:sp>
        <p:nvSpPr>
          <p:cNvPr id="1462" name="Shape 1462"/>
          <p:cNvSpPr/>
          <p:nvPr/>
        </p:nvSpPr>
        <p:spPr>
          <a:xfrm flipH="1" flipV="1">
            <a:off x="3623407" y="3437518"/>
            <a:ext cx="1009408" cy="1201047"/>
          </a:xfrm>
          <a:prstGeom prst="line">
            <a:avLst/>
          </a:prstGeom>
          <a:ln w="25400">
            <a:solidFill>
              <a:schemeClr val="bg1"/>
            </a:solidFill>
            <a:miter lim="400000"/>
            <a:tailEnd type="triangle"/>
          </a:ln>
        </p:spPr>
        <p:txBody>
          <a:bodyPr lIns="50797" tIns="50797" rIns="50797" bIns="50797" anchor="ctr"/>
          <a:lstStyle/>
          <a:p>
            <a:pPr lvl="0">
              <a:defRPr sz="2600"/>
            </a:pPr>
            <a:endParaRPr/>
          </a:p>
        </p:txBody>
      </p:sp>
      <p:sp>
        <p:nvSpPr>
          <p:cNvPr id="1463" name="Shape 1463"/>
          <p:cNvSpPr/>
          <p:nvPr/>
        </p:nvSpPr>
        <p:spPr>
          <a:xfrm>
            <a:off x="1035912" y="4154194"/>
            <a:ext cx="2500523" cy="762042"/>
          </a:xfrm>
          <a:prstGeom prst="rect">
            <a:avLst/>
          </a:prstGeom>
          <a:solidFill>
            <a:srgbClr val="E8A433"/>
          </a:solidFill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dirty="0"/>
              <a:t>P1</a:t>
            </a:r>
          </a:p>
        </p:txBody>
      </p:sp>
      <p:sp>
        <p:nvSpPr>
          <p:cNvPr id="1464" name="Shape 1464"/>
          <p:cNvSpPr/>
          <p:nvPr/>
        </p:nvSpPr>
        <p:spPr>
          <a:xfrm>
            <a:off x="1035912" y="4916194"/>
            <a:ext cx="2500523" cy="762041"/>
          </a:xfrm>
          <a:prstGeom prst="rect">
            <a:avLst/>
          </a:prstGeom>
          <a:solidFill>
            <a:srgbClr val="5747C1"/>
          </a:solidFill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dirty="0"/>
              <a:t>P2</a:t>
            </a:r>
          </a:p>
        </p:txBody>
      </p:sp>
      <p:sp>
        <p:nvSpPr>
          <p:cNvPr id="1465" name="Shape 1465"/>
          <p:cNvSpPr/>
          <p:nvPr/>
        </p:nvSpPr>
        <p:spPr>
          <a:xfrm>
            <a:off x="1035912" y="5678195"/>
            <a:ext cx="2500523" cy="762041"/>
          </a:xfrm>
          <a:prstGeom prst="rect">
            <a:avLst/>
          </a:prstGeom>
          <a:solidFill>
            <a:srgbClr val="5747C1"/>
          </a:solidFill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dirty="0"/>
              <a:t>P2</a:t>
            </a:r>
          </a:p>
        </p:txBody>
      </p:sp>
      <p:sp>
        <p:nvSpPr>
          <p:cNvPr id="1466" name="Shape 1466"/>
          <p:cNvSpPr/>
          <p:nvPr/>
        </p:nvSpPr>
        <p:spPr>
          <a:xfrm>
            <a:off x="1035912" y="6440195"/>
            <a:ext cx="2500523" cy="762041"/>
          </a:xfrm>
          <a:prstGeom prst="rect">
            <a:avLst/>
          </a:prstGeom>
          <a:solidFill>
            <a:srgbClr val="E8A433"/>
          </a:solidFill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dirty="0"/>
              <a:t>P1</a:t>
            </a:r>
          </a:p>
        </p:txBody>
      </p:sp>
      <p:sp>
        <p:nvSpPr>
          <p:cNvPr id="1467" name="Shape 1467"/>
          <p:cNvSpPr/>
          <p:nvPr/>
        </p:nvSpPr>
        <p:spPr>
          <a:xfrm>
            <a:off x="1035912" y="3392194"/>
            <a:ext cx="2500523" cy="491568"/>
          </a:xfrm>
          <a:prstGeom prst="rect">
            <a:avLst/>
          </a:prstGeom>
          <a:solidFill>
            <a:srgbClr val="53585F"/>
          </a:solidFill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/>
              <a:t>PT</a:t>
            </a:r>
          </a:p>
        </p:txBody>
      </p:sp>
      <p:sp>
        <p:nvSpPr>
          <p:cNvPr id="1468" name="Shape 1468"/>
          <p:cNvSpPr/>
          <p:nvPr/>
        </p:nvSpPr>
        <p:spPr>
          <a:xfrm>
            <a:off x="1035912" y="7202194"/>
            <a:ext cx="2500523" cy="762041"/>
          </a:xfrm>
          <a:prstGeom prst="rect">
            <a:avLst/>
          </a:prstGeom>
          <a:solidFill>
            <a:srgbClr val="E8A433"/>
          </a:solidFill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dirty="0"/>
              <a:t>P1</a:t>
            </a:r>
          </a:p>
        </p:txBody>
      </p:sp>
      <p:sp>
        <p:nvSpPr>
          <p:cNvPr id="1469" name="Shape 1469"/>
          <p:cNvSpPr/>
          <p:nvPr/>
        </p:nvSpPr>
        <p:spPr>
          <a:xfrm>
            <a:off x="282912" y="6261237"/>
            <a:ext cx="723850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/>
              <a:t>16 KB</a:t>
            </a:r>
          </a:p>
        </p:txBody>
      </p:sp>
      <p:sp>
        <p:nvSpPr>
          <p:cNvPr id="1470" name="Shape 1470"/>
          <p:cNvSpPr/>
          <p:nvPr/>
        </p:nvSpPr>
        <p:spPr>
          <a:xfrm>
            <a:off x="282912" y="6985137"/>
            <a:ext cx="723850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/>
              <a:t>20 KB</a:t>
            </a:r>
          </a:p>
        </p:txBody>
      </p:sp>
      <p:sp>
        <p:nvSpPr>
          <p:cNvPr id="1471" name="Shape 1471"/>
          <p:cNvSpPr/>
          <p:nvPr/>
        </p:nvSpPr>
        <p:spPr>
          <a:xfrm>
            <a:off x="282912" y="7747136"/>
            <a:ext cx="723850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/>
              <a:t>24 KB</a:t>
            </a:r>
          </a:p>
        </p:txBody>
      </p:sp>
      <p:sp>
        <p:nvSpPr>
          <p:cNvPr id="1472" name="Shape 1472"/>
          <p:cNvSpPr/>
          <p:nvPr/>
        </p:nvSpPr>
        <p:spPr>
          <a:xfrm>
            <a:off x="400581" y="4737236"/>
            <a:ext cx="606180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/>
              <a:t>8 KB</a:t>
            </a:r>
          </a:p>
        </p:txBody>
      </p:sp>
      <p:sp>
        <p:nvSpPr>
          <p:cNvPr id="1473" name="Shape 1473"/>
          <p:cNvSpPr/>
          <p:nvPr/>
        </p:nvSpPr>
        <p:spPr>
          <a:xfrm>
            <a:off x="282912" y="5499236"/>
            <a:ext cx="723850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/>
              <a:t>12 KB</a:t>
            </a:r>
          </a:p>
        </p:txBody>
      </p:sp>
      <p:sp>
        <p:nvSpPr>
          <p:cNvPr id="1474" name="Shape 1474"/>
          <p:cNvSpPr/>
          <p:nvPr/>
        </p:nvSpPr>
        <p:spPr>
          <a:xfrm>
            <a:off x="400581" y="3975236"/>
            <a:ext cx="606180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/>
              <a:t>4 KB</a:t>
            </a:r>
          </a:p>
        </p:txBody>
      </p:sp>
      <p:sp>
        <p:nvSpPr>
          <p:cNvPr id="1475" name="Shape 1475"/>
          <p:cNvSpPr/>
          <p:nvPr/>
        </p:nvSpPr>
        <p:spPr>
          <a:xfrm>
            <a:off x="400581" y="3213237"/>
            <a:ext cx="606180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/>
              <a:t>0 KB</a:t>
            </a:r>
          </a:p>
        </p:txBody>
      </p:sp>
      <p:sp>
        <p:nvSpPr>
          <p:cNvPr id="1476" name="Shape 1476"/>
          <p:cNvSpPr/>
          <p:nvPr/>
        </p:nvSpPr>
        <p:spPr>
          <a:xfrm>
            <a:off x="1035912" y="3776602"/>
            <a:ext cx="2500523" cy="377634"/>
          </a:xfrm>
          <a:prstGeom prst="rect">
            <a:avLst/>
          </a:prstGeom>
          <a:solidFill>
            <a:srgbClr val="A6AAA8"/>
          </a:solidFill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/>
              <a:t>PT</a:t>
            </a:r>
          </a:p>
        </p:txBody>
      </p:sp>
      <p:sp>
        <p:nvSpPr>
          <p:cNvPr id="1477" name="Shape 1477"/>
          <p:cNvSpPr/>
          <p:nvPr/>
        </p:nvSpPr>
        <p:spPr>
          <a:xfrm>
            <a:off x="4565183" y="4121617"/>
            <a:ext cx="1344438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/>
              <a:t>P1 pagetable</a:t>
            </a:r>
          </a:p>
        </p:txBody>
      </p:sp>
      <p:sp>
        <p:nvSpPr>
          <p:cNvPr id="1478" name="Shape 1478"/>
          <p:cNvSpPr/>
          <p:nvPr/>
        </p:nvSpPr>
        <p:spPr>
          <a:xfrm>
            <a:off x="4239112" y="4576323"/>
            <a:ext cx="641766" cy="49530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dirty="0"/>
              <a:t>1</a:t>
            </a:r>
          </a:p>
        </p:txBody>
      </p:sp>
      <p:sp>
        <p:nvSpPr>
          <p:cNvPr id="1479" name="Shape 1479"/>
          <p:cNvSpPr/>
          <p:nvPr/>
        </p:nvSpPr>
        <p:spPr>
          <a:xfrm>
            <a:off x="4892390" y="4576323"/>
            <a:ext cx="641766" cy="49530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dirty="0"/>
              <a:t>5</a:t>
            </a:r>
          </a:p>
        </p:txBody>
      </p:sp>
      <p:sp>
        <p:nvSpPr>
          <p:cNvPr id="1480" name="Shape 1480"/>
          <p:cNvSpPr/>
          <p:nvPr/>
        </p:nvSpPr>
        <p:spPr>
          <a:xfrm>
            <a:off x="5545670" y="4576323"/>
            <a:ext cx="641766" cy="49530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dirty="0"/>
              <a:t>4</a:t>
            </a:r>
          </a:p>
        </p:txBody>
      </p:sp>
      <p:sp>
        <p:nvSpPr>
          <p:cNvPr id="1481" name="Shape 1481"/>
          <p:cNvSpPr/>
          <p:nvPr/>
        </p:nvSpPr>
        <p:spPr>
          <a:xfrm>
            <a:off x="6130379" y="4576323"/>
            <a:ext cx="641766" cy="49530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dirty="0"/>
              <a:t>…</a:t>
            </a:r>
          </a:p>
        </p:txBody>
      </p:sp>
      <p:sp>
        <p:nvSpPr>
          <p:cNvPr id="1482" name="Shape 1482"/>
          <p:cNvSpPr/>
          <p:nvPr/>
        </p:nvSpPr>
        <p:spPr>
          <a:xfrm>
            <a:off x="1035912" y="7964194"/>
            <a:ext cx="2500523" cy="762041"/>
          </a:xfrm>
          <a:prstGeom prst="rect">
            <a:avLst/>
          </a:prstGeom>
          <a:solidFill>
            <a:srgbClr val="5747C1"/>
          </a:solidFill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dirty="0"/>
              <a:t>P2</a:t>
            </a:r>
          </a:p>
        </p:txBody>
      </p:sp>
      <p:sp>
        <p:nvSpPr>
          <p:cNvPr id="1483" name="Shape 1483"/>
          <p:cNvSpPr/>
          <p:nvPr/>
        </p:nvSpPr>
        <p:spPr>
          <a:xfrm>
            <a:off x="282912" y="8509136"/>
            <a:ext cx="723850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/>
              <a:t>28 KB</a:t>
            </a:r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 Accesses: </a:t>
            </a:r>
            <a:br>
              <a:rPr lang="en-US" dirty="0"/>
            </a:br>
            <a:r>
              <a:rPr lang="en-US" dirty="0"/>
              <a:t>Sequential Example</a:t>
            </a:r>
          </a:p>
        </p:txBody>
      </p:sp>
      <p:sp>
        <p:nvSpPr>
          <p:cNvPr id="1484" name="Shape 1484"/>
          <p:cNvSpPr>
            <a:spLocks noGrp="1"/>
          </p:cNvSpPr>
          <p:nvPr>
            <p:ph type="body" idx="4294967295"/>
          </p:nvPr>
        </p:nvSpPr>
        <p:spPr>
          <a:xfrm>
            <a:off x="10491788" y="3133725"/>
            <a:ext cx="2513012" cy="600868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333333"/>
                </a:solidFill>
                <a:effectLst/>
              </a:rPr>
              <a:t>load 0x1000</a:t>
            </a:r>
            <a:endParaRPr lang="en-US" sz="2800" dirty="0">
              <a:solidFill>
                <a:srgbClr val="333333"/>
              </a:solidFill>
              <a:effectLst/>
            </a:endParaRPr>
          </a:p>
          <a:p>
            <a:pPr marL="118527" lvl="0">
              <a:spcBef>
                <a:spcPts val="933"/>
              </a:spcBef>
              <a:buNone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rgbClr val="333333"/>
              </a:solidFill>
              <a:effectLst/>
            </a:endParaRPr>
          </a:p>
          <a:p>
            <a:pPr marL="118527" lvl="0"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333333"/>
                </a:solidFill>
                <a:effectLst/>
              </a:rPr>
              <a:t>l</a:t>
            </a:r>
            <a:r>
              <a:rPr sz="2800" dirty="0">
                <a:solidFill>
                  <a:srgbClr val="333333"/>
                </a:solidFill>
                <a:effectLst/>
              </a:rPr>
              <a:t>oad 0x1004</a:t>
            </a:r>
            <a:endParaRPr lang="en-US" sz="2800" dirty="0">
              <a:solidFill>
                <a:srgbClr val="333333"/>
              </a:solidFill>
              <a:effectLst/>
            </a:endParaRPr>
          </a:p>
          <a:p>
            <a:pPr marL="118527" lvl="0">
              <a:spcBef>
                <a:spcPts val="333"/>
              </a:spcBef>
              <a:buNone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rgbClr val="333333"/>
              </a:solidFill>
              <a:effectLst/>
            </a:endParaRPr>
          </a:p>
          <a:p>
            <a:pPr marL="118527" lvl="0">
              <a:spcBef>
                <a:spcPts val="333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333333"/>
                </a:solidFill>
                <a:effectLst/>
              </a:rPr>
              <a:t>l</a:t>
            </a:r>
            <a:r>
              <a:rPr sz="2800" dirty="0">
                <a:solidFill>
                  <a:srgbClr val="333333"/>
                </a:solidFill>
                <a:effectLst/>
              </a:rPr>
              <a:t>oad 0x1008</a:t>
            </a:r>
            <a:endParaRPr lang="en-US" sz="2800" dirty="0">
              <a:solidFill>
                <a:srgbClr val="333333"/>
              </a:solidFill>
              <a:effectLst/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333333"/>
                </a:solidFill>
                <a:effectLst/>
              </a:rPr>
              <a:t>load 0x100</a:t>
            </a:r>
            <a:r>
              <a:rPr lang="en-US" sz="2800" dirty="0">
                <a:solidFill>
                  <a:srgbClr val="333333"/>
                </a:solidFill>
                <a:effectLst/>
              </a:rPr>
              <a:t>c</a:t>
            </a:r>
          </a:p>
          <a:p>
            <a:pPr lvl="0">
              <a:spcBef>
                <a:spcPts val="3333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333333"/>
                </a:solidFill>
                <a:effectLst/>
              </a:rPr>
              <a:t>…</a:t>
            </a:r>
            <a:endParaRPr lang="en-US" sz="2800" dirty="0">
              <a:solidFill>
                <a:srgbClr val="333333"/>
              </a:solidFill>
              <a:effectLst/>
            </a:endParaRPr>
          </a:p>
          <a:p>
            <a:pPr lvl="0">
              <a:spcBef>
                <a:spcPts val="60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333333"/>
                </a:solidFill>
                <a:effectLst/>
              </a:rPr>
              <a:t>load 0x2000</a:t>
            </a:r>
            <a:endParaRPr lang="en-US" sz="2800" dirty="0">
              <a:solidFill>
                <a:srgbClr val="333333"/>
              </a:solidFill>
              <a:effectLst/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333333"/>
                </a:solidFill>
                <a:effectLst/>
              </a:rPr>
              <a:t>load 0x2004</a:t>
            </a:r>
          </a:p>
        </p:txBody>
      </p:sp>
      <p:sp>
        <p:nvSpPr>
          <p:cNvPr id="1485" name="Shape 1485"/>
          <p:cNvSpPr/>
          <p:nvPr/>
        </p:nvSpPr>
        <p:spPr>
          <a:xfrm>
            <a:off x="7944842" y="3169145"/>
            <a:ext cx="2525922" cy="60084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333333"/>
                </a:solidFill>
                <a:latin typeface="Gill Sans MT" panose="020B0502020104020203" pitchFamily="34" charset="77"/>
              </a:rPr>
              <a:t>load 0x0004</a:t>
            </a:r>
            <a:endParaRPr lang="en-US" sz="2800" dirty="0">
              <a:solidFill>
                <a:srgbClr val="333333"/>
              </a:solidFill>
              <a:latin typeface="Gill Sans MT" panose="020B0502020104020203" pitchFamily="34" charset="77"/>
            </a:endParaRP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C00000"/>
                </a:solidFill>
                <a:latin typeface="Gill Sans MT" panose="020B0502020104020203" pitchFamily="34" charset="77"/>
              </a:rPr>
              <a:t>load 0x5000</a:t>
            </a:r>
            <a:endParaRPr lang="en-US" sz="2800" dirty="0">
              <a:solidFill>
                <a:srgbClr val="C00000"/>
              </a:solidFill>
              <a:latin typeface="Gill Sans MT" panose="020B0502020104020203" pitchFamily="34" charset="77"/>
            </a:endParaRPr>
          </a:p>
          <a:p>
            <a:pPr algn="l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333333"/>
                </a:solidFill>
                <a:latin typeface="Gill Sans MT" panose="020B0502020104020203" pitchFamily="34" charset="77"/>
              </a:rPr>
              <a:t>(TLB</a:t>
            </a:r>
            <a:r>
              <a:rPr lang="en-US" sz="2800" dirty="0">
                <a:solidFill>
                  <a:srgbClr val="333333"/>
                </a:solidFill>
                <a:latin typeface="Gill Sans MT" panose="020B0502020104020203" pitchFamily="34" charset="77"/>
              </a:rPr>
              <a:t> hit</a:t>
            </a:r>
            <a:r>
              <a:rPr sz="2800" dirty="0">
                <a:solidFill>
                  <a:srgbClr val="333333"/>
                </a:solidFill>
                <a:latin typeface="Gill Sans MT" panose="020B0502020104020203" pitchFamily="34" charset="77"/>
              </a:rPr>
              <a:t>)</a:t>
            </a:r>
            <a:endParaRPr lang="en-US" sz="2800" dirty="0">
              <a:solidFill>
                <a:srgbClr val="333333"/>
              </a:solidFill>
              <a:latin typeface="Gill Sans MT" panose="020B0502020104020203" pitchFamily="34" charset="77"/>
            </a:endParaRP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333333"/>
                </a:solidFill>
                <a:latin typeface="Gill Sans MT" panose="020B0502020104020203" pitchFamily="34" charset="77"/>
              </a:rPr>
              <a:t>load 0x5004</a:t>
            </a:r>
            <a:endParaRPr lang="en-US" sz="2800" dirty="0">
              <a:solidFill>
                <a:srgbClr val="333333"/>
              </a:solidFill>
              <a:latin typeface="Gill Sans MT" panose="020B0502020104020203" pitchFamily="34" charset="77"/>
            </a:endParaRPr>
          </a:p>
          <a:p>
            <a:pPr algn="l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333333"/>
                </a:solidFill>
                <a:latin typeface="Gill Sans MT" panose="020B0502020104020203" pitchFamily="34" charset="77"/>
              </a:rPr>
              <a:t>(TLB</a:t>
            </a:r>
            <a:r>
              <a:rPr lang="en-US" sz="2800" dirty="0">
                <a:solidFill>
                  <a:srgbClr val="333333"/>
                </a:solidFill>
                <a:latin typeface="Gill Sans MT" panose="020B0502020104020203" pitchFamily="34" charset="77"/>
              </a:rPr>
              <a:t> hit</a:t>
            </a:r>
            <a:r>
              <a:rPr sz="2800" dirty="0">
                <a:solidFill>
                  <a:srgbClr val="333333"/>
                </a:solidFill>
                <a:latin typeface="Gill Sans MT" panose="020B0502020104020203" pitchFamily="34" charset="77"/>
              </a:rPr>
              <a:t>)</a:t>
            </a:r>
            <a:endParaRPr lang="en-US" sz="2800" dirty="0">
              <a:solidFill>
                <a:srgbClr val="333333"/>
              </a:solidFill>
              <a:latin typeface="Gill Sans MT" panose="020B0502020104020203" pitchFamily="34" charset="77"/>
            </a:endParaRP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333333"/>
                </a:solidFill>
                <a:latin typeface="Gill Sans MT" panose="020B0502020104020203" pitchFamily="34" charset="77"/>
              </a:rPr>
              <a:t>load 0x5008</a:t>
            </a:r>
            <a:endParaRPr lang="en-US" sz="2800" dirty="0">
              <a:solidFill>
                <a:srgbClr val="333333"/>
              </a:solidFill>
              <a:latin typeface="Gill Sans MT" panose="020B0502020104020203" pitchFamily="34" charset="77"/>
            </a:endParaRP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333333"/>
                </a:solidFill>
                <a:latin typeface="Gill Sans MT" panose="020B0502020104020203" pitchFamily="34" charset="77"/>
              </a:rPr>
              <a:t>(TLB</a:t>
            </a:r>
            <a:r>
              <a:rPr lang="en-US" sz="2800" dirty="0">
                <a:solidFill>
                  <a:srgbClr val="333333"/>
                </a:solidFill>
                <a:latin typeface="Gill Sans MT" panose="020B0502020104020203" pitchFamily="34" charset="77"/>
              </a:rPr>
              <a:t> hit</a:t>
            </a:r>
            <a:r>
              <a:rPr sz="2800" dirty="0">
                <a:solidFill>
                  <a:srgbClr val="333333"/>
                </a:solidFill>
                <a:latin typeface="Gill Sans MT" panose="020B0502020104020203" pitchFamily="34" charset="77"/>
              </a:rPr>
              <a:t>)</a:t>
            </a:r>
            <a:endParaRPr lang="en-US" sz="2800" dirty="0">
              <a:solidFill>
                <a:srgbClr val="333333"/>
              </a:solidFill>
              <a:latin typeface="Gill Sans MT" panose="020B0502020104020203" pitchFamily="34" charset="77"/>
            </a:endParaRP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333333"/>
                </a:solidFill>
                <a:latin typeface="Gill Sans MT" panose="020B0502020104020203" pitchFamily="34" charset="77"/>
              </a:rPr>
              <a:t>load 0x500C</a:t>
            </a:r>
            <a:br>
              <a:rPr sz="2800" dirty="0">
                <a:solidFill>
                  <a:srgbClr val="333333"/>
                </a:solidFill>
                <a:latin typeface="Gill Sans MT" panose="020B0502020104020203" pitchFamily="34" charset="77"/>
              </a:rPr>
            </a:br>
            <a:r>
              <a:rPr lang="en-US" sz="2800" dirty="0">
                <a:solidFill>
                  <a:srgbClr val="333333"/>
                </a:solidFill>
                <a:latin typeface="Gill Sans MT" panose="020B0502020104020203" pitchFamily="34" charset="77"/>
              </a:rPr>
              <a:t>…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333333"/>
                </a:solidFill>
                <a:latin typeface="Gill Sans MT" panose="020B0502020104020203" pitchFamily="34" charset="77"/>
              </a:rPr>
              <a:t>load 0x0008</a:t>
            </a:r>
            <a:endParaRPr lang="en-US" sz="2800" dirty="0">
              <a:solidFill>
                <a:srgbClr val="333333"/>
              </a:solidFill>
              <a:latin typeface="Gill Sans MT" panose="020B0502020104020203" pitchFamily="34" charset="77"/>
            </a:endParaRP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C00000"/>
                </a:solidFill>
                <a:latin typeface="Gill Sans MT" panose="020B0502020104020203" pitchFamily="34" charset="77"/>
              </a:rPr>
              <a:t>l</a:t>
            </a:r>
            <a:r>
              <a:rPr sz="2800" dirty="0">
                <a:solidFill>
                  <a:srgbClr val="C00000"/>
                </a:solidFill>
                <a:latin typeface="Gill Sans MT" panose="020B0502020104020203" pitchFamily="34" charset="77"/>
              </a:rPr>
              <a:t>oad 0x4000</a:t>
            </a:r>
            <a:endParaRPr lang="en-US" sz="2800" dirty="0">
              <a:solidFill>
                <a:srgbClr val="C00000"/>
              </a:solidFill>
              <a:latin typeface="Gill Sans MT" panose="020B0502020104020203" pitchFamily="34" charset="77"/>
            </a:endParaRP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333333"/>
                </a:solidFill>
                <a:latin typeface="Gill Sans MT" panose="020B0502020104020203" pitchFamily="34" charset="77"/>
              </a:rPr>
              <a:t>(TLB</a:t>
            </a:r>
            <a:r>
              <a:rPr lang="en-US" sz="2800" dirty="0">
                <a:solidFill>
                  <a:srgbClr val="333333"/>
                </a:solidFill>
                <a:latin typeface="Gill Sans MT" panose="020B0502020104020203" pitchFamily="34" charset="77"/>
              </a:rPr>
              <a:t> hit</a:t>
            </a:r>
            <a:r>
              <a:rPr sz="2800" dirty="0">
                <a:solidFill>
                  <a:srgbClr val="333333"/>
                </a:solidFill>
                <a:latin typeface="Gill Sans MT" panose="020B0502020104020203" pitchFamily="34" charset="77"/>
              </a:rPr>
              <a:t>)</a:t>
            </a:r>
            <a:endParaRPr lang="en-US" sz="2800" dirty="0">
              <a:solidFill>
                <a:srgbClr val="333333"/>
              </a:solidFill>
              <a:latin typeface="Gill Sans MT" panose="020B0502020104020203" pitchFamily="34" charset="77"/>
            </a:endParaRP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333333"/>
                </a:solidFill>
                <a:latin typeface="Gill Sans MT" panose="020B0502020104020203" pitchFamily="34" charset="77"/>
              </a:rPr>
              <a:t>load </a:t>
            </a:r>
            <a:r>
              <a:rPr sz="2800" dirty="0">
                <a:solidFill>
                  <a:srgbClr val="333333"/>
                </a:solidFill>
                <a:latin typeface="Gill Sans MT" panose="020B0502020104020203" pitchFamily="34" charset="77"/>
              </a:rPr>
              <a:t>0x4004</a:t>
            </a:r>
          </a:p>
        </p:txBody>
      </p:sp>
      <p:sp>
        <p:nvSpPr>
          <p:cNvPr id="1486" name="Shape 1486"/>
          <p:cNvSpPr/>
          <p:nvPr/>
        </p:nvSpPr>
        <p:spPr>
          <a:xfrm>
            <a:off x="4449867" y="5107423"/>
            <a:ext cx="220257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/>
              <a:t>0</a:t>
            </a:r>
          </a:p>
        </p:txBody>
      </p:sp>
      <p:sp>
        <p:nvSpPr>
          <p:cNvPr id="1487" name="Shape 1487"/>
          <p:cNvSpPr/>
          <p:nvPr/>
        </p:nvSpPr>
        <p:spPr>
          <a:xfrm>
            <a:off x="5084868" y="5107423"/>
            <a:ext cx="220257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/>
              <a:t>1</a:t>
            </a:r>
          </a:p>
        </p:txBody>
      </p:sp>
      <p:sp>
        <p:nvSpPr>
          <p:cNvPr id="1488" name="Shape 1488"/>
          <p:cNvSpPr/>
          <p:nvPr/>
        </p:nvSpPr>
        <p:spPr>
          <a:xfrm>
            <a:off x="5756424" y="5118799"/>
            <a:ext cx="220257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/>
              <a:t>2</a:t>
            </a:r>
          </a:p>
        </p:txBody>
      </p:sp>
      <p:sp>
        <p:nvSpPr>
          <p:cNvPr id="1489" name="Shape 1489"/>
          <p:cNvSpPr/>
          <p:nvPr/>
        </p:nvSpPr>
        <p:spPr>
          <a:xfrm>
            <a:off x="6341134" y="5118799"/>
            <a:ext cx="220257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/>
              <a:t>3</a:t>
            </a:r>
          </a:p>
        </p:txBody>
      </p:sp>
      <p:sp>
        <p:nvSpPr>
          <p:cNvPr id="1490" name="Shape 1490"/>
          <p:cNvSpPr/>
          <p:nvPr/>
        </p:nvSpPr>
        <p:spPr>
          <a:xfrm>
            <a:off x="4424189" y="5943826"/>
            <a:ext cx="1931614" cy="54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 algn="l">
              <a:defRPr sz="29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/>
              <a:t>CPU’s TLB</a:t>
            </a:r>
          </a:p>
        </p:txBody>
      </p:sp>
      <p:sp>
        <p:nvSpPr>
          <p:cNvPr id="1491" name="Shape 1491"/>
          <p:cNvSpPr/>
          <p:nvPr/>
        </p:nvSpPr>
        <p:spPr>
          <a:xfrm flipH="1">
            <a:off x="3629447" y="3406185"/>
            <a:ext cx="453074" cy="1"/>
          </a:xfrm>
          <a:prstGeom prst="line">
            <a:avLst/>
          </a:prstGeom>
          <a:ln w="25400">
            <a:solidFill>
              <a:schemeClr val="bg1"/>
            </a:solidFill>
            <a:miter lim="400000"/>
            <a:tailEnd type="triangle"/>
          </a:ln>
        </p:spPr>
        <p:txBody>
          <a:bodyPr lIns="50797" tIns="50797" rIns="50797" bIns="50797" anchor="ctr"/>
          <a:lstStyle/>
          <a:p>
            <a:pPr lvl="0">
              <a:defRPr sz="2600"/>
            </a:pPr>
            <a:endParaRPr/>
          </a:p>
        </p:txBody>
      </p:sp>
      <p:sp>
        <p:nvSpPr>
          <p:cNvPr id="1492" name="Shape 1492"/>
          <p:cNvSpPr/>
          <p:nvPr/>
        </p:nvSpPr>
        <p:spPr>
          <a:xfrm>
            <a:off x="4142666" y="3216392"/>
            <a:ext cx="718139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/>
              <a:t>PTBR</a:t>
            </a:r>
          </a:p>
        </p:txBody>
      </p:sp>
      <p:graphicFrame>
        <p:nvGraphicFramePr>
          <p:cNvPr id="1493" name="Table 1493"/>
          <p:cNvGraphicFramePr/>
          <p:nvPr>
            <p:extLst>
              <p:ext uri="{D42A27DB-BD31-4B8C-83A1-F6EECF244321}">
                <p14:modId xmlns:p14="http://schemas.microsoft.com/office/powerpoint/2010/main" val="3052885309"/>
              </p:ext>
            </p:extLst>
          </p:nvPr>
        </p:nvGraphicFramePr>
        <p:xfrm>
          <a:off x="4291093" y="6493029"/>
          <a:ext cx="2679333" cy="2718819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988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44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8539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chemeClr val="bg1"/>
                          </a:solidFill>
                        </a:rPr>
                        <a:t>Valid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VPN</a:t>
                      </a:r>
                      <a:endParaRPr sz="2400" dirty="0">
                        <a:solidFill>
                          <a:schemeClr val="bg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PPN</a:t>
                      </a:r>
                      <a:endParaRPr sz="2400" dirty="0">
                        <a:solidFill>
                          <a:schemeClr val="bg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07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endParaRPr sz="2400" dirty="0">
                        <a:solidFill>
                          <a:schemeClr val="bg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endParaRPr sz="2400" dirty="0">
                        <a:solidFill>
                          <a:schemeClr val="bg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endParaRPr sz="2400" dirty="0">
                        <a:solidFill>
                          <a:schemeClr val="bg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07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endParaRPr sz="2400" dirty="0">
                        <a:solidFill>
                          <a:schemeClr val="bg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endParaRPr sz="2400" dirty="0">
                        <a:solidFill>
                          <a:schemeClr val="bg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endParaRPr sz="2400" dirty="0">
                        <a:solidFill>
                          <a:schemeClr val="bg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07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endParaRPr sz="2400" dirty="0">
                        <a:solidFill>
                          <a:schemeClr val="bg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400"/>
                      </a:pPr>
                      <a:endParaRPr sz="2400">
                        <a:solidFill>
                          <a:schemeClr val="bg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400"/>
                      </a:pPr>
                      <a:endParaRPr sz="2400">
                        <a:solidFill>
                          <a:schemeClr val="bg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07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endParaRPr sz="2400" dirty="0">
                        <a:solidFill>
                          <a:schemeClr val="bg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400"/>
                      </a:pPr>
                      <a:endParaRPr sz="2400" dirty="0">
                        <a:solidFill>
                          <a:schemeClr val="bg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400"/>
                      </a:pPr>
                      <a:endParaRPr sz="2400" dirty="0">
                        <a:solidFill>
                          <a:schemeClr val="bg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11466204" y="7424337"/>
            <a:ext cx="184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424189" y="7364722"/>
            <a:ext cx="341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436226" y="7783411"/>
            <a:ext cx="341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204110" y="7351071"/>
            <a:ext cx="341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204110" y="7785989"/>
            <a:ext cx="341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45876" y="7351071"/>
            <a:ext cx="341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845876" y="7812736"/>
            <a:ext cx="341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206E0C6-9548-494C-BA99-EF5B0C9813F2}"/>
              </a:ext>
            </a:extLst>
          </p:cNvPr>
          <p:cNvCxnSpPr>
            <a:cxnSpLocks/>
          </p:cNvCxnSpPr>
          <p:nvPr/>
        </p:nvCxnSpPr>
        <p:spPr>
          <a:xfrm>
            <a:off x="9287435" y="4354821"/>
            <a:ext cx="1204353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65700B6-7667-FB4F-815E-B58FFC5C0F2A}"/>
              </a:ext>
            </a:extLst>
          </p:cNvPr>
          <p:cNvCxnSpPr>
            <a:cxnSpLocks/>
          </p:cNvCxnSpPr>
          <p:nvPr/>
        </p:nvCxnSpPr>
        <p:spPr>
          <a:xfrm>
            <a:off x="9287435" y="5278185"/>
            <a:ext cx="1204353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D06FF29-EF0F-4E4B-B000-3ADFF3B54D47}"/>
              </a:ext>
            </a:extLst>
          </p:cNvPr>
          <p:cNvCxnSpPr>
            <a:cxnSpLocks/>
          </p:cNvCxnSpPr>
          <p:nvPr/>
        </p:nvCxnSpPr>
        <p:spPr>
          <a:xfrm>
            <a:off x="9287435" y="6076044"/>
            <a:ext cx="1204353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7046230-5601-994A-80D9-E5682CF2FD15}"/>
              </a:ext>
            </a:extLst>
          </p:cNvPr>
          <p:cNvCxnSpPr>
            <a:cxnSpLocks/>
          </p:cNvCxnSpPr>
          <p:nvPr/>
        </p:nvCxnSpPr>
        <p:spPr>
          <a:xfrm>
            <a:off x="9287435" y="8169518"/>
            <a:ext cx="1204353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5" grpId="0" uiExpand="1" build="p" animBg="1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Shape 14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500" dirty="0">
                <a:solidFill>
                  <a:srgbClr val="FFFFFF"/>
                </a:solidFill>
              </a:rPr>
              <a:t>Performance Of TLB?</a:t>
            </a:r>
            <a:endParaRPr sz="6500" dirty="0">
              <a:solidFill>
                <a:srgbClr val="FFFFFF"/>
              </a:solidFill>
            </a:endParaRPr>
          </a:p>
        </p:txBody>
      </p:sp>
      <p:sp>
        <p:nvSpPr>
          <p:cNvPr id="1496" name="Shape 1496"/>
          <p:cNvSpPr>
            <a:spLocks noGrp="1"/>
          </p:cNvSpPr>
          <p:nvPr>
            <p:ph type="body" idx="4294967295"/>
          </p:nvPr>
        </p:nvSpPr>
        <p:spPr>
          <a:xfrm>
            <a:off x="0" y="4124325"/>
            <a:ext cx="5529263" cy="244157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int sum = 0;</a:t>
            </a:r>
            <a:br>
              <a:rPr sz="2800" dirty="0">
                <a:latin typeface="Courier"/>
                <a:ea typeface="Courier"/>
                <a:cs typeface="Courier"/>
                <a:sym typeface="Courier"/>
              </a:rPr>
            </a:b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for (i=0; i&lt;2048; i++) {</a:t>
            </a:r>
            <a:br>
              <a:rPr sz="2800" dirty="0">
                <a:latin typeface="Courier"/>
                <a:ea typeface="Courier"/>
                <a:cs typeface="Courier"/>
                <a:sym typeface="Courier"/>
              </a:rPr>
            </a:b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	sum += </a:t>
            </a:r>
            <a:r>
              <a:rPr sz="2800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a[i]</a:t>
            </a: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;</a:t>
            </a:r>
            <a:br>
              <a:rPr sz="2800" dirty="0">
                <a:latin typeface="Courier"/>
                <a:ea typeface="Courier"/>
                <a:cs typeface="Courier"/>
                <a:sym typeface="Courier"/>
              </a:rPr>
            </a:b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}</a:t>
            </a:r>
          </a:p>
        </p:txBody>
      </p:sp>
      <p:sp>
        <p:nvSpPr>
          <p:cNvPr id="1497" name="Shape 1497"/>
          <p:cNvSpPr/>
          <p:nvPr/>
        </p:nvSpPr>
        <p:spPr>
          <a:xfrm>
            <a:off x="5528622" y="2264376"/>
            <a:ext cx="11261671" cy="7489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797" tIns="50797" rIns="50797" bIns="50797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Calculate miss rate of TLB for data: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# TLB misses / # TLB lookups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lang="en-US" sz="2400" dirty="0"/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# TLB lookups?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	= number of accesses to a = 2048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lang="en-US" sz="2400" dirty="0"/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# TLB misses?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	= number of unique pages accessed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	= 2048 / (elements of ‘a’ per 4K page) 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	= 2K / (4K / </a:t>
            </a:r>
            <a:r>
              <a:rPr lang="en-US" sz="2400" dirty="0" err="1"/>
              <a:t>sizeof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)) = 2K / 1K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	= 2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lang="en-US" sz="2400" dirty="0"/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Miss rate? 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	 2/2048 = 0.1%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lang="en-US" sz="2400" dirty="0"/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Hit rate? (1 – miss rate)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	99.9%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lang="en-US" sz="2400" dirty="0"/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Would hit rate get better or worse with smaller pages?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	Worse</a:t>
            </a:r>
            <a:endParaRPr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7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500" dirty="0"/>
              <a:t>TLB </a:t>
            </a:r>
            <a:r>
              <a:rPr lang="en-US" sz="6500" dirty="0">
                <a:solidFill>
                  <a:srgbClr val="FFFFFF"/>
                </a:solidFill>
              </a:rPr>
              <a:t>Performance</a:t>
            </a:r>
            <a:endParaRPr lang="en-US" sz="6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389" y="2600962"/>
            <a:ext cx="12345400" cy="6111805"/>
          </a:xfrm>
        </p:spPr>
        <p:txBody>
          <a:bodyPr/>
          <a:lstStyle/>
          <a:p>
            <a:pPr>
              <a:buNone/>
            </a:pPr>
            <a:r>
              <a:rPr lang="en-US" dirty="0"/>
              <a:t>How can system improve TLB performance (hit rate) given fixed number of TLB entries?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Increase page size </a:t>
            </a:r>
          </a:p>
          <a:p>
            <a:pPr lvl="1">
              <a:buNone/>
            </a:pPr>
            <a:r>
              <a:rPr lang="en-US" dirty="0"/>
              <a:t>Fewer unique page translations needed to access same amount of memory</a:t>
            </a:r>
          </a:p>
          <a:p>
            <a:pPr lvl="1"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TLB Reach:</a:t>
            </a:r>
          </a:p>
          <a:p>
            <a:pPr lvl="1">
              <a:buNone/>
            </a:pPr>
            <a:r>
              <a:rPr lang="en-US" dirty="0"/>
              <a:t>Number of TLB entries * Page Size</a:t>
            </a:r>
          </a:p>
        </p:txBody>
      </p:sp>
    </p:spTree>
    <p:extLst>
      <p:ext uri="{BB962C8B-B14F-4D97-AF65-F5344CB8AC3E}">
        <p14:creationId xmlns:p14="http://schemas.microsoft.com/office/powerpoint/2010/main" val="214741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Shape 15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500" dirty="0">
                <a:solidFill>
                  <a:srgbClr val="FFFFFF"/>
                </a:solidFill>
              </a:rPr>
              <a:t>TLB </a:t>
            </a:r>
            <a:r>
              <a:rPr lang="en-US" sz="6500" dirty="0">
                <a:solidFill>
                  <a:srgbClr val="FFFFFF"/>
                </a:solidFill>
              </a:rPr>
              <a:t>Performance </a:t>
            </a:r>
            <a:br>
              <a:rPr lang="en-US" sz="6500" dirty="0">
                <a:solidFill>
                  <a:srgbClr val="FFFFFF"/>
                </a:solidFill>
              </a:rPr>
            </a:br>
            <a:r>
              <a:rPr lang="en-US" sz="6500" dirty="0">
                <a:solidFill>
                  <a:srgbClr val="FFFFFF"/>
                </a:solidFill>
              </a:rPr>
              <a:t>with </a:t>
            </a:r>
            <a:r>
              <a:rPr sz="6500" dirty="0">
                <a:solidFill>
                  <a:srgbClr val="FFFFFF"/>
                </a:solidFill>
              </a:rPr>
              <a:t>Workloads</a:t>
            </a:r>
          </a:p>
        </p:txBody>
      </p:sp>
      <p:sp>
        <p:nvSpPr>
          <p:cNvPr id="1538" name="Shape 1538"/>
          <p:cNvSpPr>
            <a:spLocks noGrp="1"/>
          </p:cNvSpPr>
          <p:nvPr>
            <p:ph type="body" idx="4294967295"/>
          </p:nvPr>
        </p:nvSpPr>
        <p:spPr>
          <a:xfrm>
            <a:off x="0" y="2319338"/>
            <a:ext cx="12577763" cy="3665537"/>
          </a:xfrm>
          <a:prstGeom prst="rect">
            <a:avLst/>
          </a:prstGeom>
        </p:spPr>
        <p:txBody>
          <a:bodyPr/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Sequential array accesses almost always hit in TLB</a:t>
            </a:r>
            <a:endParaRPr lang="en-US" sz="3800" dirty="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500" dirty="0">
                <a:solidFill>
                  <a:srgbClr val="333333"/>
                </a:solidFill>
              </a:rPr>
              <a:t>Very fast</a:t>
            </a:r>
            <a:r>
              <a:rPr sz="3500" dirty="0">
                <a:solidFill>
                  <a:srgbClr val="333333"/>
                </a:solidFill>
              </a:rPr>
              <a:t>!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What </a:t>
            </a:r>
            <a:r>
              <a:rPr lang="en-US" sz="3800" dirty="0">
                <a:solidFill>
                  <a:srgbClr val="333333"/>
                </a:solidFill>
              </a:rPr>
              <a:t>access </a:t>
            </a:r>
            <a:r>
              <a:rPr sz="3800" dirty="0">
                <a:solidFill>
                  <a:srgbClr val="333333"/>
                </a:solidFill>
              </a:rPr>
              <a:t>pattern </a:t>
            </a:r>
            <a:r>
              <a:rPr lang="en-US" sz="3800" dirty="0">
                <a:solidFill>
                  <a:srgbClr val="333333"/>
                </a:solidFill>
              </a:rPr>
              <a:t>will</a:t>
            </a:r>
            <a:r>
              <a:rPr sz="3800" dirty="0">
                <a:solidFill>
                  <a:srgbClr val="333333"/>
                </a:solidFill>
              </a:rPr>
              <a:t> be slow?</a:t>
            </a:r>
            <a:endParaRPr lang="en-US" sz="3800" dirty="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500" dirty="0">
                <a:solidFill>
                  <a:srgbClr val="333333"/>
                </a:solidFill>
              </a:rPr>
              <a:t>H</a:t>
            </a:r>
            <a:r>
              <a:rPr sz="3500" dirty="0">
                <a:solidFill>
                  <a:srgbClr val="333333"/>
                </a:solidFill>
              </a:rPr>
              <a:t>ighly random, with no repeat accesses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Shape 15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>
                <a:solidFill>
                  <a:srgbClr val="D4595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500" dirty="0">
                <a:solidFill>
                  <a:schemeClr val="tx1"/>
                </a:solidFill>
                <a:effectLst/>
              </a:rPr>
              <a:t>Workload </a:t>
            </a:r>
            <a:br>
              <a:rPr lang="en-US" sz="6500" dirty="0">
                <a:solidFill>
                  <a:schemeClr val="tx1"/>
                </a:solidFill>
                <a:effectLst/>
              </a:rPr>
            </a:br>
            <a:r>
              <a:rPr lang="en-US" sz="6500" dirty="0">
                <a:solidFill>
                  <a:schemeClr val="tx1"/>
                </a:solidFill>
                <a:effectLst/>
              </a:rPr>
              <a:t>Access Patterns</a:t>
            </a:r>
            <a:endParaRPr sz="6500" dirty="0">
              <a:solidFill>
                <a:schemeClr val="tx1"/>
              </a:solidFill>
              <a:effectLst/>
            </a:endParaRPr>
          </a:p>
        </p:txBody>
      </p:sp>
      <p:sp>
        <p:nvSpPr>
          <p:cNvPr id="1541" name="Shape 1541"/>
          <p:cNvSpPr>
            <a:spLocks noGrp="1"/>
          </p:cNvSpPr>
          <p:nvPr>
            <p:ph type="body" idx="4294967295"/>
          </p:nvPr>
        </p:nvSpPr>
        <p:spPr>
          <a:xfrm>
            <a:off x="0" y="2616200"/>
            <a:ext cx="5410200" cy="245427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int sum = 0</a:t>
            </a:r>
            <a:r>
              <a:rPr lang="en-US" sz="28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;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for (i=0; i&lt;2048; i++) {</a:t>
            </a:r>
            <a:br>
              <a:rPr sz="28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</a:br>
            <a:r>
              <a:rPr sz="28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	sum += a[i];</a:t>
            </a:r>
            <a:endParaRPr lang="en-US" sz="28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}</a:t>
            </a:r>
          </a:p>
        </p:txBody>
      </p:sp>
      <p:sp>
        <p:nvSpPr>
          <p:cNvPr id="1542" name="Shape 1542"/>
          <p:cNvSpPr/>
          <p:nvPr/>
        </p:nvSpPr>
        <p:spPr>
          <a:xfrm>
            <a:off x="7231048" y="2616182"/>
            <a:ext cx="5410499" cy="3774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algn="l" defTabSz="566644">
              <a:spcBef>
                <a:spcPts val="3999"/>
              </a:spcBef>
              <a:defRPr sz="1800">
                <a:solidFill>
                  <a:srgbClr val="000000"/>
                </a:solidFill>
              </a:defRPr>
            </a:pP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int sum = 0;</a:t>
            </a:r>
            <a:br>
              <a:rPr sz="2700" dirty="0">
                <a:latin typeface="Courier"/>
                <a:ea typeface="Courier"/>
                <a:cs typeface="Courier"/>
                <a:sym typeface="Courier"/>
              </a:rPr>
            </a:b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srand(1234);</a:t>
            </a:r>
            <a:br>
              <a:rPr sz="2700" dirty="0">
                <a:latin typeface="Courier"/>
                <a:ea typeface="Courier"/>
                <a:cs typeface="Courier"/>
                <a:sym typeface="Courier"/>
              </a:rPr>
            </a:b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for (i=0; i&lt;1000; i++) {</a:t>
            </a:r>
            <a:br>
              <a:rPr sz="2700" dirty="0">
                <a:latin typeface="Courier"/>
                <a:ea typeface="Courier"/>
                <a:cs typeface="Courier"/>
                <a:sym typeface="Courier"/>
              </a:rPr>
            </a:b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	sum += </a:t>
            </a:r>
            <a:r>
              <a:rPr sz="2700" dirty="0">
                <a:solidFill>
                  <a:srgbClr val="11DBE3"/>
                </a:solidFill>
                <a:latin typeface="Courier"/>
                <a:ea typeface="Courier"/>
                <a:cs typeface="Courier"/>
                <a:sym typeface="Courier"/>
              </a:rPr>
              <a:t>a[rand() % N]</a:t>
            </a: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;</a:t>
            </a:r>
            <a:br>
              <a:rPr sz="2700" dirty="0">
                <a:latin typeface="Courier"/>
                <a:ea typeface="Courier"/>
                <a:cs typeface="Courier"/>
                <a:sym typeface="Courier"/>
              </a:rPr>
            </a:b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}</a:t>
            </a:r>
            <a:br>
              <a:rPr sz="2700" dirty="0">
                <a:latin typeface="Courier"/>
                <a:ea typeface="Courier"/>
                <a:cs typeface="Courier"/>
                <a:sym typeface="Courier"/>
              </a:rPr>
            </a:b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srand(1234);</a:t>
            </a:r>
            <a:br>
              <a:rPr sz="2700" dirty="0">
                <a:latin typeface="Courier"/>
                <a:ea typeface="Courier"/>
                <a:cs typeface="Courier"/>
                <a:sym typeface="Courier"/>
              </a:rPr>
            </a:b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for (i=0; i&lt;1000; i++) {</a:t>
            </a:r>
            <a:br>
              <a:rPr sz="2700" dirty="0">
                <a:latin typeface="Courier"/>
                <a:ea typeface="Courier"/>
                <a:cs typeface="Courier"/>
                <a:sym typeface="Courier"/>
              </a:rPr>
            </a:b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	sum += </a:t>
            </a:r>
            <a:r>
              <a:rPr sz="2700" dirty="0">
                <a:solidFill>
                  <a:srgbClr val="11DBE3"/>
                </a:solidFill>
                <a:latin typeface="Courier"/>
                <a:ea typeface="Courier"/>
                <a:cs typeface="Courier"/>
                <a:sym typeface="Courier"/>
              </a:rPr>
              <a:t>a[rand() % N]</a:t>
            </a: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;</a:t>
            </a:r>
            <a:br>
              <a:rPr sz="2700" dirty="0">
                <a:latin typeface="Courier"/>
                <a:ea typeface="Courier"/>
                <a:cs typeface="Courier"/>
                <a:sym typeface="Courier"/>
              </a:rPr>
            </a:b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}</a:t>
            </a:r>
          </a:p>
        </p:txBody>
      </p:sp>
      <p:sp>
        <p:nvSpPr>
          <p:cNvPr id="1543" name="Shape 1543"/>
          <p:cNvSpPr/>
          <p:nvPr/>
        </p:nvSpPr>
        <p:spPr>
          <a:xfrm>
            <a:off x="2092742" y="2126364"/>
            <a:ext cx="1739603" cy="471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/>
              <a:t>Workload A</a:t>
            </a:r>
          </a:p>
        </p:txBody>
      </p:sp>
      <p:sp>
        <p:nvSpPr>
          <p:cNvPr id="1544" name="Shape 1544"/>
          <p:cNvSpPr/>
          <p:nvPr/>
        </p:nvSpPr>
        <p:spPr>
          <a:xfrm>
            <a:off x="8842977" y="2172531"/>
            <a:ext cx="1701131" cy="471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/>
              <a:t>Workload B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Shape 15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>
                <a:solidFill>
                  <a:srgbClr val="D4595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500" dirty="0">
                <a:solidFill>
                  <a:schemeClr val="tx1"/>
                </a:solidFill>
                <a:effectLst/>
              </a:rPr>
              <a:t>Workload </a:t>
            </a:r>
            <a:br>
              <a:rPr lang="en-US" sz="6500" dirty="0">
                <a:solidFill>
                  <a:schemeClr val="tx1"/>
                </a:solidFill>
                <a:effectLst/>
              </a:rPr>
            </a:br>
            <a:r>
              <a:rPr lang="en-US" sz="6500" dirty="0">
                <a:solidFill>
                  <a:schemeClr val="tx1"/>
                </a:solidFill>
                <a:effectLst/>
              </a:rPr>
              <a:t>Access Patterns</a:t>
            </a:r>
            <a:endParaRPr sz="6500" dirty="0">
              <a:solidFill>
                <a:schemeClr val="tx1"/>
              </a:solidFill>
              <a:effectLst/>
            </a:endParaRPr>
          </a:p>
        </p:txBody>
      </p:sp>
      <p:sp>
        <p:nvSpPr>
          <p:cNvPr id="1541" name="Shape 1541"/>
          <p:cNvSpPr>
            <a:spLocks noGrp="1"/>
          </p:cNvSpPr>
          <p:nvPr>
            <p:ph type="body" idx="4294967295"/>
          </p:nvPr>
        </p:nvSpPr>
        <p:spPr>
          <a:xfrm>
            <a:off x="0" y="2616200"/>
            <a:ext cx="5410200" cy="245427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int sum = 0</a:t>
            </a:r>
            <a:r>
              <a:rPr lang="en-US" sz="28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;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for (i=0; i&lt;2048; i++) {</a:t>
            </a:r>
            <a:br>
              <a:rPr sz="28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</a:br>
            <a:r>
              <a:rPr sz="28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	sum += a[i];</a:t>
            </a:r>
            <a:endParaRPr lang="en-US" sz="28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}</a:t>
            </a:r>
          </a:p>
        </p:txBody>
      </p:sp>
      <p:sp>
        <p:nvSpPr>
          <p:cNvPr id="1543" name="Shape 1543"/>
          <p:cNvSpPr/>
          <p:nvPr/>
        </p:nvSpPr>
        <p:spPr>
          <a:xfrm>
            <a:off x="2092742" y="2126364"/>
            <a:ext cx="1739603" cy="471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/>
              <a:t>Workload A</a:t>
            </a:r>
          </a:p>
        </p:txBody>
      </p:sp>
      <p:sp>
        <p:nvSpPr>
          <p:cNvPr id="7" name="Shape 1546">
            <a:extLst>
              <a:ext uri="{FF2B5EF4-FFF2-40B4-BE49-F238E27FC236}">
                <a16:creationId xmlns:a16="http://schemas.microsoft.com/office/drawing/2014/main" id="{118D7042-6218-2D4B-A3D2-914C285912C8}"/>
              </a:ext>
            </a:extLst>
          </p:cNvPr>
          <p:cNvSpPr/>
          <p:nvPr/>
        </p:nvSpPr>
        <p:spPr>
          <a:xfrm>
            <a:off x="6560290" y="9003550"/>
            <a:ext cx="4878022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8" name="Shape 1547">
            <a:extLst>
              <a:ext uri="{FF2B5EF4-FFF2-40B4-BE49-F238E27FC236}">
                <a16:creationId xmlns:a16="http://schemas.microsoft.com/office/drawing/2014/main" id="{34877C73-86BD-D84A-B34A-23C803429551}"/>
              </a:ext>
            </a:extLst>
          </p:cNvPr>
          <p:cNvSpPr/>
          <p:nvPr/>
        </p:nvSpPr>
        <p:spPr>
          <a:xfrm flipV="1">
            <a:off x="6560290" y="4020819"/>
            <a:ext cx="1" cy="4982730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" name="Shape 1548">
            <a:extLst>
              <a:ext uri="{FF2B5EF4-FFF2-40B4-BE49-F238E27FC236}">
                <a16:creationId xmlns:a16="http://schemas.microsoft.com/office/drawing/2014/main" id="{F74FA07F-598F-8049-819F-2549D21FA8EB}"/>
              </a:ext>
            </a:extLst>
          </p:cNvPr>
          <p:cNvSpPr/>
          <p:nvPr/>
        </p:nvSpPr>
        <p:spPr>
          <a:xfrm>
            <a:off x="8657864" y="9083547"/>
            <a:ext cx="682874" cy="471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/>
              <a:t>time</a:t>
            </a:r>
          </a:p>
        </p:txBody>
      </p:sp>
      <p:sp>
        <p:nvSpPr>
          <p:cNvPr id="10" name="Shape 1549">
            <a:extLst>
              <a:ext uri="{FF2B5EF4-FFF2-40B4-BE49-F238E27FC236}">
                <a16:creationId xmlns:a16="http://schemas.microsoft.com/office/drawing/2014/main" id="{589DB74B-10ED-8849-A353-6FE6FF56139B}"/>
              </a:ext>
            </a:extLst>
          </p:cNvPr>
          <p:cNvSpPr/>
          <p:nvPr/>
        </p:nvSpPr>
        <p:spPr>
          <a:xfrm rot="16200513">
            <a:off x="5596370" y="6276226"/>
            <a:ext cx="1074007" cy="471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/>
              <a:t>address</a:t>
            </a:r>
          </a:p>
        </p:txBody>
      </p:sp>
      <p:sp>
        <p:nvSpPr>
          <p:cNvPr id="11" name="Shape 1550">
            <a:extLst>
              <a:ext uri="{FF2B5EF4-FFF2-40B4-BE49-F238E27FC236}">
                <a16:creationId xmlns:a16="http://schemas.microsoft.com/office/drawing/2014/main" id="{AD53FF3D-4D8B-5C44-BACD-F2383A81D005}"/>
              </a:ext>
            </a:extLst>
          </p:cNvPr>
          <p:cNvSpPr/>
          <p:nvPr/>
        </p:nvSpPr>
        <p:spPr>
          <a:xfrm>
            <a:off x="7650382" y="3368547"/>
            <a:ext cx="2697848" cy="471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Sequential Accesses</a:t>
            </a:r>
            <a:endParaRPr sz="2400" dirty="0"/>
          </a:p>
        </p:txBody>
      </p:sp>
      <p:sp>
        <p:nvSpPr>
          <p:cNvPr id="12" name="Shape 1551">
            <a:extLst>
              <a:ext uri="{FF2B5EF4-FFF2-40B4-BE49-F238E27FC236}">
                <a16:creationId xmlns:a16="http://schemas.microsoft.com/office/drawing/2014/main" id="{2F04ED78-43D0-4C4A-A100-154E6EC37026}"/>
              </a:ext>
            </a:extLst>
          </p:cNvPr>
          <p:cNvSpPr/>
          <p:nvPr/>
        </p:nvSpPr>
        <p:spPr>
          <a:xfrm>
            <a:off x="6840153" y="8238908"/>
            <a:ext cx="454620" cy="454619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3" name="Shape 1552">
            <a:extLst>
              <a:ext uri="{FF2B5EF4-FFF2-40B4-BE49-F238E27FC236}">
                <a16:creationId xmlns:a16="http://schemas.microsoft.com/office/drawing/2014/main" id="{1E917088-CBC6-0145-9C3F-E772CAB3F968}"/>
              </a:ext>
            </a:extLst>
          </p:cNvPr>
          <p:cNvSpPr/>
          <p:nvPr/>
        </p:nvSpPr>
        <p:spPr>
          <a:xfrm>
            <a:off x="7302575" y="7799552"/>
            <a:ext cx="454619" cy="454619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4" name="Shape 1553">
            <a:extLst>
              <a:ext uri="{FF2B5EF4-FFF2-40B4-BE49-F238E27FC236}">
                <a16:creationId xmlns:a16="http://schemas.microsoft.com/office/drawing/2014/main" id="{C46263CD-C619-6348-99D2-349B92AB083D}"/>
              </a:ext>
            </a:extLst>
          </p:cNvPr>
          <p:cNvSpPr/>
          <p:nvPr/>
        </p:nvSpPr>
        <p:spPr>
          <a:xfrm>
            <a:off x="7767253" y="7324507"/>
            <a:ext cx="454620" cy="454619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5" name="Shape 1554">
            <a:extLst>
              <a:ext uri="{FF2B5EF4-FFF2-40B4-BE49-F238E27FC236}">
                <a16:creationId xmlns:a16="http://schemas.microsoft.com/office/drawing/2014/main" id="{C4BBCAD6-28A0-E541-A3C1-0B83BCEEE697}"/>
              </a:ext>
            </a:extLst>
          </p:cNvPr>
          <p:cNvSpPr/>
          <p:nvPr/>
        </p:nvSpPr>
        <p:spPr>
          <a:xfrm>
            <a:off x="8229675" y="6885153"/>
            <a:ext cx="454619" cy="454619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6" name="Shape 1555">
            <a:extLst>
              <a:ext uri="{FF2B5EF4-FFF2-40B4-BE49-F238E27FC236}">
                <a16:creationId xmlns:a16="http://schemas.microsoft.com/office/drawing/2014/main" id="{8590F3C1-4A38-5843-9C49-07FE6D6702B8}"/>
              </a:ext>
            </a:extLst>
          </p:cNvPr>
          <p:cNvSpPr/>
          <p:nvPr/>
        </p:nvSpPr>
        <p:spPr>
          <a:xfrm>
            <a:off x="9461100" y="5674456"/>
            <a:ext cx="454619" cy="454620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7" name="Shape 1556">
            <a:extLst>
              <a:ext uri="{FF2B5EF4-FFF2-40B4-BE49-F238E27FC236}">
                <a16:creationId xmlns:a16="http://schemas.microsoft.com/office/drawing/2014/main" id="{D10FF546-0CCD-A142-B1CD-5157E4C63274}"/>
              </a:ext>
            </a:extLst>
          </p:cNvPr>
          <p:cNvSpPr/>
          <p:nvPr/>
        </p:nvSpPr>
        <p:spPr>
          <a:xfrm>
            <a:off x="9923523" y="5235102"/>
            <a:ext cx="454620" cy="454620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8" name="Shape 1557">
            <a:extLst>
              <a:ext uri="{FF2B5EF4-FFF2-40B4-BE49-F238E27FC236}">
                <a16:creationId xmlns:a16="http://schemas.microsoft.com/office/drawing/2014/main" id="{FF6D9507-6B94-A44D-94F8-872A01AB8B47}"/>
              </a:ext>
            </a:extLst>
          </p:cNvPr>
          <p:cNvSpPr/>
          <p:nvPr/>
        </p:nvSpPr>
        <p:spPr>
          <a:xfrm>
            <a:off x="10388200" y="4760057"/>
            <a:ext cx="454619" cy="454620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9" name="Shape 1558">
            <a:extLst>
              <a:ext uri="{FF2B5EF4-FFF2-40B4-BE49-F238E27FC236}">
                <a16:creationId xmlns:a16="http://schemas.microsoft.com/office/drawing/2014/main" id="{7DD13BA3-2B2B-EA49-A4C8-E8CBC6461336}"/>
              </a:ext>
            </a:extLst>
          </p:cNvPr>
          <p:cNvSpPr/>
          <p:nvPr/>
        </p:nvSpPr>
        <p:spPr>
          <a:xfrm>
            <a:off x="10850622" y="4320701"/>
            <a:ext cx="454620" cy="454620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0" name="Shape 1572">
            <a:extLst>
              <a:ext uri="{FF2B5EF4-FFF2-40B4-BE49-F238E27FC236}">
                <a16:creationId xmlns:a16="http://schemas.microsoft.com/office/drawing/2014/main" id="{45706827-DDFE-6A4E-89E5-D57CBC655D83}"/>
              </a:ext>
            </a:extLst>
          </p:cNvPr>
          <p:cNvSpPr/>
          <p:nvPr/>
        </p:nvSpPr>
        <p:spPr>
          <a:xfrm>
            <a:off x="8919413" y="6222820"/>
            <a:ext cx="333419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/>
              <a:t>…</a:t>
            </a:r>
          </a:p>
        </p:txBody>
      </p:sp>
      <p:sp>
        <p:nvSpPr>
          <p:cNvPr id="21" name="Shape 1631">
            <a:extLst>
              <a:ext uri="{FF2B5EF4-FFF2-40B4-BE49-F238E27FC236}">
                <a16:creationId xmlns:a16="http://schemas.microsoft.com/office/drawing/2014/main" id="{1EA373F0-C25C-F14F-BA51-F981B5A60623}"/>
              </a:ext>
            </a:extLst>
          </p:cNvPr>
          <p:cNvSpPr/>
          <p:nvPr/>
        </p:nvSpPr>
        <p:spPr>
          <a:xfrm>
            <a:off x="8008298" y="2722294"/>
            <a:ext cx="2175269" cy="471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>
              <a:defRPr b="1">
                <a:solidFill>
                  <a:srgbClr val="97181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dirty="0"/>
              <a:t>Spatial Locality</a:t>
            </a:r>
          </a:p>
        </p:txBody>
      </p:sp>
    </p:spTree>
    <p:extLst>
      <p:ext uri="{BB962C8B-B14F-4D97-AF65-F5344CB8AC3E}">
        <p14:creationId xmlns:p14="http://schemas.microsoft.com/office/powerpoint/2010/main" val="2107353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Shape 1559"/>
          <p:cNvSpPr/>
          <p:nvPr/>
        </p:nvSpPr>
        <p:spPr>
          <a:xfrm>
            <a:off x="7335737" y="8777214"/>
            <a:ext cx="4878022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560" name="Shape 1560"/>
          <p:cNvSpPr/>
          <p:nvPr/>
        </p:nvSpPr>
        <p:spPr>
          <a:xfrm flipV="1">
            <a:off x="7335737" y="3794483"/>
            <a:ext cx="1" cy="4982730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561" name="Shape 1561"/>
          <p:cNvSpPr/>
          <p:nvPr/>
        </p:nvSpPr>
        <p:spPr>
          <a:xfrm>
            <a:off x="9433312" y="8857211"/>
            <a:ext cx="682874" cy="471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/>
              <a:t>time</a:t>
            </a:r>
          </a:p>
        </p:txBody>
      </p:sp>
      <p:sp>
        <p:nvSpPr>
          <p:cNvPr id="1562" name="Shape 1562"/>
          <p:cNvSpPr/>
          <p:nvPr/>
        </p:nvSpPr>
        <p:spPr>
          <a:xfrm rot="16200513">
            <a:off x="6371817" y="6049890"/>
            <a:ext cx="1074007" cy="471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/>
              <a:t>address</a:t>
            </a:r>
          </a:p>
        </p:txBody>
      </p:sp>
      <p:sp>
        <p:nvSpPr>
          <p:cNvPr id="1563" name="Shape 1563"/>
          <p:cNvSpPr/>
          <p:nvPr/>
        </p:nvSpPr>
        <p:spPr>
          <a:xfrm>
            <a:off x="7892830" y="3142211"/>
            <a:ext cx="3763846" cy="471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Repeated Random Accesses</a:t>
            </a:r>
            <a:endParaRPr sz="2400" dirty="0"/>
          </a:p>
        </p:txBody>
      </p:sp>
      <p:sp>
        <p:nvSpPr>
          <p:cNvPr id="1564" name="Shape 1564"/>
          <p:cNvSpPr/>
          <p:nvPr/>
        </p:nvSpPr>
        <p:spPr>
          <a:xfrm>
            <a:off x="7615600" y="4964572"/>
            <a:ext cx="454620" cy="454619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565" name="Shape 1565"/>
          <p:cNvSpPr/>
          <p:nvPr/>
        </p:nvSpPr>
        <p:spPr>
          <a:xfrm>
            <a:off x="8078022" y="7827217"/>
            <a:ext cx="454620" cy="454619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566" name="Shape 1566"/>
          <p:cNvSpPr/>
          <p:nvPr/>
        </p:nvSpPr>
        <p:spPr>
          <a:xfrm>
            <a:off x="8542699" y="6336172"/>
            <a:ext cx="454620" cy="454619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567" name="Shape 1567"/>
          <p:cNvSpPr/>
          <p:nvPr/>
        </p:nvSpPr>
        <p:spPr>
          <a:xfrm>
            <a:off x="9005122" y="3991816"/>
            <a:ext cx="454620" cy="454619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568" name="Shape 1568"/>
          <p:cNvSpPr/>
          <p:nvPr/>
        </p:nvSpPr>
        <p:spPr>
          <a:xfrm>
            <a:off x="10536599" y="4964572"/>
            <a:ext cx="454620" cy="454619"/>
          </a:xfrm>
          <a:prstGeom prst="rect">
            <a:avLst/>
          </a:prstGeom>
          <a:solidFill>
            <a:srgbClr val="00397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569" name="Shape 1569"/>
          <p:cNvSpPr/>
          <p:nvPr/>
        </p:nvSpPr>
        <p:spPr>
          <a:xfrm>
            <a:off x="10999022" y="7827217"/>
            <a:ext cx="454620" cy="454619"/>
          </a:xfrm>
          <a:prstGeom prst="rect">
            <a:avLst/>
          </a:prstGeom>
          <a:solidFill>
            <a:srgbClr val="00397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570" name="Shape 1570"/>
          <p:cNvSpPr/>
          <p:nvPr/>
        </p:nvSpPr>
        <p:spPr>
          <a:xfrm>
            <a:off x="11463699" y="6336172"/>
            <a:ext cx="454620" cy="454619"/>
          </a:xfrm>
          <a:prstGeom prst="rect">
            <a:avLst/>
          </a:prstGeom>
          <a:solidFill>
            <a:srgbClr val="00397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571" name="Shape 1571"/>
          <p:cNvSpPr/>
          <p:nvPr/>
        </p:nvSpPr>
        <p:spPr>
          <a:xfrm>
            <a:off x="11926122" y="3991816"/>
            <a:ext cx="454620" cy="454619"/>
          </a:xfrm>
          <a:prstGeom prst="rect">
            <a:avLst/>
          </a:prstGeom>
          <a:solidFill>
            <a:srgbClr val="00397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573" name="Shape 1573"/>
          <p:cNvSpPr/>
          <p:nvPr/>
        </p:nvSpPr>
        <p:spPr>
          <a:xfrm>
            <a:off x="9908030" y="5996484"/>
            <a:ext cx="333419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/>
              <a:t>…</a:t>
            </a:r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500" dirty="0"/>
              <a:t>Workload </a:t>
            </a:r>
            <a:br>
              <a:rPr lang="en-US" sz="6500" dirty="0"/>
            </a:br>
            <a:r>
              <a:rPr lang="en-US" sz="6500" dirty="0"/>
              <a:t>Access Patterns</a:t>
            </a:r>
          </a:p>
        </p:txBody>
      </p:sp>
      <p:sp>
        <p:nvSpPr>
          <p:cNvPr id="32" name="Shape 1632"/>
          <p:cNvSpPr/>
          <p:nvPr/>
        </p:nvSpPr>
        <p:spPr>
          <a:xfrm>
            <a:off x="8517385" y="2495958"/>
            <a:ext cx="2534342" cy="471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>
              <a:defRPr b="1">
                <a:solidFill>
                  <a:srgbClr val="97181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dirty="0"/>
              <a:t>Temporal Locality</a:t>
            </a:r>
          </a:p>
        </p:txBody>
      </p:sp>
      <p:sp>
        <p:nvSpPr>
          <p:cNvPr id="33" name="Shape 1542">
            <a:extLst>
              <a:ext uri="{FF2B5EF4-FFF2-40B4-BE49-F238E27FC236}">
                <a16:creationId xmlns:a16="http://schemas.microsoft.com/office/drawing/2014/main" id="{FC7DA499-A007-C046-BADF-B92F5B66A189}"/>
              </a:ext>
            </a:extLst>
          </p:cNvPr>
          <p:cNvSpPr/>
          <p:nvPr/>
        </p:nvSpPr>
        <p:spPr>
          <a:xfrm>
            <a:off x="820420" y="2788778"/>
            <a:ext cx="5410499" cy="3774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algn="l" defTabSz="566644">
              <a:spcBef>
                <a:spcPts val="3999"/>
              </a:spcBef>
              <a:defRPr sz="1800">
                <a:solidFill>
                  <a:srgbClr val="000000"/>
                </a:solidFill>
              </a:defRPr>
            </a:pP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int sum = 0;</a:t>
            </a:r>
            <a:br>
              <a:rPr sz="2700" dirty="0">
                <a:latin typeface="Courier"/>
                <a:ea typeface="Courier"/>
                <a:cs typeface="Courier"/>
                <a:sym typeface="Courier"/>
              </a:rPr>
            </a:b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srand(1234);</a:t>
            </a:r>
            <a:br>
              <a:rPr sz="2700" dirty="0">
                <a:latin typeface="Courier"/>
                <a:ea typeface="Courier"/>
                <a:cs typeface="Courier"/>
                <a:sym typeface="Courier"/>
              </a:rPr>
            </a:b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for (i=0; i&lt;1000; i++) {</a:t>
            </a:r>
            <a:br>
              <a:rPr sz="2700" dirty="0">
                <a:latin typeface="Courier"/>
                <a:ea typeface="Courier"/>
                <a:cs typeface="Courier"/>
                <a:sym typeface="Courier"/>
              </a:rPr>
            </a:b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	sum += </a:t>
            </a:r>
            <a:r>
              <a:rPr sz="2700" dirty="0">
                <a:solidFill>
                  <a:srgbClr val="11DBE3"/>
                </a:solidFill>
                <a:latin typeface="Courier"/>
                <a:ea typeface="Courier"/>
                <a:cs typeface="Courier"/>
                <a:sym typeface="Courier"/>
              </a:rPr>
              <a:t>a[rand() % N]</a:t>
            </a: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;</a:t>
            </a:r>
            <a:br>
              <a:rPr sz="2700" dirty="0">
                <a:latin typeface="Courier"/>
                <a:ea typeface="Courier"/>
                <a:cs typeface="Courier"/>
                <a:sym typeface="Courier"/>
              </a:rPr>
            </a:b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}</a:t>
            </a:r>
            <a:br>
              <a:rPr sz="2700" dirty="0">
                <a:latin typeface="Courier"/>
                <a:ea typeface="Courier"/>
                <a:cs typeface="Courier"/>
                <a:sym typeface="Courier"/>
              </a:rPr>
            </a:b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srand(1234);</a:t>
            </a:r>
            <a:br>
              <a:rPr sz="2700" dirty="0">
                <a:latin typeface="Courier"/>
                <a:ea typeface="Courier"/>
                <a:cs typeface="Courier"/>
                <a:sym typeface="Courier"/>
              </a:rPr>
            </a:b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for (i=0; i&lt;1000; i++) {</a:t>
            </a:r>
            <a:br>
              <a:rPr sz="2700" dirty="0">
                <a:latin typeface="Courier"/>
                <a:ea typeface="Courier"/>
                <a:cs typeface="Courier"/>
                <a:sym typeface="Courier"/>
              </a:rPr>
            </a:b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	sum += </a:t>
            </a:r>
            <a:r>
              <a:rPr sz="2700" dirty="0">
                <a:solidFill>
                  <a:srgbClr val="11DBE3"/>
                </a:solidFill>
                <a:latin typeface="Courier"/>
                <a:ea typeface="Courier"/>
                <a:cs typeface="Courier"/>
                <a:sym typeface="Courier"/>
              </a:rPr>
              <a:t>a[rand() % N]</a:t>
            </a: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;</a:t>
            </a:r>
            <a:br>
              <a:rPr sz="2700" dirty="0">
                <a:latin typeface="Courier"/>
                <a:ea typeface="Courier"/>
                <a:cs typeface="Courier"/>
                <a:sym typeface="Courier"/>
              </a:rPr>
            </a:b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}</a:t>
            </a:r>
          </a:p>
        </p:txBody>
      </p:sp>
      <p:sp>
        <p:nvSpPr>
          <p:cNvPr id="34" name="Shape 1544">
            <a:extLst>
              <a:ext uri="{FF2B5EF4-FFF2-40B4-BE49-F238E27FC236}">
                <a16:creationId xmlns:a16="http://schemas.microsoft.com/office/drawing/2014/main" id="{89938E30-81F1-8D4C-85A6-BF0B525245FD}"/>
              </a:ext>
            </a:extLst>
          </p:cNvPr>
          <p:cNvSpPr/>
          <p:nvPr/>
        </p:nvSpPr>
        <p:spPr>
          <a:xfrm>
            <a:off x="1514868" y="2097854"/>
            <a:ext cx="1701131" cy="471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/>
              <a:t>Workload 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4" grpId="0" animBg="1"/>
      <p:bldP spid="1565" grpId="0" animBg="1"/>
      <p:bldP spid="1566" grpId="0" animBg="1"/>
      <p:bldP spid="1567" grpId="0" animBg="1"/>
      <p:bldP spid="1568" grpId="0" animBg="1"/>
      <p:bldP spid="1569" grpId="0" animBg="1"/>
      <p:bldP spid="1570" grpId="0" animBg="1"/>
      <p:bldP spid="157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Shape 16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500" dirty="0">
                <a:solidFill>
                  <a:srgbClr val="FFFFFF"/>
                </a:solidFill>
              </a:rPr>
              <a:t>Workload Locality</a:t>
            </a:r>
          </a:p>
        </p:txBody>
      </p:sp>
      <p:sp>
        <p:nvSpPr>
          <p:cNvPr id="1638" name="Shape 1638"/>
          <p:cNvSpPr>
            <a:spLocks noGrp="1"/>
          </p:cNvSpPr>
          <p:nvPr>
            <p:ph type="body" idx="4294967295"/>
          </p:nvPr>
        </p:nvSpPr>
        <p:spPr>
          <a:xfrm>
            <a:off x="817563" y="2711450"/>
            <a:ext cx="12187237" cy="66294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100" b="1" dirty="0">
                <a:latin typeface="Helvetica"/>
                <a:ea typeface="Helvetica"/>
                <a:cs typeface="Helvetica"/>
                <a:sym typeface="Helvetica"/>
              </a:rPr>
              <a:t>Spatial Locality</a:t>
            </a:r>
            <a:r>
              <a:rPr sz="3100" dirty="0"/>
              <a:t>: future access will be to nearby addresses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100" b="1" dirty="0">
                <a:latin typeface="Helvetica"/>
                <a:ea typeface="Helvetica"/>
                <a:cs typeface="Helvetica"/>
                <a:sym typeface="Helvetica"/>
              </a:rPr>
              <a:t>Temporal Locality</a:t>
            </a:r>
            <a:r>
              <a:rPr sz="3100" dirty="0"/>
              <a:t>: future access will be repeats to the same data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100" dirty="0"/>
              <a:t>What TLB characteristics are best for each type?</a:t>
            </a:r>
            <a:endParaRPr lang="en-US" sz="3100" dirty="0"/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3100" dirty="0"/>
              <a:t>Spatial: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800" dirty="0"/>
              <a:t>Access same page repeatedly; need same </a:t>
            </a:r>
            <a:r>
              <a:rPr lang="en-US" sz="2800" dirty="0" err="1"/>
              <a:t>vpn</a:t>
            </a:r>
            <a:r>
              <a:rPr lang="en-US" sz="2800" dirty="0"/>
              <a:t>-&gt;</a:t>
            </a:r>
            <a:r>
              <a:rPr lang="en-US" sz="2800" dirty="0" err="1"/>
              <a:t>ppn</a:t>
            </a:r>
            <a:r>
              <a:rPr lang="en-US" sz="2800" dirty="0"/>
              <a:t> translation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800" dirty="0"/>
              <a:t>Same TLB entry re-used</a:t>
            </a:r>
          </a:p>
          <a:p>
            <a:pPr>
              <a:buNone/>
              <a:defRPr sz="1800">
                <a:solidFill>
                  <a:srgbClr val="000000"/>
                </a:solidFill>
              </a:defRPr>
            </a:pPr>
            <a:r>
              <a:rPr lang="en-US" sz="3100" dirty="0"/>
              <a:t>Temporal: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800" dirty="0"/>
              <a:t>Access same address near in future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800" dirty="0"/>
              <a:t>Same TLB entry re-used in near future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800" dirty="0"/>
              <a:t>How near in future?  How many TLB entries are there?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138" y="2833328"/>
            <a:ext cx="9969328" cy="5449022"/>
          </a:xfrm>
        </p:spPr>
        <p:txBody>
          <a:bodyPr/>
          <a:lstStyle/>
          <a:p>
            <a:r>
              <a:rPr lang="en-US" dirty="0"/>
              <a:t>Reading: Today cover Chapters 18-19</a:t>
            </a:r>
          </a:p>
          <a:p>
            <a:r>
              <a:rPr lang="en-US" dirty="0"/>
              <a:t>Project 2: User-level thread library and scheduling</a:t>
            </a:r>
          </a:p>
          <a:p>
            <a:pPr lvl="2"/>
            <a:r>
              <a:rPr lang="en-US" dirty="0"/>
              <a:t>Start early and finish by </a:t>
            </a:r>
            <a:r>
              <a:rPr lang="en-US" dirty="0">
                <a:effectLst/>
              </a:rPr>
              <a:t>March 2</a:t>
            </a:r>
            <a:r>
              <a:rPr lang="en-US" baseline="30000" dirty="0">
                <a:effectLst/>
              </a:rPr>
              <a:t>nd</a:t>
            </a:r>
            <a:r>
              <a:rPr lang="en-US" dirty="0">
                <a:effectLst/>
              </a:rPr>
              <a:t>.</a:t>
            </a:r>
            <a:endParaRPr lang="en-US" dirty="0"/>
          </a:p>
          <a:p>
            <a:r>
              <a:rPr lang="en-US" dirty="0"/>
              <a:t>Midterm -  03/11 – In Class </a:t>
            </a:r>
          </a:p>
          <a:p>
            <a:r>
              <a:rPr lang="en-US" sz="2800" dirty="0"/>
              <a:t>Assignment 1:  Soon this week (after finishing TLB)</a:t>
            </a:r>
          </a:p>
          <a:p>
            <a:r>
              <a:rPr lang="en-US" dirty="0"/>
              <a:t>Please attend recitations, TA and office hours. Don’t wait until deadlines</a:t>
            </a:r>
          </a:p>
          <a:p>
            <a:r>
              <a:rPr lang="en-US" dirty="0"/>
              <a:t>When emailing, CC’ all TAs and instructor for faster response </a:t>
            </a:r>
          </a:p>
          <a:p>
            <a:pPr lvl="1"/>
            <a:r>
              <a:rPr lang="en-US" dirty="0"/>
              <a:t>Also add [CS 416] or [416] in your subject </a:t>
            </a:r>
          </a:p>
          <a:p>
            <a:endParaRPr lang="en-US" dirty="0"/>
          </a:p>
          <a:p>
            <a:pPr marL="616361" lvl="2" indent="0">
              <a:buNone/>
            </a:pPr>
            <a:endParaRPr lang="en-US" dirty="0"/>
          </a:p>
          <a:p>
            <a:pPr marL="616361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24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Shape 19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500" dirty="0">
                <a:solidFill>
                  <a:srgbClr val="FFFFFF"/>
                </a:solidFill>
              </a:rPr>
              <a:t>TLB </a:t>
            </a:r>
            <a:br>
              <a:rPr lang="en-US" sz="6500" dirty="0">
                <a:solidFill>
                  <a:srgbClr val="FFFFFF"/>
                </a:solidFill>
              </a:rPr>
            </a:br>
            <a:r>
              <a:rPr lang="en-US" sz="6500" dirty="0">
                <a:solidFill>
                  <a:srgbClr val="FFFFFF"/>
                </a:solidFill>
              </a:rPr>
              <a:t>Replacement </a:t>
            </a:r>
            <a:r>
              <a:rPr sz="6500" dirty="0">
                <a:solidFill>
                  <a:srgbClr val="FFFFFF"/>
                </a:solidFill>
              </a:rPr>
              <a:t>policies</a:t>
            </a:r>
          </a:p>
        </p:txBody>
      </p:sp>
      <p:sp>
        <p:nvSpPr>
          <p:cNvPr id="1906" name="Shape 1906"/>
          <p:cNvSpPr>
            <a:spLocks noGrp="1"/>
          </p:cNvSpPr>
          <p:nvPr>
            <p:ph type="body" idx="4294967295"/>
          </p:nvPr>
        </p:nvSpPr>
        <p:spPr>
          <a:xfrm>
            <a:off x="1490663" y="2393950"/>
            <a:ext cx="11514137" cy="5054600"/>
          </a:xfrm>
          <a:prstGeom prst="rect">
            <a:avLst/>
          </a:prstGeom>
        </p:spPr>
        <p:txBody>
          <a:bodyPr/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b="1" dirty="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rPr>
              <a:t>LRU</a:t>
            </a:r>
            <a:r>
              <a:rPr sz="3800" dirty="0">
                <a:solidFill>
                  <a:srgbClr val="333333"/>
                </a:solidFill>
              </a:rPr>
              <a:t>: evict </a:t>
            </a:r>
            <a:r>
              <a:rPr lang="en-US" sz="3800" dirty="0">
                <a:solidFill>
                  <a:srgbClr val="333333"/>
                </a:solidFill>
              </a:rPr>
              <a:t>L</a:t>
            </a:r>
            <a:r>
              <a:rPr sz="3800" dirty="0">
                <a:solidFill>
                  <a:srgbClr val="333333"/>
                </a:solidFill>
              </a:rPr>
              <a:t>east-</a:t>
            </a:r>
            <a:r>
              <a:rPr lang="en-US" sz="3800" dirty="0">
                <a:solidFill>
                  <a:srgbClr val="333333"/>
                </a:solidFill>
              </a:rPr>
              <a:t>R</a:t>
            </a:r>
            <a:r>
              <a:rPr sz="3800" dirty="0">
                <a:solidFill>
                  <a:srgbClr val="333333"/>
                </a:solidFill>
              </a:rPr>
              <a:t>ecently </a:t>
            </a:r>
            <a:r>
              <a:rPr lang="en-US" sz="3800" dirty="0">
                <a:solidFill>
                  <a:srgbClr val="333333"/>
                </a:solidFill>
              </a:rPr>
              <a:t>U</a:t>
            </a:r>
            <a:r>
              <a:rPr sz="3800" dirty="0">
                <a:solidFill>
                  <a:srgbClr val="333333"/>
                </a:solidFill>
              </a:rPr>
              <a:t>sed TLB slot </a:t>
            </a:r>
            <a:r>
              <a:rPr lang="en-US" sz="3800" dirty="0">
                <a:solidFill>
                  <a:srgbClr val="333333"/>
                </a:solidFill>
              </a:rPr>
              <a:t>when</a:t>
            </a:r>
            <a:r>
              <a:rPr sz="3800" dirty="0">
                <a:solidFill>
                  <a:srgbClr val="333333"/>
                </a:solidFill>
              </a:rPr>
              <a:t> needed</a:t>
            </a:r>
            <a:endParaRPr lang="en-US" sz="3800" dirty="0">
              <a:solidFill>
                <a:srgbClr val="333333"/>
              </a:solidFill>
            </a:endParaRPr>
          </a:p>
          <a:p>
            <a:pPr lvl="1">
              <a:buNone/>
              <a:defRPr sz="1800">
                <a:solidFill>
                  <a:srgbClr val="000000"/>
                </a:solidFill>
              </a:defRPr>
            </a:pPr>
            <a:r>
              <a:rPr lang="en-US" sz="3500" dirty="0">
                <a:solidFill>
                  <a:srgbClr val="333333"/>
                </a:solidFill>
              </a:rPr>
              <a:t>(More on LRU later in policies next week)</a:t>
            </a:r>
            <a:endParaRPr sz="35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b="1" dirty="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rPr>
              <a:t>Random</a:t>
            </a:r>
            <a:r>
              <a:rPr sz="3800" dirty="0">
                <a:solidFill>
                  <a:srgbClr val="333333"/>
                </a:solidFill>
              </a:rPr>
              <a:t>: </a:t>
            </a:r>
            <a:r>
              <a:rPr lang="en-US" sz="3800" dirty="0">
                <a:solidFill>
                  <a:srgbClr val="333333"/>
                </a:solidFill>
              </a:rPr>
              <a:t>Evict </a:t>
            </a:r>
            <a:r>
              <a:rPr sz="3800" dirty="0">
                <a:solidFill>
                  <a:srgbClr val="333333"/>
                </a:solidFill>
              </a:rPr>
              <a:t>randomly choose</a:t>
            </a:r>
            <a:r>
              <a:rPr lang="en-US" sz="3800" dirty="0">
                <a:solidFill>
                  <a:srgbClr val="333333"/>
                </a:solidFill>
              </a:rPr>
              <a:t>n</a:t>
            </a:r>
            <a:r>
              <a:rPr sz="3800" dirty="0">
                <a:solidFill>
                  <a:srgbClr val="333333"/>
                </a:solidFill>
              </a:rPr>
              <a:t> entr</a:t>
            </a:r>
            <a:r>
              <a:rPr lang="en-US" sz="3800" dirty="0">
                <a:solidFill>
                  <a:srgbClr val="333333"/>
                </a:solidFill>
              </a:rPr>
              <a:t>y</a:t>
            </a:r>
            <a:r>
              <a:rPr sz="3800" dirty="0">
                <a:solidFill>
                  <a:srgbClr val="333333"/>
                </a:solidFill>
              </a:rPr>
              <a:t> </a:t>
            </a:r>
            <a:endParaRPr lang="en-US" sz="38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333333"/>
                </a:solidFill>
              </a:rPr>
              <a:t>Which is better?</a:t>
            </a:r>
            <a:endParaRPr sz="3800" dirty="0">
              <a:solidFill>
                <a:srgbClr val="333333"/>
              </a:solidFill>
            </a:endParaRPr>
          </a:p>
        </p:txBody>
      </p:sp>
      <p:grpSp>
        <p:nvGrpSpPr>
          <p:cNvPr id="4" name="Group 70"/>
          <p:cNvGrpSpPr>
            <a:grpSpLocks/>
          </p:cNvGrpSpPr>
          <p:nvPr/>
        </p:nvGrpSpPr>
        <p:grpSpPr bwMode="auto">
          <a:xfrm>
            <a:off x="1214980" y="6255866"/>
            <a:ext cx="10187093" cy="1192107"/>
            <a:chOff x="1104" y="2784"/>
            <a:chExt cx="4512" cy="528"/>
          </a:xfrm>
        </p:grpSpPr>
        <p:grpSp>
          <p:nvGrpSpPr>
            <p:cNvPr id="5" name="Group 71"/>
            <p:cNvGrpSpPr>
              <a:grpSpLocks/>
            </p:cNvGrpSpPr>
            <p:nvPr/>
          </p:nvGrpSpPr>
          <p:grpSpPr bwMode="auto">
            <a:xfrm>
              <a:off x="1104" y="2784"/>
              <a:ext cx="4512" cy="528"/>
              <a:chOff x="1104" y="2784"/>
              <a:chExt cx="4512" cy="528"/>
            </a:xfrm>
          </p:grpSpPr>
          <p:sp>
            <p:nvSpPr>
              <p:cNvPr id="14" name="Line 72"/>
              <p:cNvSpPr>
                <a:spLocks noChangeShapeType="1"/>
              </p:cNvSpPr>
              <p:nvPr/>
            </p:nvSpPr>
            <p:spPr bwMode="auto">
              <a:xfrm>
                <a:off x="1104" y="2928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5" name="Line 73"/>
              <p:cNvSpPr>
                <a:spLocks noChangeShapeType="1"/>
              </p:cNvSpPr>
              <p:nvPr/>
            </p:nvSpPr>
            <p:spPr bwMode="auto">
              <a:xfrm>
                <a:off x="1104" y="2928"/>
                <a:ext cx="2112" cy="0"/>
              </a:xfrm>
              <a:prstGeom prst="line">
                <a:avLst/>
              </a:prstGeom>
              <a:noFill/>
              <a:ln w="158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6" name="Line 74"/>
              <p:cNvSpPr>
                <a:spLocks noChangeShapeType="1"/>
              </p:cNvSpPr>
              <p:nvPr/>
            </p:nvSpPr>
            <p:spPr bwMode="auto">
              <a:xfrm>
                <a:off x="1104" y="3072"/>
                <a:ext cx="2208" cy="0"/>
              </a:xfrm>
              <a:prstGeom prst="line">
                <a:avLst/>
              </a:prstGeom>
              <a:noFill/>
              <a:ln w="158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7" name="Line 75"/>
              <p:cNvSpPr>
                <a:spLocks noChangeShapeType="1"/>
              </p:cNvSpPr>
              <p:nvPr/>
            </p:nvSpPr>
            <p:spPr bwMode="auto">
              <a:xfrm rot="10800000">
                <a:off x="5616" y="2928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8" name="Line 76"/>
              <p:cNvSpPr>
                <a:spLocks noChangeShapeType="1"/>
              </p:cNvSpPr>
              <p:nvPr/>
            </p:nvSpPr>
            <p:spPr bwMode="auto">
              <a:xfrm rot="10800000" flipH="1" flipV="1">
                <a:off x="3456" y="3072"/>
                <a:ext cx="2160" cy="0"/>
              </a:xfrm>
              <a:prstGeom prst="line">
                <a:avLst/>
              </a:prstGeom>
              <a:noFill/>
              <a:ln w="158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9" name="Line 77"/>
              <p:cNvSpPr>
                <a:spLocks noChangeShapeType="1"/>
              </p:cNvSpPr>
              <p:nvPr/>
            </p:nvSpPr>
            <p:spPr bwMode="auto">
              <a:xfrm rot="10800000">
                <a:off x="3408" y="2928"/>
                <a:ext cx="2208" cy="0"/>
              </a:xfrm>
              <a:prstGeom prst="line">
                <a:avLst/>
              </a:prstGeom>
              <a:noFill/>
              <a:ln w="158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2"/>
                  </a:solidFill>
                </a:endParaRPr>
              </a:p>
            </p:txBody>
          </p:sp>
          <p:grpSp>
            <p:nvGrpSpPr>
              <p:cNvPr id="20" name="Group 78"/>
              <p:cNvGrpSpPr>
                <a:grpSpLocks/>
              </p:cNvGrpSpPr>
              <p:nvPr/>
            </p:nvGrpSpPr>
            <p:grpSpPr bwMode="auto">
              <a:xfrm>
                <a:off x="3216" y="2784"/>
                <a:ext cx="96" cy="528"/>
                <a:chOff x="2544" y="3168"/>
                <a:chExt cx="96" cy="528"/>
              </a:xfrm>
            </p:grpSpPr>
            <p:sp>
              <p:nvSpPr>
                <p:cNvPr id="25" name="Line 79"/>
                <p:cNvSpPr>
                  <a:spLocks noChangeShapeType="1"/>
                </p:cNvSpPr>
                <p:nvPr/>
              </p:nvSpPr>
              <p:spPr bwMode="auto">
                <a:xfrm flipH="1">
                  <a:off x="2544" y="3168"/>
                  <a:ext cx="48" cy="24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26" name="Line 80"/>
                <p:cNvSpPr>
                  <a:spLocks noChangeShapeType="1"/>
                </p:cNvSpPr>
                <p:nvPr/>
              </p:nvSpPr>
              <p:spPr bwMode="auto">
                <a:xfrm flipV="1">
                  <a:off x="2544" y="3360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27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2592" y="3360"/>
                  <a:ext cx="48" cy="33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2"/>
                    </a:solidFill>
                  </a:endParaRPr>
                </a:p>
              </p:txBody>
            </p:sp>
          </p:grpSp>
          <p:grpSp>
            <p:nvGrpSpPr>
              <p:cNvPr id="21" name="Group 82"/>
              <p:cNvGrpSpPr>
                <a:grpSpLocks/>
              </p:cNvGrpSpPr>
              <p:nvPr/>
            </p:nvGrpSpPr>
            <p:grpSpPr bwMode="auto">
              <a:xfrm>
                <a:off x="3360" y="2784"/>
                <a:ext cx="96" cy="528"/>
                <a:chOff x="2544" y="3168"/>
                <a:chExt cx="96" cy="528"/>
              </a:xfrm>
            </p:grpSpPr>
            <p:sp>
              <p:nvSpPr>
                <p:cNvPr id="22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2544" y="3168"/>
                  <a:ext cx="48" cy="24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23" name="Line 84"/>
                <p:cNvSpPr>
                  <a:spLocks noChangeShapeType="1"/>
                </p:cNvSpPr>
                <p:nvPr/>
              </p:nvSpPr>
              <p:spPr bwMode="auto">
                <a:xfrm flipV="1">
                  <a:off x="2544" y="3360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24" name="Line 85"/>
                <p:cNvSpPr>
                  <a:spLocks noChangeShapeType="1"/>
                </p:cNvSpPr>
                <p:nvPr/>
              </p:nvSpPr>
              <p:spPr bwMode="auto">
                <a:xfrm flipH="1">
                  <a:off x="2592" y="3360"/>
                  <a:ext cx="48" cy="33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2"/>
                    </a:solidFill>
                  </a:endParaRPr>
                </a:p>
              </p:txBody>
            </p:sp>
          </p:grpSp>
        </p:grpSp>
        <p:sp>
          <p:nvSpPr>
            <p:cNvPr id="6" name="Line 86"/>
            <p:cNvSpPr>
              <a:spLocks noChangeShapeType="1"/>
            </p:cNvSpPr>
            <p:nvPr/>
          </p:nvSpPr>
          <p:spPr bwMode="auto">
            <a:xfrm>
              <a:off x="1536" y="2928"/>
              <a:ext cx="0" cy="1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7" name="Line 87"/>
            <p:cNvSpPr>
              <a:spLocks noChangeShapeType="1"/>
            </p:cNvSpPr>
            <p:nvPr/>
          </p:nvSpPr>
          <p:spPr bwMode="auto">
            <a:xfrm>
              <a:off x="1968" y="2928"/>
              <a:ext cx="0" cy="1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8" name="Line 88"/>
            <p:cNvSpPr>
              <a:spLocks noChangeShapeType="1"/>
            </p:cNvSpPr>
            <p:nvPr/>
          </p:nvSpPr>
          <p:spPr bwMode="auto">
            <a:xfrm>
              <a:off x="2400" y="2928"/>
              <a:ext cx="0" cy="1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9" name="Line 89"/>
            <p:cNvSpPr>
              <a:spLocks noChangeShapeType="1"/>
            </p:cNvSpPr>
            <p:nvPr/>
          </p:nvSpPr>
          <p:spPr bwMode="auto">
            <a:xfrm>
              <a:off x="2832" y="2928"/>
              <a:ext cx="0" cy="1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0" name="Line 90"/>
            <p:cNvSpPr>
              <a:spLocks noChangeShapeType="1"/>
            </p:cNvSpPr>
            <p:nvPr/>
          </p:nvSpPr>
          <p:spPr bwMode="auto">
            <a:xfrm>
              <a:off x="5184" y="2928"/>
              <a:ext cx="0" cy="1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1" name="Line 91"/>
            <p:cNvSpPr>
              <a:spLocks noChangeShapeType="1"/>
            </p:cNvSpPr>
            <p:nvPr/>
          </p:nvSpPr>
          <p:spPr bwMode="auto">
            <a:xfrm>
              <a:off x="4752" y="2928"/>
              <a:ext cx="0" cy="1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2" name="Line 92"/>
            <p:cNvSpPr>
              <a:spLocks noChangeShapeType="1"/>
            </p:cNvSpPr>
            <p:nvPr/>
          </p:nvSpPr>
          <p:spPr bwMode="auto">
            <a:xfrm>
              <a:off x="4272" y="2928"/>
              <a:ext cx="0" cy="1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3" name="Line 93"/>
            <p:cNvSpPr>
              <a:spLocks noChangeShapeType="1"/>
            </p:cNvSpPr>
            <p:nvPr/>
          </p:nvSpPr>
          <p:spPr bwMode="auto">
            <a:xfrm>
              <a:off x="3792" y="2928"/>
              <a:ext cx="0" cy="1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</p:grpSp>
      <p:sp>
        <p:nvSpPr>
          <p:cNvPr id="28" name="Text Box 94"/>
          <p:cNvSpPr txBox="1">
            <a:spLocks noChangeArrowheads="1"/>
          </p:cNvSpPr>
          <p:nvPr/>
        </p:nvSpPr>
        <p:spPr bwMode="auto">
          <a:xfrm>
            <a:off x="1477682" y="6147493"/>
            <a:ext cx="434153" cy="43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chemeClr val="bg2"/>
                </a:solidFill>
                <a:latin typeface="Arial" pitchFamily="-104" charset="0"/>
              </a:rPr>
              <a:t>A</a:t>
            </a:r>
          </a:p>
        </p:txBody>
      </p:sp>
      <p:sp>
        <p:nvSpPr>
          <p:cNvPr id="29" name="Text Box 95"/>
          <p:cNvSpPr txBox="1">
            <a:spLocks noChangeArrowheads="1"/>
          </p:cNvSpPr>
          <p:nvPr/>
        </p:nvSpPr>
        <p:spPr bwMode="auto">
          <a:xfrm>
            <a:off x="2471330" y="6147493"/>
            <a:ext cx="433702" cy="43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chemeClr val="bg2"/>
                </a:solidFill>
                <a:latin typeface="Arial" pitchFamily="-104" charset="0"/>
              </a:rPr>
              <a:t>B</a:t>
            </a:r>
          </a:p>
        </p:txBody>
      </p:sp>
      <p:sp>
        <p:nvSpPr>
          <p:cNvPr id="30" name="Text Box 96"/>
          <p:cNvSpPr txBox="1">
            <a:spLocks noChangeArrowheads="1"/>
          </p:cNvSpPr>
          <p:nvPr/>
        </p:nvSpPr>
        <p:spPr bwMode="auto">
          <a:xfrm>
            <a:off x="3380912" y="6147493"/>
            <a:ext cx="447854" cy="43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chemeClr val="bg2"/>
                </a:solidFill>
                <a:latin typeface="Arial" pitchFamily="-104" charset="0"/>
              </a:rPr>
              <a:t>C</a:t>
            </a:r>
          </a:p>
        </p:txBody>
      </p:sp>
      <p:sp>
        <p:nvSpPr>
          <p:cNvPr id="31" name="Text Box 97"/>
          <p:cNvSpPr txBox="1">
            <a:spLocks noChangeArrowheads="1"/>
          </p:cNvSpPr>
          <p:nvPr/>
        </p:nvSpPr>
        <p:spPr bwMode="auto">
          <a:xfrm>
            <a:off x="4453357" y="6147493"/>
            <a:ext cx="447854" cy="43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chemeClr val="bg2"/>
                </a:solidFill>
                <a:latin typeface="Arial" pitchFamily="-104" charset="0"/>
              </a:rPr>
              <a:t>D</a:t>
            </a:r>
          </a:p>
        </p:txBody>
      </p:sp>
      <p:sp>
        <p:nvSpPr>
          <p:cNvPr id="32" name="Text Box 98"/>
          <p:cNvSpPr txBox="1">
            <a:spLocks noChangeArrowheads="1"/>
          </p:cNvSpPr>
          <p:nvPr/>
        </p:nvSpPr>
        <p:spPr bwMode="auto">
          <a:xfrm>
            <a:off x="5440308" y="6147493"/>
            <a:ext cx="433702" cy="43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chemeClr val="bg2"/>
                </a:solidFill>
                <a:latin typeface="Arial" pitchFamily="-104" charset="0"/>
              </a:rPr>
              <a:t>E</a:t>
            </a:r>
          </a:p>
        </p:txBody>
      </p:sp>
      <p:sp>
        <p:nvSpPr>
          <p:cNvPr id="33" name="Text Box 99"/>
          <p:cNvSpPr txBox="1">
            <a:spLocks noChangeArrowheads="1"/>
          </p:cNvSpPr>
          <p:nvPr/>
        </p:nvSpPr>
        <p:spPr bwMode="auto">
          <a:xfrm>
            <a:off x="6631953" y="6147493"/>
            <a:ext cx="405274" cy="43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chemeClr val="bg2"/>
                </a:solidFill>
                <a:latin typeface="Arial" pitchFamily="-104" charset="0"/>
              </a:rPr>
              <a:t>L</a:t>
            </a:r>
          </a:p>
        </p:txBody>
      </p:sp>
      <p:sp>
        <p:nvSpPr>
          <p:cNvPr id="34" name="Text Box 100"/>
          <p:cNvSpPr txBox="1">
            <a:spLocks noChangeArrowheads="1"/>
          </p:cNvSpPr>
          <p:nvPr/>
        </p:nvSpPr>
        <p:spPr bwMode="auto">
          <a:xfrm>
            <a:off x="7557133" y="6147493"/>
            <a:ext cx="476282" cy="43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chemeClr val="bg2"/>
                </a:solidFill>
                <a:latin typeface="Arial" pitchFamily="-104" charset="0"/>
              </a:rPr>
              <a:t>M</a:t>
            </a:r>
          </a:p>
        </p:txBody>
      </p:sp>
      <p:sp>
        <p:nvSpPr>
          <p:cNvPr id="35" name="Text Box 101"/>
          <p:cNvSpPr txBox="1">
            <a:spLocks noChangeArrowheads="1"/>
          </p:cNvSpPr>
          <p:nvPr/>
        </p:nvSpPr>
        <p:spPr bwMode="auto">
          <a:xfrm>
            <a:off x="8639277" y="6147493"/>
            <a:ext cx="447854" cy="43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chemeClr val="bg2"/>
                </a:solidFill>
                <a:latin typeface="Arial" pitchFamily="-104" charset="0"/>
              </a:rPr>
              <a:t>N</a:t>
            </a:r>
          </a:p>
        </p:txBody>
      </p:sp>
      <p:sp>
        <p:nvSpPr>
          <p:cNvPr id="36" name="Text Box 102"/>
          <p:cNvSpPr txBox="1">
            <a:spLocks noChangeArrowheads="1"/>
          </p:cNvSpPr>
          <p:nvPr/>
        </p:nvSpPr>
        <p:spPr bwMode="auto">
          <a:xfrm>
            <a:off x="9711356" y="6147493"/>
            <a:ext cx="462131" cy="43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chemeClr val="bg2"/>
                </a:solidFill>
                <a:latin typeface="Arial" pitchFamily="-104" charset="0"/>
              </a:rPr>
              <a:t>O</a:t>
            </a:r>
          </a:p>
        </p:txBody>
      </p:sp>
      <p:sp>
        <p:nvSpPr>
          <p:cNvPr id="37" name="Text Box 103"/>
          <p:cNvSpPr txBox="1">
            <a:spLocks noChangeArrowheads="1"/>
          </p:cNvSpPr>
          <p:nvPr/>
        </p:nvSpPr>
        <p:spPr bwMode="auto">
          <a:xfrm>
            <a:off x="10673837" y="6147493"/>
            <a:ext cx="433702" cy="43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chemeClr val="bg2"/>
                </a:solidFill>
                <a:latin typeface="Arial" pitchFamily="-104" charset="0"/>
              </a:rPr>
              <a:t>P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Shape 18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500" dirty="0">
                <a:solidFill>
                  <a:srgbClr val="FFFFFF"/>
                </a:solidFill>
              </a:rPr>
              <a:t>LRU Troubles</a:t>
            </a:r>
          </a:p>
        </p:txBody>
      </p:sp>
      <p:graphicFrame>
        <p:nvGraphicFramePr>
          <p:cNvPr id="1890" name="Table 1890"/>
          <p:cNvGraphicFramePr/>
          <p:nvPr>
            <p:extLst>
              <p:ext uri="{D42A27DB-BD31-4B8C-83A1-F6EECF244321}">
                <p14:modId xmlns:p14="http://schemas.microsoft.com/office/powerpoint/2010/main" val="452974894"/>
              </p:ext>
            </p:extLst>
          </p:nvPr>
        </p:nvGraphicFramePr>
        <p:xfrm>
          <a:off x="9452426" y="2878201"/>
          <a:ext cx="2697597" cy="2718819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995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5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8539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FFFFFF"/>
                          </a:solidFill>
                        </a:rPr>
                        <a:t>Valid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FFFFFF"/>
                          </a:solidFill>
                        </a:rPr>
                        <a:t>Virt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>
                          <a:solidFill>
                            <a:srgbClr val="FFFFFF"/>
                          </a:solidFill>
                        </a:rPr>
                        <a:t>Phys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07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sz="2400" dirty="0">
                        <a:solidFill>
                          <a:schemeClr val="bg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?</a:t>
                      </a:r>
                      <a:endParaRPr sz="2400" dirty="0">
                        <a:solidFill>
                          <a:schemeClr val="bg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chemeClr val="bg1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07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sz="2400" dirty="0">
                        <a:solidFill>
                          <a:schemeClr val="bg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?</a:t>
                      </a:r>
                      <a:endParaRPr sz="2400" dirty="0">
                        <a:solidFill>
                          <a:schemeClr val="bg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chemeClr val="bg1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07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sz="2400" dirty="0">
                        <a:solidFill>
                          <a:schemeClr val="bg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?</a:t>
                      </a:r>
                      <a:endParaRPr sz="2400" dirty="0">
                        <a:solidFill>
                          <a:schemeClr val="bg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>
                          <a:solidFill>
                            <a:schemeClr val="bg1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07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?</a:t>
                      </a:r>
                      <a:endParaRPr sz="2400" dirty="0">
                        <a:solidFill>
                          <a:schemeClr val="bg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>
                          <a:solidFill>
                            <a:schemeClr val="bg1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91" name="Shape 1891"/>
          <p:cNvSpPr/>
          <p:nvPr/>
        </p:nvSpPr>
        <p:spPr>
          <a:xfrm>
            <a:off x="4439302" y="3647618"/>
            <a:ext cx="791674" cy="791674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DCDEE0"/>
                </a:solidFill>
              </a:defRPr>
            </a:pPr>
            <a:endParaRPr/>
          </a:p>
        </p:txBody>
      </p:sp>
      <p:sp>
        <p:nvSpPr>
          <p:cNvPr id="1892" name="Shape 1892"/>
          <p:cNvSpPr/>
          <p:nvPr/>
        </p:nvSpPr>
        <p:spPr>
          <a:xfrm>
            <a:off x="1909570" y="3733433"/>
            <a:ext cx="2344336" cy="471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/>
              <a:t>virtual addresses: </a:t>
            </a:r>
          </a:p>
        </p:txBody>
      </p:sp>
      <p:sp>
        <p:nvSpPr>
          <p:cNvPr id="1893" name="Shape 1893"/>
          <p:cNvSpPr/>
          <p:nvPr/>
        </p:nvSpPr>
        <p:spPr>
          <a:xfrm>
            <a:off x="5226702" y="3647618"/>
            <a:ext cx="791674" cy="791674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DCDEE0"/>
                </a:solidFill>
              </a:defRPr>
            </a:pPr>
            <a:endParaRPr/>
          </a:p>
        </p:txBody>
      </p:sp>
      <p:sp>
        <p:nvSpPr>
          <p:cNvPr id="1894" name="Shape 1894"/>
          <p:cNvSpPr/>
          <p:nvPr/>
        </p:nvSpPr>
        <p:spPr>
          <a:xfrm>
            <a:off x="5988702" y="3647618"/>
            <a:ext cx="791674" cy="791674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DCDEE0"/>
                </a:solidFill>
              </a:defRPr>
            </a:pPr>
            <a:endParaRPr/>
          </a:p>
        </p:txBody>
      </p:sp>
      <p:sp>
        <p:nvSpPr>
          <p:cNvPr id="1895" name="Shape 1895"/>
          <p:cNvSpPr/>
          <p:nvPr/>
        </p:nvSpPr>
        <p:spPr>
          <a:xfrm>
            <a:off x="6750702" y="3647618"/>
            <a:ext cx="791674" cy="791674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DCDEE0"/>
                </a:solidFill>
              </a:defRPr>
            </a:pPr>
            <a:endParaRPr/>
          </a:p>
        </p:txBody>
      </p:sp>
      <p:sp>
        <p:nvSpPr>
          <p:cNvPr id="1896" name="Shape 1896"/>
          <p:cNvSpPr/>
          <p:nvPr/>
        </p:nvSpPr>
        <p:spPr>
          <a:xfrm>
            <a:off x="7512701" y="3647618"/>
            <a:ext cx="791674" cy="791674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DCDEE0"/>
                </a:solidFill>
              </a:defRPr>
            </a:pPr>
            <a:endParaRPr/>
          </a:p>
        </p:txBody>
      </p:sp>
      <p:sp>
        <p:nvSpPr>
          <p:cNvPr id="1897" name="Shape 1897"/>
          <p:cNvSpPr/>
          <p:nvPr/>
        </p:nvSpPr>
        <p:spPr>
          <a:xfrm>
            <a:off x="4725010" y="4687008"/>
            <a:ext cx="220257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/>
              <a:t>0</a:t>
            </a:r>
          </a:p>
        </p:txBody>
      </p:sp>
      <p:sp>
        <p:nvSpPr>
          <p:cNvPr id="1898" name="Shape 1898"/>
          <p:cNvSpPr/>
          <p:nvPr/>
        </p:nvSpPr>
        <p:spPr>
          <a:xfrm>
            <a:off x="5487010" y="4687008"/>
            <a:ext cx="220257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/>
              <a:t>1</a:t>
            </a:r>
          </a:p>
        </p:txBody>
      </p:sp>
      <p:sp>
        <p:nvSpPr>
          <p:cNvPr id="1899" name="Shape 1899"/>
          <p:cNvSpPr/>
          <p:nvPr/>
        </p:nvSpPr>
        <p:spPr>
          <a:xfrm>
            <a:off x="6249011" y="4687008"/>
            <a:ext cx="220257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/>
              <a:t>2</a:t>
            </a:r>
          </a:p>
        </p:txBody>
      </p:sp>
      <p:sp>
        <p:nvSpPr>
          <p:cNvPr id="1900" name="Shape 1900"/>
          <p:cNvSpPr/>
          <p:nvPr/>
        </p:nvSpPr>
        <p:spPr>
          <a:xfrm>
            <a:off x="7011011" y="4687008"/>
            <a:ext cx="220257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/>
              <a:t>3</a:t>
            </a:r>
          </a:p>
        </p:txBody>
      </p:sp>
      <p:sp>
        <p:nvSpPr>
          <p:cNvPr id="1901" name="Shape 1901"/>
          <p:cNvSpPr/>
          <p:nvPr/>
        </p:nvSpPr>
        <p:spPr>
          <a:xfrm>
            <a:off x="7773010" y="4687008"/>
            <a:ext cx="220257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/>
              <a:t>4</a:t>
            </a:r>
          </a:p>
        </p:txBody>
      </p:sp>
      <p:sp>
        <p:nvSpPr>
          <p:cNvPr id="1902" name="Shape 1902"/>
          <p:cNvSpPr/>
          <p:nvPr/>
        </p:nvSpPr>
        <p:spPr>
          <a:xfrm>
            <a:off x="4725010" y="2777028"/>
            <a:ext cx="1" cy="829773"/>
          </a:xfrm>
          <a:prstGeom prst="line">
            <a:avLst/>
          </a:prstGeom>
          <a:ln w="50800">
            <a:solidFill>
              <a:schemeClr val="bg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7" name="TextBox 16"/>
          <p:cNvSpPr txBox="1"/>
          <p:nvPr/>
        </p:nvSpPr>
        <p:spPr>
          <a:xfrm>
            <a:off x="238034" y="6258525"/>
            <a:ext cx="11027378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333333"/>
                </a:solidFill>
                <a:latin typeface="Gill Sans MT" panose="020B0502020104020203" pitchFamily="34" charset="77"/>
              </a:rPr>
              <a:t>Workload repeatedly accesses same offset across 5 pages (</a:t>
            </a:r>
            <a:r>
              <a:rPr lang="en-US" sz="2800" dirty="0" err="1">
                <a:solidFill>
                  <a:srgbClr val="333333"/>
                </a:solidFill>
                <a:latin typeface="Gill Sans MT" panose="020B0502020104020203" pitchFamily="34" charset="77"/>
              </a:rPr>
              <a:t>strided</a:t>
            </a:r>
            <a:r>
              <a:rPr lang="en-US" sz="2800" dirty="0">
                <a:solidFill>
                  <a:srgbClr val="333333"/>
                </a:solidFill>
                <a:latin typeface="Gill Sans MT" panose="020B0502020104020203" pitchFamily="34" charset="77"/>
              </a:rPr>
              <a:t> access),</a:t>
            </a:r>
            <a:br>
              <a:rPr lang="en-US" sz="2800" dirty="0">
                <a:solidFill>
                  <a:srgbClr val="333333"/>
                </a:solidFill>
                <a:latin typeface="Gill Sans MT" panose="020B0502020104020203" pitchFamily="34" charset="77"/>
              </a:rPr>
            </a:br>
            <a:r>
              <a:rPr lang="en-US" sz="2800" dirty="0">
                <a:solidFill>
                  <a:srgbClr val="333333"/>
                </a:solidFill>
                <a:latin typeface="Gill Sans MT" panose="020B0502020104020203" pitchFamily="34" charset="77"/>
              </a:rPr>
              <a:t>but only 4 TLB entries</a:t>
            </a:r>
          </a:p>
          <a:p>
            <a:pPr algn="l"/>
            <a:endParaRPr lang="en-US" sz="2800" dirty="0">
              <a:solidFill>
                <a:srgbClr val="333333"/>
              </a:solidFill>
              <a:latin typeface="Gill Sans MT" panose="020B0502020104020203" pitchFamily="34" charset="77"/>
            </a:endParaRPr>
          </a:p>
          <a:p>
            <a:pPr algn="l"/>
            <a:r>
              <a:rPr lang="en-US" sz="2800" dirty="0">
                <a:solidFill>
                  <a:srgbClr val="333333"/>
                </a:solidFill>
                <a:latin typeface="Gill Sans MT" panose="020B0502020104020203" pitchFamily="34" charset="77"/>
              </a:rPr>
              <a:t>What will TLB contents be over time?</a:t>
            </a:r>
          </a:p>
          <a:p>
            <a:pPr algn="l"/>
            <a:r>
              <a:rPr lang="en-US" sz="2800" dirty="0">
                <a:solidFill>
                  <a:srgbClr val="333333"/>
                </a:solidFill>
                <a:latin typeface="Gill Sans MT" panose="020B0502020104020203" pitchFamily="34" charset="77"/>
              </a:rPr>
              <a:t>How will TLB perform?</a:t>
            </a:r>
          </a:p>
          <a:p>
            <a:pPr algn="l"/>
            <a:endParaRPr lang="en-US" sz="2800" dirty="0">
              <a:solidFill>
                <a:srgbClr val="333333"/>
              </a:solidFill>
              <a:latin typeface="Gill Sans MT" panose="020B0502020104020203" pitchFamily="34" charset="77"/>
            </a:endParaRPr>
          </a:p>
          <a:p>
            <a:pPr algn="l"/>
            <a:endParaRPr lang="en-US" sz="2800" dirty="0">
              <a:latin typeface="Gill Sans MT" panose="020B0502020104020203" pitchFamily="34" charset="77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Shape 19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500" dirty="0">
                <a:solidFill>
                  <a:srgbClr val="FFFFFF"/>
                </a:solidFill>
              </a:rPr>
              <a:t>TLB Replacement </a:t>
            </a:r>
            <a:r>
              <a:rPr sz="6500" dirty="0">
                <a:solidFill>
                  <a:srgbClr val="FFFFFF"/>
                </a:solidFill>
              </a:rPr>
              <a:t>policies</a:t>
            </a:r>
          </a:p>
        </p:txBody>
      </p:sp>
      <p:sp>
        <p:nvSpPr>
          <p:cNvPr id="4" name="Shape 1906"/>
          <p:cNvSpPr txBox="1">
            <a:spLocks/>
          </p:cNvSpPr>
          <p:nvPr/>
        </p:nvSpPr>
        <p:spPr>
          <a:xfrm>
            <a:off x="744204" y="2436989"/>
            <a:ext cx="11514138" cy="5054601"/>
          </a:xfrm>
          <a:prstGeom prst="rect">
            <a:avLst/>
          </a:prstGeom>
        </p:spPr>
        <p:txBody>
          <a:bodyPr vert="horz" lIns="130039" tIns="65020" rIns="130039" bIns="65020" rtlCol="0">
            <a:normAutofit/>
          </a:bodyPr>
          <a:lstStyle>
            <a:lvl1pPr marL="401857" indent="-401857" algn="l" defTabSz="1300393" rtl="0" eaLnBrk="1" latinLnBrk="0" hangingPunct="1">
              <a:spcBef>
                <a:spcPts val="2844"/>
              </a:spcBef>
              <a:buFont typeface="Calisto MT" pitchFamily="18" charset="0"/>
              <a:buChar char="•"/>
              <a:defRPr sz="34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821776" indent="-419919" algn="l" defTabSz="1300393" rtl="0" eaLnBrk="1" latinLnBrk="0" hangingPunct="1">
              <a:spcBef>
                <a:spcPts val="853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31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23634" indent="-401857" algn="l" defTabSz="1300393" rtl="0" eaLnBrk="1" latinLnBrk="0" hangingPunct="1">
              <a:spcBef>
                <a:spcPts val="853"/>
              </a:spcBef>
              <a:buFont typeface="Calisto MT" pitchFamily="18" charset="0"/>
              <a:buChar char="•"/>
              <a:defRPr sz="2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25492" indent="-401857" algn="l" defTabSz="1300393" rtl="0" eaLnBrk="1" latinLnBrk="0" hangingPunct="1">
              <a:spcBef>
                <a:spcPts val="853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2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27349" indent="-401857" algn="l" defTabSz="1300393" rtl="0" eaLnBrk="1" latinLnBrk="0" hangingPunct="1">
              <a:spcBef>
                <a:spcPts val="853"/>
              </a:spcBef>
              <a:buFont typeface="Calisto MT" pitchFamily="18" charset="0"/>
              <a:buChar char="•"/>
              <a:defRPr sz="2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3576081" indent="-325098" algn="l" defTabSz="13003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278" indent="-325098" algn="l" defTabSz="13003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475" indent="-325098" algn="l" defTabSz="13003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671" indent="-325098" algn="l" defTabSz="13003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sto MT" pitchFamily="18" charset="0"/>
              <a:buNone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rgbClr val="333333"/>
                </a:solidFill>
                <a:latin typeface="Gill Sans MT" panose="020B0502020104020203" pitchFamily="34" charset="77"/>
                <a:ea typeface="Helvetica"/>
                <a:cs typeface="Helvetica"/>
                <a:sym typeface="Helvetica"/>
              </a:rPr>
              <a:t>LRU</a:t>
            </a:r>
            <a:r>
              <a:rPr lang="en-US" sz="2800" dirty="0">
                <a:solidFill>
                  <a:srgbClr val="333333"/>
                </a:solidFill>
                <a:latin typeface="Gill Sans MT" panose="020B0502020104020203" pitchFamily="34" charset="77"/>
              </a:rPr>
              <a:t>: evict Least-Recently Used TLB slot when needed</a:t>
            </a:r>
          </a:p>
          <a:p>
            <a:pPr lvl="1">
              <a:buFont typeface="Calisto MT" pitchFamily="18" charset="0"/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333333"/>
                </a:solidFill>
                <a:latin typeface="Gill Sans MT" panose="020B0502020104020203" pitchFamily="34" charset="77"/>
              </a:rPr>
              <a:t>(More on LRU later in policies next week)</a:t>
            </a:r>
          </a:p>
          <a:p>
            <a:pPr>
              <a:buFont typeface="Calisto MT" pitchFamily="18" charset="0"/>
              <a:buNone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rgbClr val="333333"/>
                </a:solidFill>
                <a:latin typeface="Gill Sans MT" panose="020B0502020104020203" pitchFamily="34" charset="77"/>
                <a:ea typeface="Helvetica"/>
                <a:cs typeface="Helvetica"/>
                <a:sym typeface="Helvetica"/>
              </a:rPr>
              <a:t>Random</a:t>
            </a:r>
            <a:r>
              <a:rPr lang="en-US" sz="2800" dirty="0">
                <a:solidFill>
                  <a:srgbClr val="333333"/>
                </a:solidFill>
                <a:latin typeface="Gill Sans MT" panose="020B0502020104020203" pitchFamily="34" charset="77"/>
              </a:rPr>
              <a:t>: Evict randomly </a:t>
            </a:r>
            <a:r>
              <a:rPr lang="en-US" sz="2800" dirty="0" err="1">
                <a:solidFill>
                  <a:srgbClr val="333333"/>
                </a:solidFill>
                <a:latin typeface="Gill Sans MT" panose="020B0502020104020203" pitchFamily="34" charset="77"/>
              </a:rPr>
              <a:t>choosen</a:t>
            </a:r>
            <a:r>
              <a:rPr lang="en-US" sz="2800" dirty="0">
                <a:solidFill>
                  <a:srgbClr val="333333"/>
                </a:solidFill>
                <a:latin typeface="Gill Sans MT" panose="020B0502020104020203" pitchFamily="34" charset="77"/>
              </a:rPr>
              <a:t> entry 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333333"/>
                </a:solidFill>
                <a:latin typeface="Gill Sans MT" panose="020B0502020104020203" pitchFamily="34" charset="77"/>
              </a:rPr>
              <a:t>Sometimes random is better than a “smart” policy!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500" dirty="0"/>
              <a:t>TLB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389" y="2600962"/>
            <a:ext cx="12345400" cy="611180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How can system improve TLB performance (hit rate) given fixed number of TLB entries?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/>
              <a:t>Increase page size </a:t>
            </a:r>
          </a:p>
          <a:p>
            <a:pPr lvl="1">
              <a:buNone/>
            </a:pPr>
            <a:r>
              <a:rPr lang="en-US" sz="2800" dirty="0"/>
              <a:t>Fewer unique translations needed to access same amount of memory)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" name="Shape 19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500" dirty="0">
                <a:solidFill>
                  <a:srgbClr val="FFFFFF"/>
                </a:solidFill>
              </a:rPr>
              <a:t>Context Switches</a:t>
            </a:r>
          </a:p>
        </p:txBody>
      </p:sp>
      <p:sp>
        <p:nvSpPr>
          <p:cNvPr id="1918" name="Shape 1918"/>
          <p:cNvSpPr>
            <a:spLocks noGrp="1"/>
          </p:cNvSpPr>
          <p:nvPr>
            <p:ph type="body" idx="4294967295"/>
          </p:nvPr>
        </p:nvSpPr>
        <p:spPr>
          <a:xfrm>
            <a:off x="785626" y="2313454"/>
            <a:ext cx="11968162" cy="70278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800" dirty="0">
                <a:effectLst/>
              </a:rPr>
              <a:t>What happens if a process uses cached TLB</a:t>
            </a:r>
            <a:r>
              <a:rPr lang="en-US" sz="2800" dirty="0">
                <a:effectLst/>
              </a:rPr>
              <a:t> </a:t>
            </a:r>
            <a:r>
              <a:rPr sz="2800" dirty="0">
                <a:effectLst/>
              </a:rPr>
              <a:t>entries from another process?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800" dirty="0">
                <a:effectLst/>
              </a:rPr>
              <a:t>Solutions?</a:t>
            </a:r>
            <a:endParaRPr lang="en-US" sz="2800" dirty="0">
              <a:effectLst/>
            </a:endParaRPr>
          </a:p>
          <a:p>
            <a:pPr marL="742950" lvl="0" indent="-742950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effectLst/>
              </a:rPr>
              <a:t>Fl</a:t>
            </a:r>
            <a:r>
              <a:rPr sz="2800" dirty="0">
                <a:effectLst/>
              </a:rPr>
              <a:t>ush TLB on each switch</a:t>
            </a:r>
            <a:endParaRPr lang="en-US" sz="2800" dirty="0">
              <a:effectLst/>
            </a:endParaRPr>
          </a:p>
          <a:p>
            <a:pPr marL="1162869" lvl="1" indent="-742950"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effectLst/>
              </a:rPr>
              <a:t>Costly; lose all recently cached translations</a:t>
            </a:r>
          </a:p>
          <a:p>
            <a:pPr marL="742950" lvl="0" indent="-742950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effectLst/>
              </a:rPr>
              <a:t>Track </a:t>
            </a:r>
            <a:r>
              <a:rPr sz="2800" dirty="0">
                <a:effectLst/>
              </a:rPr>
              <a:t>which entries are for </a:t>
            </a:r>
            <a:r>
              <a:rPr lang="en-US" sz="2800" dirty="0">
                <a:effectLst/>
              </a:rPr>
              <a:t>which </a:t>
            </a:r>
            <a:r>
              <a:rPr sz="2800" dirty="0">
                <a:effectLst/>
              </a:rPr>
              <a:t>process</a:t>
            </a:r>
            <a:endParaRPr lang="en-US" sz="2800" dirty="0">
              <a:effectLst/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333333"/>
                </a:solidFill>
                <a:effectLst/>
              </a:rPr>
              <a:t>Address Space Identifier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333333"/>
                </a:solidFill>
                <a:effectLst/>
              </a:rPr>
              <a:t>Tag each TLB entry with an 8-bit ASID</a:t>
            </a:r>
            <a:br>
              <a:rPr lang="en-US" sz="2800" dirty="0">
                <a:solidFill>
                  <a:srgbClr val="333333"/>
                </a:solidFill>
                <a:effectLst/>
              </a:rPr>
            </a:br>
            <a:r>
              <a:rPr lang="en-US" sz="2800" dirty="0">
                <a:solidFill>
                  <a:srgbClr val="333333"/>
                </a:solidFill>
                <a:effectLst/>
              </a:rPr>
              <a:t> - how many </a:t>
            </a:r>
            <a:r>
              <a:rPr lang="en-US" sz="2800" dirty="0" err="1">
                <a:solidFill>
                  <a:srgbClr val="333333"/>
                </a:solidFill>
                <a:effectLst/>
              </a:rPr>
              <a:t>ASIDs</a:t>
            </a:r>
            <a:r>
              <a:rPr lang="en-US" sz="2800" dirty="0">
                <a:solidFill>
                  <a:srgbClr val="333333"/>
                </a:solidFill>
                <a:effectLst/>
              </a:rPr>
              <a:t> do we get?</a:t>
            </a:r>
            <a:br>
              <a:rPr lang="en-US" sz="2800" dirty="0">
                <a:solidFill>
                  <a:srgbClr val="333333"/>
                </a:solidFill>
                <a:effectLst/>
              </a:rPr>
            </a:br>
            <a:r>
              <a:rPr lang="en-US" sz="2800" dirty="0">
                <a:solidFill>
                  <a:srgbClr val="333333"/>
                </a:solidFill>
                <a:effectLst/>
              </a:rPr>
              <a:t> - why not use PIDs?</a:t>
            </a:r>
            <a:endParaRPr sz="2800" dirty="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3" name="Shape 2143"/>
          <p:cNvSpPr/>
          <p:nvPr/>
        </p:nvSpPr>
        <p:spPr>
          <a:xfrm flipH="1" flipV="1">
            <a:off x="4006533" y="3446680"/>
            <a:ext cx="453074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797" tIns="50797" rIns="50797" bIns="50797" anchor="ctr"/>
          <a:lstStyle/>
          <a:p>
            <a:pPr lvl="0">
              <a:defRPr sz="2600"/>
            </a:pPr>
            <a:endParaRPr/>
          </a:p>
        </p:txBody>
      </p:sp>
      <p:sp>
        <p:nvSpPr>
          <p:cNvPr id="2144" name="Shape 2144"/>
          <p:cNvSpPr/>
          <p:nvPr/>
        </p:nvSpPr>
        <p:spPr>
          <a:xfrm>
            <a:off x="1428326" y="3824276"/>
            <a:ext cx="2500521" cy="762041"/>
          </a:xfrm>
          <a:prstGeom prst="rect">
            <a:avLst/>
          </a:prstGeom>
          <a:solidFill>
            <a:srgbClr val="E8A433"/>
          </a:solidFill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dirty="0"/>
              <a:t>P1</a:t>
            </a:r>
          </a:p>
        </p:txBody>
      </p:sp>
      <p:sp>
        <p:nvSpPr>
          <p:cNvPr id="2145" name="Shape 2145"/>
          <p:cNvSpPr/>
          <p:nvPr/>
        </p:nvSpPr>
        <p:spPr>
          <a:xfrm>
            <a:off x="1428326" y="4586275"/>
            <a:ext cx="2500521" cy="762042"/>
          </a:xfrm>
          <a:prstGeom prst="rect">
            <a:avLst/>
          </a:prstGeom>
          <a:solidFill>
            <a:srgbClr val="5747C1"/>
          </a:solidFill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dirty="0"/>
              <a:t>P2</a:t>
            </a:r>
          </a:p>
        </p:txBody>
      </p:sp>
      <p:sp>
        <p:nvSpPr>
          <p:cNvPr id="2146" name="Shape 2146"/>
          <p:cNvSpPr/>
          <p:nvPr/>
        </p:nvSpPr>
        <p:spPr>
          <a:xfrm>
            <a:off x="1428326" y="5348276"/>
            <a:ext cx="2500521" cy="762042"/>
          </a:xfrm>
          <a:prstGeom prst="rect">
            <a:avLst/>
          </a:prstGeom>
          <a:solidFill>
            <a:srgbClr val="5747C1"/>
          </a:solidFill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dirty="0"/>
              <a:t>P2</a:t>
            </a:r>
          </a:p>
        </p:txBody>
      </p:sp>
      <p:sp>
        <p:nvSpPr>
          <p:cNvPr id="2147" name="Shape 2147"/>
          <p:cNvSpPr/>
          <p:nvPr/>
        </p:nvSpPr>
        <p:spPr>
          <a:xfrm>
            <a:off x="1428326" y="6110276"/>
            <a:ext cx="2500521" cy="762042"/>
          </a:xfrm>
          <a:prstGeom prst="rect">
            <a:avLst/>
          </a:prstGeom>
          <a:solidFill>
            <a:srgbClr val="E8A433"/>
          </a:solidFill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dirty="0"/>
              <a:t>P1</a:t>
            </a:r>
          </a:p>
        </p:txBody>
      </p:sp>
      <p:sp>
        <p:nvSpPr>
          <p:cNvPr id="2148" name="Shape 2148"/>
          <p:cNvSpPr/>
          <p:nvPr/>
        </p:nvSpPr>
        <p:spPr>
          <a:xfrm>
            <a:off x="1428326" y="3062275"/>
            <a:ext cx="2500521" cy="491568"/>
          </a:xfrm>
          <a:prstGeom prst="rect">
            <a:avLst/>
          </a:prstGeom>
          <a:solidFill>
            <a:srgbClr val="53585F"/>
          </a:solidFill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/>
              <a:t>PT</a:t>
            </a:r>
          </a:p>
        </p:txBody>
      </p:sp>
      <p:sp>
        <p:nvSpPr>
          <p:cNvPr id="2149" name="Shape 2149"/>
          <p:cNvSpPr/>
          <p:nvPr/>
        </p:nvSpPr>
        <p:spPr>
          <a:xfrm>
            <a:off x="1428326" y="6872275"/>
            <a:ext cx="2500521" cy="762042"/>
          </a:xfrm>
          <a:prstGeom prst="rect">
            <a:avLst/>
          </a:prstGeom>
          <a:solidFill>
            <a:srgbClr val="E8A433"/>
          </a:solidFill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dirty="0"/>
              <a:t>P1</a:t>
            </a:r>
          </a:p>
        </p:txBody>
      </p:sp>
      <p:sp>
        <p:nvSpPr>
          <p:cNvPr id="2150" name="Shape 2150"/>
          <p:cNvSpPr/>
          <p:nvPr/>
        </p:nvSpPr>
        <p:spPr>
          <a:xfrm>
            <a:off x="675323" y="5931317"/>
            <a:ext cx="723850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/>
              <a:t>16 KB</a:t>
            </a:r>
          </a:p>
        </p:txBody>
      </p:sp>
      <p:sp>
        <p:nvSpPr>
          <p:cNvPr id="2151" name="Shape 2151"/>
          <p:cNvSpPr/>
          <p:nvPr/>
        </p:nvSpPr>
        <p:spPr>
          <a:xfrm>
            <a:off x="675323" y="6655217"/>
            <a:ext cx="723850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/>
              <a:t>20 KB</a:t>
            </a:r>
          </a:p>
        </p:txBody>
      </p:sp>
      <p:sp>
        <p:nvSpPr>
          <p:cNvPr id="2152" name="Shape 2152"/>
          <p:cNvSpPr/>
          <p:nvPr/>
        </p:nvSpPr>
        <p:spPr>
          <a:xfrm>
            <a:off x="675323" y="7417218"/>
            <a:ext cx="723850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/>
              <a:t>24 KB</a:t>
            </a:r>
          </a:p>
        </p:txBody>
      </p:sp>
      <p:sp>
        <p:nvSpPr>
          <p:cNvPr id="2153" name="Shape 2153"/>
          <p:cNvSpPr/>
          <p:nvPr/>
        </p:nvSpPr>
        <p:spPr>
          <a:xfrm>
            <a:off x="792992" y="4407318"/>
            <a:ext cx="606180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/>
              <a:t>8 KB</a:t>
            </a:r>
          </a:p>
        </p:txBody>
      </p:sp>
      <p:sp>
        <p:nvSpPr>
          <p:cNvPr id="2154" name="Shape 2154"/>
          <p:cNvSpPr/>
          <p:nvPr/>
        </p:nvSpPr>
        <p:spPr>
          <a:xfrm>
            <a:off x="675323" y="5169317"/>
            <a:ext cx="723850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/>
              <a:t>12 KB</a:t>
            </a:r>
          </a:p>
        </p:txBody>
      </p:sp>
      <p:sp>
        <p:nvSpPr>
          <p:cNvPr id="2155" name="Shape 2155"/>
          <p:cNvSpPr/>
          <p:nvPr/>
        </p:nvSpPr>
        <p:spPr>
          <a:xfrm>
            <a:off x="792992" y="3645317"/>
            <a:ext cx="606180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/>
              <a:t>4 KB</a:t>
            </a:r>
          </a:p>
        </p:txBody>
      </p:sp>
      <p:sp>
        <p:nvSpPr>
          <p:cNvPr id="2156" name="Shape 2156"/>
          <p:cNvSpPr/>
          <p:nvPr/>
        </p:nvSpPr>
        <p:spPr>
          <a:xfrm>
            <a:off x="792992" y="2883317"/>
            <a:ext cx="606180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/>
              <a:t>0 KB</a:t>
            </a:r>
          </a:p>
        </p:txBody>
      </p:sp>
      <p:sp>
        <p:nvSpPr>
          <p:cNvPr id="2157" name="Shape 2157"/>
          <p:cNvSpPr/>
          <p:nvPr/>
        </p:nvSpPr>
        <p:spPr>
          <a:xfrm flipV="1">
            <a:off x="9523622" y="4813822"/>
            <a:ext cx="1" cy="411695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797" tIns="50797" rIns="50797" bIns="50797" anchor="ctr"/>
          <a:lstStyle/>
          <a:p>
            <a:pPr lvl="0">
              <a:defRPr sz="2600"/>
            </a:pPr>
            <a:endParaRPr/>
          </a:p>
        </p:txBody>
      </p:sp>
      <p:sp>
        <p:nvSpPr>
          <p:cNvPr id="2158" name="Shape 2158"/>
          <p:cNvSpPr/>
          <p:nvPr/>
        </p:nvSpPr>
        <p:spPr>
          <a:xfrm flipH="1" flipV="1">
            <a:off x="6695782" y="5217321"/>
            <a:ext cx="592424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797" tIns="50797" rIns="50797" bIns="50797" anchor="ctr"/>
          <a:lstStyle/>
          <a:p>
            <a:pPr lvl="0">
              <a:defRPr sz="2600"/>
            </a:pPr>
            <a:endParaRPr/>
          </a:p>
        </p:txBody>
      </p:sp>
      <p:sp>
        <p:nvSpPr>
          <p:cNvPr id="2159" name="Shape 2159"/>
          <p:cNvSpPr/>
          <p:nvPr/>
        </p:nvSpPr>
        <p:spPr>
          <a:xfrm>
            <a:off x="6812455" y="4788316"/>
            <a:ext cx="2703984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7" tIns="50797" rIns="50797" bIns="50797" anchor="ctr">
            <a:spAutoFit/>
          </a:bodyPr>
          <a:lstStyle>
            <a:lvl1pPr algn="l"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dirty="0"/>
              <a:t>Virtual</a:t>
            </a:r>
          </a:p>
        </p:txBody>
      </p:sp>
      <p:sp>
        <p:nvSpPr>
          <p:cNvPr id="2160" name="Shape 2160"/>
          <p:cNvSpPr/>
          <p:nvPr/>
        </p:nvSpPr>
        <p:spPr>
          <a:xfrm>
            <a:off x="9704258" y="4777503"/>
            <a:ext cx="2703984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7" tIns="50797" rIns="50797" bIns="50797" anchor="ctr">
            <a:spAutoFit/>
          </a:bodyPr>
          <a:lstStyle>
            <a:lvl1pPr algn="l"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dirty="0"/>
              <a:t>Physical</a:t>
            </a:r>
          </a:p>
        </p:txBody>
      </p:sp>
      <p:sp>
        <p:nvSpPr>
          <p:cNvPr id="2161" name="Shape 2161"/>
          <p:cNvSpPr/>
          <p:nvPr/>
        </p:nvSpPr>
        <p:spPr>
          <a:xfrm>
            <a:off x="1428326" y="3446682"/>
            <a:ext cx="2500521" cy="377634"/>
          </a:xfrm>
          <a:prstGeom prst="rect">
            <a:avLst/>
          </a:prstGeom>
          <a:solidFill>
            <a:srgbClr val="A6AAA8"/>
          </a:solidFill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/>
              <a:t>PT</a:t>
            </a:r>
          </a:p>
        </p:txBody>
      </p:sp>
      <p:sp>
        <p:nvSpPr>
          <p:cNvPr id="2162" name="Shape 2162"/>
          <p:cNvSpPr/>
          <p:nvPr/>
        </p:nvSpPr>
        <p:spPr>
          <a:xfrm>
            <a:off x="1428326" y="7634275"/>
            <a:ext cx="2500521" cy="762042"/>
          </a:xfrm>
          <a:prstGeom prst="rect">
            <a:avLst/>
          </a:prstGeom>
          <a:solidFill>
            <a:srgbClr val="5747C1"/>
          </a:solidFill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dirty="0"/>
              <a:t>P2</a:t>
            </a:r>
          </a:p>
        </p:txBody>
      </p:sp>
      <p:sp>
        <p:nvSpPr>
          <p:cNvPr id="2163" name="Shape 2163"/>
          <p:cNvSpPr/>
          <p:nvPr/>
        </p:nvSpPr>
        <p:spPr>
          <a:xfrm>
            <a:off x="675323" y="8179217"/>
            <a:ext cx="723850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/>
              <a:t>28 KB</a:t>
            </a:r>
          </a:p>
        </p:txBody>
      </p:sp>
      <p:sp>
        <p:nvSpPr>
          <p:cNvPr id="2164" name="Shape 2164"/>
          <p:cNvSpPr/>
          <p:nvPr/>
        </p:nvSpPr>
        <p:spPr>
          <a:xfrm>
            <a:off x="4459607" y="3158183"/>
            <a:ext cx="718139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/>
              <a:t>PTBR</a:t>
            </a:r>
          </a:p>
        </p:txBody>
      </p:sp>
      <p:sp>
        <p:nvSpPr>
          <p:cNvPr id="2165" name="Shape 2165"/>
          <p:cNvSpPr/>
          <p:nvPr/>
        </p:nvSpPr>
        <p:spPr>
          <a:xfrm>
            <a:off x="6812455" y="5296317"/>
            <a:ext cx="2703984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7" tIns="50797" rIns="50797" bIns="50797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/>
              <a:t>load 0x1444</a:t>
            </a:r>
          </a:p>
        </p:txBody>
      </p:sp>
      <p:sp>
        <p:nvSpPr>
          <p:cNvPr id="2166" name="Shape 2166"/>
          <p:cNvSpPr/>
          <p:nvPr/>
        </p:nvSpPr>
        <p:spPr>
          <a:xfrm>
            <a:off x="9715651" y="5296317"/>
            <a:ext cx="3102790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7" tIns="50797" rIns="50797" bIns="50797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/>
              <a:t>load 0x2444</a:t>
            </a:r>
          </a:p>
        </p:txBody>
      </p:sp>
      <p:sp>
        <p:nvSpPr>
          <p:cNvPr id="2167" name="Shape 2167"/>
          <p:cNvSpPr/>
          <p:nvPr/>
        </p:nvSpPr>
        <p:spPr>
          <a:xfrm>
            <a:off x="6812455" y="5804316"/>
            <a:ext cx="2703984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7" tIns="50797" rIns="50797" bIns="50797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/>
              <a:t>load 0x1444</a:t>
            </a:r>
          </a:p>
        </p:txBody>
      </p:sp>
      <p:sp>
        <p:nvSpPr>
          <p:cNvPr id="2168" name="Shape 2168"/>
          <p:cNvSpPr/>
          <p:nvPr/>
        </p:nvSpPr>
        <p:spPr>
          <a:xfrm>
            <a:off x="9715651" y="5804316"/>
            <a:ext cx="3102790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7" tIns="50797" rIns="50797" bIns="50797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/>
              <a:t>load 0x5444</a:t>
            </a:r>
          </a:p>
        </p:txBody>
      </p:sp>
      <p:sp>
        <p:nvSpPr>
          <p:cNvPr id="2169" name="Shape 2169"/>
          <p:cNvSpPr/>
          <p:nvPr/>
        </p:nvSpPr>
        <p:spPr>
          <a:xfrm>
            <a:off x="9257432" y="2910533"/>
            <a:ext cx="2423985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/>
              <a:t>P1 pagetable (ASID 11)</a:t>
            </a:r>
          </a:p>
        </p:txBody>
      </p:sp>
      <p:sp>
        <p:nvSpPr>
          <p:cNvPr id="2170" name="Shape 2170"/>
          <p:cNvSpPr/>
          <p:nvPr/>
        </p:nvSpPr>
        <p:spPr>
          <a:xfrm>
            <a:off x="6587295" y="2852674"/>
            <a:ext cx="641766" cy="49530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dirty="0"/>
              <a:t>1</a:t>
            </a:r>
          </a:p>
        </p:txBody>
      </p:sp>
      <p:sp>
        <p:nvSpPr>
          <p:cNvPr id="2171" name="Shape 2171"/>
          <p:cNvSpPr/>
          <p:nvPr/>
        </p:nvSpPr>
        <p:spPr>
          <a:xfrm>
            <a:off x="7240575" y="2852674"/>
            <a:ext cx="641766" cy="49530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dirty="0"/>
              <a:t>5</a:t>
            </a:r>
          </a:p>
        </p:txBody>
      </p:sp>
      <p:sp>
        <p:nvSpPr>
          <p:cNvPr id="2172" name="Shape 2172"/>
          <p:cNvSpPr/>
          <p:nvPr/>
        </p:nvSpPr>
        <p:spPr>
          <a:xfrm>
            <a:off x="7893854" y="2852674"/>
            <a:ext cx="641766" cy="49530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dirty="0"/>
              <a:t>4</a:t>
            </a:r>
          </a:p>
        </p:txBody>
      </p:sp>
      <p:sp>
        <p:nvSpPr>
          <p:cNvPr id="2173" name="Shape 2173"/>
          <p:cNvSpPr/>
          <p:nvPr/>
        </p:nvSpPr>
        <p:spPr>
          <a:xfrm>
            <a:off x="8478564" y="2852674"/>
            <a:ext cx="641766" cy="49530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dirty="0"/>
              <a:t>…</a:t>
            </a:r>
          </a:p>
        </p:txBody>
      </p:sp>
      <p:sp>
        <p:nvSpPr>
          <p:cNvPr id="2174" name="Shape 2174"/>
          <p:cNvSpPr/>
          <p:nvPr/>
        </p:nvSpPr>
        <p:spPr>
          <a:xfrm>
            <a:off x="9257432" y="3672532"/>
            <a:ext cx="2423985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/>
              <a:t>P2 pagetable (ASID 12)</a:t>
            </a:r>
          </a:p>
        </p:txBody>
      </p:sp>
      <p:sp>
        <p:nvSpPr>
          <p:cNvPr id="2175" name="Shape 2175"/>
          <p:cNvSpPr/>
          <p:nvPr/>
        </p:nvSpPr>
        <p:spPr>
          <a:xfrm>
            <a:off x="6587297" y="3614674"/>
            <a:ext cx="641766" cy="495302"/>
          </a:xfrm>
          <a:prstGeom prst="rect">
            <a:avLst/>
          </a:prstGeom>
          <a:solidFill>
            <a:srgbClr val="A6AAA8"/>
          </a:solidFill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dirty="0"/>
              <a:t>6</a:t>
            </a:r>
          </a:p>
        </p:txBody>
      </p:sp>
      <p:sp>
        <p:nvSpPr>
          <p:cNvPr id="2176" name="Shape 2176"/>
          <p:cNvSpPr/>
          <p:nvPr/>
        </p:nvSpPr>
        <p:spPr>
          <a:xfrm>
            <a:off x="7240575" y="3614674"/>
            <a:ext cx="641766" cy="495302"/>
          </a:xfrm>
          <a:prstGeom prst="rect">
            <a:avLst/>
          </a:prstGeom>
          <a:solidFill>
            <a:srgbClr val="A6AAA8"/>
          </a:solidFill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dirty="0"/>
              <a:t>2</a:t>
            </a:r>
          </a:p>
        </p:txBody>
      </p:sp>
      <p:sp>
        <p:nvSpPr>
          <p:cNvPr id="2177" name="Shape 2177"/>
          <p:cNvSpPr/>
          <p:nvPr/>
        </p:nvSpPr>
        <p:spPr>
          <a:xfrm>
            <a:off x="7893854" y="3614674"/>
            <a:ext cx="641766" cy="495302"/>
          </a:xfrm>
          <a:prstGeom prst="rect">
            <a:avLst/>
          </a:prstGeom>
          <a:solidFill>
            <a:srgbClr val="A6AAA8"/>
          </a:solidFill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dirty="0"/>
              <a:t>3</a:t>
            </a:r>
          </a:p>
        </p:txBody>
      </p:sp>
      <p:sp>
        <p:nvSpPr>
          <p:cNvPr id="2178" name="Shape 2178"/>
          <p:cNvSpPr/>
          <p:nvPr/>
        </p:nvSpPr>
        <p:spPr>
          <a:xfrm>
            <a:off x="8478564" y="3614674"/>
            <a:ext cx="641766" cy="495302"/>
          </a:xfrm>
          <a:prstGeom prst="rect">
            <a:avLst/>
          </a:prstGeom>
          <a:solidFill>
            <a:srgbClr val="A6AAA8"/>
          </a:solidFill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dirty="0"/>
              <a:t>…</a:t>
            </a:r>
          </a:p>
        </p:txBody>
      </p:sp>
      <p:graphicFrame>
        <p:nvGraphicFramePr>
          <p:cNvPr id="2179" name="Table 2179"/>
          <p:cNvGraphicFramePr/>
          <p:nvPr>
            <p:extLst>
              <p:ext uri="{D42A27DB-BD31-4B8C-83A1-F6EECF244321}">
                <p14:modId xmlns:p14="http://schemas.microsoft.com/office/powerpoint/2010/main" val="127646792"/>
              </p:ext>
            </p:extLst>
          </p:nvPr>
        </p:nvGraphicFramePr>
        <p:xfrm>
          <a:off x="5029200" y="6758738"/>
          <a:ext cx="3449363" cy="2718819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921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1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15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8539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>
                          <a:solidFill>
                            <a:schemeClr val="bg1"/>
                          </a:solidFill>
                        </a:rPr>
                        <a:t>Valid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chemeClr val="bg1"/>
                          </a:solidFill>
                        </a:rPr>
                        <a:t>Virt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chemeClr val="bg1"/>
                          </a:solidFill>
                        </a:rPr>
                        <a:t>Phys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chemeClr val="bg1"/>
                          </a:solidFill>
                        </a:rPr>
                        <a:t>ASID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07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07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07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07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80" name="Shape 2180"/>
          <p:cNvSpPr/>
          <p:nvPr/>
        </p:nvSpPr>
        <p:spPr>
          <a:xfrm>
            <a:off x="4927667" y="6227473"/>
            <a:ext cx="619254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/>
              <a:t>TLB:</a:t>
            </a:r>
          </a:p>
        </p:txBody>
      </p:sp>
      <p:sp>
        <p:nvSpPr>
          <p:cNvPr id="40" name="Title 3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500" dirty="0"/>
              <a:t>TLB Example with ASID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185319" y="5306570"/>
            <a:ext cx="11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333333"/>
                </a:solidFill>
              </a:rPr>
              <a:t>ASID: 12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191187" y="5828302"/>
            <a:ext cx="11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333333"/>
                </a:solidFill>
              </a:rPr>
              <a:t>ASID: 11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4 -0.00033 L 0.00134 -0.03157 " pathEditMode="relative" ptsTypes="AA">
                                      <p:cBhvr>
                                        <p:cTn id="10" dur="2000" fill="hold"/>
                                        <p:tgtEl>
                                          <p:spTgt spid="2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3" grpId="0" animBg="1"/>
      <p:bldP spid="2166" grpId="0" animBg="1"/>
      <p:bldP spid="2167" grpId="0" animBg="1"/>
      <p:bldP spid="2168" grpId="0" animBg="1"/>
      <p:bldP spid="4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Shape 21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67335">
              <a:defRPr sz="1800">
                <a:solidFill>
                  <a:srgbClr val="000000"/>
                </a:solidFill>
              </a:defRPr>
            </a:pPr>
            <a:r>
              <a:rPr lang="en-US" sz="6400" dirty="0">
                <a:solidFill>
                  <a:srgbClr val="FFFFFF"/>
                </a:solidFill>
                <a:ea typeface="Helvetica"/>
                <a:cs typeface="Helvetica"/>
                <a:sym typeface="Helvetica"/>
              </a:rPr>
              <a:t>TLB Performance </a:t>
            </a:r>
            <a:endParaRPr sz="6400" dirty="0">
              <a:solidFill>
                <a:srgbClr val="FFFFFF"/>
              </a:solidFill>
            </a:endParaRPr>
          </a:p>
        </p:txBody>
      </p:sp>
      <p:sp>
        <p:nvSpPr>
          <p:cNvPr id="2183" name="Shape 2183"/>
          <p:cNvSpPr>
            <a:spLocks noGrp="1"/>
          </p:cNvSpPr>
          <p:nvPr>
            <p:ph type="body" idx="4294967295"/>
          </p:nvPr>
        </p:nvSpPr>
        <p:spPr>
          <a:xfrm>
            <a:off x="340659" y="2428875"/>
            <a:ext cx="11099800" cy="65198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800" dirty="0"/>
              <a:t>Context switches are expensive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800" dirty="0"/>
              <a:t>Even with ASID, other processes “pollute” TLB</a:t>
            </a:r>
            <a:endParaRPr lang="en-US" sz="2800" dirty="0"/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800" dirty="0"/>
              <a:t>Discard process A’s TLB entries for process B’s entries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lang="en-US" sz="2800" dirty="0"/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/>
              <a:t>Architectures can have multiple </a:t>
            </a:r>
            <a:r>
              <a:rPr lang="en-US" sz="2800" dirty="0" err="1"/>
              <a:t>TLBs</a:t>
            </a:r>
            <a:endParaRPr lang="en-US" sz="2800" dirty="0"/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800" dirty="0"/>
              <a:t>1 TLB for data, 1 TLB for instructions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800" dirty="0"/>
              <a:t>1 TLB for regular pages, 1 TLB for “super pages”</a:t>
            </a:r>
            <a:endParaRPr sz="2800" dirty="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Shape 21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7200" dirty="0">
                <a:solidFill>
                  <a:srgbClr val="FFFFFF"/>
                </a:solidFill>
              </a:rPr>
              <a:t>HW and OS Roles</a:t>
            </a:r>
            <a:endParaRPr sz="7200" dirty="0">
              <a:solidFill>
                <a:srgbClr val="FFFFFF"/>
              </a:solidFill>
            </a:endParaRPr>
          </a:p>
        </p:txBody>
      </p:sp>
      <p:sp>
        <p:nvSpPr>
          <p:cNvPr id="2189" name="Shape 2189"/>
          <p:cNvSpPr>
            <a:spLocks noGrp="1"/>
          </p:cNvSpPr>
          <p:nvPr>
            <p:ph type="body" idx="4294967295"/>
          </p:nvPr>
        </p:nvSpPr>
        <p:spPr>
          <a:xfrm>
            <a:off x="125506" y="2570630"/>
            <a:ext cx="11099800" cy="676433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/>
              <a:t>Who Handles TLB MISS?  </a:t>
            </a:r>
            <a:r>
              <a:rPr sz="2800" b="1" dirty="0">
                <a:ea typeface="Helvetica"/>
                <a:cs typeface="Helvetica"/>
                <a:sym typeface="Helvetica"/>
              </a:rPr>
              <a:t>H/W</a:t>
            </a:r>
            <a:r>
              <a:rPr sz="2800" dirty="0"/>
              <a:t> or </a:t>
            </a:r>
            <a:r>
              <a:rPr sz="2800" b="1" dirty="0">
                <a:ea typeface="Helvetica"/>
                <a:cs typeface="Helvetica"/>
                <a:sym typeface="Helvetica"/>
              </a:rPr>
              <a:t>OS</a:t>
            </a:r>
            <a:r>
              <a:rPr sz="2800" dirty="0"/>
              <a:t>?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800" b="1" dirty="0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H/W</a:t>
            </a:r>
            <a:r>
              <a:rPr sz="2800" dirty="0">
                <a:solidFill>
                  <a:srgbClr val="333333"/>
                </a:solidFill>
              </a:rPr>
              <a:t>: CPU must know where pagetables are</a:t>
            </a:r>
            <a:endParaRPr lang="en-US" sz="2800" dirty="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333333"/>
                </a:solidFill>
              </a:rPr>
              <a:t>CR3 register on x86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800" dirty="0" err="1">
                <a:solidFill>
                  <a:srgbClr val="333333"/>
                </a:solidFill>
              </a:rPr>
              <a:t>P</a:t>
            </a:r>
            <a:r>
              <a:rPr sz="2800" dirty="0" err="1">
                <a:solidFill>
                  <a:srgbClr val="333333"/>
                </a:solidFill>
              </a:rPr>
              <a:t>agetable</a:t>
            </a:r>
            <a:r>
              <a:rPr sz="2800" dirty="0">
                <a:solidFill>
                  <a:srgbClr val="333333"/>
                </a:solidFill>
              </a:rPr>
              <a:t> structure </a:t>
            </a:r>
            <a:r>
              <a:rPr lang="en-US" sz="2800" dirty="0">
                <a:solidFill>
                  <a:srgbClr val="333333"/>
                </a:solidFill>
              </a:rPr>
              <a:t>fixed and agreed upon between HW and OS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333333"/>
                </a:solidFill>
              </a:rPr>
              <a:t>HW </a:t>
            </a:r>
            <a:r>
              <a:rPr sz="2800" dirty="0">
                <a:solidFill>
                  <a:srgbClr val="333333"/>
                </a:solidFill>
              </a:rPr>
              <a:t>“walk</a:t>
            </a:r>
            <a:r>
              <a:rPr lang="en-US" sz="2800" dirty="0">
                <a:solidFill>
                  <a:srgbClr val="333333"/>
                </a:solidFill>
              </a:rPr>
              <a:t>s</a:t>
            </a:r>
            <a:r>
              <a:rPr sz="2800" dirty="0">
                <a:solidFill>
                  <a:srgbClr val="333333"/>
                </a:solidFill>
              </a:rPr>
              <a:t>” the </a:t>
            </a:r>
            <a:r>
              <a:rPr sz="2800" dirty="0" err="1">
                <a:solidFill>
                  <a:srgbClr val="333333"/>
                </a:solidFill>
              </a:rPr>
              <a:t>pagetable</a:t>
            </a:r>
            <a:r>
              <a:rPr lang="en-US" sz="2800" dirty="0">
                <a:solidFill>
                  <a:srgbClr val="333333"/>
                </a:solidFill>
              </a:rPr>
              <a:t> and fills TLB</a:t>
            </a:r>
            <a:endParaRPr sz="28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800" b="1" dirty="0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OS</a:t>
            </a:r>
            <a:r>
              <a:rPr sz="2800" dirty="0">
                <a:solidFill>
                  <a:srgbClr val="333333"/>
                </a:solidFill>
              </a:rPr>
              <a:t>: CPU traps into OS upon TLB miss</a:t>
            </a:r>
            <a:endParaRPr lang="en-US" sz="2800" dirty="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333333"/>
                </a:solidFill>
              </a:rPr>
              <a:t>“Software-managed TLB”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333333"/>
                </a:solidFill>
              </a:rPr>
              <a:t>OS interprets </a:t>
            </a:r>
            <a:r>
              <a:rPr lang="en-US" sz="2800" dirty="0" err="1">
                <a:solidFill>
                  <a:srgbClr val="333333"/>
                </a:solidFill>
              </a:rPr>
              <a:t>pagetables</a:t>
            </a:r>
            <a:r>
              <a:rPr lang="en-US" sz="2800" dirty="0">
                <a:solidFill>
                  <a:srgbClr val="333333"/>
                </a:solidFill>
              </a:rPr>
              <a:t> as it chooses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333333"/>
                </a:solidFill>
              </a:rPr>
              <a:t>Modifying TLB entries is privileged</a:t>
            </a:r>
            <a:br>
              <a:rPr lang="en-US" sz="2800" dirty="0">
                <a:solidFill>
                  <a:srgbClr val="333333"/>
                </a:solidFill>
              </a:rPr>
            </a:br>
            <a:r>
              <a:rPr lang="en-US" sz="2800" dirty="0">
                <a:solidFill>
                  <a:srgbClr val="333333"/>
                </a:solidFill>
              </a:rPr>
              <a:t> - otherwise what could process do?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333333"/>
                </a:solidFill>
              </a:rPr>
              <a:t>Need same protection bits in TLB as </a:t>
            </a:r>
            <a:r>
              <a:rPr lang="en-US" sz="2800" dirty="0" err="1">
                <a:solidFill>
                  <a:srgbClr val="333333"/>
                </a:solidFill>
              </a:rPr>
              <a:t>pagetable</a:t>
            </a:r>
            <a:br>
              <a:rPr lang="en-US" sz="2800" dirty="0">
                <a:solidFill>
                  <a:srgbClr val="333333"/>
                </a:solidFill>
              </a:rPr>
            </a:br>
            <a:r>
              <a:rPr lang="en-US" sz="2800" dirty="0">
                <a:solidFill>
                  <a:srgbClr val="333333"/>
                </a:solidFill>
              </a:rPr>
              <a:t> - </a:t>
            </a:r>
            <a:r>
              <a:rPr lang="en-US" sz="2800" dirty="0" err="1">
                <a:solidFill>
                  <a:srgbClr val="333333"/>
                </a:solidFill>
              </a:rPr>
              <a:t>rwx</a:t>
            </a:r>
            <a:endParaRPr lang="en-US" sz="28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2800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567" y="2436070"/>
            <a:ext cx="11234409" cy="6932782"/>
          </a:xfrm>
        </p:spPr>
        <p:txBody>
          <a:bodyPr>
            <a:normAutofit/>
          </a:bodyPr>
          <a:lstStyle/>
          <a:p>
            <a:r>
              <a:rPr lang="en-US" sz="2800" dirty="0"/>
              <a:t>Pages are great, but accessing page tables for every memory access is slow</a:t>
            </a:r>
          </a:p>
          <a:p>
            <a:r>
              <a:rPr lang="en-US" sz="2800" dirty="0"/>
              <a:t>Cache recent page translations </a:t>
            </a:r>
            <a:r>
              <a:rPr lang="en-US" sz="2800" dirty="0">
                <a:sym typeface="Wingdings"/>
              </a:rPr>
              <a:t> TLB</a:t>
            </a:r>
          </a:p>
          <a:p>
            <a:pPr lvl="1"/>
            <a:r>
              <a:rPr lang="en-US" sz="2800" dirty="0">
                <a:sym typeface="Wingdings"/>
              </a:rPr>
              <a:t>Hardware performs TLB lookup on every memory access</a:t>
            </a:r>
          </a:p>
          <a:p>
            <a:r>
              <a:rPr lang="en-US" sz="2800" dirty="0">
                <a:sym typeface="Wingdings"/>
              </a:rPr>
              <a:t>TLB performance depends strongly on workload</a:t>
            </a:r>
          </a:p>
          <a:p>
            <a:pPr lvl="1"/>
            <a:r>
              <a:rPr lang="en-US" sz="2800" dirty="0">
                <a:sym typeface="Wingdings"/>
              </a:rPr>
              <a:t>Sequential workloads perform well</a:t>
            </a:r>
          </a:p>
          <a:p>
            <a:pPr lvl="1"/>
            <a:r>
              <a:rPr lang="en-US" sz="2800" dirty="0">
                <a:sym typeface="Wingdings"/>
              </a:rPr>
              <a:t>Workloads with temporal locality can perform well</a:t>
            </a:r>
          </a:p>
          <a:p>
            <a:pPr lvl="1"/>
            <a:r>
              <a:rPr lang="en-US" sz="2800" dirty="0">
                <a:sym typeface="Wingdings"/>
              </a:rPr>
              <a:t>Increase </a:t>
            </a:r>
            <a:r>
              <a:rPr lang="en-US" sz="2800" b="1" dirty="0">
                <a:sym typeface="Wingdings"/>
              </a:rPr>
              <a:t>TLB reach </a:t>
            </a:r>
            <a:r>
              <a:rPr lang="en-US" sz="2800" dirty="0">
                <a:sym typeface="Wingdings"/>
              </a:rPr>
              <a:t>by increasing page size</a:t>
            </a:r>
          </a:p>
          <a:p>
            <a:r>
              <a:rPr lang="en-US" sz="2800" dirty="0">
                <a:sym typeface="Wingdings"/>
              </a:rPr>
              <a:t>In different systems, hardware or OS handles TLB misses</a:t>
            </a:r>
          </a:p>
          <a:p>
            <a:r>
              <a:rPr lang="en-US" sz="2800" dirty="0">
                <a:sym typeface="Wingdings"/>
              </a:rPr>
              <a:t>TLBs increase cost of context switches</a:t>
            </a:r>
          </a:p>
          <a:p>
            <a:pPr lvl="1"/>
            <a:r>
              <a:rPr lang="en-US" sz="2800" dirty="0">
                <a:sym typeface="Wingdings"/>
              </a:rPr>
              <a:t>Flush TLB on every context switch</a:t>
            </a:r>
          </a:p>
          <a:p>
            <a:pPr lvl="1"/>
            <a:r>
              <a:rPr lang="en-US" sz="2800" dirty="0">
                <a:sym typeface="Wingdings"/>
              </a:rPr>
              <a:t>Add ASID to every TLB entry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51743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57120" y="3412099"/>
            <a:ext cx="8290560" cy="1219200"/>
          </a:xfrm>
        </p:spPr>
        <p:txBody>
          <a:bodyPr/>
          <a:lstStyle/>
          <a:p>
            <a:r>
              <a:rPr lang="en-US" dirty="0"/>
              <a:t>Memory Virtualization: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6377" y="5029085"/>
            <a:ext cx="10607703" cy="3007360"/>
          </a:xfrm>
        </p:spPr>
        <p:txBody>
          <a:bodyPr>
            <a:normAutofit fontScale="92500" lnSpcReduction="10000"/>
          </a:bodyPr>
          <a:lstStyle/>
          <a:p>
            <a:pPr marL="866973" indent="-866973" algn="l"/>
            <a:r>
              <a:rPr lang="en-US" sz="3200" b="1" dirty="0"/>
              <a:t>Questions answered in this lecture:</a:t>
            </a:r>
          </a:p>
          <a:p>
            <a:pPr marL="1408831" lvl="1" indent="-758601" algn="l"/>
            <a:r>
              <a:rPr lang="en-US" sz="3200" dirty="0">
                <a:solidFill>
                  <a:schemeClr val="bg2"/>
                </a:solidFill>
              </a:rPr>
              <a:t>Review paging...</a:t>
            </a:r>
          </a:p>
          <a:p>
            <a:pPr marL="1408831" lvl="1" indent="-758601" algn="l"/>
            <a:r>
              <a:rPr lang="en-US" sz="3200" dirty="0">
                <a:solidFill>
                  <a:schemeClr val="bg2"/>
                </a:solidFill>
              </a:rPr>
              <a:t>How can page translations be made faster?</a:t>
            </a:r>
          </a:p>
          <a:p>
            <a:pPr marL="1408831" lvl="1" indent="-758601" algn="l"/>
            <a:r>
              <a:rPr lang="en-US" sz="3200" dirty="0">
                <a:solidFill>
                  <a:schemeClr val="bg2"/>
                </a:solidFill>
              </a:rPr>
              <a:t>What is the basic idea of a TLB (Translation Lookaside Buffer)?</a:t>
            </a:r>
          </a:p>
          <a:p>
            <a:pPr marL="1408831" lvl="1" indent="-758601" algn="l"/>
            <a:r>
              <a:rPr lang="en-US" sz="3200" dirty="0">
                <a:solidFill>
                  <a:schemeClr val="bg2"/>
                </a:solidFill>
              </a:rPr>
              <a:t>What types of workloads perform well with TLBs?</a:t>
            </a:r>
          </a:p>
          <a:p>
            <a:pPr marL="1408831" lvl="1" indent="-758601" algn="l"/>
            <a:r>
              <a:rPr lang="en-US" sz="3200" dirty="0">
                <a:solidFill>
                  <a:schemeClr val="bg2"/>
                </a:solidFill>
              </a:rPr>
              <a:t>How do TLBs interact with context-switches? (if time permits)</a:t>
            </a:r>
          </a:p>
          <a:p>
            <a:pPr marL="1056619" lvl="1" indent="-568948" algn="l"/>
            <a:endParaRPr lang="en-US" sz="2400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978CEB64-A210-9845-BA02-B348DC37A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2415" y="1395635"/>
            <a:ext cx="5608320" cy="880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560" dirty="0">
                <a:solidFill>
                  <a:schemeClr val="tx1"/>
                </a:solidFill>
                <a:latin typeface="Gill Sans MT" panose="020B0502020104020203" pitchFamily="34" charset="77"/>
              </a:rPr>
              <a:t>RUTGERS UNIVERSITY</a:t>
            </a:r>
            <a:br>
              <a:rPr lang="en-US" sz="2560" dirty="0">
                <a:solidFill>
                  <a:schemeClr val="tx1"/>
                </a:solidFill>
                <a:latin typeface="Gill Sans MT" panose="020B0502020104020203" pitchFamily="34" charset="77"/>
              </a:rPr>
            </a:br>
            <a:r>
              <a:rPr lang="en-US" sz="2560" dirty="0">
                <a:solidFill>
                  <a:schemeClr val="tx1"/>
                </a:solidFill>
                <a:latin typeface="Gill Sans MT" panose="020B0502020104020203" pitchFamily="34" charset="77"/>
              </a:rPr>
              <a:t>Computer Sciences Department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F5F18865-D499-7B46-865F-30EE3D9DA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564902"/>
            <a:ext cx="4876800" cy="48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560" dirty="0">
                <a:solidFill>
                  <a:schemeClr val="tx1"/>
                </a:solidFill>
                <a:latin typeface="Gill Sans MT" panose="020B0502020104020203" pitchFamily="34" charset="77"/>
              </a:rPr>
              <a:t>CS 416 Operating Systems Design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024DE7DB-36E6-554B-9EB2-691C99D18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1414" y="2600844"/>
            <a:ext cx="2600959" cy="48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560" dirty="0" err="1">
                <a:solidFill>
                  <a:schemeClr val="tx1"/>
                </a:solidFill>
                <a:latin typeface="Gill Sans MT" panose="020B0502020104020203" pitchFamily="34" charset="77"/>
              </a:rPr>
              <a:t>Sudarsun</a:t>
            </a:r>
            <a:r>
              <a:rPr lang="en-US" sz="2560" dirty="0">
                <a:solidFill>
                  <a:schemeClr val="tx1"/>
                </a:solidFill>
                <a:latin typeface="Gill Sans MT" panose="020B0502020104020203" pitchFamily="34" charset="77"/>
              </a:rPr>
              <a:t> Kannan</a:t>
            </a:r>
          </a:p>
        </p:txBody>
      </p:sp>
      <p:sp>
        <p:nvSpPr>
          <p:cNvPr id="10" name="Shape 1025">
            <a:extLst>
              <a:ext uri="{FF2B5EF4-FFF2-40B4-BE49-F238E27FC236}">
                <a16:creationId xmlns:a16="http://schemas.microsoft.com/office/drawing/2014/main" id="{62EEF37B-0525-FA45-A743-F006560A5579}"/>
              </a:ext>
            </a:extLst>
          </p:cNvPr>
          <p:cNvSpPr txBox="1">
            <a:spLocks/>
          </p:cNvSpPr>
          <p:nvPr/>
        </p:nvSpPr>
        <p:spPr>
          <a:xfrm>
            <a:off x="220681" y="9157025"/>
            <a:ext cx="13871787" cy="510996"/>
          </a:xfrm>
          <a:prstGeom prst="rect">
            <a:avLst/>
          </a:prstGeom>
        </p:spPr>
        <p:txBody>
          <a:bodyPr vert="horz" wrap="square" lIns="97536" tIns="48768" rIns="97536" bIns="48768" numCol="1" anchor="t" anchorCtr="0" compatLnSpc="1">
            <a:prstTxWarp prst="textNoShape">
              <a:avLst/>
            </a:prstTxWarp>
            <a:normAutofit/>
          </a:bodyPr>
          <a:lstStyle>
            <a:lvl1pPr marL="401878" indent="-401878" algn="l" rtl="0" eaLnBrk="0" fontAlgn="base" hangingPunct="0">
              <a:spcBef>
                <a:spcPts val="2844"/>
              </a:spcBef>
              <a:spcAft>
                <a:spcPct val="0"/>
              </a:spcAft>
              <a:buFont typeface="Calisto MT" charset="0"/>
              <a:buChar char="•"/>
              <a:defRPr sz="3413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821818" indent="-419940" algn="l" rtl="0" eaLnBrk="0" fontAlgn="base" hangingPunct="0">
              <a:spcBef>
                <a:spcPts val="853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3129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1223696" indent="-401878" algn="l" rtl="0" eaLnBrk="0" fontAlgn="base" hangingPunct="0">
              <a:spcBef>
                <a:spcPts val="853"/>
              </a:spcBef>
              <a:spcAft>
                <a:spcPct val="0"/>
              </a:spcAft>
              <a:buFont typeface="Calisto MT" charset="0"/>
              <a:buChar char="•"/>
              <a:defRPr sz="2844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625575" indent="-401878" algn="l" rtl="0" eaLnBrk="0" fontAlgn="base" hangingPunct="0">
              <a:spcBef>
                <a:spcPts val="853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2027453" indent="-401878" algn="l" rtl="0" eaLnBrk="0" fontAlgn="base" hangingPunct="0">
              <a:spcBef>
                <a:spcPts val="853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357626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75390">
              <a:buNone/>
              <a:defRPr sz="1800">
                <a:solidFill>
                  <a:srgbClr val="000000"/>
                </a:solidFill>
              </a:defRPr>
            </a:pPr>
            <a:r>
              <a:rPr lang="en-US" sz="1920" dirty="0">
                <a:solidFill>
                  <a:schemeClr val="bg1"/>
                </a:solidFill>
              </a:rPr>
              <a:t>*Materials  modified and reused from OSTEP book and lectures of Prof. Andrea </a:t>
            </a:r>
            <a:r>
              <a:rPr lang="en-US" sz="1920" dirty="0" err="1">
                <a:solidFill>
                  <a:schemeClr val="bg1"/>
                </a:solidFill>
              </a:rPr>
              <a:t>Arpaci-Dusseau</a:t>
            </a:r>
            <a:r>
              <a:rPr lang="en-US" sz="1920" dirty="0">
                <a:solidFill>
                  <a:schemeClr val="bg1"/>
                </a:solidFill>
              </a:rPr>
              <a:t> and Prof. </a:t>
            </a:r>
            <a:r>
              <a:rPr lang="en-US" sz="1920" dirty="0" err="1">
                <a:solidFill>
                  <a:schemeClr val="bg1"/>
                </a:solidFill>
              </a:rPr>
              <a:t>Yojip</a:t>
            </a:r>
            <a:r>
              <a:rPr lang="en-US" sz="1920" dirty="0">
                <a:solidFill>
                  <a:schemeClr val="bg1"/>
                </a:solidFill>
              </a:rPr>
              <a:t> Won</a:t>
            </a:r>
          </a:p>
        </p:txBody>
      </p:sp>
    </p:spTree>
    <p:extLst>
      <p:ext uri="{BB962C8B-B14F-4D97-AF65-F5344CB8AC3E}">
        <p14:creationId xmlns:p14="http://schemas.microsoft.com/office/powerpoint/2010/main" val="675990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 flipH="1" flipV="1">
            <a:off x="3936027" y="3056341"/>
            <a:ext cx="3412369" cy="1"/>
          </a:xfrm>
          <a:prstGeom prst="line">
            <a:avLst/>
          </a:prstGeom>
          <a:ln w="25400">
            <a:solidFill>
              <a:schemeClr val="bg2"/>
            </a:solidFill>
            <a:miter lim="400000"/>
            <a:tailEnd type="triangle"/>
          </a:ln>
        </p:spPr>
        <p:txBody>
          <a:bodyPr lIns="50797" tIns="50797" rIns="50797" bIns="50797" anchor="ctr"/>
          <a:lstStyle/>
          <a:p>
            <a:pPr lvl="0">
              <a:defRPr sz="2600"/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1424735" y="3849216"/>
            <a:ext cx="2500521" cy="762041"/>
          </a:xfrm>
          <a:prstGeom prst="rect">
            <a:avLst/>
          </a:prstGeom>
          <a:solidFill>
            <a:srgbClr val="E8A433"/>
          </a:solidFill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dirty="0"/>
              <a:t>P1</a:t>
            </a:r>
          </a:p>
        </p:txBody>
      </p:sp>
      <p:sp>
        <p:nvSpPr>
          <p:cNvPr id="43" name="Shape 43"/>
          <p:cNvSpPr/>
          <p:nvPr/>
        </p:nvSpPr>
        <p:spPr>
          <a:xfrm>
            <a:off x="1424735" y="4611215"/>
            <a:ext cx="2500521" cy="762042"/>
          </a:xfrm>
          <a:prstGeom prst="rect">
            <a:avLst/>
          </a:prstGeom>
          <a:solidFill>
            <a:srgbClr val="5747C1"/>
          </a:solidFill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dirty="0"/>
              <a:t>P2</a:t>
            </a:r>
          </a:p>
        </p:txBody>
      </p:sp>
      <p:sp>
        <p:nvSpPr>
          <p:cNvPr id="44" name="Shape 44"/>
          <p:cNvSpPr/>
          <p:nvPr/>
        </p:nvSpPr>
        <p:spPr>
          <a:xfrm>
            <a:off x="1424735" y="5373216"/>
            <a:ext cx="2500521" cy="762042"/>
          </a:xfrm>
          <a:prstGeom prst="rect">
            <a:avLst/>
          </a:prstGeom>
          <a:solidFill>
            <a:srgbClr val="5747C1"/>
          </a:solidFill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dirty="0"/>
              <a:t>P2</a:t>
            </a:r>
          </a:p>
        </p:txBody>
      </p:sp>
      <p:sp>
        <p:nvSpPr>
          <p:cNvPr id="45" name="Shape 45"/>
          <p:cNvSpPr/>
          <p:nvPr/>
        </p:nvSpPr>
        <p:spPr>
          <a:xfrm>
            <a:off x="1424735" y="6135216"/>
            <a:ext cx="2500521" cy="762042"/>
          </a:xfrm>
          <a:prstGeom prst="rect">
            <a:avLst/>
          </a:prstGeom>
          <a:solidFill>
            <a:srgbClr val="E8A433"/>
          </a:solidFill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dirty="0"/>
              <a:t>P1</a:t>
            </a:r>
          </a:p>
        </p:txBody>
      </p:sp>
      <p:sp>
        <p:nvSpPr>
          <p:cNvPr id="46" name="Shape 46"/>
          <p:cNvSpPr/>
          <p:nvPr/>
        </p:nvSpPr>
        <p:spPr>
          <a:xfrm>
            <a:off x="1424735" y="3087215"/>
            <a:ext cx="2500521" cy="491568"/>
          </a:xfrm>
          <a:prstGeom prst="rect">
            <a:avLst/>
          </a:prstGeom>
          <a:solidFill>
            <a:srgbClr val="53585F"/>
          </a:solidFill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/>
              <a:t>PT</a:t>
            </a:r>
          </a:p>
        </p:txBody>
      </p:sp>
      <p:sp>
        <p:nvSpPr>
          <p:cNvPr id="47" name="Shape 47"/>
          <p:cNvSpPr/>
          <p:nvPr/>
        </p:nvSpPr>
        <p:spPr>
          <a:xfrm>
            <a:off x="1424735" y="6897215"/>
            <a:ext cx="2500521" cy="762042"/>
          </a:xfrm>
          <a:prstGeom prst="rect">
            <a:avLst/>
          </a:prstGeom>
          <a:solidFill>
            <a:srgbClr val="E8A433"/>
          </a:solidFill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dirty="0"/>
              <a:t>P1</a:t>
            </a:r>
          </a:p>
        </p:txBody>
      </p:sp>
      <p:sp>
        <p:nvSpPr>
          <p:cNvPr id="48" name="Shape 48"/>
          <p:cNvSpPr/>
          <p:nvPr/>
        </p:nvSpPr>
        <p:spPr>
          <a:xfrm>
            <a:off x="584380" y="5956257"/>
            <a:ext cx="811201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bg2"/>
                </a:solidFill>
              </a:rPr>
              <a:t>0x4000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49" name="Shape 49"/>
          <p:cNvSpPr/>
          <p:nvPr/>
        </p:nvSpPr>
        <p:spPr>
          <a:xfrm>
            <a:off x="584380" y="6680157"/>
            <a:ext cx="811201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bg2"/>
                </a:solidFill>
              </a:rPr>
              <a:t>0x5000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50" name="Shape 50"/>
          <p:cNvSpPr/>
          <p:nvPr/>
        </p:nvSpPr>
        <p:spPr>
          <a:xfrm>
            <a:off x="584380" y="7442156"/>
            <a:ext cx="811201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bg2"/>
                </a:solidFill>
              </a:rPr>
              <a:t>0x6000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51" name="Shape 51"/>
          <p:cNvSpPr/>
          <p:nvPr/>
        </p:nvSpPr>
        <p:spPr>
          <a:xfrm>
            <a:off x="584380" y="4432256"/>
            <a:ext cx="811201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bg2"/>
                </a:solidFill>
              </a:rPr>
              <a:t>0x2000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52" name="Shape 52"/>
          <p:cNvSpPr/>
          <p:nvPr/>
        </p:nvSpPr>
        <p:spPr>
          <a:xfrm>
            <a:off x="584380" y="5194256"/>
            <a:ext cx="811201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bg2"/>
                </a:solidFill>
              </a:rPr>
              <a:t>0x3000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53" name="Shape 53"/>
          <p:cNvSpPr/>
          <p:nvPr/>
        </p:nvSpPr>
        <p:spPr>
          <a:xfrm>
            <a:off x="584380" y="3670257"/>
            <a:ext cx="811201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bg2"/>
                </a:solidFill>
              </a:rPr>
              <a:t>0x1000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54" name="Shape 54"/>
          <p:cNvSpPr/>
          <p:nvPr/>
        </p:nvSpPr>
        <p:spPr>
          <a:xfrm>
            <a:off x="584381" y="2908257"/>
            <a:ext cx="811201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chemeClr val="bg2"/>
                </a:solidFill>
              </a:rPr>
              <a:t>0</a:t>
            </a:r>
            <a:r>
              <a:rPr lang="en-US" dirty="0">
                <a:solidFill>
                  <a:schemeClr val="bg2"/>
                </a:solidFill>
              </a:rPr>
              <a:t>x0000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55" name="Shape 55"/>
          <p:cNvSpPr/>
          <p:nvPr/>
        </p:nvSpPr>
        <p:spPr>
          <a:xfrm>
            <a:off x="1424735" y="3471622"/>
            <a:ext cx="2500521" cy="377634"/>
          </a:xfrm>
          <a:prstGeom prst="rect">
            <a:avLst/>
          </a:prstGeom>
          <a:solidFill>
            <a:srgbClr val="A6AAA8"/>
          </a:solidFill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/>
              <a:t>PT</a:t>
            </a:r>
          </a:p>
        </p:txBody>
      </p:sp>
      <p:sp>
        <p:nvSpPr>
          <p:cNvPr id="56" name="Shape 56"/>
          <p:cNvSpPr/>
          <p:nvPr/>
        </p:nvSpPr>
        <p:spPr>
          <a:xfrm>
            <a:off x="9888843" y="2935471"/>
            <a:ext cx="1344438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rgbClr val="333333"/>
                </a:solidFill>
              </a:rPr>
              <a:t>P1 pagetable</a:t>
            </a:r>
          </a:p>
        </p:txBody>
      </p:sp>
      <p:sp>
        <p:nvSpPr>
          <p:cNvPr id="57" name="Shape 57"/>
          <p:cNvSpPr/>
          <p:nvPr/>
        </p:nvSpPr>
        <p:spPr>
          <a:xfrm>
            <a:off x="7218705" y="2877614"/>
            <a:ext cx="641766" cy="49530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dirty="0"/>
              <a:t>1</a:t>
            </a:r>
          </a:p>
        </p:txBody>
      </p:sp>
      <p:sp>
        <p:nvSpPr>
          <p:cNvPr id="58" name="Shape 58"/>
          <p:cNvSpPr/>
          <p:nvPr/>
        </p:nvSpPr>
        <p:spPr>
          <a:xfrm>
            <a:off x="7871985" y="2877614"/>
            <a:ext cx="641766" cy="49530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dirty="0"/>
              <a:t>5</a:t>
            </a:r>
          </a:p>
        </p:txBody>
      </p:sp>
      <p:sp>
        <p:nvSpPr>
          <p:cNvPr id="59" name="Shape 59"/>
          <p:cNvSpPr/>
          <p:nvPr/>
        </p:nvSpPr>
        <p:spPr>
          <a:xfrm>
            <a:off x="8525262" y="2877614"/>
            <a:ext cx="641766" cy="49530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dirty="0"/>
              <a:t>4</a:t>
            </a:r>
          </a:p>
        </p:txBody>
      </p:sp>
      <p:sp>
        <p:nvSpPr>
          <p:cNvPr id="60" name="Shape 60"/>
          <p:cNvSpPr/>
          <p:nvPr/>
        </p:nvSpPr>
        <p:spPr>
          <a:xfrm>
            <a:off x="9109974" y="2877614"/>
            <a:ext cx="641766" cy="49530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dirty="0"/>
              <a:t>…</a:t>
            </a:r>
          </a:p>
        </p:txBody>
      </p:sp>
      <p:sp>
        <p:nvSpPr>
          <p:cNvPr id="61" name="Shape 61"/>
          <p:cNvSpPr/>
          <p:nvPr/>
        </p:nvSpPr>
        <p:spPr>
          <a:xfrm>
            <a:off x="9888843" y="3697472"/>
            <a:ext cx="1344438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rgbClr val="333333"/>
                </a:solidFill>
              </a:rPr>
              <a:t>P2 pagetable</a:t>
            </a:r>
          </a:p>
        </p:txBody>
      </p:sp>
      <p:sp>
        <p:nvSpPr>
          <p:cNvPr id="62" name="Shape 62"/>
          <p:cNvSpPr/>
          <p:nvPr/>
        </p:nvSpPr>
        <p:spPr>
          <a:xfrm>
            <a:off x="7218707" y="3639614"/>
            <a:ext cx="641766" cy="495302"/>
          </a:xfrm>
          <a:prstGeom prst="rect">
            <a:avLst/>
          </a:prstGeom>
          <a:solidFill>
            <a:srgbClr val="A6AAA8"/>
          </a:solidFill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dirty="0"/>
              <a:t>6</a:t>
            </a:r>
          </a:p>
        </p:txBody>
      </p:sp>
      <p:sp>
        <p:nvSpPr>
          <p:cNvPr id="63" name="Shape 63"/>
          <p:cNvSpPr/>
          <p:nvPr/>
        </p:nvSpPr>
        <p:spPr>
          <a:xfrm>
            <a:off x="7871985" y="3639614"/>
            <a:ext cx="641766" cy="495302"/>
          </a:xfrm>
          <a:prstGeom prst="rect">
            <a:avLst/>
          </a:prstGeom>
          <a:solidFill>
            <a:srgbClr val="A6AAA8"/>
          </a:solidFill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dirty="0"/>
              <a:t>2</a:t>
            </a:r>
          </a:p>
        </p:txBody>
      </p:sp>
      <p:sp>
        <p:nvSpPr>
          <p:cNvPr id="64" name="Shape 64"/>
          <p:cNvSpPr/>
          <p:nvPr/>
        </p:nvSpPr>
        <p:spPr>
          <a:xfrm>
            <a:off x="8525262" y="3639614"/>
            <a:ext cx="641766" cy="495302"/>
          </a:xfrm>
          <a:prstGeom prst="rect">
            <a:avLst/>
          </a:prstGeom>
          <a:solidFill>
            <a:srgbClr val="A6AAA8"/>
          </a:solidFill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dirty="0"/>
              <a:t>3</a:t>
            </a:r>
          </a:p>
        </p:txBody>
      </p:sp>
      <p:sp>
        <p:nvSpPr>
          <p:cNvPr id="65" name="Shape 65"/>
          <p:cNvSpPr/>
          <p:nvPr/>
        </p:nvSpPr>
        <p:spPr>
          <a:xfrm>
            <a:off x="9109974" y="3639614"/>
            <a:ext cx="641766" cy="495302"/>
          </a:xfrm>
          <a:prstGeom prst="rect">
            <a:avLst/>
          </a:prstGeom>
          <a:solidFill>
            <a:srgbClr val="A6AAA8"/>
          </a:solidFill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dirty="0"/>
              <a:t>…</a:t>
            </a:r>
          </a:p>
        </p:txBody>
      </p:sp>
      <p:sp>
        <p:nvSpPr>
          <p:cNvPr id="66" name="Shape 66"/>
          <p:cNvSpPr/>
          <p:nvPr/>
        </p:nvSpPr>
        <p:spPr>
          <a:xfrm>
            <a:off x="1424735" y="7659215"/>
            <a:ext cx="2500521" cy="762042"/>
          </a:xfrm>
          <a:prstGeom prst="rect">
            <a:avLst/>
          </a:prstGeom>
          <a:solidFill>
            <a:srgbClr val="5747C1"/>
          </a:solidFill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dirty="0"/>
              <a:t>P2</a:t>
            </a:r>
          </a:p>
        </p:txBody>
      </p:sp>
      <p:sp>
        <p:nvSpPr>
          <p:cNvPr id="67" name="Shape 67"/>
          <p:cNvSpPr/>
          <p:nvPr/>
        </p:nvSpPr>
        <p:spPr>
          <a:xfrm>
            <a:off x="584380" y="8204156"/>
            <a:ext cx="811201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bg2"/>
                </a:solidFill>
              </a:rPr>
              <a:t>0x7000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68" name="Shape 68"/>
          <p:cNvSpPr/>
          <p:nvPr/>
        </p:nvSpPr>
        <p:spPr>
          <a:xfrm flipH="1" flipV="1">
            <a:off x="3936029" y="3437341"/>
            <a:ext cx="3275002" cy="413294"/>
          </a:xfrm>
          <a:prstGeom prst="line">
            <a:avLst/>
          </a:prstGeom>
          <a:ln w="25400">
            <a:solidFill>
              <a:schemeClr val="bg2"/>
            </a:solidFill>
            <a:miter lim="400000"/>
            <a:tailEnd type="triangle"/>
          </a:ln>
        </p:spPr>
        <p:txBody>
          <a:bodyPr lIns="50797" tIns="50797" rIns="50797" bIns="50797" anchor="ctr"/>
          <a:lstStyle/>
          <a:p>
            <a:pPr lvl="0">
              <a:defRPr sz="2600"/>
            </a:pPr>
            <a:endParaRPr/>
          </a:p>
        </p:txBody>
      </p:sp>
      <p:sp>
        <p:nvSpPr>
          <p:cNvPr id="69" name="Shape 69"/>
          <p:cNvSpPr/>
          <p:nvPr/>
        </p:nvSpPr>
        <p:spPr>
          <a:xfrm flipV="1">
            <a:off x="8164173" y="4384049"/>
            <a:ext cx="1" cy="411695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797" tIns="50797" rIns="50797" bIns="50797" anchor="ctr"/>
          <a:lstStyle/>
          <a:p>
            <a:pPr lvl="0">
              <a:defRPr sz="2600"/>
            </a:pPr>
            <a:endParaRPr/>
          </a:p>
        </p:txBody>
      </p:sp>
      <p:sp>
        <p:nvSpPr>
          <p:cNvPr id="70" name="Shape 70"/>
          <p:cNvSpPr/>
          <p:nvPr/>
        </p:nvSpPr>
        <p:spPr>
          <a:xfrm flipH="1" flipV="1">
            <a:off x="5336332" y="4787548"/>
            <a:ext cx="592424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797" tIns="50797" rIns="50797" bIns="50797" anchor="ctr"/>
          <a:lstStyle/>
          <a:p>
            <a:pPr lvl="0">
              <a:defRPr sz="2600"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5453006" y="4358543"/>
            <a:ext cx="2703984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7" tIns="50797" rIns="50797" bIns="50797" anchor="ctr">
            <a:spAutoFit/>
          </a:bodyPr>
          <a:lstStyle>
            <a:lvl1pPr algn="l"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dirty="0">
                <a:solidFill>
                  <a:srgbClr val="333333"/>
                </a:solidFill>
              </a:rPr>
              <a:t>Virtual</a:t>
            </a:r>
          </a:p>
        </p:txBody>
      </p:sp>
      <p:sp>
        <p:nvSpPr>
          <p:cNvPr id="72" name="Shape 72"/>
          <p:cNvSpPr/>
          <p:nvPr/>
        </p:nvSpPr>
        <p:spPr>
          <a:xfrm>
            <a:off x="8344809" y="4347730"/>
            <a:ext cx="2703984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7" tIns="50797" rIns="50797" bIns="50797" anchor="ctr">
            <a:spAutoFit/>
          </a:bodyPr>
          <a:lstStyle>
            <a:lvl1pPr algn="l"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dirty="0">
                <a:solidFill>
                  <a:srgbClr val="333333"/>
                </a:solidFill>
              </a:rPr>
              <a:t>Physical</a:t>
            </a:r>
          </a:p>
        </p:txBody>
      </p:sp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Paging</a:t>
            </a:r>
          </a:p>
        </p:txBody>
      </p:sp>
      <p:sp>
        <p:nvSpPr>
          <p:cNvPr id="35" name="Shape 54"/>
          <p:cNvSpPr/>
          <p:nvPr/>
        </p:nvSpPr>
        <p:spPr>
          <a:xfrm>
            <a:off x="584937" y="3212523"/>
            <a:ext cx="811201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chemeClr val="bg2"/>
                </a:solidFill>
              </a:rPr>
              <a:t>0</a:t>
            </a:r>
            <a:r>
              <a:rPr lang="en-US" dirty="0">
                <a:solidFill>
                  <a:schemeClr val="bg2"/>
                </a:solidFill>
              </a:rPr>
              <a:t>x0800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75" name="Shape 751"/>
          <p:cNvSpPr/>
          <p:nvPr/>
        </p:nvSpPr>
        <p:spPr>
          <a:xfrm>
            <a:off x="5336334" y="5116101"/>
            <a:ext cx="2703984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7" tIns="50797" rIns="50797" bIns="50797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333333"/>
                </a:solidFill>
              </a:rPr>
              <a:t>(P2) </a:t>
            </a:r>
            <a:r>
              <a:rPr dirty="0">
                <a:solidFill>
                  <a:srgbClr val="333333"/>
                </a:solidFill>
              </a:rPr>
              <a:t>load 0x0000</a:t>
            </a:r>
          </a:p>
        </p:txBody>
      </p:sp>
      <p:sp>
        <p:nvSpPr>
          <p:cNvPr id="76" name="Shape 753"/>
          <p:cNvSpPr/>
          <p:nvPr/>
        </p:nvSpPr>
        <p:spPr>
          <a:xfrm>
            <a:off x="8200345" y="4919937"/>
            <a:ext cx="3102790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7" tIns="50797" rIns="50797" bIns="50797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rgbClr val="333333"/>
                </a:solidFill>
              </a:rPr>
              <a:t>load 0x0800</a:t>
            </a:r>
          </a:p>
        </p:txBody>
      </p:sp>
      <p:sp>
        <p:nvSpPr>
          <p:cNvPr id="77" name="Shape 754"/>
          <p:cNvSpPr/>
          <p:nvPr/>
        </p:nvSpPr>
        <p:spPr>
          <a:xfrm>
            <a:off x="8200345" y="5300936"/>
            <a:ext cx="3102790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7" tIns="50797" rIns="50797" bIns="50797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rgbClr val="333333"/>
                </a:solidFill>
              </a:rPr>
              <a:t>load 0x6000</a:t>
            </a:r>
            <a:r>
              <a:rPr lang="en-US" dirty="0">
                <a:solidFill>
                  <a:srgbClr val="333333"/>
                </a:solidFill>
              </a:rPr>
              <a:t> </a:t>
            </a:r>
            <a:endParaRPr dirty="0">
              <a:solidFill>
                <a:srgbClr val="333333"/>
              </a:solidFill>
            </a:endParaRPr>
          </a:p>
        </p:txBody>
      </p:sp>
      <p:sp>
        <p:nvSpPr>
          <p:cNvPr id="78" name="Shape 755"/>
          <p:cNvSpPr/>
          <p:nvPr/>
        </p:nvSpPr>
        <p:spPr>
          <a:xfrm>
            <a:off x="5336334" y="6132101"/>
            <a:ext cx="2703984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7" tIns="50797" rIns="50797" bIns="50797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333333"/>
                </a:solidFill>
              </a:rPr>
              <a:t>(P2) </a:t>
            </a:r>
            <a:r>
              <a:rPr dirty="0">
                <a:solidFill>
                  <a:srgbClr val="333333"/>
                </a:solidFill>
              </a:rPr>
              <a:t>load 0x1444</a:t>
            </a:r>
          </a:p>
        </p:txBody>
      </p:sp>
      <p:sp>
        <p:nvSpPr>
          <p:cNvPr id="79" name="Shape 756"/>
          <p:cNvSpPr/>
          <p:nvPr/>
        </p:nvSpPr>
        <p:spPr>
          <a:xfrm>
            <a:off x="8239530" y="6132101"/>
            <a:ext cx="3102790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7" tIns="50797" rIns="50797" bIns="50797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rgbClr val="333333"/>
                </a:solidFill>
              </a:rPr>
              <a:t>load 0x0808</a:t>
            </a:r>
            <a:r>
              <a:rPr lang="en-US" dirty="0">
                <a:solidFill>
                  <a:srgbClr val="333333"/>
                </a:solidFill>
              </a:rPr>
              <a:t> </a:t>
            </a:r>
            <a:endParaRPr dirty="0">
              <a:solidFill>
                <a:srgbClr val="333333"/>
              </a:solidFill>
            </a:endParaRPr>
          </a:p>
        </p:txBody>
      </p:sp>
      <p:sp>
        <p:nvSpPr>
          <p:cNvPr id="80" name="Shape 757"/>
          <p:cNvSpPr/>
          <p:nvPr/>
        </p:nvSpPr>
        <p:spPr>
          <a:xfrm>
            <a:off x="8239530" y="6513100"/>
            <a:ext cx="3102790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7" tIns="50797" rIns="50797" bIns="50797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rgbClr val="333333"/>
                </a:solidFill>
              </a:rPr>
              <a:t>load 0x2444</a:t>
            </a:r>
            <a:r>
              <a:rPr lang="en-US" dirty="0">
                <a:solidFill>
                  <a:srgbClr val="333333"/>
                </a:solidFill>
              </a:rPr>
              <a:t> </a:t>
            </a:r>
            <a:endParaRPr dirty="0">
              <a:solidFill>
                <a:srgbClr val="333333"/>
              </a:solidFill>
            </a:endParaRPr>
          </a:p>
        </p:txBody>
      </p:sp>
      <p:sp>
        <p:nvSpPr>
          <p:cNvPr id="81" name="Shape 758"/>
          <p:cNvSpPr/>
          <p:nvPr/>
        </p:nvSpPr>
        <p:spPr>
          <a:xfrm>
            <a:off x="5336334" y="7148103"/>
            <a:ext cx="2703984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7" tIns="50797" rIns="50797" bIns="50797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solidFill>
                  <a:srgbClr val="333333"/>
                </a:solidFill>
              </a:rPr>
              <a:t>(P1) l</a:t>
            </a:r>
            <a:r>
              <a:rPr sz="1800" dirty="0">
                <a:solidFill>
                  <a:srgbClr val="333333"/>
                </a:solidFill>
              </a:rPr>
              <a:t>oad 0x1444</a:t>
            </a:r>
          </a:p>
        </p:txBody>
      </p:sp>
      <p:sp>
        <p:nvSpPr>
          <p:cNvPr id="82" name="Shape 759"/>
          <p:cNvSpPr/>
          <p:nvPr/>
        </p:nvSpPr>
        <p:spPr>
          <a:xfrm>
            <a:off x="8239530" y="7148101"/>
            <a:ext cx="3102790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7" tIns="50797" rIns="50797" bIns="50797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rgbClr val="333333"/>
                </a:solidFill>
              </a:rPr>
              <a:t>load 0x0008</a:t>
            </a:r>
          </a:p>
        </p:txBody>
      </p:sp>
      <p:sp>
        <p:nvSpPr>
          <p:cNvPr id="83" name="Shape 760"/>
          <p:cNvSpPr/>
          <p:nvPr/>
        </p:nvSpPr>
        <p:spPr>
          <a:xfrm>
            <a:off x="8239530" y="7529102"/>
            <a:ext cx="3102790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7" tIns="50797" rIns="50797" bIns="50797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</a:rPr>
              <a:t>load 0x5444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424735" y="2331316"/>
            <a:ext cx="2349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333333"/>
                </a:solidFill>
              </a:rPr>
              <a:t>Assume 4 KB pages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058392" y="8224901"/>
            <a:ext cx="3743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33333"/>
                </a:solidFill>
              </a:rPr>
              <a:t>What do we need to know?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587432" y="8609126"/>
            <a:ext cx="45225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333333"/>
                </a:solidFill>
              </a:rPr>
              <a:t>Location of page table in memory (</a:t>
            </a:r>
            <a:r>
              <a:rPr lang="en-US" sz="2000" dirty="0" err="1">
                <a:solidFill>
                  <a:srgbClr val="333333"/>
                </a:solidFill>
              </a:rPr>
              <a:t>ptbr</a:t>
            </a:r>
            <a:r>
              <a:rPr lang="en-US" sz="2000" dirty="0">
                <a:solidFill>
                  <a:srgbClr val="333333"/>
                </a:solidFill>
              </a:rPr>
              <a:t>)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277090" y="3676947"/>
            <a:ext cx="620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333333"/>
                </a:solidFill>
              </a:rPr>
              <a:t>ptbr</a:t>
            </a:r>
            <a:endParaRPr lang="en-US" sz="2000" dirty="0">
              <a:solidFill>
                <a:srgbClr val="333333"/>
              </a:solidFill>
            </a:endParaRPr>
          </a:p>
        </p:txBody>
      </p:sp>
      <p:cxnSp>
        <p:nvCxnSpPr>
          <p:cNvPr id="88" name="Straight Arrow Connector 87"/>
          <p:cNvCxnSpPr>
            <a:stCxn id="86" idx="1"/>
          </p:cNvCxnSpPr>
          <p:nvPr/>
        </p:nvCxnSpPr>
        <p:spPr>
          <a:xfrm rot="10800000">
            <a:off x="3925256" y="3471622"/>
            <a:ext cx="351834" cy="405380"/>
          </a:xfrm>
          <a:prstGeom prst="straightConnector1">
            <a:avLst/>
          </a:prstGeom>
          <a:ln w="38100" cap="flat" cmpd="sng" algn="ctr">
            <a:solidFill>
              <a:srgbClr val="33333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655208" y="8955713"/>
            <a:ext cx="5111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333333"/>
                </a:solidFill>
              </a:rPr>
              <a:t>Size of each page table entry (assume 8 bytes)</a:t>
            </a:r>
          </a:p>
        </p:txBody>
      </p:sp>
      <p:cxnSp>
        <p:nvCxnSpPr>
          <p:cNvPr id="92" name="Straight Arrow Connector 91"/>
          <p:cNvCxnSpPr>
            <a:stCxn id="86" idx="1"/>
          </p:cNvCxnSpPr>
          <p:nvPr/>
        </p:nvCxnSpPr>
        <p:spPr>
          <a:xfrm rot="10800000">
            <a:off x="3936030" y="3087216"/>
            <a:ext cx="341061" cy="789787"/>
          </a:xfrm>
          <a:prstGeom prst="straightConnector1">
            <a:avLst/>
          </a:prstGeom>
          <a:ln w="38100" cap="flat" cmpd="sng" algn="ctr">
            <a:solidFill>
              <a:srgbClr val="33333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2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/>
      <p:bldP spid="85" grpId="0"/>
      <p:bldP spid="85" grpId="1"/>
      <p:bldP spid="86" grpId="0"/>
      <p:bldP spid="9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Shape 7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500" dirty="0">
                <a:solidFill>
                  <a:srgbClr val="FFFFFF"/>
                </a:solidFill>
              </a:rPr>
              <a:t>Review:</a:t>
            </a:r>
            <a:br>
              <a:rPr lang="en-US" sz="6500" dirty="0">
                <a:solidFill>
                  <a:srgbClr val="FFFFFF"/>
                </a:solidFill>
              </a:rPr>
            </a:br>
            <a:r>
              <a:rPr sz="6500" dirty="0">
                <a:solidFill>
                  <a:srgbClr val="FFFFFF"/>
                </a:solidFill>
              </a:rPr>
              <a:t>Paging </a:t>
            </a:r>
            <a:r>
              <a:rPr lang="en-US" sz="6500" dirty="0">
                <a:solidFill>
                  <a:srgbClr val="FFFFFF"/>
                </a:solidFill>
              </a:rPr>
              <a:t>PROS and CONS</a:t>
            </a:r>
            <a:endParaRPr sz="6500" dirty="0">
              <a:solidFill>
                <a:srgbClr val="FFFFFF"/>
              </a:solidFill>
            </a:endParaRPr>
          </a:p>
        </p:txBody>
      </p:sp>
      <p:sp>
        <p:nvSpPr>
          <p:cNvPr id="768" name="Shape 768"/>
          <p:cNvSpPr>
            <a:spLocks noGrp="1"/>
          </p:cNvSpPr>
          <p:nvPr>
            <p:ph type="body" idx="4294967295"/>
          </p:nvPr>
        </p:nvSpPr>
        <p:spPr>
          <a:xfrm>
            <a:off x="0" y="2185988"/>
            <a:ext cx="11099800" cy="49657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333333"/>
                </a:solidFill>
              </a:rPr>
              <a:t>Advantages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500" dirty="0">
                <a:solidFill>
                  <a:srgbClr val="333333"/>
                </a:solidFill>
              </a:rPr>
              <a:t>No external </a:t>
            </a:r>
            <a:r>
              <a:rPr lang="en-US" sz="3300" dirty="0">
                <a:solidFill>
                  <a:srgbClr val="333333"/>
                </a:solidFill>
              </a:rPr>
              <a:t>fragmentation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333333"/>
                </a:solidFill>
              </a:rPr>
              <a:t>don’t need to find contiguous RAM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500" dirty="0">
                <a:solidFill>
                  <a:srgbClr val="333333"/>
                </a:solidFill>
              </a:rPr>
              <a:t>All free pages are equivalent 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333333"/>
                </a:solidFill>
              </a:rPr>
              <a:t>Easy to manage</a:t>
            </a:r>
            <a:r>
              <a:rPr lang="en-US" sz="3200" dirty="0">
                <a:solidFill>
                  <a:srgbClr val="333333"/>
                </a:solidFill>
              </a:rPr>
              <a:t>, allocate, and free pages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333333"/>
                </a:solidFill>
              </a:rPr>
              <a:t>Disadvantages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500" dirty="0">
                <a:solidFill>
                  <a:srgbClr val="333333"/>
                </a:solidFill>
              </a:rPr>
              <a:t>Page tables are too big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rgbClr val="333333"/>
                </a:solidFill>
              </a:rPr>
              <a:t>Must have one entry for every page of address space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500" dirty="0">
                <a:solidFill>
                  <a:srgbClr val="333333"/>
                </a:solidFill>
              </a:rPr>
              <a:t>Accessing page tables is too slow [today’s focus]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rgbClr val="333333"/>
                </a:solidFill>
              </a:rPr>
              <a:t>Doubles number of memory references per instruction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endParaRPr sz="3500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500" dirty="0">
                <a:solidFill>
                  <a:srgbClr val="FFFFFF"/>
                </a:solidFill>
              </a:rPr>
              <a:t>Translation Steps</a:t>
            </a:r>
          </a:p>
        </p:txBody>
      </p:sp>
      <p:sp>
        <p:nvSpPr>
          <p:cNvPr id="777" name="Shape 777"/>
          <p:cNvSpPr>
            <a:spLocks noGrp="1"/>
          </p:cNvSpPr>
          <p:nvPr>
            <p:ph type="body" idx="4294967295"/>
          </p:nvPr>
        </p:nvSpPr>
        <p:spPr>
          <a:xfrm>
            <a:off x="790061" y="2437811"/>
            <a:ext cx="12320588" cy="565308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333333"/>
                </a:solidFill>
              </a:rPr>
              <a:t>H/W: for each mem reference:</a:t>
            </a:r>
            <a:br>
              <a:rPr sz="3200" dirty="0">
                <a:solidFill>
                  <a:srgbClr val="333333"/>
                </a:solidFill>
              </a:rPr>
            </a:br>
            <a:br>
              <a:rPr sz="3200" dirty="0">
                <a:solidFill>
                  <a:srgbClr val="333333"/>
                </a:solidFill>
              </a:rPr>
            </a:br>
            <a:r>
              <a:rPr sz="3200" dirty="0">
                <a:solidFill>
                  <a:srgbClr val="333333"/>
                </a:solidFill>
              </a:rPr>
              <a:t>	1. extract </a:t>
            </a:r>
            <a:r>
              <a:rPr sz="3200" b="1" dirty="0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VPN</a:t>
            </a:r>
            <a:r>
              <a:rPr sz="3200" dirty="0">
                <a:solidFill>
                  <a:srgbClr val="333333"/>
                </a:solidFill>
              </a:rPr>
              <a:t> (virt page num) from </a:t>
            </a:r>
            <a:r>
              <a:rPr sz="3200" b="1" dirty="0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VA</a:t>
            </a:r>
            <a:r>
              <a:rPr sz="3200" dirty="0">
                <a:solidFill>
                  <a:srgbClr val="333333"/>
                </a:solidFill>
              </a:rPr>
              <a:t> (virt addr)</a:t>
            </a:r>
            <a:br>
              <a:rPr sz="3200" dirty="0">
                <a:solidFill>
                  <a:srgbClr val="333333"/>
                </a:solidFill>
              </a:rPr>
            </a:br>
            <a:r>
              <a:rPr sz="3200" dirty="0">
                <a:solidFill>
                  <a:srgbClr val="333333"/>
                </a:solidFill>
              </a:rPr>
              <a:t>	2. calculate addr of </a:t>
            </a:r>
            <a:r>
              <a:rPr sz="3200" b="1" dirty="0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PTE</a:t>
            </a:r>
            <a:r>
              <a:rPr sz="3200" dirty="0">
                <a:solidFill>
                  <a:srgbClr val="333333"/>
                </a:solidFill>
              </a:rPr>
              <a:t> (page table entry)</a:t>
            </a:r>
            <a:br>
              <a:rPr sz="3200" dirty="0">
                <a:solidFill>
                  <a:srgbClr val="333333"/>
                </a:solidFill>
              </a:rPr>
            </a:br>
            <a:r>
              <a:rPr sz="3200" dirty="0">
                <a:solidFill>
                  <a:srgbClr val="333333"/>
                </a:solidFill>
              </a:rPr>
              <a:t>	3. </a:t>
            </a:r>
            <a:r>
              <a:rPr lang="en-US" sz="3200" dirty="0">
                <a:solidFill>
                  <a:srgbClr val="333333"/>
                </a:solidFill>
              </a:rPr>
              <a:t>read</a:t>
            </a:r>
            <a:r>
              <a:rPr sz="3200" dirty="0">
                <a:solidFill>
                  <a:srgbClr val="333333"/>
                </a:solidFill>
              </a:rPr>
              <a:t> </a:t>
            </a:r>
            <a:r>
              <a:rPr sz="3200" b="1" dirty="0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PTE</a:t>
            </a:r>
            <a:r>
              <a:rPr lang="en-US" sz="3200" b="1" dirty="0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 </a:t>
            </a:r>
            <a:r>
              <a:rPr lang="en-US" sz="3200" dirty="0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from memory</a:t>
            </a:r>
            <a:br>
              <a:rPr sz="3200" dirty="0">
                <a:solidFill>
                  <a:srgbClr val="333333"/>
                </a:solidFill>
              </a:rPr>
            </a:br>
            <a:r>
              <a:rPr sz="3200" dirty="0">
                <a:solidFill>
                  <a:srgbClr val="333333"/>
                </a:solidFill>
              </a:rPr>
              <a:t>	4. extract </a:t>
            </a:r>
            <a:r>
              <a:rPr sz="3200" b="1" dirty="0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PFN</a:t>
            </a:r>
            <a:r>
              <a:rPr sz="3200" dirty="0">
                <a:solidFill>
                  <a:srgbClr val="333333"/>
                </a:solidFill>
              </a:rPr>
              <a:t> (page frame num)</a:t>
            </a:r>
            <a:br>
              <a:rPr sz="3200" dirty="0">
                <a:solidFill>
                  <a:srgbClr val="333333"/>
                </a:solidFill>
              </a:rPr>
            </a:br>
            <a:r>
              <a:rPr sz="3200" dirty="0">
                <a:solidFill>
                  <a:srgbClr val="333333"/>
                </a:solidFill>
              </a:rPr>
              <a:t>	5. build </a:t>
            </a:r>
            <a:r>
              <a:rPr sz="3200" b="1" dirty="0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PA</a:t>
            </a:r>
            <a:r>
              <a:rPr sz="3200" dirty="0">
                <a:solidFill>
                  <a:srgbClr val="333333"/>
                </a:solidFill>
              </a:rPr>
              <a:t> (phys addr)</a:t>
            </a:r>
            <a:br>
              <a:rPr sz="3200" dirty="0">
                <a:solidFill>
                  <a:srgbClr val="333333"/>
                </a:solidFill>
              </a:rPr>
            </a:br>
            <a:r>
              <a:rPr sz="3200" dirty="0">
                <a:solidFill>
                  <a:srgbClr val="333333"/>
                </a:solidFill>
              </a:rPr>
              <a:t>	6. </a:t>
            </a:r>
            <a:r>
              <a:rPr lang="en-US" sz="3200" dirty="0">
                <a:solidFill>
                  <a:srgbClr val="333333"/>
                </a:solidFill>
              </a:rPr>
              <a:t>read contents of </a:t>
            </a:r>
            <a:r>
              <a:rPr sz="3200" b="1" dirty="0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PA</a:t>
            </a:r>
            <a:r>
              <a:rPr sz="3200" dirty="0">
                <a:solidFill>
                  <a:srgbClr val="333333"/>
                </a:solidFill>
              </a:rPr>
              <a:t> </a:t>
            </a:r>
            <a:r>
              <a:rPr lang="en-US" sz="3200" dirty="0">
                <a:solidFill>
                  <a:srgbClr val="333333"/>
                </a:solidFill>
              </a:rPr>
              <a:t>from memory in</a:t>
            </a:r>
            <a:r>
              <a:rPr sz="3200" dirty="0">
                <a:solidFill>
                  <a:srgbClr val="333333"/>
                </a:solidFill>
              </a:rPr>
              <a:t>to register</a:t>
            </a:r>
          </a:p>
        </p:txBody>
      </p:sp>
      <p:sp>
        <p:nvSpPr>
          <p:cNvPr id="4" name="Shape 784"/>
          <p:cNvSpPr/>
          <p:nvPr/>
        </p:nvSpPr>
        <p:spPr>
          <a:xfrm>
            <a:off x="574829" y="3464747"/>
            <a:ext cx="945767" cy="441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 algn="r">
              <a:defRPr sz="24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 dirty="0">
                <a:latin typeface="Gill Sans MT" panose="020B0502020104020203" pitchFamily="34" charset="77"/>
              </a:rPr>
              <a:t>(cheap)</a:t>
            </a:r>
          </a:p>
        </p:txBody>
      </p:sp>
      <p:sp>
        <p:nvSpPr>
          <p:cNvPr id="5" name="Shape 785"/>
          <p:cNvSpPr/>
          <p:nvPr/>
        </p:nvSpPr>
        <p:spPr>
          <a:xfrm>
            <a:off x="574829" y="3993229"/>
            <a:ext cx="945767" cy="441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 algn="r">
              <a:defRPr sz="24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 dirty="0">
                <a:latin typeface="Gill Sans MT" panose="020B0502020104020203" pitchFamily="34" charset="77"/>
              </a:rPr>
              <a:t>(cheap)</a:t>
            </a:r>
          </a:p>
        </p:txBody>
      </p:sp>
      <p:sp>
        <p:nvSpPr>
          <p:cNvPr id="6" name="Shape 786"/>
          <p:cNvSpPr/>
          <p:nvPr/>
        </p:nvSpPr>
        <p:spPr>
          <a:xfrm>
            <a:off x="574829" y="4938273"/>
            <a:ext cx="945767" cy="441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 algn="r">
              <a:defRPr sz="24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 dirty="0">
                <a:latin typeface="Gill Sans MT" panose="020B0502020104020203" pitchFamily="34" charset="77"/>
              </a:rPr>
              <a:t>(cheap)</a:t>
            </a:r>
          </a:p>
        </p:txBody>
      </p:sp>
      <p:sp>
        <p:nvSpPr>
          <p:cNvPr id="7" name="Shape 787"/>
          <p:cNvSpPr/>
          <p:nvPr/>
        </p:nvSpPr>
        <p:spPr>
          <a:xfrm>
            <a:off x="574829" y="5446274"/>
            <a:ext cx="945767" cy="441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 algn="r">
              <a:defRPr sz="24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 dirty="0">
                <a:latin typeface="Gill Sans MT" panose="020B0502020104020203" pitchFamily="34" charset="77"/>
              </a:rPr>
              <a:t>(cheap)</a:t>
            </a:r>
          </a:p>
        </p:txBody>
      </p:sp>
      <p:sp>
        <p:nvSpPr>
          <p:cNvPr id="8" name="Shape 788"/>
          <p:cNvSpPr/>
          <p:nvPr/>
        </p:nvSpPr>
        <p:spPr>
          <a:xfrm>
            <a:off x="206679" y="4483113"/>
            <a:ext cx="1407432" cy="441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 algn="r">
              <a:defRPr sz="2400"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 dirty="0">
                <a:solidFill>
                  <a:schemeClr val="bg1"/>
                </a:solidFill>
                <a:latin typeface="Gill Sans MT" panose="020B0502020104020203" pitchFamily="34" charset="77"/>
              </a:rPr>
              <a:t>(expensive)</a:t>
            </a:r>
          </a:p>
        </p:txBody>
      </p:sp>
      <p:sp>
        <p:nvSpPr>
          <p:cNvPr id="9" name="Shape 789"/>
          <p:cNvSpPr/>
          <p:nvPr/>
        </p:nvSpPr>
        <p:spPr>
          <a:xfrm>
            <a:off x="206679" y="5989858"/>
            <a:ext cx="1407432" cy="441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 algn="r">
              <a:defRPr sz="2400"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 dirty="0">
                <a:solidFill>
                  <a:srgbClr val="921F07"/>
                </a:solidFill>
                <a:latin typeface="Gill Sans MT" panose="020B0502020104020203" pitchFamily="34" charset="77"/>
              </a:rPr>
              <a:t>(expensive)</a:t>
            </a:r>
          </a:p>
        </p:txBody>
      </p:sp>
      <p:sp>
        <p:nvSpPr>
          <p:cNvPr id="10" name="Rectangle 9"/>
          <p:cNvSpPr/>
          <p:nvPr/>
        </p:nvSpPr>
        <p:spPr>
          <a:xfrm>
            <a:off x="790061" y="8396965"/>
            <a:ext cx="8448136" cy="523216"/>
          </a:xfrm>
          <a:prstGeom prst="rect">
            <a:avLst/>
          </a:prstGeom>
        </p:spPr>
        <p:txBody>
          <a:bodyPr wrap="none" lIns="91435" tIns="45718" rIns="91435" bIns="45718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dirty="0"/>
              <a:t>Which expensive step </a:t>
            </a:r>
            <a:r>
              <a:rPr lang="en-US" sz="2800"/>
              <a:t>will we avoid in today’s lecture?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1766266" y="7383938"/>
            <a:ext cx="4324511" cy="523216"/>
          </a:xfrm>
          <a:prstGeom prst="rect">
            <a:avLst/>
          </a:prstGeom>
        </p:spPr>
        <p:txBody>
          <a:bodyPr wrap="none" lIns="91435" tIns="45718" rIns="91435" bIns="45718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dirty="0"/>
              <a:t>Which steps are expensive?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86525" y="8920181"/>
            <a:ext cx="6841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  3)  Don’t always have to read PTE from memory!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Shape 8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500" dirty="0">
                <a:solidFill>
                  <a:srgbClr val="FFFFFF"/>
                </a:solidFill>
              </a:rPr>
              <a:t>Example: </a:t>
            </a:r>
            <a:br>
              <a:rPr lang="en-US" sz="6500" dirty="0">
                <a:solidFill>
                  <a:srgbClr val="FFFFFF"/>
                </a:solidFill>
              </a:rPr>
            </a:br>
            <a:r>
              <a:rPr sz="6500" dirty="0">
                <a:solidFill>
                  <a:srgbClr val="FFFFFF"/>
                </a:solidFill>
              </a:rPr>
              <a:t>Array Iterator</a:t>
            </a:r>
          </a:p>
        </p:txBody>
      </p:sp>
      <p:sp>
        <p:nvSpPr>
          <p:cNvPr id="801" name="Shape 801"/>
          <p:cNvSpPr>
            <a:spLocks noGrp="1"/>
          </p:cNvSpPr>
          <p:nvPr>
            <p:ph type="body" idx="4294967295"/>
          </p:nvPr>
        </p:nvSpPr>
        <p:spPr>
          <a:xfrm>
            <a:off x="0" y="2305050"/>
            <a:ext cx="4859338" cy="5246688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int sum = 0;</a:t>
            </a:r>
            <a:endParaRPr lang="en-US" sz="2800" dirty="0">
              <a:solidFill>
                <a:srgbClr val="33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for (</a:t>
            </a:r>
            <a:r>
              <a:rPr lang="en-US" sz="2800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sz="2800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=0; i&lt;N; i++</a:t>
            </a:r>
            <a:r>
              <a:rPr lang="en-US" sz="2800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r>
              <a:rPr sz="2800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br>
              <a:rPr sz="2800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sz="2800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	sum += a[i];</a:t>
            </a:r>
            <a:endParaRPr lang="en-US" sz="2800" dirty="0">
              <a:solidFill>
                <a:srgbClr val="33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lang="en-US" sz="2800" dirty="0">
              <a:solidFill>
                <a:srgbClr val="33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333333"/>
                </a:solidFill>
                <a:ea typeface="Courier"/>
                <a:cs typeface="Courier"/>
                <a:sym typeface="Courier"/>
              </a:rPr>
              <a:t>Assume ‘a’ starts at </a:t>
            </a:r>
            <a:r>
              <a:rPr lang="en-US" sz="2800" dirty="0">
                <a:solidFill>
                  <a:srgbClr val="333333"/>
                </a:solidFill>
              </a:rPr>
              <a:t>0x3000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333333"/>
                </a:solidFill>
                <a:ea typeface="Courier"/>
                <a:cs typeface="Courier"/>
                <a:sym typeface="Courier"/>
              </a:rPr>
              <a:t>Ignore instruction fetches</a:t>
            </a:r>
            <a:endParaRPr sz="2800" dirty="0">
              <a:solidFill>
                <a:srgbClr val="333333"/>
              </a:solidFill>
              <a:ea typeface="Courier"/>
              <a:cs typeface="Courier"/>
              <a:sym typeface="Courier"/>
            </a:endParaRPr>
          </a:p>
        </p:txBody>
      </p:sp>
      <p:sp>
        <p:nvSpPr>
          <p:cNvPr id="4" name="Shape 808"/>
          <p:cNvSpPr txBox="1">
            <a:spLocks/>
          </p:cNvSpPr>
          <p:nvPr/>
        </p:nvSpPr>
        <p:spPr>
          <a:xfrm>
            <a:off x="5245402" y="3603241"/>
            <a:ext cx="3784600" cy="4864100"/>
          </a:xfrm>
          <a:prstGeom prst="rect">
            <a:avLst/>
          </a:prstGeom>
        </p:spPr>
        <p:txBody>
          <a:bodyPr vert="horz" lIns="130039" tIns="65020" rIns="130039" bIns="65020" rtlCol="0">
            <a:normAutofit/>
          </a:bodyPr>
          <a:lstStyle/>
          <a:p>
            <a:pPr marL="401857" marR="0" lvl="0" indent="-401857" algn="l" defTabSz="1300393" rtl="0" eaLnBrk="1" fontAlgn="auto" latinLnBrk="0" hangingPunct="1">
              <a:lnSpc>
                <a:spcPct val="100000"/>
              </a:lnSpc>
              <a:spcBef>
                <a:spcPts val="2844"/>
              </a:spcBef>
              <a:spcAft>
                <a:spcPts val="0"/>
              </a:spcAft>
              <a:buClrTx/>
              <a:buSzTx/>
              <a:buFont typeface="Calisto MT" pitchFamily="18" charset="0"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load 0x3000</a:t>
            </a:r>
          </a:p>
          <a:p>
            <a:pPr marL="401857" marR="0" lvl="0" indent="-401857" algn="l" defTabSz="1300393" rtl="0" eaLnBrk="1" fontAlgn="auto" latinLnBrk="0" hangingPunct="1">
              <a:lnSpc>
                <a:spcPct val="100000"/>
              </a:lnSpc>
              <a:spcBef>
                <a:spcPts val="2844"/>
              </a:spcBef>
              <a:spcAft>
                <a:spcPts val="0"/>
              </a:spcAft>
              <a:buClrTx/>
              <a:buSzTx/>
              <a:buFont typeface="Calisto MT" pitchFamily="18" charset="0"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load 0x3004</a:t>
            </a:r>
          </a:p>
          <a:p>
            <a:pPr marL="401857" marR="0" lvl="0" indent="-401857" algn="l" defTabSz="1300393" rtl="0" eaLnBrk="1" fontAlgn="auto" latinLnBrk="0" hangingPunct="1">
              <a:lnSpc>
                <a:spcPct val="100000"/>
              </a:lnSpc>
              <a:spcBef>
                <a:spcPts val="2844"/>
              </a:spcBef>
              <a:spcAft>
                <a:spcPts val="0"/>
              </a:spcAft>
              <a:buClrTx/>
              <a:buSzTx/>
              <a:buFont typeface="Calisto MT" pitchFamily="18" charset="0"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load 0x3008</a:t>
            </a:r>
          </a:p>
          <a:p>
            <a:pPr marL="401857" marR="0" lvl="0" indent="-401857" algn="l" defTabSz="1300393" rtl="0" eaLnBrk="1" fontAlgn="auto" latinLnBrk="0" hangingPunct="1">
              <a:lnSpc>
                <a:spcPct val="100000"/>
              </a:lnSpc>
              <a:spcBef>
                <a:spcPts val="2844"/>
              </a:spcBef>
              <a:spcAft>
                <a:spcPts val="0"/>
              </a:spcAft>
              <a:buClrTx/>
              <a:buSzTx/>
              <a:buFont typeface="Calisto MT" pitchFamily="18" charset="0"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load 0x300C</a:t>
            </a:r>
            <a:b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85544" y="2828742"/>
            <a:ext cx="3785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333333"/>
                </a:solidFill>
              </a:rPr>
              <a:t>What virtual addresses?</a:t>
            </a:r>
          </a:p>
        </p:txBody>
      </p:sp>
      <p:sp>
        <p:nvSpPr>
          <p:cNvPr id="6" name="Shape 809"/>
          <p:cNvSpPr/>
          <p:nvPr/>
        </p:nvSpPr>
        <p:spPr>
          <a:xfrm>
            <a:off x="9219962" y="3603015"/>
            <a:ext cx="3784838" cy="486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algn="l">
              <a:spcBef>
                <a:spcPts val="4200"/>
              </a:spcBef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333333"/>
                </a:solidFill>
              </a:rPr>
              <a:t>load 0x100C</a:t>
            </a:r>
            <a:br>
              <a:rPr sz="2800" dirty="0">
                <a:solidFill>
                  <a:srgbClr val="333333"/>
                </a:solidFill>
              </a:rPr>
            </a:br>
            <a:r>
              <a:rPr sz="2800" dirty="0">
                <a:solidFill>
                  <a:srgbClr val="333333"/>
                </a:solidFill>
              </a:rPr>
              <a:t>load 0x7000</a:t>
            </a:r>
            <a:br>
              <a:rPr sz="2800" dirty="0">
                <a:solidFill>
                  <a:srgbClr val="333333"/>
                </a:solidFill>
              </a:rPr>
            </a:br>
            <a:r>
              <a:rPr sz="2800" dirty="0">
                <a:solidFill>
                  <a:srgbClr val="333333"/>
                </a:solidFill>
              </a:rPr>
              <a:t>load 0x100C</a:t>
            </a:r>
            <a:br>
              <a:rPr sz="2800" dirty="0">
                <a:solidFill>
                  <a:srgbClr val="333333"/>
                </a:solidFill>
              </a:rPr>
            </a:br>
            <a:r>
              <a:rPr sz="2800" dirty="0">
                <a:solidFill>
                  <a:srgbClr val="333333"/>
                </a:solidFill>
              </a:rPr>
              <a:t>load 0x7004</a:t>
            </a:r>
            <a:br>
              <a:rPr sz="2800" dirty="0">
                <a:solidFill>
                  <a:srgbClr val="333333"/>
                </a:solidFill>
              </a:rPr>
            </a:br>
            <a:r>
              <a:rPr sz="2800" dirty="0">
                <a:solidFill>
                  <a:srgbClr val="333333"/>
                </a:solidFill>
              </a:rPr>
              <a:t>load 0x100C</a:t>
            </a:r>
            <a:br>
              <a:rPr sz="2800" dirty="0">
                <a:solidFill>
                  <a:srgbClr val="333333"/>
                </a:solidFill>
              </a:rPr>
            </a:br>
            <a:r>
              <a:rPr sz="2800" dirty="0">
                <a:solidFill>
                  <a:srgbClr val="333333"/>
                </a:solidFill>
              </a:rPr>
              <a:t>load 0x7008</a:t>
            </a:r>
            <a:br>
              <a:rPr sz="2800" dirty="0">
                <a:solidFill>
                  <a:srgbClr val="333333"/>
                </a:solidFill>
              </a:rPr>
            </a:br>
            <a:r>
              <a:rPr sz="2800" dirty="0">
                <a:solidFill>
                  <a:srgbClr val="333333"/>
                </a:solidFill>
              </a:rPr>
              <a:t>load 0x100C</a:t>
            </a:r>
            <a:br>
              <a:rPr sz="2800" dirty="0">
                <a:solidFill>
                  <a:srgbClr val="333333"/>
                </a:solidFill>
              </a:rPr>
            </a:br>
            <a:r>
              <a:rPr sz="2800" dirty="0">
                <a:solidFill>
                  <a:srgbClr val="333333"/>
                </a:solidFill>
              </a:rPr>
              <a:t>load 0x700C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30002" y="2890297"/>
            <a:ext cx="3492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33333"/>
                </a:solidFill>
              </a:rPr>
              <a:t>What physical addresses?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6503" y="8024233"/>
            <a:ext cx="121355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333333"/>
                </a:solidFill>
              </a:rPr>
              <a:t>Observation: </a:t>
            </a:r>
            <a:br>
              <a:rPr lang="en-US" sz="3200" dirty="0">
                <a:solidFill>
                  <a:srgbClr val="333333"/>
                </a:solidFill>
              </a:rPr>
            </a:br>
            <a:r>
              <a:rPr lang="en-US" sz="3200" dirty="0">
                <a:solidFill>
                  <a:srgbClr val="333333"/>
                </a:solidFill>
              </a:rPr>
              <a:t>Repeatedly access same PTE because program repeatedly </a:t>
            </a:r>
            <a:br>
              <a:rPr lang="en-US" sz="3200" dirty="0">
                <a:solidFill>
                  <a:srgbClr val="333333"/>
                </a:solidFill>
              </a:rPr>
            </a:br>
            <a:r>
              <a:rPr lang="en-US" sz="3200" dirty="0">
                <a:solidFill>
                  <a:srgbClr val="333333"/>
                </a:solidFill>
              </a:rPr>
              <a:t>accesses same virtual page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527671" y="6994113"/>
            <a:ext cx="548740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Aside: What can you infer?</a:t>
            </a:r>
          </a:p>
          <a:p>
            <a:pPr marL="571500" lvl="1" indent="-571500" algn="l">
              <a:buFont typeface="Arial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ptbr</a:t>
            </a:r>
            <a:r>
              <a:rPr lang="en-US" sz="2800" dirty="0">
                <a:solidFill>
                  <a:schemeClr val="bg1"/>
                </a:solidFill>
              </a:rPr>
              <a:t>: 0x1000; PTE 4 bytes each</a:t>
            </a:r>
          </a:p>
          <a:p>
            <a:pPr marL="571500" lvl="1" indent="-571500" algn="l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VPN 3 -&gt; PPN 7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D2E007-DB94-B148-9779-F5564197CEE1}"/>
              </a:ext>
            </a:extLst>
          </p:cNvPr>
          <p:cNvSpPr/>
          <p:nvPr/>
        </p:nvSpPr>
        <p:spPr>
          <a:xfrm>
            <a:off x="9030002" y="3603015"/>
            <a:ext cx="2462751" cy="3593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316DB3-FCCB-AB43-AF2E-0E23D79E367E}"/>
              </a:ext>
            </a:extLst>
          </p:cNvPr>
          <p:cNvSpPr/>
          <p:nvPr/>
        </p:nvSpPr>
        <p:spPr>
          <a:xfrm>
            <a:off x="9030002" y="4523642"/>
            <a:ext cx="2462751" cy="3593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31F6AF-DAAE-0543-A640-7FEB85B5992D}"/>
              </a:ext>
            </a:extLst>
          </p:cNvPr>
          <p:cNvSpPr/>
          <p:nvPr/>
        </p:nvSpPr>
        <p:spPr>
          <a:xfrm>
            <a:off x="8984956" y="5379280"/>
            <a:ext cx="2462751" cy="3593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961B6A-4F4D-7840-983F-64E44089216E}"/>
              </a:ext>
            </a:extLst>
          </p:cNvPr>
          <p:cNvSpPr/>
          <p:nvPr/>
        </p:nvSpPr>
        <p:spPr>
          <a:xfrm>
            <a:off x="8984955" y="6246265"/>
            <a:ext cx="2462751" cy="3593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animBg="1"/>
      <p:bldP spid="7" grpId="0"/>
      <p:bldP spid="8" grpId="0"/>
      <p:bldP spid="2" grpId="0" uiExpand="1" build="p" bldLvl="2"/>
      <p:bldP spid="3" grpId="0" animBg="1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Shape 936"/>
          <p:cNvSpPr/>
          <p:nvPr/>
        </p:nvSpPr>
        <p:spPr>
          <a:xfrm flipV="1">
            <a:off x="4097832" y="5165073"/>
            <a:ext cx="0" cy="647701"/>
          </a:xfrm>
          <a:prstGeom prst="line">
            <a:avLst/>
          </a:prstGeom>
          <a:ln w="508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37" name="Shape 937"/>
          <p:cNvSpPr/>
          <p:nvPr/>
        </p:nvSpPr>
        <p:spPr>
          <a:xfrm flipV="1">
            <a:off x="8669833" y="5165073"/>
            <a:ext cx="0" cy="647701"/>
          </a:xfrm>
          <a:prstGeom prst="line">
            <a:avLst/>
          </a:prstGeom>
          <a:ln w="508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38" name="Shape 9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500" dirty="0">
                <a:solidFill>
                  <a:srgbClr val="FFFFFF"/>
                </a:solidFill>
              </a:rPr>
              <a:t>Strategy</a:t>
            </a:r>
            <a:r>
              <a:rPr lang="en-US" sz="6500" dirty="0">
                <a:solidFill>
                  <a:srgbClr val="FFFFFF"/>
                </a:solidFill>
              </a:rPr>
              <a:t>: Cache </a:t>
            </a:r>
            <a:br>
              <a:rPr lang="en-US" sz="6500" dirty="0">
                <a:solidFill>
                  <a:srgbClr val="FFFFFF"/>
                </a:solidFill>
              </a:rPr>
            </a:br>
            <a:r>
              <a:rPr lang="en-US" sz="6500" dirty="0">
                <a:solidFill>
                  <a:srgbClr val="FFFFFF"/>
                </a:solidFill>
              </a:rPr>
              <a:t>Page Translations</a:t>
            </a:r>
            <a:endParaRPr sz="6500" dirty="0">
              <a:solidFill>
                <a:srgbClr val="FFFFFF"/>
              </a:solidFill>
            </a:endParaRPr>
          </a:p>
        </p:txBody>
      </p:sp>
      <p:sp>
        <p:nvSpPr>
          <p:cNvPr id="939" name="Shape 939"/>
          <p:cNvSpPr>
            <a:spLocks noGrp="1"/>
          </p:cNvSpPr>
          <p:nvPr>
            <p:ph type="body" idx="4294967295"/>
          </p:nvPr>
        </p:nvSpPr>
        <p:spPr>
          <a:xfrm>
            <a:off x="4032250" y="6985000"/>
            <a:ext cx="8972550" cy="1549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TLB: </a:t>
            </a:r>
            <a:r>
              <a:rPr sz="3800" b="1" dirty="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rPr>
              <a:t>T</a:t>
            </a:r>
            <a:r>
              <a:rPr sz="3800" dirty="0">
                <a:solidFill>
                  <a:srgbClr val="333333"/>
                </a:solidFill>
              </a:rPr>
              <a:t>ranslation </a:t>
            </a:r>
            <a:r>
              <a:rPr sz="3800" b="1" dirty="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rPr>
              <a:t>L</a:t>
            </a:r>
            <a:r>
              <a:rPr sz="3800" dirty="0">
                <a:solidFill>
                  <a:srgbClr val="333333"/>
                </a:solidFill>
              </a:rPr>
              <a:t>ookaside </a:t>
            </a:r>
            <a:r>
              <a:rPr sz="3800" b="1" dirty="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rPr>
              <a:t>B</a:t>
            </a:r>
            <a:r>
              <a:rPr sz="3800" dirty="0">
                <a:solidFill>
                  <a:srgbClr val="333333"/>
                </a:solidFill>
              </a:rPr>
              <a:t>uffer</a:t>
            </a:r>
            <a:endParaRPr lang="en-US" sz="3800" dirty="0">
              <a:solidFill>
                <a:srgbClr val="333333"/>
              </a:solidFill>
            </a:endParaRP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333333"/>
                </a:solidFill>
              </a:rPr>
              <a:t>(yes, a poor name!)</a:t>
            </a:r>
            <a:endParaRPr sz="3800" dirty="0">
              <a:solidFill>
                <a:srgbClr val="333333"/>
              </a:solidFill>
            </a:endParaRPr>
          </a:p>
        </p:txBody>
      </p:sp>
      <p:sp>
        <p:nvSpPr>
          <p:cNvPr id="940" name="Shape 940"/>
          <p:cNvSpPr/>
          <p:nvPr/>
        </p:nvSpPr>
        <p:spPr>
          <a:xfrm>
            <a:off x="2834849" y="2769343"/>
            <a:ext cx="2525966" cy="2525965"/>
          </a:xfrm>
          <a:prstGeom prst="rect">
            <a:avLst/>
          </a:prstGeom>
          <a:solidFill>
            <a:srgbClr val="DCDEE0"/>
          </a:solidFill>
          <a:ln w="25400">
            <a:solidFill>
              <a:srgbClr val="A6AAA8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41" name="Shape 941"/>
          <p:cNvSpPr/>
          <p:nvPr/>
        </p:nvSpPr>
        <p:spPr>
          <a:xfrm>
            <a:off x="7406850" y="2769343"/>
            <a:ext cx="2525966" cy="2525965"/>
          </a:xfrm>
          <a:prstGeom prst="rect">
            <a:avLst/>
          </a:prstGeom>
          <a:solidFill>
            <a:srgbClr val="DCDEE0"/>
          </a:solidFill>
          <a:ln w="25400">
            <a:solidFill>
              <a:srgbClr val="A6AAA8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42" name="Shape 942"/>
          <p:cNvSpPr/>
          <p:nvPr/>
        </p:nvSpPr>
        <p:spPr>
          <a:xfrm>
            <a:off x="3802857" y="2920432"/>
            <a:ext cx="589949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dirty="0"/>
              <a:t>CPU</a:t>
            </a:r>
          </a:p>
        </p:txBody>
      </p:sp>
      <p:sp>
        <p:nvSpPr>
          <p:cNvPr id="943" name="Shape 943"/>
          <p:cNvSpPr/>
          <p:nvPr/>
        </p:nvSpPr>
        <p:spPr>
          <a:xfrm>
            <a:off x="8362065" y="2920432"/>
            <a:ext cx="615535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dirty="0"/>
              <a:t>RAM</a:t>
            </a:r>
          </a:p>
        </p:txBody>
      </p:sp>
      <p:sp>
        <p:nvSpPr>
          <p:cNvPr id="944" name="Shape 944"/>
          <p:cNvSpPr/>
          <p:nvPr/>
        </p:nvSpPr>
        <p:spPr>
          <a:xfrm flipV="1">
            <a:off x="3285922" y="5792122"/>
            <a:ext cx="6195820" cy="1"/>
          </a:xfrm>
          <a:prstGeom prst="line">
            <a:avLst/>
          </a:prstGeom>
          <a:ln w="889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45" name="Shape 945"/>
          <p:cNvSpPr/>
          <p:nvPr/>
        </p:nvSpPr>
        <p:spPr>
          <a:xfrm>
            <a:off x="5093884" y="5842113"/>
            <a:ext cx="2579894" cy="430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>
              <a:defRPr sz="2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/>
              <a:t>memory interconnect</a:t>
            </a:r>
          </a:p>
        </p:txBody>
      </p:sp>
      <p:sp>
        <p:nvSpPr>
          <p:cNvPr id="946" name="Shape 946"/>
          <p:cNvSpPr/>
          <p:nvPr/>
        </p:nvSpPr>
        <p:spPr>
          <a:xfrm>
            <a:off x="8034833" y="3902979"/>
            <a:ext cx="1270000" cy="334894"/>
          </a:xfrm>
          <a:prstGeom prst="rect">
            <a:avLst/>
          </a:prstGeom>
          <a:solidFill>
            <a:srgbClr val="A6AAA8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47" name="Shape 947"/>
          <p:cNvSpPr/>
          <p:nvPr/>
        </p:nvSpPr>
        <p:spPr>
          <a:xfrm>
            <a:off x="8034833" y="4220478"/>
            <a:ext cx="1270000" cy="334894"/>
          </a:xfrm>
          <a:prstGeom prst="rect">
            <a:avLst/>
          </a:prstGeom>
          <a:solidFill>
            <a:srgbClr val="5747C1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48" name="Shape 948"/>
          <p:cNvSpPr/>
          <p:nvPr/>
        </p:nvSpPr>
        <p:spPr>
          <a:xfrm>
            <a:off x="8034833" y="4537978"/>
            <a:ext cx="1270000" cy="334894"/>
          </a:xfrm>
          <a:prstGeom prst="rect">
            <a:avLst/>
          </a:prstGeom>
          <a:solidFill>
            <a:srgbClr val="A6AAA8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49" name="Shape 949"/>
          <p:cNvSpPr/>
          <p:nvPr/>
        </p:nvSpPr>
        <p:spPr>
          <a:xfrm>
            <a:off x="8034833" y="4855478"/>
            <a:ext cx="1270000" cy="334894"/>
          </a:xfrm>
          <a:prstGeom prst="rect">
            <a:avLst/>
          </a:prstGeom>
          <a:solidFill>
            <a:srgbClr val="308B16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50" name="Shape 950"/>
          <p:cNvSpPr/>
          <p:nvPr/>
        </p:nvSpPr>
        <p:spPr>
          <a:xfrm>
            <a:off x="8471058" y="3504633"/>
            <a:ext cx="397551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>
              <a:defRPr sz="28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dirty="0"/>
              <a:t>PT</a:t>
            </a:r>
          </a:p>
        </p:txBody>
      </p:sp>
      <p:sp>
        <p:nvSpPr>
          <p:cNvPr id="951" name="Shape 951"/>
          <p:cNvSpPr/>
          <p:nvPr/>
        </p:nvSpPr>
        <p:spPr>
          <a:xfrm>
            <a:off x="3462833" y="4540375"/>
            <a:ext cx="1270000" cy="334894"/>
          </a:xfrm>
          <a:prstGeom prst="rect">
            <a:avLst/>
          </a:prstGeom>
          <a:solidFill>
            <a:srgbClr val="5747C1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52" name="Shape 952"/>
          <p:cNvSpPr/>
          <p:nvPr/>
        </p:nvSpPr>
        <p:spPr>
          <a:xfrm>
            <a:off x="3462833" y="4855478"/>
            <a:ext cx="1270000" cy="334894"/>
          </a:xfrm>
          <a:prstGeom prst="rect">
            <a:avLst/>
          </a:prstGeom>
          <a:solidFill>
            <a:srgbClr val="308B16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53" name="Shape 953"/>
          <p:cNvSpPr/>
          <p:nvPr/>
        </p:nvSpPr>
        <p:spPr>
          <a:xfrm>
            <a:off x="3146921" y="3909581"/>
            <a:ext cx="1901821" cy="656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797" tIns="50797" rIns="50797" bIns="50797" anchor="ctr">
            <a:spAutoFit/>
          </a:bodyPr>
          <a:lstStyle>
            <a:lvl1pPr>
              <a:defRPr sz="28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dirty="0"/>
              <a:t>Translation Cache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9932816" y="4157092"/>
            <a:ext cx="29450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Some popular entries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9" grpId="0" uiExpand="1" build="p"/>
      <p:bldP spid="946" grpId="0" animBg="1"/>
      <p:bldP spid="947" grpId="0" animBg="1"/>
      <p:bldP spid="948" grpId="0" animBg="1"/>
      <p:bldP spid="949" grpId="0" animBg="1"/>
      <p:bldP spid="950" grpId="0" animBg="1"/>
      <p:bldP spid="951" grpId="0" animBg="1"/>
      <p:bldP spid="952" grpId="0" animBg="1"/>
      <p:bldP spid="9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56" name="Rectangle 108"/>
          <p:cNvSpPr>
            <a:spLocks noChangeArrowheads="1"/>
          </p:cNvSpPr>
          <p:nvPr/>
        </p:nvSpPr>
        <p:spPr bwMode="auto">
          <a:xfrm>
            <a:off x="816785" y="3098630"/>
            <a:ext cx="2926080" cy="32512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eaLnBrk="1" hangingPunct="1"/>
            <a:endParaRPr lang="en-US" sz="2600" dirty="0">
              <a:solidFill>
                <a:schemeClr val="bg1"/>
              </a:solidFill>
              <a:latin typeface="Arial" pitchFamily="-104" charset="0"/>
            </a:endParaRPr>
          </a:p>
        </p:txBody>
      </p:sp>
      <p:sp>
        <p:nvSpPr>
          <p:cNvPr id="206957" name="Rectangle 109"/>
          <p:cNvSpPr>
            <a:spLocks noChangeArrowheads="1"/>
          </p:cNvSpPr>
          <p:nvPr/>
        </p:nvSpPr>
        <p:spPr bwMode="auto">
          <a:xfrm>
            <a:off x="3751896" y="3098630"/>
            <a:ext cx="6068907" cy="32512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 eaLnBrk="1" hangingPunct="1"/>
            <a:endParaRPr lang="en-US" sz="2600" dirty="0">
              <a:solidFill>
                <a:schemeClr val="bg1"/>
              </a:solidFill>
              <a:latin typeface="Arial" pitchFamily="-104" charset="0"/>
            </a:endParaRPr>
          </a:p>
        </p:txBody>
      </p:sp>
      <p:sp>
        <p:nvSpPr>
          <p:cNvPr id="206958" name="Text Box 110"/>
          <p:cNvSpPr txBox="1">
            <a:spLocks noChangeArrowheads="1"/>
          </p:cNvSpPr>
          <p:nvPr/>
        </p:nvSpPr>
        <p:spPr bwMode="auto">
          <a:xfrm>
            <a:off x="807754" y="2760947"/>
            <a:ext cx="2756746" cy="390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700" dirty="0">
                <a:solidFill>
                  <a:schemeClr val="bg1"/>
                </a:solidFill>
                <a:latin typeface="Arial" pitchFamily="-104" charset="0"/>
              </a:rPr>
              <a:t>Tag (virtual page number)</a:t>
            </a:r>
          </a:p>
        </p:txBody>
      </p:sp>
      <p:sp>
        <p:nvSpPr>
          <p:cNvPr id="206959" name="Text Box 111"/>
          <p:cNvSpPr txBox="1">
            <a:spLocks noChangeArrowheads="1"/>
          </p:cNvSpPr>
          <p:nvPr/>
        </p:nvSpPr>
        <p:spPr bwMode="auto">
          <a:xfrm>
            <a:off x="3884307" y="2708034"/>
            <a:ext cx="4165599" cy="390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700" dirty="0">
                <a:solidFill>
                  <a:schemeClr val="bg1"/>
                </a:solidFill>
                <a:latin typeface="Arial" pitchFamily="-104" charset="0"/>
              </a:rPr>
              <a:t>Physical page number (page table entry)</a:t>
            </a:r>
          </a:p>
        </p:txBody>
      </p:sp>
      <p:sp>
        <p:nvSpPr>
          <p:cNvPr id="206960" name="Text Box 112"/>
          <p:cNvSpPr txBox="1">
            <a:spLocks noChangeArrowheads="1"/>
          </p:cNvSpPr>
          <p:nvPr/>
        </p:nvSpPr>
        <p:spPr bwMode="auto">
          <a:xfrm>
            <a:off x="974244" y="2230396"/>
            <a:ext cx="1744971" cy="53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600" dirty="0">
                <a:solidFill>
                  <a:schemeClr val="bg1"/>
                </a:solidFill>
                <a:latin typeface="Arial" pitchFamily="-104" charset="0"/>
              </a:rPr>
              <a:t>TLB Entry</a:t>
            </a:r>
          </a:p>
        </p:txBody>
      </p:sp>
      <p:grpSp>
        <p:nvGrpSpPr>
          <p:cNvPr id="120" name="Group 5">
            <a:extLst>
              <a:ext uri="{FF2B5EF4-FFF2-40B4-BE49-F238E27FC236}">
                <a16:creationId xmlns:a16="http://schemas.microsoft.com/office/drawing/2014/main" id="{BDEF37C3-9BC1-E54A-ADE3-15FB79EC7730}"/>
              </a:ext>
            </a:extLst>
          </p:cNvPr>
          <p:cNvGrpSpPr>
            <a:grpSpLocks/>
          </p:cNvGrpSpPr>
          <p:nvPr/>
        </p:nvGrpSpPr>
        <p:grpSpPr bwMode="auto">
          <a:xfrm>
            <a:off x="1137521" y="3972473"/>
            <a:ext cx="975360" cy="5201920"/>
            <a:chOff x="672" y="1104"/>
            <a:chExt cx="768" cy="2304"/>
          </a:xfrm>
        </p:grpSpPr>
        <p:sp>
          <p:nvSpPr>
            <p:cNvPr id="121" name="Rectangle 6">
              <a:extLst>
                <a:ext uri="{FF2B5EF4-FFF2-40B4-BE49-F238E27FC236}">
                  <a16:creationId xmlns:a16="http://schemas.microsoft.com/office/drawing/2014/main" id="{486266B5-ED0D-D542-9DB3-483FA3BF2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104"/>
              <a:ext cx="768" cy="230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2" name="Line 7">
              <a:extLst>
                <a:ext uri="{FF2B5EF4-FFF2-40B4-BE49-F238E27FC236}">
                  <a16:creationId xmlns:a16="http://schemas.microsoft.com/office/drawing/2014/main" id="{D268C3CD-F742-6542-898F-15F27E8AAE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2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3" name="Line 8">
              <a:extLst>
                <a:ext uri="{FF2B5EF4-FFF2-40B4-BE49-F238E27FC236}">
                  <a16:creationId xmlns:a16="http://schemas.microsoft.com/office/drawing/2014/main" id="{2FDFFC19-0FF9-0941-9B3F-A86AEDEF99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39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4" name="Line 9">
              <a:extLst>
                <a:ext uri="{FF2B5EF4-FFF2-40B4-BE49-F238E27FC236}">
                  <a16:creationId xmlns:a16="http://schemas.microsoft.com/office/drawing/2014/main" id="{6E327E1F-2B6E-934E-8173-9E773E5215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53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5" name="Line 10">
              <a:extLst>
                <a:ext uri="{FF2B5EF4-FFF2-40B4-BE49-F238E27FC236}">
                  <a16:creationId xmlns:a16="http://schemas.microsoft.com/office/drawing/2014/main" id="{F6002461-D8B1-774E-B7EC-355F4767C5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68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6" name="Line 11">
              <a:extLst>
                <a:ext uri="{FF2B5EF4-FFF2-40B4-BE49-F238E27FC236}">
                  <a16:creationId xmlns:a16="http://schemas.microsoft.com/office/drawing/2014/main" id="{B67D1E6A-15FC-7B4B-B7F6-957ADB7AEB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82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7" name="Line 12">
              <a:extLst>
                <a:ext uri="{FF2B5EF4-FFF2-40B4-BE49-F238E27FC236}">
                  <a16:creationId xmlns:a16="http://schemas.microsoft.com/office/drawing/2014/main" id="{8DE02002-6089-6744-B115-F0CC96FE30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96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" name="Line 13">
              <a:extLst>
                <a:ext uri="{FF2B5EF4-FFF2-40B4-BE49-F238E27FC236}">
                  <a16:creationId xmlns:a16="http://schemas.microsoft.com/office/drawing/2014/main" id="{49139B83-D72A-FF46-84EF-663CC5D22A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11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9" name="Line 14">
              <a:extLst>
                <a:ext uri="{FF2B5EF4-FFF2-40B4-BE49-F238E27FC236}">
                  <a16:creationId xmlns:a16="http://schemas.microsoft.com/office/drawing/2014/main" id="{EAF979AB-63EE-064E-8447-3439AB5057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25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" name="Line 15">
              <a:extLst>
                <a:ext uri="{FF2B5EF4-FFF2-40B4-BE49-F238E27FC236}">
                  <a16:creationId xmlns:a16="http://schemas.microsoft.com/office/drawing/2014/main" id="{20CA9641-B6D2-0849-852D-CB04CF3820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40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1" name="Line 16">
              <a:extLst>
                <a:ext uri="{FF2B5EF4-FFF2-40B4-BE49-F238E27FC236}">
                  <a16:creationId xmlns:a16="http://schemas.microsoft.com/office/drawing/2014/main" id="{1DBCBA0D-0FEF-D647-92C8-80C473125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54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2" name="Line 17">
              <a:extLst>
                <a:ext uri="{FF2B5EF4-FFF2-40B4-BE49-F238E27FC236}">
                  <a16:creationId xmlns:a16="http://schemas.microsoft.com/office/drawing/2014/main" id="{11E35D56-BDDA-214B-B25E-1618275694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68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3" name="Line 18">
              <a:extLst>
                <a:ext uri="{FF2B5EF4-FFF2-40B4-BE49-F238E27FC236}">
                  <a16:creationId xmlns:a16="http://schemas.microsoft.com/office/drawing/2014/main" id="{CDA5FABF-3419-0D47-A378-A66BCA5BEC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83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4" name="Line 19">
              <a:extLst>
                <a:ext uri="{FF2B5EF4-FFF2-40B4-BE49-F238E27FC236}">
                  <a16:creationId xmlns:a16="http://schemas.microsoft.com/office/drawing/2014/main" id="{36A35893-79F5-004C-B425-9B2DDA060B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97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5" name="Line 20">
              <a:extLst>
                <a:ext uri="{FF2B5EF4-FFF2-40B4-BE49-F238E27FC236}">
                  <a16:creationId xmlns:a16="http://schemas.microsoft.com/office/drawing/2014/main" id="{7E498445-41D9-C941-BBAF-622CF3D61B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312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6" name="Line 21">
              <a:extLst>
                <a:ext uri="{FF2B5EF4-FFF2-40B4-BE49-F238E27FC236}">
                  <a16:creationId xmlns:a16="http://schemas.microsoft.com/office/drawing/2014/main" id="{72F28577-63A1-554F-907D-D6B48B92D2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326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37" name="Text Box 60">
            <a:extLst>
              <a:ext uri="{FF2B5EF4-FFF2-40B4-BE49-F238E27FC236}">
                <a16:creationId xmlns:a16="http://schemas.microsoft.com/office/drawing/2014/main" id="{A1C94001-E1AB-2A45-B8DF-7744FF6C6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942" y="3886679"/>
            <a:ext cx="562181" cy="530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0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1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2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3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4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5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6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7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8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9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10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11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12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13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14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15</a:t>
            </a:r>
          </a:p>
        </p:txBody>
      </p:sp>
      <p:sp>
        <p:nvSpPr>
          <p:cNvPr id="138" name="Text Box 61">
            <a:extLst>
              <a:ext uri="{FF2B5EF4-FFF2-40B4-BE49-F238E27FC236}">
                <a16:creationId xmlns:a16="http://schemas.microsoft.com/office/drawing/2014/main" id="{A57CEECF-E052-594C-9080-6EFD6390B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028" y="3538980"/>
            <a:ext cx="434153" cy="43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chemeClr val="bg1"/>
                </a:solidFill>
                <a:latin typeface="Arial" pitchFamily="-104" charset="0"/>
              </a:rPr>
              <a:t>A</a:t>
            </a:r>
          </a:p>
        </p:txBody>
      </p:sp>
      <p:sp>
        <p:nvSpPr>
          <p:cNvPr id="139" name="Text Box 104">
            <a:extLst>
              <a:ext uri="{FF2B5EF4-FFF2-40B4-BE49-F238E27FC236}">
                <a16:creationId xmlns:a16="http://schemas.microsoft.com/office/drawing/2014/main" id="{E2ECA424-7219-9C43-B9CC-5AD0BAF37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228200"/>
            <a:ext cx="5177438" cy="53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600" dirty="0">
                <a:solidFill>
                  <a:schemeClr val="bg1"/>
                </a:solidFill>
                <a:latin typeface="Arial" pitchFamily="-104" charset="0"/>
              </a:rPr>
              <a:t>Direct mapped (</a:t>
            </a:r>
            <a:r>
              <a:rPr lang="en-US" sz="2600" dirty="0" err="1">
                <a:solidFill>
                  <a:schemeClr val="bg1"/>
                </a:solidFill>
                <a:latin typeface="Arial" pitchFamily="-104" charset="0"/>
              </a:rPr>
              <a:t>num</a:t>
            </a:r>
            <a:r>
              <a:rPr lang="en-US" sz="2600" dirty="0">
                <a:solidFill>
                  <a:schemeClr val="bg1"/>
                </a:solidFill>
                <a:latin typeface="Arial" pitchFamily="-104" charset="0"/>
              </a:rPr>
              <a:t> sets = 16)</a:t>
            </a:r>
          </a:p>
        </p:txBody>
      </p:sp>
      <p:sp>
        <p:nvSpPr>
          <p:cNvPr id="140" name="Text Box 114">
            <a:extLst>
              <a:ext uri="{FF2B5EF4-FFF2-40B4-BE49-F238E27FC236}">
                <a16:creationId xmlns:a16="http://schemas.microsoft.com/office/drawing/2014/main" id="{D56D874D-C810-FB4A-85DA-DD80F92E4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7695" y="4796454"/>
            <a:ext cx="5405065" cy="133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600" b="1" i="1" dirty="0">
                <a:solidFill>
                  <a:schemeClr val="bg1"/>
                </a:solidFill>
                <a:latin typeface="Arial" pitchFamily="-104" charset="0"/>
              </a:rPr>
              <a:t>Lookup</a:t>
            </a:r>
            <a:r>
              <a:rPr lang="en-US" sz="2600" dirty="0">
                <a:solidFill>
                  <a:schemeClr val="bg1"/>
                </a:solidFill>
                <a:latin typeface="Arial" pitchFamily="-104" charset="0"/>
              </a:rPr>
              <a:t> </a:t>
            </a:r>
          </a:p>
          <a:p>
            <a:pPr eaLnBrk="1" hangingPunct="1">
              <a:buFontTx/>
              <a:buChar char="•"/>
            </a:pPr>
            <a:r>
              <a:rPr lang="en-US" sz="2600" dirty="0">
                <a:solidFill>
                  <a:schemeClr val="bg1"/>
                </a:solidFill>
                <a:latin typeface="Arial" pitchFamily="-104" charset="0"/>
              </a:rPr>
              <a:t> Calculate set (tag % </a:t>
            </a:r>
            <a:r>
              <a:rPr lang="en-US" sz="2600" dirty="0" err="1">
                <a:solidFill>
                  <a:schemeClr val="bg1"/>
                </a:solidFill>
                <a:latin typeface="Arial" pitchFamily="-104" charset="0"/>
              </a:rPr>
              <a:t>num_sets</a:t>
            </a:r>
            <a:r>
              <a:rPr lang="en-US" sz="2600" dirty="0">
                <a:solidFill>
                  <a:schemeClr val="bg1"/>
                </a:solidFill>
                <a:latin typeface="Arial" pitchFamily="-104" charset="0"/>
              </a:rPr>
              <a:t>)</a:t>
            </a:r>
          </a:p>
          <a:p>
            <a:pPr eaLnBrk="1" hangingPunct="1">
              <a:buFontTx/>
              <a:buChar char="•"/>
            </a:pPr>
            <a:r>
              <a:rPr lang="en-US" sz="2600" dirty="0">
                <a:solidFill>
                  <a:schemeClr val="bg1"/>
                </a:solidFill>
                <a:latin typeface="Arial" pitchFamily="-104" charset="0"/>
              </a:rPr>
              <a:t> Search for tag within resulting set</a:t>
            </a:r>
          </a:p>
        </p:txBody>
      </p:sp>
      <p:sp>
        <p:nvSpPr>
          <p:cNvPr id="142" name="Text Box 114">
            <a:extLst>
              <a:ext uri="{FF2B5EF4-FFF2-40B4-BE49-F238E27FC236}">
                <a16:creationId xmlns:a16="http://schemas.microsoft.com/office/drawing/2014/main" id="{C816C9D4-9FF0-C14C-AE62-0309CDAD6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8123" y="6363830"/>
            <a:ext cx="5177439" cy="931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2600" b="1" i="1" dirty="0">
                <a:solidFill>
                  <a:schemeClr val="bg1"/>
                </a:solidFill>
                <a:latin typeface="Arial" pitchFamily="-104" charset="0"/>
              </a:rPr>
              <a:t>Where is VPN (tag) 18 located?</a:t>
            </a:r>
            <a:endParaRPr lang="en-US" sz="2600" i="1" dirty="0">
              <a:solidFill>
                <a:schemeClr val="bg1"/>
              </a:solidFill>
              <a:latin typeface="Arial" pitchFamily="-104" charset="0"/>
            </a:endParaRPr>
          </a:p>
          <a:p>
            <a:pPr eaLnBrk="1" hangingPunct="1"/>
            <a:r>
              <a:rPr lang="en-US" sz="2600" dirty="0">
                <a:solidFill>
                  <a:schemeClr val="bg1"/>
                </a:solidFill>
                <a:latin typeface="Arial" pitchFamily="-104" charset="0"/>
              </a:rPr>
              <a:t> </a:t>
            </a:r>
          </a:p>
        </p:txBody>
      </p:sp>
      <p:sp>
        <p:nvSpPr>
          <p:cNvPr id="143" name="Text Box 114">
            <a:extLst>
              <a:ext uri="{FF2B5EF4-FFF2-40B4-BE49-F238E27FC236}">
                <a16:creationId xmlns:a16="http://schemas.microsoft.com/office/drawing/2014/main" id="{B1912520-265D-954A-8A85-C790AE6FE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9449" y="6829597"/>
            <a:ext cx="541555" cy="53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600" dirty="0">
                <a:solidFill>
                  <a:schemeClr val="bg1"/>
                </a:solidFill>
                <a:latin typeface="Arial" pitchFamily="-104" charset="0"/>
              </a:rPr>
              <a:t>4 </a:t>
            </a:r>
          </a:p>
        </p:txBody>
      </p:sp>
      <p:sp>
        <p:nvSpPr>
          <p:cNvPr id="144" name="Shape 938">
            <a:extLst>
              <a:ext uri="{FF2B5EF4-FFF2-40B4-BE49-F238E27FC236}">
                <a16:creationId xmlns:a16="http://schemas.microsoft.com/office/drawing/2014/main" id="{8BF0A360-723E-E742-95BB-3321CE3C9205}"/>
              </a:ext>
            </a:extLst>
          </p:cNvPr>
          <p:cNvSpPr txBox="1">
            <a:spLocks/>
          </p:cNvSpPr>
          <p:nvPr/>
        </p:nvSpPr>
        <p:spPr>
          <a:xfrm>
            <a:off x="1260971" y="242711"/>
            <a:ext cx="10785404" cy="1824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73201" rtl="0" eaLnBrk="0" fontAlgn="base" hangingPunct="0">
              <a:spcBef>
                <a:spcPct val="0"/>
              </a:spcBef>
              <a:spcAft>
                <a:spcPct val="0"/>
              </a:spcAft>
              <a:defRPr sz="648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87671" algn="ctr" rtl="0" fontAlgn="base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75340" algn="ctr" rtl="0" fontAlgn="base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463011" algn="ctr" rtl="0" fontAlgn="base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950681" algn="ctr" rtl="0" fontAlgn="base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6500" dirty="0">
                <a:solidFill>
                  <a:srgbClr val="FFFFFF"/>
                </a:solidFill>
              </a:rPr>
              <a:t>TLB Organization</a:t>
            </a:r>
          </a:p>
        </p:txBody>
      </p:sp>
      <p:sp>
        <p:nvSpPr>
          <p:cNvPr id="145" name="Text Box 114">
            <a:extLst>
              <a:ext uri="{FF2B5EF4-FFF2-40B4-BE49-F238E27FC236}">
                <a16:creationId xmlns:a16="http://schemas.microsoft.com/office/drawing/2014/main" id="{A9A94FEC-9CD1-CF49-96BA-D6721F0BC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1049" y="7495419"/>
            <a:ext cx="4216800" cy="53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600" dirty="0">
                <a:solidFill>
                  <a:schemeClr val="bg1"/>
                </a:solidFill>
                <a:latin typeface="Arial" pitchFamily="-104" charset="0"/>
              </a:rPr>
              <a:t>Incorrect: 2</a:t>
            </a:r>
          </a:p>
        </p:txBody>
      </p:sp>
      <p:pic>
        <p:nvPicPr>
          <p:cNvPr id="15" name="Graphic 14" descr="Smiling Face with No Fill">
            <a:extLst>
              <a:ext uri="{FF2B5EF4-FFF2-40B4-BE49-F238E27FC236}">
                <a16:creationId xmlns:a16="http://schemas.microsoft.com/office/drawing/2014/main" id="{F6BEAB99-CB16-914B-80CD-6EECAE6BB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3449" y="731969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07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/>
      <p:bldP spid="139" grpId="0"/>
      <p:bldP spid="140" grpId="0"/>
      <p:bldP spid="142" grpId="0"/>
      <p:bldP spid="143" grpId="0"/>
      <p:bldP spid="1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56" name="Rectangle 108"/>
          <p:cNvSpPr>
            <a:spLocks noChangeArrowheads="1"/>
          </p:cNvSpPr>
          <p:nvPr/>
        </p:nvSpPr>
        <p:spPr bwMode="auto">
          <a:xfrm>
            <a:off x="816785" y="3098630"/>
            <a:ext cx="2926080" cy="32512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eaLnBrk="1" hangingPunct="1"/>
            <a:endParaRPr lang="en-US" sz="2600" dirty="0">
              <a:solidFill>
                <a:schemeClr val="bg1"/>
              </a:solidFill>
              <a:latin typeface="Arial" pitchFamily="-104" charset="0"/>
            </a:endParaRPr>
          </a:p>
        </p:txBody>
      </p:sp>
      <p:sp>
        <p:nvSpPr>
          <p:cNvPr id="206957" name="Rectangle 109"/>
          <p:cNvSpPr>
            <a:spLocks noChangeArrowheads="1"/>
          </p:cNvSpPr>
          <p:nvPr/>
        </p:nvSpPr>
        <p:spPr bwMode="auto">
          <a:xfrm>
            <a:off x="3751896" y="3098630"/>
            <a:ext cx="6068907" cy="32512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 eaLnBrk="1" hangingPunct="1"/>
            <a:endParaRPr lang="en-US" sz="2600" dirty="0">
              <a:solidFill>
                <a:schemeClr val="bg1"/>
              </a:solidFill>
              <a:latin typeface="Arial" pitchFamily="-104" charset="0"/>
            </a:endParaRPr>
          </a:p>
        </p:txBody>
      </p:sp>
      <p:sp>
        <p:nvSpPr>
          <p:cNvPr id="206958" name="Text Box 110"/>
          <p:cNvSpPr txBox="1">
            <a:spLocks noChangeArrowheads="1"/>
          </p:cNvSpPr>
          <p:nvPr/>
        </p:nvSpPr>
        <p:spPr bwMode="auto">
          <a:xfrm>
            <a:off x="807754" y="2760947"/>
            <a:ext cx="2756746" cy="390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700" dirty="0">
                <a:solidFill>
                  <a:schemeClr val="bg1"/>
                </a:solidFill>
                <a:latin typeface="Arial" pitchFamily="-104" charset="0"/>
              </a:rPr>
              <a:t>Tag (virtual page number)</a:t>
            </a:r>
          </a:p>
        </p:txBody>
      </p:sp>
      <p:sp>
        <p:nvSpPr>
          <p:cNvPr id="206959" name="Text Box 111"/>
          <p:cNvSpPr txBox="1">
            <a:spLocks noChangeArrowheads="1"/>
          </p:cNvSpPr>
          <p:nvPr/>
        </p:nvSpPr>
        <p:spPr bwMode="auto">
          <a:xfrm>
            <a:off x="3884307" y="2708034"/>
            <a:ext cx="4165599" cy="390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700" dirty="0">
                <a:solidFill>
                  <a:schemeClr val="bg1"/>
                </a:solidFill>
                <a:latin typeface="Arial" pitchFamily="-104" charset="0"/>
              </a:rPr>
              <a:t>Physical page number (page table entry)</a:t>
            </a:r>
          </a:p>
        </p:txBody>
      </p:sp>
      <p:sp>
        <p:nvSpPr>
          <p:cNvPr id="206960" name="Text Box 112"/>
          <p:cNvSpPr txBox="1">
            <a:spLocks noChangeArrowheads="1"/>
          </p:cNvSpPr>
          <p:nvPr/>
        </p:nvSpPr>
        <p:spPr bwMode="auto">
          <a:xfrm>
            <a:off x="974244" y="2230396"/>
            <a:ext cx="1744971" cy="53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600" dirty="0">
                <a:solidFill>
                  <a:schemeClr val="bg1"/>
                </a:solidFill>
                <a:latin typeface="Arial" pitchFamily="-104" charset="0"/>
              </a:rPr>
              <a:t>TLB Entry</a:t>
            </a:r>
          </a:p>
        </p:txBody>
      </p:sp>
      <p:grpSp>
        <p:nvGrpSpPr>
          <p:cNvPr id="120" name="Group 5">
            <a:extLst>
              <a:ext uri="{FF2B5EF4-FFF2-40B4-BE49-F238E27FC236}">
                <a16:creationId xmlns:a16="http://schemas.microsoft.com/office/drawing/2014/main" id="{BDEF37C3-9BC1-E54A-ADE3-15FB79EC7730}"/>
              </a:ext>
            </a:extLst>
          </p:cNvPr>
          <p:cNvGrpSpPr>
            <a:grpSpLocks/>
          </p:cNvGrpSpPr>
          <p:nvPr/>
        </p:nvGrpSpPr>
        <p:grpSpPr bwMode="auto">
          <a:xfrm>
            <a:off x="1137521" y="3972473"/>
            <a:ext cx="975360" cy="5201920"/>
            <a:chOff x="672" y="1104"/>
            <a:chExt cx="768" cy="2304"/>
          </a:xfrm>
        </p:grpSpPr>
        <p:sp>
          <p:nvSpPr>
            <p:cNvPr id="121" name="Rectangle 6">
              <a:extLst>
                <a:ext uri="{FF2B5EF4-FFF2-40B4-BE49-F238E27FC236}">
                  <a16:creationId xmlns:a16="http://schemas.microsoft.com/office/drawing/2014/main" id="{486266B5-ED0D-D542-9DB3-483FA3BF2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104"/>
              <a:ext cx="768" cy="230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2" name="Line 7">
              <a:extLst>
                <a:ext uri="{FF2B5EF4-FFF2-40B4-BE49-F238E27FC236}">
                  <a16:creationId xmlns:a16="http://schemas.microsoft.com/office/drawing/2014/main" id="{D268C3CD-F742-6542-898F-15F27E8AAE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2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3" name="Line 8">
              <a:extLst>
                <a:ext uri="{FF2B5EF4-FFF2-40B4-BE49-F238E27FC236}">
                  <a16:creationId xmlns:a16="http://schemas.microsoft.com/office/drawing/2014/main" id="{2FDFFC19-0FF9-0941-9B3F-A86AEDEF99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39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4" name="Line 9">
              <a:extLst>
                <a:ext uri="{FF2B5EF4-FFF2-40B4-BE49-F238E27FC236}">
                  <a16:creationId xmlns:a16="http://schemas.microsoft.com/office/drawing/2014/main" id="{6E327E1F-2B6E-934E-8173-9E773E5215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53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5" name="Line 10">
              <a:extLst>
                <a:ext uri="{FF2B5EF4-FFF2-40B4-BE49-F238E27FC236}">
                  <a16:creationId xmlns:a16="http://schemas.microsoft.com/office/drawing/2014/main" id="{F6002461-D8B1-774E-B7EC-355F4767C5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68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6" name="Line 11">
              <a:extLst>
                <a:ext uri="{FF2B5EF4-FFF2-40B4-BE49-F238E27FC236}">
                  <a16:creationId xmlns:a16="http://schemas.microsoft.com/office/drawing/2014/main" id="{B67D1E6A-15FC-7B4B-B7F6-957ADB7AEB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82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7" name="Line 12">
              <a:extLst>
                <a:ext uri="{FF2B5EF4-FFF2-40B4-BE49-F238E27FC236}">
                  <a16:creationId xmlns:a16="http://schemas.microsoft.com/office/drawing/2014/main" id="{8DE02002-6089-6744-B115-F0CC96FE30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96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" name="Line 13">
              <a:extLst>
                <a:ext uri="{FF2B5EF4-FFF2-40B4-BE49-F238E27FC236}">
                  <a16:creationId xmlns:a16="http://schemas.microsoft.com/office/drawing/2014/main" id="{49139B83-D72A-FF46-84EF-663CC5D22A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11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9" name="Line 14">
              <a:extLst>
                <a:ext uri="{FF2B5EF4-FFF2-40B4-BE49-F238E27FC236}">
                  <a16:creationId xmlns:a16="http://schemas.microsoft.com/office/drawing/2014/main" id="{EAF979AB-63EE-064E-8447-3439AB5057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25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" name="Line 15">
              <a:extLst>
                <a:ext uri="{FF2B5EF4-FFF2-40B4-BE49-F238E27FC236}">
                  <a16:creationId xmlns:a16="http://schemas.microsoft.com/office/drawing/2014/main" id="{20CA9641-B6D2-0849-852D-CB04CF3820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40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1" name="Line 16">
              <a:extLst>
                <a:ext uri="{FF2B5EF4-FFF2-40B4-BE49-F238E27FC236}">
                  <a16:creationId xmlns:a16="http://schemas.microsoft.com/office/drawing/2014/main" id="{1DBCBA0D-0FEF-D647-92C8-80C473125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54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2" name="Line 17">
              <a:extLst>
                <a:ext uri="{FF2B5EF4-FFF2-40B4-BE49-F238E27FC236}">
                  <a16:creationId xmlns:a16="http://schemas.microsoft.com/office/drawing/2014/main" id="{11E35D56-BDDA-214B-B25E-1618275694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68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3" name="Line 18">
              <a:extLst>
                <a:ext uri="{FF2B5EF4-FFF2-40B4-BE49-F238E27FC236}">
                  <a16:creationId xmlns:a16="http://schemas.microsoft.com/office/drawing/2014/main" id="{CDA5FABF-3419-0D47-A378-A66BCA5BEC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83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4" name="Line 19">
              <a:extLst>
                <a:ext uri="{FF2B5EF4-FFF2-40B4-BE49-F238E27FC236}">
                  <a16:creationId xmlns:a16="http://schemas.microsoft.com/office/drawing/2014/main" id="{36A35893-79F5-004C-B425-9B2DDA060B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97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5" name="Line 20">
              <a:extLst>
                <a:ext uri="{FF2B5EF4-FFF2-40B4-BE49-F238E27FC236}">
                  <a16:creationId xmlns:a16="http://schemas.microsoft.com/office/drawing/2014/main" id="{7E498445-41D9-C941-BBAF-622CF3D61B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312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6" name="Line 21">
              <a:extLst>
                <a:ext uri="{FF2B5EF4-FFF2-40B4-BE49-F238E27FC236}">
                  <a16:creationId xmlns:a16="http://schemas.microsoft.com/office/drawing/2014/main" id="{72F28577-63A1-554F-907D-D6B48B92D2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326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37" name="Text Box 60">
            <a:extLst>
              <a:ext uri="{FF2B5EF4-FFF2-40B4-BE49-F238E27FC236}">
                <a16:creationId xmlns:a16="http://schemas.microsoft.com/office/drawing/2014/main" id="{A1C94001-E1AB-2A45-B8DF-7744FF6C6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942" y="3886679"/>
            <a:ext cx="562181" cy="530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0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1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2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3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4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5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6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7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8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9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10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11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12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13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14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15</a:t>
            </a:r>
          </a:p>
        </p:txBody>
      </p:sp>
      <p:sp>
        <p:nvSpPr>
          <p:cNvPr id="138" name="Text Box 61">
            <a:extLst>
              <a:ext uri="{FF2B5EF4-FFF2-40B4-BE49-F238E27FC236}">
                <a16:creationId xmlns:a16="http://schemas.microsoft.com/office/drawing/2014/main" id="{A57CEECF-E052-594C-9080-6EFD6390B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028" y="3538980"/>
            <a:ext cx="434153" cy="43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chemeClr val="bg1"/>
                </a:solidFill>
                <a:latin typeface="Arial" pitchFamily="-104" charset="0"/>
              </a:rPr>
              <a:t>A</a:t>
            </a:r>
          </a:p>
        </p:txBody>
      </p:sp>
      <p:sp>
        <p:nvSpPr>
          <p:cNvPr id="139" name="Text Box 104">
            <a:extLst>
              <a:ext uri="{FF2B5EF4-FFF2-40B4-BE49-F238E27FC236}">
                <a16:creationId xmlns:a16="http://schemas.microsoft.com/office/drawing/2014/main" id="{E2ECA424-7219-9C43-B9CC-5AD0BAF37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799" y="9215033"/>
            <a:ext cx="2430869" cy="53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600" dirty="0">
                <a:solidFill>
                  <a:schemeClr val="bg1"/>
                </a:solidFill>
                <a:latin typeface="Arial" pitchFamily="-104" charset="0"/>
              </a:rPr>
              <a:t>Direct mapped</a:t>
            </a:r>
          </a:p>
        </p:txBody>
      </p:sp>
      <p:sp>
        <p:nvSpPr>
          <p:cNvPr id="144" name="Shape 938">
            <a:extLst>
              <a:ext uri="{FF2B5EF4-FFF2-40B4-BE49-F238E27FC236}">
                <a16:creationId xmlns:a16="http://schemas.microsoft.com/office/drawing/2014/main" id="{8BF0A360-723E-E742-95BB-3321CE3C9205}"/>
              </a:ext>
            </a:extLst>
          </p:cNvPr>
          <p:cNvSpPr txBox="1">
            <a:spLocks/>
          </p:cNvSpPr>
          <p:nvPr/>
        </p:nvSpPr>
        <p:spPr>
          <a:xfrm>
            <a:off x="1260971" y="242711"/>
            <a:ext cx="10785404" cy="1824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73201" rtl="0" eaLnBrk="0" fontAlgn="base" hangingPunct="0">
              <a:spcBef>
                <a:spcPct val="0"/>
              </a:spcBef>
              <a:spcAft>
                <a:spcPct val="0"/>
              </a:spcAft>
              <a:defRPr sz="648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87671" algn="ctr" rtl="0" fontAlgn="base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75340" algn="ctr" rtl="0" fontAlgn="base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463011" algn="ctr" rtl="0" fontAlgn="base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950681" algn="ctr" rtl="0" fontAlgn="base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6500" dirty="0">
                <a:solidFill>
                  <a:srgbClr val="FFFFFF"/>
                </a:solidFill>
              </a:rPr>
              <a:t>TLB Organization</a:t>
            </a:r>
          </a:p>
        </p:txBody>
      </p:sp>
      <p:grpSp>
        <p:nvGrpSpPr>
          <p:cNvPr id="32" name="Group 42">
            <a:extLst>
              <a:ext uri="{FF2B5EF4-FFF2-40B4-BE49-F238E27FC236}">
                <a16:creationId xmlns:a16="http://schemas.microsoft.com/office/drawing/2014/main" id="{5772D800-045B-5142-9D15-B667F2368F70}"/>
              </a:ext>
            </a:extLst>
          </p:cNvPr>
          <p:cNvGrpSpPr>
            <a:grpSpLocks/>
          </p:cNvGrpSpPr>
          <p:nvPr/>
        </p:nvGrpSpPr>
        <p:grpSpPr bwMode="auto">
          <a:xfrm>
            <a:off x="4701469" y="4549313"/>
            <a:ext cx="975360" cy="2600960"/>
            <a:chOff x="2208" y="816"/>
            <a:chExt cx="432" cy="1152"/>
          </a:xfrm>
        </p:grpSpPr>
        <p:sp>
          <p:nvSpPr>
            <p:cNvPr id="33" name="Rectangle 43">
              <a:extLst>
                <a:ext uri="{FF2B5EF4-FFF2-40B4-BE49-F238E27FC236}">
                  <a16:creationId xmlns:a16="http://schemas.microsoft.com/office/drawing/2014/main" id="{689E4F84-D07B-E142-BAB4-76F850DBE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816"/>
              <a:ext cx="432" cy="115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Line 44">
              <a:extLst>
                <a:ext uri="{FF2B5EF4-FFF2-40B4-BE49-F238E27FC236}">
                  <a16:creationId xmlns:a16="http://schemas.microsoft.com/office/drawing/2014/main" id="{D02FC913-473A-4D47-9CF4-676C32EB6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9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Line 45">
              <a:extLst>
                <a:ext uri="{FF2B5EF4-FFF2-40B4-BE49-F238E27FC236}">
                  <a16:creationId xmlns:a16="http://schemas.microsoft.com/office/drawing/2014/main" id="{02D07D33-6797-CA4B-BD3F-6DD97604DE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10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" name="Line 46">
              <a:extLst>
                <a:ext uri="{FF2B5EF4-FFF2-40B4-BE49-F238E27FC236}">
                  <a16:creationId xmlns:a16="http://schemas.microsoft.com/office/drawing/2014/main" id="{47C74954-E7C5-5B4E-B5C8-6E26FE8491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24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Line 47">
              <a:extLst>
                <a:ext uri="{FF2B5EF4-FFF2-40B4-BE49-F238E27FC236}">
                  <a16:creationId xmlns:a16="http://schemas.microsoft.com/office/drawing/2014/main" id="{C0937308-FFCD-B146-B4BE-C3D2D142E3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39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Line 48">
              <a:extLst>
                <a:ext uri="{FF2B5EF4-FFF2-40B4-BE49-F238E27FC236}">
                  <a16:creationId xmlns:a16="http://schemas.microsoft.com/office/drawing/2014/main" id="{C3594DD4-B5B3-1D4B-9490-78129BA8B0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53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Line 49">
              <a:extLst>
                <a:ext uri="{FF2B5EF4-FFF2-40B4-BE49-F238E27FC236}">
                  <a16:creationId xmlns:a16="http://schemas.microsoft.com/office/drawing/2014/main" id="{F68A695A-8AEC-0D4F-BA58-1B53FBC6A5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68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Line 50">
              <a:extLst>
                <a:ext uri="{FF2B5EF4-FFF2-40B4-BE49-F238E27FC236}">
                  <a16:creationId xmlns:a16="http://schemas.microsoft.com/office/drawing/2014/main" id="{809EAFDE-4D3C-4C4D-A329-5BEEE666E2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82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51">
            <a:extLst>
              <a:ext uri="{FF2B5EF4-FFF2-40B4-BE49-F238E27FC236}">
                <a16:creationId xmlns:a16="http://schemas.microsoft.com/office/drawing/2014/main" id="{9C7DC87A-4B32-FF43-BB91-0069C7FBA072}"/>
              </a:ext>
            </a:extLst>
          </p:cNvPr>
          <p:cNvGrpSpPr>
            <a:grpSpLocks/>
          </p:cNvGrpSpPr>
          <p:nvPr/>
        </p:nvGrpSpPr>
        <p:grpSpPr bwMode="auto">
          <a:xfrm>
            <a:off x="5785202" y="4549313"/>
            <a:ext cx="975360" cy="2600960"/>
            <a:chOff x="2208" y="816"/>
            <a:chExt cx="432" cy="1152"/>
          </a:xfrm>
        </p:grpSpPr>
        <p:sp>
          <p:nvSpPr>
            <p:cNvPr id="42" name="Rectangle 52">
              <a:extLst>
                <a:ext uri="{FF2B5EF4-FFF2-40B4-BE49-F238E27FC236}">
                  <a16:creationId xmlns:a16="http://schemas.microsoft.com/office/drawing/2014/main" id="{DF6AB170-C163-4743-9FB5-10D4BFCE7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816"/>
              <a:ext cx="432" cy="115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Line 53">
              <a:extLst>
                <a:ext uri="{FF2B5EF4-FFF2-40B4-BE49-F238E27FC236}">
                  <a16:creationId xmlns:a16="http://schemas.microsoft.com/office/drawing/2014/main" id="{8D86F1DA-24F9-8A4A-B499-862F9E923D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9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Line 54">
              <a:extLst>
                <a:ext uri="{FF2B5EF4-FFF2-40B4-BE49-F238E27FC236}">
                  <a16:creationId xmlns:a16="http://schemas.microsoft.com/office/drawing/2014/main" id="{4C18C833-01E0-8847-9E92-7403A095DA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10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Line 55">
              <a:extLst>
                <a:ext uri="{FF2B5EF4-FFF2-40B4-BE49-F238E27FC236}">
                  <a16:creationId xmlns:a16="http://schemas.microsoft.com/office/drawing/2014/main" id="{7B145CCF-7A72-2F43-989E-CA1C5B5AA0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24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Line 56">
              <a:extLst>
                <a:ext uri="{FF2B5EF4-FFF2-40B4-BE49-F238E27FC236}">
                  <a16:creationId xmlns:a16="http://schemas.microsoft.com/office/drawing/2014/main" id="{CCC84A5E-4148-7243-9DED-C65C65EADF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39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7" name="Line 57">
              <a:extLst>
                <a:ext uri="{FF2B5EF4-FFF2-40B4-BE49-F238E27FC236}">
                  <a16:creationId xmlns:a16="http://schemas.microsoft.com/office/drawing/2014/main" id="{055516A9-71CD-6942-A14F-D52903A5E7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53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8" name="Line 58">
              <a:extLst>
                <a:ext uri="{FF2B5EF4-FFF2-40B4-BE49-F238E27FC236}">
                  <a16:creationId xmlns:a16="http://schemas.microsoft.com/office/drawing/2014/main" id="{B624D4D3-9556-7F40-A845-1EF3FEA5D2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68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9" name="Line 59">
              <a:extLst>
                <a:ext uri="{FF2B5EF4-FFF2-40B4-BE49-F238E27FC236}">
                  <a16:creationId xmlns:a16="http://schemas.microsoft.com/office/drawing/2014/main" id="{3A79770D-BFED-8847-960A-FFB7BF1571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82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50" name="Text Box 106">
            <a:extLst>
              <a:ext uri="{FF2B5EF4-FFF2-40B4-BE49-F238E27FC236}">
                <a16:creationId xmlns:a16="http://schemas.microsoft.com/office/drawing/2014/main" id="{6585EEDA-8AA4-8446-89CF-EFD48110B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3774" y="7150273"/>
            <a:ext cx="3875926" cy="53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600" dirty="0">
                <a:solidFill>
                  <a:schemeClr val="bg1"/>
                </a:solidFill>
                <a:latin typeface="Arial" pitchFamily="-104" charset="0"/>
              </a:rPr>
              <a:t>Two-way set associative</a:t>
            </a:r>
          </a:p>
        </p:txBody>
      </p:sp>
      <p:sp>
        <p:nvSpPr>
          <p:cNvPr id="51" name="Line 116">
            <a:extLst>
              <a:ext uri="{FF2B5EF4-FFF2-40B4-BE49-F238E27FC236}">
                <a16:creationId xmlns:a16="http://schemas.microsoft.com/office/drawing/2014/main" id="{BD27609E-D55E-A443-963F-7AC90B67507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28795" y="6233278"/>
            <a:ext cx="650240" cy="3251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2" name="Text Box 117">
            <a:extLst>
              <a:ext uri="{FF2B5EF4-FFF2-40B4-BE49-F238E27FC236}">
                <a16:creationId xmlns:a16="http://schemas.microsoft.com/office/drawing/2014/main" id="{80AB5DBA-B117-B041-8999-D98B17012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3584" y="6596364"/>
            <a:ext cx="763094" cy="53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600" dirty="0">
                <a:solidFill>
                  <a:schemeClr val="bg1"/>
                </a:solidFill>
                <a:latin typeface="Arial" pitchFamily="-104" charset="0"/>
              </a:rPr>
              <a:t>Set</a:t>
            </a:r>
          </a:p>
        </p:txBody>
      </p:sp>
      <p:grpSp>
        <p:nvGrpSpPr>
          <p:cNvPr id="53" name="Group 118">
            <a:extLst>
              <a:ext uri="{FF2B5EF4-FFF2-40B4-BE49-F238E27FC236}">
                <a16:creationId xmlns:a16="http://schemas.microsoft.com/office/drawing/2014/main" id="{18EDF71B-ED96-7844-963D-4909EE04FC85}"/>
              </a:ext>
            </a:extLst>
          </p:cNvPr>
          <p:cNvGrpSpPr>
            <a:grpSpLocks/>
          </p:cNvGrpSpPr>
          <p:nvPr/>
        </p:nvGrpSpPr>
        <p:grpSpPr bwMode="auto">
          <a:xfrm>
            <a:off x="3834482" y="4574148"/>
            <a:ext cx="541867" cy="1733973"/>
            <a:chOff x="1344" y="1536"/>
            <a:chExt cx="240" cy="768"/>
          </a:xfrm>
        </p:grpSpPr>
        <p:sp>
          <p:nvSpPr>
            <p:cNvPr id="54" name="Line 119">
              <a:extLst>
                <a:ext uri="{FF2B5EF4-FFF2-40B4-BE49-F238E27FC236}">
                  <a16:creationId xmlns:a16="http://schemas.microsoft.com/office/drawing/2014/main" id="{3BB9EA6D-2D0D-024C-834D-6CCCE2FE35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536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5" name="Line 120">
              <a:extLst>
                <a:ext uri="{FF2B5EF4-FFF2-40B4-BE49-F238E27FC236}">
                  <a16:creationId xmlns:a16="http://schemas.microsoft.com/office/drawing/2014/main" id="{2E8565DF-0CD3-4B45-8A29-9510821C9B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304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56" name="Text Box 121">
            <a:extLst>
              <a:ext uri="{FF2B5EF4-FFF2-40B4-BE49-F238E27FC236}">
                <a16:creationId xmlns:a16="http://schemas.microsoft.com/office/drawing/2014/main" id="{99056E7C-8312-9148-8AE5-0BDECB2B2E15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081696" y="5139297"/>
            <a:ext cx="1083369" cy="53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600" dirty="0">
                <a:solidFill>
                  <a:schemeClr val="bg1"/>
                </a:solidFill>
                <a:latin typeface="Arial" pitchFamily="-104" charset="0"/>
              </a:rPr>
              <a:t>Index</a:t>
            </a:r>
          </a:p>
        </p:txBody>
      </p:sp>
      <p:grpSp>
        <p:nvGrpSpPr>
          <p:cNvPr id="57" name="Group 22">
            <a:extLst>
              <a:ext uri="{FF2B5EF4-FFF2-40B4-BE49-F238E27FC236}">
                <a16:creationId xmlns:a16="http://schemas.microsoft.com/office/drawing/2014/main" id="{9C082B98-4BB3-A443-8373-296721AB1F62}"/>
              </a:ext>
            </a:extLst>
          </p:cNvPr>
          <p:cNvGrpSpPr>
            <a:grpSpLocks/>
          </p:cNvGrpSpPr>
          <p:nvPr/>
        </p:nvGrpSpPr>
        <p:grpSpPr bwMode="auto">
          <a:xfrm>
            <a:off x="8463230" y="4606331"/>
            <a:ext cx="975360" cy="1300480"/>
            <a:chOff x="2064" y="1344"/>
            <a:chExt cx="432" cy="576"/>
          </a:xfrm>
        </p:grpSpPr>
        <p:sp>
          <p:nvSpPr>
            <p:cNvPr id="58" name="Rectangle 23">
              <a:extLst>
                <a:ext uri="{FF2B5EF4-FFF2-40B4-BE49-F238E27FC236}">
                  <a16:creationId xmlns:a16="http://schemas.microsoft.com/office/drawing/2014/main" id="{1848ED01-8625-9040-B10F-DDF89BCDE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344"/>
              <a:ext cx="432" cy="57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" name="Line 24">
              <a:extLst>
                <a:ext uri="{FF2B5EF4-FFF2-40B4-BE49-F238E27FC236}">
                  <a16:creationId xmlns:a16="http://schemas.microsoft.com/office/drawing/2014/main" id="{0FC66674-802F-9746-9D6C-D054DB28C1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48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" name="Line 25">
              <a:extLst>
                <a:ext uri="{FF2B5EF4-FFF2-40B4-BE49-F238E27FC236}">
                  <a16:creationId xmlns:a16="http://schemas.microsoft.com/office/drawing/2014/main" id="{579AB300-481F-0240-9AC9-C35BEC0DDE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63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1" name="Line 26">
              <a:extLst>
                <a:ext uri="{FF2B5EF4-FFF2-40B4-BE49-F238E27FC236}">
                  <a16:creationId xmlns:a16="http://schemas.microsoft.com/office/drawing/2014/main" id="{87126B7A-B454-0D47-9522-A4AF63D31E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77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Group 27">
            <a:extLst>
              <a:ext uri="{FF2B5EF4-FFF2-40B4-BE49-F238E27FC236}">
                <a16:creationId xmlns:a16="http://schemas.microsoft.com/office/drawing/2014/main" id="{5754C483-5BD3-D14E-8E4C-9603CB57BC6F}"/>
              </a:ext>
            </a:extLst>
          </p:cNvPr>
          <p:cNvGrpSpPr>
            <a:grpSpLocks/>
          </p:cNvGrpSpPr>
          <p:nvPr/>
        </p:nvGrpSpPr>
        <p:grpSpPr bwMode="auto">
          <a:xfrm>
            <a:off x="9546963" y="4606331"/>
            <a:ext cx="975360" cy="1300480"/>
            <a:chOff x="2064" y="1344"/>
            <a:chExt cx="432" cy="576"/>
          </a:xfrm>
        </p:grpSpPr>
        <p:sp>
          <p:nvSpPr>
            <p:cNvPr id="63" name="Rectangle 28">
              <a:extLst>
                <a:ext uri="{FF2B5EF4-FFF2-40B4-BE49-F238E27FC236}">
                  <a16:creationId xmlns:a16="http://schemas.microsoft.com/office/drawing/2014/main" id="{037F0AD2-08F9-1A4A-A417-857701C4E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344"/>
              <a:ext cx="432" cy="57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4" name="Line 29">
              <a:extLst>
                <a:ext uri="{FF2B5EF4-FFF2-40B4-BE49-F238E27FC236}">
                  <a16:creationId xmlns:a16="http://schemas.microsoft.com/office/drawing/2014/main" id="{9F5A1933-6173-3848-8D42-2C433FDC98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48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" name="Line 30">
              <a:extLst>
                <a:ext uri="{FF2B5EF4-FFF2-40B4-BE49-F238E27FC236}">
                  <a16:creationId xmlns:a16="http://schemas.microsoft.com/office/drawing/2014/main" id="{0C153D7A-4172-BF4D-9D8C-1C8A913C8A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63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6" name="Line 31">
              <a:extLst>
                <a:ext uri="{FF2B5EF4-FFF2-40B4-BE49-F238E27FC236}">
                  <a16:creationId xmlns:a16="http://schemas.microsoft.com/office/drawing/2014/main" id="{A4D9679E-AC66-E343-815A-99DEA79950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77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Group 32">
            <a:extLst>
              <a:ext uri="{FF2B5EF4-FFF2-40B4-BE49-F238E27FC236}">
                <a16:creationId xmlns:a16="http://schemas.microsoft.com/office/drawing/2014/main" id="{19AFC770-2368-CB49-8ADC-3FEDC79CDEBF}"/>
              </a:ext>
            </a:extLst>
          </p:cNvPr>
          <p:cNvGrpSpPr>
            <a:grpSpLocks/>
          </p:cNvGrpSpPr>
          <p:nvPr/>
        </p:nvGrpSpPr>
        <p:grpSpPr bwMode="auto">
          <a:xfrm>
            <a:off x="10630697" y="4606331"/>
            <a:ext cx="975360" cy="1300480"/>
            <a:chOff x="2064" y="1344"/>
            <a:chExt cx="432" cy="576"/>
          </a:xfrm>
        </p:grpSpPr>
        <p:sp>
          <p:nvSpPr>
            <p:cNvPr id="68" name="Rectangle 33">
              <a:extLst>
                <a:ext uri="{FF2B5EF4-FFF2-40B4-BE49-F238E27FC236}">
                  <a16:creationId xmlns:a16="http://schemas.microsoft.com/office/drawing/2014/main" id="{6220E35C-F7D3-5647-9C25-619047ABC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344"/>
              <a:ext cx="432" cy="57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9" name="Line 34">
              <a:extLst>
                <a:ext uri="{FF2B5EF4-FFF2-40B4-BE49-F238E27FC236}">
                  <a16:creationId xmlns:a16="http://schemas.microsoft.com/office/drawing/2014/main" id="{7CCEDFB1-D2BA-9942-A685-F96F499AAC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48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0" name="Line 35">
              <a:extLst>
                <a:ext uri="{FF2B5EF4-FFF2-40B4-BE49-F238E27FC236}">
                  <a16:creationId xmlns:a16="http://schemas.microsoft.com/office/drawing/2014/main" id="{36689EE8-325F-3144-B05E-0A0D0E34EC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63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1" name="Line 36">
              <a:extLst>
                <a:ext uri="{FF2B5EF4-FFF2-40B4-BE49-F238E27FC236}">
                  <a16:creationId xmlns:a16="http://schemas.microsoft.com/office/drawing/2014/main" id="{D66FE869-F4CD-A34C-AF33-ECC97EE507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77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Group 37">
            <a:extLst>
              <a:ext uri="{FF2B5EF4-FFF2-40B4-BE49-F238E27FC236}">
                <a16:creationId xmlns:a16="http://schemas.microsoft.com/office/drawing/2014/main" id="{7A5E1D71-D023-9B4E-B6B7-824C198ACDAD}"/>
              </a:ext>
            </a:extLst>
          </p:cNvPr>
          <p:cNvGrpSpPr>
            <a:grpSpLocks/>
          </p:cNvGrpSpPr>
          <p:nvPr/>
        </p:nvGrpSpPr>
        <p:grpSpPr bwMode="auto">
          <a:xfrm>
            <a:off x="11714430" y="4606331"/>
            <a:ext cx="975360" cy="1300480"/>
            <a:chOff x="2064" y="1344"/>
            <a:chExt cx="432" cy="576"/>
          </a:xfrm>
        </p:grpSpPr>
        <p:sp>
          <p:nvSpPr>
            <p:cNvPr id="73" name="Rectangle 38">
              <a:extLst>
                <a:ext uri="{FF2B5EF4-FFF2-40B4-BE49-F238E27FC236}">
                  <a16:creationId xmlns:a16="http://schemas.microsoft.com/office/drawing/2014/main" id="{A224B0E0-87E2-E44E-8F76-6866200F3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344"/>
              <a:ext cx="432" cy="57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4" name="Line 39">
              <a:extLst>
                <a:ext uri="{FF2B5EF4-FFF2-40B4-BE49-F238E27FC236}">
                  <a16:creationId xmlns:a16="http://schemas.microsoft.com/office/drawing/2014/main" id="{25A92F01-4D78-B144-87D2-023A927B76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48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5" name="Line 40">
              <a:extLst>
                <a:ext uri="{FF2B5EF4-FFF2-40B4-BE49-F238E27FC236}">
                  <a16:creationId xmlns:a16="http://schemas.microsoft.com/office/drawing/2014/main" id="{ADDB4642-67D3-8641-A78E-F8ACB88D4E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63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6" name="Line 41">
              <a:extLst>
                <a:ext uri="{FF2B5EF4-FFF2-40B4-BE49-F238E27FC236}">
                  <a16:creationId xmlns:a16="http://schemas.microsoft.com/office/drawing/2014/main" id="{BF82B019-593B-874E-AC55-3437D7C7C3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77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77" name="Text Box 65">
            <a:extLst>
              <a:ext uri="{FF2B5EF4-FFF2-40B4-BE49-F238E27FC236}">
                <a16:creationId xmlns:a16="http://schemas.microsoft.com/office/drawing/2014/main" id="{C009360E-FA9D-C446-9309-48E167A4A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0570" y="4520537"/>
            <a:ext cx="425230" cy="1423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0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1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2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3</a:t>
            </a:r>
          </a:p>
        </p:txBody>
      </p:sp>
      <p:sp>
        <p:nvSpPr>
          <p:cNvPr id="78" name="Text Box 66">
            <a:extLst>
              <a:ext uri="{FF2B5EF4-FFF2-40B4-BE49-F238E27FC236}">
                <a16:creationId xmlns:a16="http://schemas.microsoft.com/office/drawing/2014/main" id="{825664D5-3EF3-2847-855E-FE226A6F4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0776" y="4172838"/>
            <a:ext cx="434153" cy="43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chemeClr val="bg1"/>
                </a:solidFill>
                <a:latin typeface="Arial" pitchFamily="-104" charset="0"/>
              </a:rPr>
              <a:t>A</a:t>
            </a:r>
          </a:p>
        </p:txBody>
      </p:sp>
      <p:sp>
        <p:nvSpPr>
          <p:cNvPr id="79" name="Text Box 67">
            <a:extLst>
              <a:ext uri="{FF2B5EF4-FFF2-40B4-BE49-F238E27FC236}">
                <a16:creationId xmlns:a16="http://schemas.microsoft.com/office/drawing/2014/main" id="{6C6397FC-D2C1-FA4D-95BA-518426A68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4736" y="4172838"/>
            <a:ext cx="433702" cy="43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chemeClr val="bg1"/>
                </a:solidFill>
                <a:latin typeface="Arial" pitchFamily="-104" charset="0"/>
              </a:rPr>
              <a:t>B</a:t>
            </a:r>
          </a:p>
        </p:txBody>
      </p:sp>
      <p:sp>
        <p:nvSpPr>
          <p:cNvPr id="80" name="Text Box 68">
            <a:extLst>
              <a:ext uri="{FF2B5EF4-FFF2-40B4-BE49-F238E27FC236}">
                <a16:creationId xmlns:a16="http://schemas.microsoft.com/office/drawing/2014/main" id="{AE4585DB-C8E9-A040-9AC9-512A75508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7838" y="4172838"/>
            <a:ext cx="447854" cy="43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chemeClr val="bg1"/>
                </a:solidFill>
                <a:latin typeface="Arial" pitchFamily="-104" charset="0"/>
              </a:rPr>
              <a:t>C</a:t>
            </a:r>
          </a:p>
        </p:txBody>
      </p:sp>
      <p:sp>
        <p:nvSpPr>
          <p:cNvPr id="81" name="Text Box 69">
            <a:extLst>
              <a:ext uri="{FF2B5EF4-FFF2-40B4-BE49-F238E27FC236}">
                <a16:creationId xmlns:a16="http://schemas.microsoft.com/office/drawing/2014/main" id="{1F719FEA-C344-F640-9319-E862ECE3B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1571" y="4172838"/>
            <a:ext cx="447854" cy="43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chemeClr val="bg1"/>
                </a:solidFill>
                <a:latin typeface="Arial" pitchFamily="-104" charset="0"/>
              </a:rPr>
              <a:t>D</a:t>
            </a:r>
          </a:p>
        </p:txBody>
      </p:sp>
      <p:sp>
        <p:nvSpPr>
          <p:cNvPr id="82" name="Text Box 107">
            <a:extLst>
              <a:ext uri="{FF2B5EF4-FFF2-40B4-BE49-F238E27FC236}">
                <a16:creationId xmlns:a16="http://schemas.microsoft.com/office/drawing/2014/main" id="{AB6ABA1F-FC68-5D49-9FB7-9D896B1C0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5748" y="5843594"/>
            <a:ext cx="3931605" cy="53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600" dirty="0">
                <a:solidFill>
                  <a:schemeClr val="bg1"/>
                </a:solidFill>
                <a:latin typeface="Arial" pitchFamily="-104" charset="0"/>
              </a:rPr>
              <a:t>Four-way set associative</a:t>
            </a:r>
          </a:p>
        </p:txBody>
      </p:sp>
      <p:grpSp>
        <p:nvGrpSpPr>
          <p:cNvPr id="83" name="Group 70">
            <a:extLst>
              <a:ext uri="{FF2B5EF4-FFF2-40B4-BE49-F238E27FC236}">
                <a16:creationId xmlns:a16="http://schemas.microsoft.com/office/drawing/2014/main" id="{69A4FFA3-F1F1-A043-8F11-7780186BAC7B}"/>
              </a:ext>
            </a:extLst>
          </p:cNvPr>
          <p:cNvGrpSpPr>
            <a:grpSpLocks/>
          </p:cNvGrpSpPr>
          <p:nvPr/>
        </p:nvGrpSpPr>
        <p:grpSpPr bwMode="auto">
          <a:xfrm>
            <a:off x="2653147" y="8242363"/>
            <a:ext cx="10187093" cy="1192107"/>
            <a:chOff x="1104" y="2784"/>
            <a:chExt cx="4512" cy="528"/>
          </a:xfrm>
        </p:grpSpPr>
        <p:grpSp>
          <p:nvGrpSpPr>
            <p:cNvPr id="84" name="Group 71">
              <a:extLst>
                <a:ext uri="{FF2B5EF4-FFF2-40B4-BE49-F238E27FC236}">
                  <a16:creationId xmlns:a16="http://schemas.microsoft.com/office/drawing/2014/main" id="{7714D54D-52A1-5E4E-AF46-78CB98ECCC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2784"/>
              <a:ext cx="4512" cy="528"/>
              <a:chOff x="1104" y="2784"/>
              <a:chExt cx="4512" cy="528"/>
            </a:xfrm>
          </p:grpSpPr>
          <p:sp>
            <p:nvSpPr>
              <p:cNvPr id="93" name="Line 72">
                <a:extLst>
                  <a:ext uri="{FF2B5EF4-FFF2-40B4-BE49-F238E27FC236}">
                    <a16:creationId xmlns:a16="http://schemas.microsoft.com/office/drawing/2014/main" id="{FD891496-688F-9C40-BA65-031D72C43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2928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4" name="Line 73">
                <a:extLst>
                  <a:ext uri="{FF2B5EF4-FFF2-40B4-BE49-F238E27FC236}">
                    <a16:creationId xmlns:a16="http://schemas.microsoft.com/office/drawing/2014/main" id="{C9154379-5021-1444-A936-4781E26E47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2928"/>
                <a:ext cx="2112" cy="0"/>
              </a:xfrm>
              <a:prstGeom prst="line">
                <a:avLst/>
              </a:prstGeom>
              <a:noFill/>
              <a:ln w="158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5" name="Line 74">
                <a:extLst>
                  <a:ext uri="{FF2B5EF4-FFF2-40B4-BE49-F238E27FC236}">
                    <a16:creationId xmlns:a16="http://schemas.microsoft.com/office/drawing/2014/main" id="{BC40BB90-6045-E745-9BE0-B88153FE77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3072"/>
                <a:ext cx="2208" cy="0"/>
              </a:xfrm>
              <a:prstGeom prst="line">
                <a:avLst/>
              </a:prstGeom>
              <a:noFill/>
              <a:ln w="158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6" name="Line 75">
                <a:extLst>
                  <a:ext uri="{FF2B5EF4-FFF2-40B4-BE49-F238E27FC236}">
                    <a16:creationId xmlns:a16="http://schemas.microsoft.com/office/drawing/2014/main" id="{984F1864-0329-B545-A678-ED860E5FCD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5616" y="2928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7" name="Line 76">
                <a:extLst>
                  <a:ext uri="{FF2B5EF4-FFF2-40B4-BE49-F238E27FC236}">
                    <a16:creationId xmlns:a16="http://schemas.microsoft.com/office/drawing/2014/main" id="{86051702-E5BF-A94B-B310-BAD6CED1FB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 flipV="1">
                <a:off x="3456" y="3072"/>
                <a:ext cx="2160" cy="0"/>
              </a:xfrm>
              <a:prstGeom prst="line">
                <a:avLst/>
              </a:prstGeom>
              <a:noFill/>
              <a:ln w="158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8" name="Line 77">
                <a:extLst>
                  <a:ext uri="{FF2B5EF4-FFF2-40B4-BE49-F238E27FC236}">
                    <a16:creationId xmlns:a16="http://schemas.microsoft.com/office/drawing/2014/main" id="{C4AF779B-6FA1-AC4B-8570-038A2108CB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3408" y="2928"/>
                <a:ext cx="2208" cy="0"/>
              </a:xfrm>
              <a:prstGeom prst="line">
                <a:avLst/>
              </a:prstGeom>
              <a:noFill/>
              <a:ln w="158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99" name="Group 78">
                <a:extLst>
                  <a:ext uri="{FF2B5EF4-FFF2-40B4-BE49-F238E27FC236}">
                    <a16:creationId xmlns:a16="http://schemas.microsoft.com/office/drawing/2014/main" id="{B84DB0C7-3A08-954D-8C89-A0625232E9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16" y="2784"/>
                <a:ext cx="96" cy="528"/>
                <a:chOff x="2544" y="3168"/>
                <a:chExt cx="96" cy="528"/>
              </a:xfrm>
            </p:grpSpPr>
            <p:sp>
              <p:nvSpPr>
                <p:cNvPr id="104" name="Line 79">
                  <a:extLst>
                    <a:ext uri="{FF2B5EF4-FFF2-40B4-BE49-F238E27FC236}">
                      <a16:creationId xmlns:a16="http://schemas.microsoft.com/office/drawing/2014/main" id="{05C90C73-AB58-9C4C-BC19-824B561994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544" y="3168"/>
                  <a:ext cx="48" cy="24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5" name="Line 80">
                  <a:extLst>
                    <a:ext uri="{FF2B5EF4-FFF2-40B4-BE49-F238E27FC236}">
                      <a16:creationId xmlns:a16="http://schemas.microsoft.com/office/drawing/2014/main" id="{8E1BAF17-2BC2-A941-80CB-9ABFD659F8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544" y="3360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6" name="Line 81">
                  <a:extLst>
                    <a:ext uri="{FF2B5EF4-FFF2-40B4-BE49-F238E27FC236}">
                      <a16:creationId xmlns:a16="http://schemas.microsoft.com/office/drawing/2014/main" id="{8814CC35-AE8E-C943-AC9F-0FDA53ECA5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592" y="3360"/>
                  <a:ext cx="48" cy="33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00" name="Group 82">
                <a:extLst>
                  <a:ext uri="{FF2B5EF4-FFF2-40B4-BE49-F238E27FC236}">
                    <a16:creationId xmlns:a16="http://schemas.microsoft.com/office/drawing/2014/main" id="{E2C6718B-4603-7C4B-B76E-5B6B333F64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0" y="2784"/>
                <a:ext cx="96" cy="528"/>
                <a:chOff x="2544" y="3168"/>
                <a:chExt cx="96" cy="528"/>
              </a:xfrm>
            </p:grpSpPr>
            <p:sp>
              <p:nvSpPr>
                <p:cNvPr id="101" name="Line 83">
                  <a:extLst>
                    <a:ext uri="{FF2B5EF4-FFF2-40B4-BE49-F238E27FC236}">
                      <a16:creationId xmlns:a16="http://schemas.microsoft.com/office/drawing/2014/main" id="{94759639-3AE5-EA48-A345-477DD6145A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544" y="3168"/>
                  <a:ext cx="48" cy="24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2" name="Line 84">
                  <a:extLst>
                    <a:ext uri="{FF2B5EF4-FFF2-40B4-BE49-F238E27FC236}">
                      <a16:creationId xmlns:a16="http://schemas.microsoft.com/office/drawing/2014/main" id="{B528B08C-FAA4-9E4E-9049-B6CD668399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544" y="3360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3" name="Line 85">
                  <a:extLst>
                    <a:ext uri="{FF2B5EF4-FFF2-40B4-BE49-F238E27FC236}">
                      <a16:creationId xmlns:a16="http://schemas.microsoft.com/office/drawing/2014/main" id="{B38A3381-18A2-9C4D-98D7-9EA941DB8B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592" y="3360"/>
                  <a:ext cx="48" cy="33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85" name="Line 86">
              <a:extLst>
                <a:ext uri="{FF2B5EF4-FFF2-40B4-BE49-F238E27FC236}">
                  <a16:creationId xmlns:a16="http://schemas.microsoft.com/office/drawing/2014/main" id="{9E3823AC-5A36-A84F-BA53-553AEDF4A7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928"/>
              <a:ext cx="0" cy="1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6" name="Line 87">
              <a:extLst>
                <a:ext uri="{FF2B5EF4-FFF2-40B4-BE49-F238E27FC236}">
                  <a16:creationId xmlns:a16="http://schemas.microsoft.com/office/drawing/2014/main" id="{7DC42D46-90B0-7747-8211-D814C06337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928"/>
              <a:ext cx="0" cy="1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" name="Line 88">
              <a:extLst>
                <a:ext uri="{FF2B5EF4-FFF2-40B4-BE49-F238E27FC236}">
                  <a16:creationId xmlns:a16="http://schemas.microsoft.com/office/drawing/2014/main" id="{08C620F5-219C-994B-8748-E5C4DA9F4D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928"/>
              <a:ext cx="0" cy="1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" name="Line 89">
              <a:extLst>
                <a:ext uri="{FF2B5EF4-FFF2-40B4-BE49-F238E27FC236}">
                  <a16:creationId xmlns:a16="http://schemas.microsoft.com/office/drawing/2014/main" id="{AB93C1D3-6D1A-A34A-818E-DFEDA8558F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928"/>
              <a:ext cx="0" cy="1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9" name="Line 90">
              <a:extLst>
                <a:ext uri="{FF2B5EF4-FFF2-40B4-BE49-F238E27FC236}">
                  <a16:creationId xmlns:a16="http://schemas.microsoft.com/office/drawing/2014/main" id="{737DD7F9-ED98-3E44-9237-B5AA9A38BD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2928"/>
              <a:ext cx="0" cy="1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0" name="Line 91">
              <a:extLst>
                <a:ext uri="{FF2B5EF4-FFF2-40B4-BE49-F238E27FC236}">
                  <a16:creationId xmlns:a16="http://schemas.microsoft.com/office/drawing/2014/main" id="{397E9F9E-0E60-AF41-B6AC-49D79B9DBE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2928"/>
              <a:ext cx="0" cy="1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1" name="Line 92">
              <a:extLst>
                <a:ext uri="{FF2B5EF4-FFF2-40B4-BE49-F238E27FC236}">
                  <a16:creationId xmlns:a16="http://schemas.microsoft.com/office/drawing/2014/main" id="{D83D8C62-1D47-9A46-9B04-EEA941631C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928"/>
              <a:ext cx="0" cy="1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2" name="Line 93">
              <a:extLst>
                <a:ext uri="{FF2B5EF4-FFF2-40B4-BE49-F238E27FC236}">
                  <a16:creationId xmlns:a16="http://schemas.microsoft.com/office/drawing/2014/main" id="{D32A8D3B-F5EB-E24A-AD3F-415AB15296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928"/>
              <a:ext cx="0" cy="1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07" name="Text Box 94">
            <a:extLst>
              <a:ext uri="{FF2B5EF4-FFF2-40B4-BE49-F238E27FC236}">
                <a16:creationId xmlns:a16="http://schemas.microsoft.com/office/drawing/2014/main" id="{089AFBA2-9E41-BE40-BB23-78ED140B4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5849" y="8133990"/>
            <a:ext cx="434153" cy="43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chemeClr val="bg1"/>
                </a:solidFill>
                <a:latin typeface="Arial" pitchFamily="-104" charset="0"/>
              </a:rPr>
              <a:t>A</a:t>
            </a:r>
          </a:p>
        </p:txBody>
      </p:sp>
      <p:sp>
        <p:nvSpPr>
          <p:cNvPr id="108" name="Text Box 95">
            <a:extLst>
              <a:ext uri="{FF2B5EF4-FFF2-40B4-BE49-F238E27FC236}">
                <a16:creationId xmlns:a16="http://schemas.microsoft.com/office/drawing/2014/main" id="{C5A97794-CB25-D04D-82F6-CB42806DC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9497" y="8133990"/>
            <a:ext cx="433702" cy="43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chemeClr val="bg1"/>
                </a:solidFill>
                <a:latin typeface="Arial" pitchFamily="-104" charset="0"/>
              </a:rPr>
              <a:t>B</a:t>
            </a:r>
          </a:p>
        </p:txBody>
      </p:sp>
      <p:sp>
        <p:nvSpPr>
          <p:cNvPr id="109" name="Text Box 96">
            <a:extLst>
              <a:ext uri="{FF2B5EF4-FFF2-40B4-BE49-F238E27FC236}">
                <a16:creationId xmlns:a16="http://schemas.microsoft.com/office/drawing/2014/main" id="{7AD54DA1-AD8E-6E45-A527-C3031F9C9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9079" y="8133990"/>
            <a:ext cx="447854" cy="43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chemeClr val="bg1"/>
                </a:solidFill>
                <a:latin typeface="Arial" pitchFamily="-104" charset="0"/>
              </a:rPr>
              <a:t>C</a:t>
            </a:r>
          </a:p>
        </p:txBody>
      </p:sp>
      <p:sp>
        <p:nvSpPr>
          <p:cNvPr id="110" name="Text Box 97">
            <a:extLst>
              <a:ext uri="{FF2B5EF4-FFF2-40B4-BE49-F238E27FC236}">
                <a16:creationId xmlns:a16="http://schemas.microsoft.com/office/drawing/2014/main" id="{9DE35278-901F-1840-8592-C5B1B6CEB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1524" y="8133990"/>
            <a:ext cx="447854" cy="43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chemeClr val="bg1"/>
                </a:solidFill>
                <a:latin typeface="Arial" pitchFamily="-104" charset="0"/>
              </a:rPr>
              <a:t>D</a:t>
            </a:r>
          </a:p>
        </p:txBody>
      </p:sp>
      <p:sp>
        <p:nvSpPr>
          <p:cNvPr id="111" name="Text Box 98">
            <a:extLst>
              <a:ext uri="{FF2B5EF4-FFF2-40B4-BE49-F238E27FC236}">
                <a16:creationId xmlns:a16="http://schemas.microsoft.com/office/drawing/2014/main" id="{991005DB-41A9-7F44-A0EB-ED3656B98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8475" y="8133990"/>
            <a:ext cx="433702" cy="43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chemeClr val="bg1"/>
                </a:solidFill>
                <a:latin typeface="Arial" pitchFamily="-104" charset="0"/>
              </a:rPr>
              <a:t>E</a:t>
            </a:r>
          </a:p>
        </p:txBody>
      </p:sp>
      <p:sp>
        <p:nvSpPr>
          <p:cNvPr id="112" name="Text Box 99">
            <a:extLst>
              <a:ext uri="{FF2B5EF4-FFF2-40B4-BE49-F238E27FC236}">
                <a16:creationId xmlns:a16="http://schemas.microsoft.com/office/drawing/2014/main" id="{A6E7AB8A-6C31-524D-9AA0-86708FBC4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0120" y="8133990"/>
            <a:ext cx="405274" cy="43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chemeClr val="bg1"/>
                </a:solidFill>
                <a:latin typeface="Arial" pitchFamily="-104" charset="0"/>
              </a:rPr>
              <a:t>L</a:t>
            </a:r>
          </a:p>
        </p:txBody>
      </p:sp>
      <p:sp>
        <p:nvSpPr>
          <p:cNvPr id="113" name="Text Box 100">
            <a:extLst>
              <a:ext uri="{FF2B5EF4-FFF2-40B4-BE49-F238E27FC236}">
                <a16:creationId xmlns:a16="http://schemas.microsoft.com/office/drawing/2014/main" id="{B3D67544-F7BA-D446-BC34-9E326CE2D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300" y="8133990"/>
            <a:ext cx="476282" cy="43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chemeClr val="bg1"/>
                </a:solidFill>
                <a:latin typeface="Arial" pitchFamily="-104" charset="0"/>
              </a:rPr>
              <a:t>M</a:t>
            </a:r>
          </a:p>
        </p:txBody>
      </p:sp>
      <p:sp>
        <p:nvSpPr>
          <p:cNvPr id="114" name="Text Box 101">
            <a:extLst>
              <a:ext uri="{FF2B5EF4-FFF2-40B4-BE49-F238E27FC236}">
                <a16:creationId xmlns:a16="http://schemas.microsoft.com/office/drawing/2014/main" id="{3E817543-8176-6B49-9759-853383112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7444" y="8133990"/>
            <a:ext cx="447854" cy="43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chemeClr val="bg1"/>
                </a:solidFill>
                <a:latin typeface="Arial" pitchFamily="-104" charset="0"/>
              </a:rPr>
              <a:t>N</a:t>
            </a:r>
          </a:p>
        </p:txBody>
      </p:sp>
      <p:sp>
        <p:nvSpPr>
          <p:cNvPr id="115" name="Text Box 102">
            <a:extLst>
              <a:ext uri="{FF2B5EF4-FFF2-40B4-BE49-F238E27FC236}">
                <a16:creationId xmlns:a16="http://schemas.microsoft.com/office/drawing/2014/main" id="{83F7C38C-4908-3F4D-B284-F407C5E7A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49523" y="8133990"/>
            <a:ext cx="462131" cy="43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chemeClr val="bg1"/>
                </a:solidFill>
                <a:latin typeface="Arial" pitchFamily="-104" charset="0"/>
              </a:rPr>
              <a:t>O</a:t>
            </a:r>
          </a:p>
        </p:txBody>
      </p:sp>
      <p:sp>
        <p:nvSpPr>
          <p:cNvPr id="116" name="Text Box 103">
            <a:extLst>
              <a:ext uri="{FF2B5EF4-FFF2-40B4-BE49-F238E27FC236}">
                <a16:creationId xmlns:a16="http://schemas.microsoft.com/office/drawing/2014/main" id="{6675CC1F-1BE0-9843-8074-5283948FB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2004" y="8133990"/>
            <a:ext cx="433702" cy="43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chemeClr val="bg1"/>
                </a:solidFill>
                <a:latin typeface="Arial" pitchFamily="-104" charset="0"/>
              </a:rPr>
              <a:t>P</a:t>
            </a:r>
          </a:p>
        </p:txBody>
      </p:sp>
      <p:sp>
        <p:nvSpPr>
          <p:cNvPr id="117" name="Text Box 114">
            <a:extLst>
              <a:ext uri="{FF2B5EF4-FFF2-40B4-BE49-F238E27FC236}">
                <a16:creationId xmlns:a16="http://schemas.microsoft.com/office/drawing/2014/main" id="{93177621-7035-714A-9333-13F430B09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7341" y="6898553"/>
            <a:ext cx="4138366" cy="133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  <a:latin typeface="Arial" pitchFamily="-104" charset="0"/>
              </a:rPr>
              <a:t>More in Computer Architecture Class</a:t>
            </a:r>
            <a:endParaRPr lang="en-US" sz="2600" dirty="0">
              <a:solidFill>
                <a:schemeClr val="bg1"/>
              </a:solidFill>
              <a:latin typeface="Arial" pitchFamily="-104" charset="0"/>
            </a:endParaRPr>
          </a:p>
          <a:p>
            <a:pPr eaLnBrk="1" hangingPunct="1"/>
            <a:r>
              <a:rPr lang="en-US" sz="2600" dirty="0">
                <a:solidFill>
                  <a:schemeClr val="bg1"/>
                </a:solidFill>
                <a:latin typeface="Arial" pitchFamily="-10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661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 animBg="1"/>
      <p:bldP spid="52" grpId="0"/>
      <p:bldP spid="56" grpId="0"/>
      <p:bldP spid="77" grpId="0"/>
      <p:bldP spid="78" grpId="0"/>
      <p:bldP spid="79" grpId="0"/>
      <p:bldP spid="80" grpId="0"/>
      <p:bldP spid="81" grpId="0"/>
      <p:bldP spid="82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theme/theme1.xml><?xml version="1.0" encoding="utf-8"?>
<a:theme xmlns:a="http://schemas.openxmlformats.org/drawingml/2006/main" name="1_Preceden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recedent">
      <a:majorFont>
        <a:latin typeface="Perpetua Titling MT"/>
        <a:ea typeface=""/>
        <a:cs typeface=""/>
        <a:font script="Jpan" typeface="ＭＳ Ｐ明朝"/>
      </a:majorFont>
      <a:minorFont>
        <a:latin typeface="Calisto MT"/>
        <a:ea typeface=""/>
        <a:cs typeface=""/>
        <a:font script="Jpan" typeface="ＭＳ Ｐ明朝"/>
      </a:minorFont>
    </a:fontScheme>
    <a:fmtScheme name="Preceden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tint val="100000"/>
                <a:shade val="30000"/>
                <a:satMod val="135000"/>
              </a:schemeClr>
            </a:gs>
          </a:gsLst>
          <a:path path="circle">
            <a:fillToRect l="70000" t="10000" b="7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5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25400" dir="4800000" sx="103000" sy="103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3000000"/>
            </a:lightRig>
          </a:scene3d>
          <a:sp3d prstMaterial="softEdge">
            <a:bevelT w="0" h="0"/>
          </a:sp3d>
        </a:effectStyle>
        <a:effectStyle>
          <a:effectLst>
            <a:innerShdw blurRad="127000" dist="38100" dir="13200000">
              <a:srgbClr val="000000">
                <a:alpha val="75000"/>
              </a:srgbClr>
            </a:innerShdw>
            <a:outerShdw blurRad="38100" dist="12700" dir="1800000" sx="101000" sy="101000" rotWithShape="0">
              <a:srgbClr val="000000">
                <a:alpha val="40000"/>
              </a:srgbClr>
            </a:outerShdw>
            <a:reflection blurRad="127000" stA="25000" endPos="30000" dist="1270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12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shade val="30000"/>
                <a:satMod val="150000"/>
              </a:schemeClr>
            </a:gs>
          </a:gsLst>
          <a:path path="circle">
            <a:fillToRect t="10000" r="70000" b="7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30000"/>
                <a:lumMod val="80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ecture5-VirtualMem" id="{3F569411-1294-154D-AB87-45E6F83FF2E7}" vid="{954481FC-D8D0-4141-AEAD-3A0F087BFB7D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8919</TotalTime>
  <Words>1587</Words>
  <Application>Microsoft Macintosh PowerPoint</Application>
  <PresentationFormat>Custom</PresentationFormat>
  <Paragraphs>497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Avenir Book</vt:lpstr>
      <vt:lpstr>Calisto MT</vt:lpstr>
      <vt:lpstr>Courier</vt:lpstr>
      <vt:lpstr>Gill Sans MT</vt:lpstr>
      <vt:lpstr>Helvetica</vt:lpstr>
      <vt:lpstr>Helvetica Light</vt:lpstr>
      <vt:lpstr>Marker Felt</vt:lpstr>
      <vt:lpstr>Perpetua Titling MT</vt:lpstr>
      <vt:lpstr>1_Precedent</vt:lpstr>
      <vt:lpstr>TLB</vt:lpstr>
      <vt:lpstr>Announcements</vt:lpstr>
      <vt:lpstr>Review: Paging</vt:lpstr>
      <vt:lpstr>Review: Paging PROS and CONS</vt:lpstr>
      <vt:lpstr>Translation Steps</vt:lpstr>
      <vt:lpstr>Example:  Array Iterator</vt:lpstr>
      <vt:lpstr>Strategy: Cache  Page Translations</vt:lpstr>
      <vt:lpstr>PowerPoint Presentation</vt:lpstr>
      <vt:lpstr>PowerPoint Presentation</vt:lpstr>
      <vt:lpstr>TLB Associativity Trade-offs</vt:lpstr>
      <vt:lpstr>Array Iterator  (w/ TLB)</vt:lpstr>
      <vt:lpstr>TLB Accesses:  Sequential Example</vt:lpstr>
      <vt:lpstr>Performance Of TLB?</vt:lpstr>
      <vt:lpstr>TLB Performance</vt:lpstr>
      <vt:lpstr>TLB Performance  with Workloads</vt:lpstr>
      <vt:lpstr>Workload  Access Patterns</vt:lpstr>
      <vt:lpstr>Workload  Access Patterns</vt:lpstr>
      <vt:lpstr>Workload  Access Patterns</vt:lpstr>
      <vt:lpstr>Workload Locality</vt:lpstr>
      <vt:lpstr>TLB  Replacement policies</vt:lpstr>
      <vt:lpstr>LRU Troubles</vt:lpstr>
      <vt:lpstr>TLB Replacement policies</vt:lpstr>
      <vt:lpstr>TLB Performance</vt:lpstr>
      <vt:lpstr>Context Switches</vt:lpstr>
      <vt:lpstr>TLB Example with ASID</vt:lpstr>
      <vt:lpstr>TLB Performance </vt:lpstr>
      <vt:lpstr>HW and OS Roles</vt:lpstr>
      <vt:lpstr>Summary</vt:lpstr>
      <vt:lpstr>Memory Virtualization: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[537] TLBs</dc:title>
  <cp:lastModifiedBy>SUDARSUN KANNAN</cp:lastModifiedBy>
  <cp:revision>88</cp:revision>
  <cp:lastPrinted>2019-02-20T20:11:37Z</cp:lastPrinted>
  <dcterms:created xsi:type="dcterms:W3CDTF">2015-09-22T00:51:55Z</dcterms:created>
  <dcterms:modified xsi:type="dcterms:W3CDTF">2019-02-21T04:50:33Z</dcterms:modified>
</cp:coreProperties>
</file>