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61"/>
  </p:notesMasterIdLst>
  <p:handoutMasterIdLst>
    <p:handoutMasterId r:id="rId62"/>
  </p:handoutMasterIdLst>
  <p:sldIdLst>
    <p:sldId id="256" r:id="rId2"/>
    <p:sldId id="316" r:id="rId3"/>
    <p:sldId id="271" r:id="rId4"/>
    <p:sldId id="290" r:id="rId5"/>
    <p:sldId id="291" r:id="rId6"/>
    <p:sldId id="292" r:id="rId7"/>
    <p:sldId id="293" r:id="rId8"/>
    <p:sldId id="295" r:id="rId9"/>
    <p:sldId id="296" r:id="rId10"/>
    <p:sldId id="297" r:id="rId11"/>
    <p:sldId id="298" r:id="rId12"/>
    <p:sldId id="299" r:id="rId13"/>
    <p:sldId id="272" r:id="rId14"/>
    <p:sldId id="273" r:id="rId15"/>
    <p:sldId id="274" r:id="rId16"/>
    <p:sldId id="275" r:id="rId17"/>
    <p:sldId id="301" r:id="rId18"/>
    <p:sldId id="276" r:id="rId19"/>
    <p:sldId id="322" r:id="rId20"/>
    <p:sldId id="277" r:id="rId21"/>
    <p:sldId id="278" r:id="rId22"/>
    <p:sldId id="325" r:id="rId23"/>
    <p:sldId id="279" r:id="rId24"/>
    <p:sldId id="323" r:id="rId25"/>
    <p:sldId id="324" r:id="rId26"/>
    <p:sldId id="281" r:id="rId27"/>
    <p:sldId id="283" r:id="rId28"/>
    <p:sldId id="330" r:id="rId29"/>
    <p:sldId id="327" r:id="rId30"/>
    <p:sldId id="328" r:id="rId31"/>
    <p:sldId id="329" r:id="rId32"/>
    <p:sldId id="326" r:id="rId33"/>
    <p:sldId id="318" r:id="rId34"/>
    <p:sldId id="319" r:id="rId35"/>
    <p:sldId id="335" r:id="rId36"/>
    <p:sldId id="334" r:id="rId37"/>
    <p:sldId id="333" r:id="rId38"/>
    <p:sldId id="332" r:id="rId39"/>
    <p:sldId id="331" r:id="rId40"/>
    <p:sldId id="321" r:id="rId41"/>
    <p:sldId id="284" r:id="rId42"/>
    <p:sldId id="313" r:id="rId43"/>
    <p:sldId id="315" r:id="rId44"/>
    <p:sldId id="285" r:id="rId45"/>
    <p:sldId id="286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288" r:id="rId58"/>
    <p:sldId id="289" r:id="rId59"/>
    <p:sldId id="317" r:id="rId6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Chalkboard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2"/>
        </a:solidFill>
        <a:latin typeface="Chalkboard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2"/>
        </a:solidFill>
        <a:latin typeface="Chalkboard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2"/>
        </a:solidFill>
        <a:latin typeface="Chalkboard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2"/>
        </a:solidFill>
        <a:latin typeface="Chalkboard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/>
    <p:restoredTop sz="90853"/>
  </p:normalViewPr>
  <p:slideViewPr>
    <p:cSldViewPr>
      <p:cViewPr varScale="1">
        <p:scale>
          <a:sx n="96" d="100"/>
          <a:sy n="96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612C02-00E1-9240-9354-F0938BC095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95C12-C6F3-014F-A1B3-31B97329C0F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4032D-DADE-0A45-BBDA-0686AA95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9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52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4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6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4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032D-DADE-0A45-BBDA-0686AA951F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3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4" y="1918448"/>
            <a:ext cx="7583488" cy="1470025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4" y="3478306"/>
            <a:ext cx="7583487" cy="1752600"/>
          </a:xfrm>
        </p:spPr>
        <p:txBody>
          <a:bodyPr/>
          <a:lstStyle>
            <a:lvl1pPr marL="0" indent="0" algn="ctr">
              <a:spcBef>
                <a:spcPts val="450"/>
              </a:spcBef>
              <a:buNone/>
              <a:defRPr sz="135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34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78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4763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086645" y="3364708"/>
            <a:ext cx="68548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anchor="b" anchorCtr="0"/>
          <a:lstStyle>
            <a:lvl1pPr marL="0" algn="ctr" defTabSz="685762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8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1800"/>
            </a:lvl1pPr>
            <a:lvl2pPr marL="342881" indent="0">
              <a:buNone/>
              <a:defRPr sz="2100"/>
            </a:lvl2pPr>
            <a:lvl3pPr marL="685762" indent="0">
              <a:buNone/>
              <a:defRPr sz="1800"/>
            </a:lvl3pPr>
            <a:lvl4pPr marL="1028643" indent="0">
              <a:buNone/>
              <a:defRPr sz="1500"/>
            </a:lvl4pPr>
            <a:lvl5pPr marL="1371524" indent="0">
              <a:buNone/>
              <a:defRPr sz="1500"/>
            </a:lvl5pPr>
            <a:lvl6pPr marL="1714405" indent="0">
              <a:buNone/>
              <a:defRPr sz="1500"/>
            </a:lvl6pPr>
            <a:lvl7pPr marL="2057286" indent="0">
              <a:buNone/>
              <a:defRPr sz="1500"/>
            </a:lvl7pPr>
            <a:lvl8pPr marL="2400167" indent="0">
              <a:buNone/>
              <a:defRPr sz="1500"/>
            </a:lvl8pPr>
            <a:lvl9pPr marL="274304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342881" indent="0">
              <a:buNone/>
              <a:defRPr sz="900"/>
            </a:lvl2pPr>
            <a:lvl3pPr marL="685762" indent="0">
              <a:buNone/>
              <a:defRPr sz="750"/>
            </a:lvl3pPr>
            <a:lvl4pPr marL="1028643" indent="0">
              <a:buNone/>
              <a:defRPr sz="675"/>
            </a:lvl4pPr>
            <a:lvl5pPr marL="1371524" indent="0">
              <a:buNone/>
              <a:defRPr sz="675"/>
            </a:lvl5pPr>
            <a:lvl6pPr marL="1714405" indent="0">
              <a:buNone/>
              <a:defRPr sz="675"/>
            </a:lvl6pPr>
            <a:lvl7pPr marL="2057286" indent="0">
              <a:buNone/>
              <a:defRPr sz="675"/>
            </a:lvl7pPr>
            <a:lvl8pPr marL="2400167" indent="0">
              <a:buNone/>
              <a:defRPr sz="675"/>
            </a:lvl8pPr>
            <a:lvl9pPr marL="2743048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176" y="6356352"/>
            <a:ext cx="162718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685762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" y="6356352"/>
            <a:ext cx="189388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685762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301" y="5738814"/>
            <a:ext cx="758825" cy="574675"/>
          </a:xfrm>
        </p:spPr>
        <p:txBody>
          <a:bodyPr>
            <a:noAutofit/>
          </a:bodyPr>
          <a:lstStyle>
            <a:lvl1pPr eaLnBrk="1" hangingPunct="1">
              <a:defRPr sz="270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72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038600"/>
            <a:ext cx="7620000" cy="990600"/>
          </a:xfrm>
        </p:spPr>
        <p:txBody>
          <a:bodyPr anchor="b" anchorCtr="0">
            <a:normAutofit/>
          </a:bodyPr>
          <a:lstStyle>
            <a:lvl1pPr algn="ctr">
              <a:defRPr sz="27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685762" rtl="0" eaLnBrk="1" latinLnBrk="0" hangingPunct="1">
              <a:spcBef>
                <a:spcPts val="15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881" indent="0">
              <a:buNone/>
              <a:defRPr sz="2100"/>
            </a:lvl2pPr>
            <a:lvl3pPr marL="685762" indent="0">
              <a:buNone/>
              <a:defRPr sz="1800"/>
            </a:lvl3pPr>
            <a:lvl4pPr marL="1028643" indent="0">
              <a:buNone/>
              <a:defRPr sz="1500"/>
            </a:lvl4pPr>
            <a:lvl5pPr marL="1371524" indent="0">
              <a:buNone/>
              <a:defRPr sz="1500"/>
            </a:lvl5pPr>
            <a:lvl6pPr marL="1714405" indent="0">
              <a:buNone/>
              <a:defRPr sz="1500"/>
            </a:lvl6pPr>
            <a:lvl7pPr marL="2057286" indent="0">
              <a:buNone/>
              <a:defRPr sz="1500"/>
            </a:lvl7pPr>
            <a:lvl8pPr marL="2400167" indent="0">
              <a:buNone/>
              <a:defRPr sz="1500"/>
            </a:lvl8pPr>
            <a:lvl9pPr marL="274304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5042649"/>
            <a:ext cx="7620000" cy="1129553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81" indent="0">
              <a:buNone/>
              <a:defRPr sz="900"/>
            </a:lvl2pPr>
            <a:lvl3pPr marL="685762" indent="0">
              <a:buNone/>
              <a:defRPr sz="750"/>
            </a:lvl3pPr>
            <a:lvl4pPr marL="1028643" indent="0">
              <a:buNone/>
              <a:defRPr sz="675"/>
            </a:lvl4pPr>
            <a:lvl5pPr marL="1371524" indent="0">
              <a:buNone/>
              <a:defRPr sz="675"/>
            </a:lvl5pPr>
            <a:lvl6pPr marL="1714405" indent="0">
              <a:buNone/>
              <a:defRPr sz="675"/>
            </a:lvl6pPr>
            <a:lvl7pPr marL="2057286" indent="0">
              <a:buNone/>
              <a:defRPr sz="675"/>
            </a:lvl7pPr>
            <a:lvl8pPr marL="2400167" indent="0">
              <a:buNone/>
              <a:defRPr sz="675"/>
            </a:lvl8pPr>
            <a:lvl9pPr marL="2743048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72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706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6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65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4763"/>
            <a:ext cx="7797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4421983" y="3364707"/>
            <a:ext cx="685482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1" y="457202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3" y="457202"/>
            <a:ext cx="6383337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1" y="6356352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685762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26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99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708162" y="1658985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420677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99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708162" y="1658985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25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578016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6"/>
            <a:ext cx="9144000" cy="543242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11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3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4" y="789081"/>
            <a:ext cx="7583488" cy="1470025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4" y="4724402"/>
            <a:ext cx="7583487" cy="1385047"/>
          </a:xfrm>
        </p:spPr>
        <p:txBody>
          <a:bodyPr anchor="ctr"/>
          <a:lstStyle>
            <a:lvl1pPr marL="0" indent="0" algn="ctr">
              <a:spcBef>
                <a:spcPts val="225"/>
              </a:spcBef>
              <a:buNone/>
              <a:defRPr sz="135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34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6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94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6588"/>
            <a:ext cx="914400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2971802"/>
            <a:ext cx="7583487" cy="1362075"/>
          </a:xfrm>
        </p:spPr>
        <p:txBody>
          <a:bodyPr anchor="b" anchorCtr="0"/>
          <a:lstStyle>
            <a:lvl1pPr algn="ctr" defTabSz="685762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4" y="4724401"/>
            <a:ext cx="7583487" cy="1398494"/>
          </a:xfrm>
        </p:spPr>
        <p:txBody>
          <a:bodyPr/>
          <a:lstStyle>
            <a:lvl1pPr marL="0" indent="0" algn="ctr" defTabSz="685762" rtl="0" eaLnBrk="1" latinLnBrk="0" hangingPunct="1">
              <a:spcBef>
                <a:spcPts val="450"/>
              </a:spcBef>
              <a:buFont typeface="Calisto MT" pitchFamily="18" charset="0"/>
              <a:buNone/>
              <a:defRPr sz="135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8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2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8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6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9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6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2"/>
            <a:ext cx="3566160" cy="42973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2"/>
            <a:ext cx="3566160" cy="42973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9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1425576"/>
            <a:ext cx="91440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62755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1"/>
            <a:ext cx="3566160" cy="838200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100" b="0"/>
            </a:lvl1pPr>
            <a:lvl2pPr marL="342881" indent="0">
              <a:buNone/>
              <a:defRPr sz="1500" b="1"/>
            </a:lvl2pPr>
            <a:lvl3pPr marL="685762" indent="0">
              <a:buNone/>
              <a:defRPr sz="1350" b="1"/>
            </a:lvl3pPr>
            <a:lvl4pPr marL="1028643" indent="0">
              <a:buNone/>
              <a:defRPr sz="1200" b="1"/>
            </a:lvl4pPr>
            <a:lvl5pPr marL="1371524" indent="0">
              <a:buNone/>
              <a:defRPr sz="1200" b="1"/>
            </a:lvl5pPr>
            <a:lvl6pPr marL="1714405" indent="0">
              <a:buNone/>
              <a:defRPr sz="1200" b="1"/>
            </a:lvl6pPr>
            <a:lvl7pPr marL="2057286" indent="0">
              <a:buNone/>
              <a:defRPr sz="1200" b="1"/>
            </a:lvl7pPr>
            <a:lvl8pPr marL="2400167" indent="0">
              <a:buNone/>
              <a:defRPr sz="1200" b="1"/>
            </a:lvl8pPr>
            <a:lvl9pPr marL="274304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8"/>
            <a:ext cx="3566160" cy="3732585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1"/>
            <a:ext cx="3566160" cy="838200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100" b="0"/>
            </a:lvl1pPr>
            <a:lvl2pPr marL="342881" indent="0">
              <a:buNone/>
              <a:defRPr sz="1500" b="1"/>
            </a:lvl2pPr>
            <a:lvl3pPr marL="685762" indent="0">
              <a:buNone/>
              <a:defRPr sz="1350" b="1"/>
            </a:lvl3pPr>
            <a:lvl4pPr marL="1028643" indent="0">
              <a:buNone/>
              <a:defRPr sz="1200" b="1"/>
            </a:lvl4pPr>
            <a:lvl5pPr marL="1371524" indent="0">
              <a:buNone/>
              <a:defRPr sz="1200" b="1"/>
            </a:lvl5pPr>
            <a:lvl6pPr marL="1714405" indent="0">
              <a:buNone/>
              <a:defRPr sz="1200" b="1"/>
            </a:lvl6pPr>
            <a:lvl7pPr marL="2057286" indent="0">
              <a:buNone/>
              <a:defRPr sz="1200" b="1"/>
            </a:lvl7pPr>
            <a:lvl8pPr marL="2400167" indent="0">
              <a:buNone/>
              <a:defRPr sz="1200" b="1"/>
            </a:lvl8pPr>
            <a:lvl9pPr marL="274304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8"/>
            <a:ext cx="3566160" cy="3732585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00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2"/>
            <a:ext cx="9144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1447802"/>
            <a:ext cx="9144000" cy="541496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4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5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4763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086645" y="3364708"/>
            <a:ext cx="68548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3" y="273050"/>
            <a:ext cx="3962400" cy="1690221"/>
          </a:xfrm>
        </p:spPr>
        <p:txBody>
          <a:bodyPr anchor="b" anchorCtr="0"/>
          <a:lstStyle>
            <a:lvl1pPr marL="0" algn="ctr" defTabSz="685762" rtl="0" eaLnBrk="1" latinLnBrk="0" hangingPunct="1">
              <a:spcBef>
                <a:spcPct val="0"/>
              </a:spcBef>
              <a:defRPr sz="27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2"/>
            <a:ext cx="3959352" cy="5853113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5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3" y="1975106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685762" rtl="0" eaLnBrk="1" latinLnBrk="0" hangingPunct="1">
              <a:lnSpc>
                <a:spcPct val="110000"/>
              </a:lnSpc>
              <a:spcBef>
                <a:spcPts val="1500"/>
              </a:spcBef>
              <a:buNone/>
              <a:defRPr sz="135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342881" indent="0">
              <a:buNone/>
              <a:defRPr sz="900"/>
            </a:lvl2pPr>
            <a:lvl3pPr marL="685762" indent="0">
              <a:buNone/>
              <a:defRPr sz="750"/>
            </a:lvl3pPr>
            <a:lvl4pPr marL="1028643" indent="0">
              <a:buNone/>
              <a:defRPr sz="675"/>
            </a:lvl4pPr>
            <a:lvl5pPr marL="1371524" indent="0">
              <a:buNone/>
              <a:defRPr sz="675"/>
            </a:lvl5pPr>
            <a:lvl6pPr marL="1714405" indent="0">
              <a:buNone/>
              <a:defRPr sz="675"/>
            </a:lvl6pPr>
            <a:lvl7pPr marL="2057286" indent="0">
              <a:buNone/>
              <a:defRPr sz="675"/>
            </a:lvl7pPr>
            <a:lvl8pPr marL="2400167" indent="0">
              <a:buNone/>
              <a:defRPr sz="675"/>
            </a:lvl8pPr>
            <a:lvl9pPr marL="2743048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1" y="6356352"/>
            <a:ext cx="1622425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685762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1" y="6356352"/>
            <a:ext cx="18923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685762" rtl="0" eaLnBrk="1" latinLnBrk="0" hangingPunct="1">
              <a:defRPr sz="9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301" y="5748338"/>
            <a:ext cx="762000" cy="576262"/>
          </a:xfrm>
        </p:spPr>
        <p:txBody>
          <a:bodyPr>
            <a:noAutofit/>
          </a:bodyPr>
          <a:lstStyle>
            <a:lvl1pPr eaLnBrk="1" hangingPunct="1">
              <a:defRPr sz="270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66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4" y="63500"/>
            <a:ext cx="7583487" cy="128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4" y="1828802"/>
            <a:ext cx="7583487" cy="4297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588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3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1" y="6356352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746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342881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68576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028643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371524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211919" indent="-211919" algn="l" rtl="0" eaLnBrk="0" fontAlgn="base" hangingPunct="0">
        <a:spcBef>
          <a:spcPts val="1500"/>
        </a:spcBef>
        <a:spcAft>
          <a:spcPct val="0"/>
        </a:spcAft>
        <a:buFont typeface="Calisto MT" charset="0"/>
        <a:buChar char="•"/>
        <a:defRPr sz="180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433363" indent="-221444" algn="l" rtl="0" eaLnBrk="0" fontAlgn="base" hangingPunct="0">
        <a:spcBef>
          <a:spcPts val="450"/>
        </a:spcBef>
        <a:spcAft>
          <a:spcPct val="0"/>
        </a:spcAft>
        <a:buClr>
          <a:srgbClr val="858585"/>
        </a:buClr>
        <a:buFont typeface="Calisto MT" charset="0"/>
        <a:buChar char="•"/>
        <a:defRPr sz="165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645283" indent="-211919" algn="l" rtl="0" eaLnBrk="0" fontAlgn="base" hangingPunct="0">
        <a:spcBef>
          <a:spcPts val="450"/>
        </a:spcBef>
        <a:spcAft>
          <a:spcPct val="0"/>
        </a:spcAft>
        <a:buFont typeface="Calisto MT" charset="0"/>
        <a:buChar char="•"/>
        <a:defRPr sz="150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857203" indent="-211919" algn="l" rtl="0" eaLnBrk="0" fontAlgn="base" hangingPunct="0">
        <a:spcBef>
          <a:spcPts val="45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069122" indent="-211919" algn="l" rtl="0" eaLnBrk="0" fontAlgn="base" hangingPunct="0">
        <a:spcBef>
          <a:spcPts val="45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1885845" indent="-171440" algn="l" defTabSz="68576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26" indent="-171440" algn="l" defTabSz="68576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08" indent="-171440" algn="l" defTabSz="68576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88" indent="-171440" algn="l" defTabSz="68576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6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1" algn="l" defTabSz="68576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2" algn="l" defTabSz="68576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3" algn="l" defTabSz="68576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4" algn="l" defTabSz="68576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05" algn="l" defTabSz="68576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86" algn="l" defTabSz="68576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67" algn="l" defTabSz="68576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48" algn="l" defTabSz="68576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2600325"/>
          </a:xfrm>
        </p:spPr>
        <p:txBody>
          <a:bodyPr/>
          <a:lstStyle/>
          <a:p>
            <a:pPr marL="609600" indent="-609600" algn="l"/>
            <a:r>
              <a:rPr lang="en-US" dirty="0"/>
              <a:t>Questions answered in this lecture:</a:t>
            </a:r>
          </a:p>
          <a:p>
            <a:pPr marL="990600" lvl="1" indent="-533400" algn="l"/>
            <a:r>
              <a:rPr lang="en-US" dirty="0">
                <a:solidFill>
                  <a:schemeClr val="bg2"/>
                </a:solidFill>
                <a:effectLst/>
              </a:rPr>
              <a:t>How to run process when not enough physical memory?</a:t>
            </a:r>
          </a:p>
          <a:p>
            <a:pPr marL="990600" lvl="1" indent="-533400" algn="l"/>
            <a:r>
              <a:rPr lang="en-US" dirty="0">
                <a:solidFill>
                  <a:schemeClr val="bg2"/>
                </a:solidFill>
                <a:effectLst/>
              </a:rPr>
              <a:t>When should a page be moved from disk to memory?</a:t>
            </a:r>
          </a:p>
          <a:p>
            <a:pPr marL="990600" lvl="1" indent="-533400" algn="l"/>
            <a:r>
              <a:rPr lang="en-US" dirty="0">
                <a:solidFill>
                  <a:schemeClr val="bg2"/>
                </a:solidFill>
                <a:effectLst/>
              </a:rPr>
              <a:t>What page in memory should be replaced?</a:t>
            </a:r>
          </a:p>
          <a:p>
            <a:pPr marL="990600" lvl="1" indent="-533400" algn="l"/>
            <a:r>
              <a:rPr lang="en-US" dirty="0">
                <a:solidFill>
                  <a:schemeClr val="bg2"/>
                </a:solidFill>
                <a:effectLst/>
              </a:rPr>
              <a:t>How can the LRU page be approximated efficiently?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F3B48D9-2EBE-0D4B-9409-79D749CF2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626"/>
            <a:ext cx="5608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00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B08F092-DA49-0645-AC8B-F5A41A45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1EAB104-0FA8-944D-BB98-AF79EB7AB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30" y="1117794"/>
            <a:ext cx="2600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277415" y="1077780"/>
            <a:ext cx="946275" cy="146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168" name="Shape 168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171" name="Shape 171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172" name="Shape 172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73" name="Shape 173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174" name="Shape 174"/>
          <p:cNvSpPr/>
          <p:nvPr/>
        </p:nvSpPr>
        <p:spPr>
          <a:xfrm>
            <a:off x="6546926" y="810754"/>
            <a:ext cx="1057931" cy="286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/>
            </a:br>
            <a:r>
              <a:rPr sz="2000" dirty="0"/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/>
              <a:t>Process 1</a:t>
            </a:r>
          </a:p>
        </p:txBody>
      </p:sp>
      <p:sp>
        <p:nvSpPr>
          <p:cNvPr id="175" name="Shape 175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177" name="Shape 177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178" name="Shape 178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79" name="Shape 179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180" name="Shape 180"/>
          <p:cNvSpPr/>
          <p:nvPr/>
        </p:nvSpPr>
        <p:spPr>
          <a:xfrm>
            <a:off x="6254689" y="257142"/>
            <a:ext cx="1905967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Virtual Memory</a:t>
            </a:r>
          </a:p>
        </p:txBody>
      </p:sp>
      <p:sp>
        <p:nvSpPr>
          <p:cNvPr id="181" name="Shape 181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745352" y="2921193"/>
            <a:ext cx="1636662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Phys Memory</a:t>
            </a:r>
          </a:p>
        </p:txBody>
      </p:sp>
      <p:sp>
        <p:nvSpPr>
          <p:cNvPr id="183" name="Shape 183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84" name="Shape 184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cxnSp>
        <p:nvCxnSpPr>
          <p:cNvPr id="185" name="Connector 185"/>
          <p:cNvCxnSpPr>
            <a:stCxn id="170" idx="0"/>
            <a:endCxn id="176" idx="0"/>
          </p:cNvCxnSpPr>
          <p:nvPr/>
        </p:nvCxnSpPr>
        <p:spPr>
          <a:xfrm flipV="1">
            <a:off x="1469560" y="948133"/>
            <a:ext cx="5357813" cy="357188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190" name="Shape 190"/>
          <p:cNvSpPr/>
          <p:nvPr/>
        </p:nvSpPr>
        <p:spPr>
          <a:xfrm>
            <a:off x="2454540" y="931321"/>
            <a:ext cx="4730020" cy="304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ln w="50800">
            <a:solidFill>
              <a:srgbClr val="0065C1"/>
            </a:solidFill>
            <a:miter lim="400000"/>
            <a:headEnd type="triangle"/>
          </a:ln>
        </p:spPr>
        <p:txBody>
          <a:bodyPr lIns="64291" tIns="32146" rIns="64291" bIns="32146"/>
          <a:lstStyle/>
          <a:p>
            <a:pPr lvl="0"/>
            <a:endParaRPr/>
          </a:p>
        </p:txBody>
      </p:sp>
      <p:cxnSp>
        <p:nvCxnSpPr>
          <p:cNvPr id="187" name="Connector 187"/>
          <p:cNvCxnSpPr>
            <a:stCxn id="184" idx="0"/>
            <a:endCxn id="179" idx="0"/>
          </p:cNvCxnSpPr>
          <p:nvPr/>
        </p:nvCxnSpPr>
        <p:spPr>
          <a:xfrm flipV="1">
            <a:off x="4237136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cxnSp>
        <p:nvCxnSpPr>
          <p:cNvPr id="188" name="Connector 188"/>
          <p:cNvCxnSpPr>
            <a:stCxn id="183" idx="0"/>
            <a:endCxn id="178" idx="0"/>
          </p:cNvCxnSpPr>
          <p:nvPr/>
        </p:nvCxnSpPr>
        <p:spPr>
          <a:xfrm flipV="1">
            <a:off x="4906862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189" name="Shape 189"/>
          <p:cNvSpPr/>
          <p:nvPr/>
        </p:nvSpPr>
        <p:spPr>
          <a:xfrm>
            <a:off x="3638455" y="1420274"/>
            <a:ext cx="171195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access LibB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277415" y="1077780"/>
            <a:ext cx="946275" cy="146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199" name="Shape 199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200" name="Shape 200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201" name="Shape 201"/>
          <p:cNvSpPr/>
          <p:nvPr/>
        </p:nvSpPr>
        <p:spPr>
          <a:xfrm>
            <a:off x="6546926" y="810754"/>
            <a:ext cx="1057931" cy="286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/>
            </a:br>
            <a:r>
              <a:rPr sz="2000" dirty="0"/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/>
              <a:t>Process 1</a:t>
            </a:r>
          </a:p>
        </p:txBody>
      </p:sp>
      <p:sp>
        <p:nvSpPr>
          <p:cNvPr id="202" name="Shape 202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204" name="Shape 204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205" name="Shape 205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206" name="Shape 206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207" name="Shape 207"/>
          <p:cNvSpPr/>
          <p:nvPr/>
        </p:nvSpPr>
        <p:spPr>
          <a:xfrm>
            <a:off x="6254689" y="257142"/>
            <a:ext cx="1905967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Virtual Memory</a:t>
            </a:r>
          </a:p>
        </p:txBody>
      </p:sp>
      <p:sp>
        <p:nvSpPr>
          <p:cNvPr id="208" name="Shape 208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745352" y="2921193"/>
            <a:ext cx="1636662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Phys Memory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211" name="Shape 211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219" name="Shape 219"/>
          <p:cNvSpPr/>
          <p:nvPr/>
        </p:nvSpPr>
        <p:spPr>
          <a:xfrm>
            <a:off x="5003266" y="1037429"/>
            <a:ext cx="2181294" cy="2773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ln w="50800">
            <a:solidFill>
              <a:srgbClr val="0065C1"/>
            </a:solidFill>
            <a:miter lim="400000"/>
            <a:headEnd type="triangle"/>
          </a:ln>
        </p:spPr>
        <p:txBody>
          <a:bodyPr lIns="64291" tIns="32146" rIns="64291" bIns="32146"/>
          <a:lstStyle/>
          <a:p>
            <a:pPr lvl="0"/>
            <a:endParaRPr/>
          </a:p>
        </p:txBody>
      </p:sp>
      <p:cxnSp>
        <p:nvCxnSpPr>
          <p:cNvPr id="213" name="Connector 213"/>
          <p:cNvCxnSpPr>
            <a:stCxn id="211" idx="0"/>
            <a:endCxn id="206" idx="0"/>
          </p:cNvCxnSpPr>
          <p:nvPr/>
        </p:nvCxnSpPr>
        <p:spPr>
          <a:xfrm flipV="1">
            <a:off x="4237136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cxnSp>
        <p:nvCxnSpPr>
          <p:cNvPr id="214" name="Connector 214"/>
          <p:cNvCxnSpPr>
            <a:stCxn id="210" idx="0"/>
            <a:endCxn id="205" idx="0"/>
          </p:cNvCxnSpPr>
          <p:nvPr/>
        </p:nvCxnSpPr>
        <p:spPr>
          <a:xfrm flipV="1">
            <a:off x="4906862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215" name="Shape 215"/>
          <p:cNvSpPr/>
          <p:nvPr/>
        </p:nvSpPr>
        <p:spPr>
          <a:xfrm>
            <a:off x="3397514" y="1049319"/>
            <a:ext cx="2175271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copy (or move)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to RAM</a:t>
            </a:r>
          </a:p>
        </p:txBody>
      </p:sp>
      <p:sp>
        <p:nvSpPr>
          <p:cNvPr id="216" name="Shape 216"/>
          <p:cNvSpPr/>
          <p:nvPr/>
        </p:nvSpPr>
        <p:spPr>
          <a:xfrm>
            <a:off x="4605382" y="3810621"/>
            <a:ext cx="630253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217" name="Shape 217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cxnSp>
        <p:nvCxnSpPr>
          <p:cNvPr id="218" name="Connector 218"/>
          <p:cNvCxnSpPr>
            <a:stCxn id="198" idx="0"/>
            <a:endCxn id="203" idx="0"/>
          </p:cNvCxnSpPr>
          <p:nvPr/>
        </p:nvCxnSpPr>
        <p:spPr>
          <a:xfrm flipV="1">
            <a:off x="1469560" y="948133"/>
            <a:ext cx="5357813" cy="357188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277415" y="1077780"/>
            <a:ext cx="946275" cy="146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225" name="Shape 225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228" name="Shape 228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229" name="Shape 229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230" name="Shape 230"/>
          <p:cNvSpPr/>
          <p:nvPr/>
        </p:nvSpPr>
        <p:spPr>
          <a:xfrm>
            <a:off x="6546926" y="810754"/>
            <a:ext cx="1057931" cy="286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/>
            </a:br>
            <a:r>
              <a:rPr sz="2000" dirty="0"/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/>
              <a:t>Process 1</a:t>
            </a:r>
          </a:p>
        </p:txBody>
      </p:sp>
      <p:sp>
        <p:nvSpPr>
          <p:cNvPr id="231" name="Shape 231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233" name="Shape 233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234" name="Shape 234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235" name="Shape 235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236" name="Shape 236"/>
          <p:cNvSpPr/>
          <p:nvPr/>
        </p:nvSpPr>
        <p:spPr>
          <a:xfrm>
            <a:off x="6254689" y="257142"/>
            <a:ext cx="1905967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Virtual Memory</a:t>
            </a:r>
          </a:p>
        </p:txBody>
      </p:sp>
      <p:sp>
        <p:nvSpPr>
          <p:cNvPr id="237" name="Shape 237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3745352" y="2921193"/>
            <a:ext cx="1636662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Phys Memory</a:t>
            </a:r>
          </a:p>
        </p:txBody>
      </p:sp>
      <p:sp>
        <p:nvSpPr>
          <p:cNvPr id="239" name="Shape 239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240" name="Shape 240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248" name="Shape 248"/>
          <p:cNvSpPr/>
          <p:nvPr/>
        </p:nvSpPr>
        <p:spPr>
          <a:xfrm>
            <a:off x="5003266" y="1037429"/>
            <a:ext cx="2181294" cy="2773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ln w="50800">
            <a:solidFill>
              <a:srgbClr val="0065C1"/>
            </a:solidFill>
            <a:miter lim="400000"/>
            <a:headEnd type="triangle"/>
          </a:ln>
        </p:spPr>
        <p:txBody>
          <a:bodyPr lIns="64291" tIns="32146" rIns="64291" bIns="32146"/>
          <a:lstStyle/>
          <a:p>
            <a:pPr lvl="0"/>
            <a:endParaRPr/>
          </a:p>
        </p:txBody>
      </p:sp>
      <p:cxnSp>
        <p:nvCxnSpPr>
          <p:cNvPr id="242" name="Connector 242"/>
          <p:cNvCxnSpPr>
            <a:stCxn id="240" idx="0"/>
            <a:endCxn id="235" idx="0"/>
          </p:cNvCxnSpPr>
          <p:nvPr/>
        </p:nvCxnSpPr>
        <p:spPr>
          <a:xfrm flipV="1">
            <a:off x="4237136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cxnSp>
        <p:nvCxnSpPr>
          <p:cNvPr id="243" name="Connector 243"/>
          <p:cNvCxnSpPr>
            <a:stCxn id="239" idx="0"/>
            <a:endCxn id="234" idx="0"/>
          </p:cNvCxnSpPr>
          <p:nvPr/>
        </p:nvCxnSpPr>
        <p:spPr>
          <a:xfrm flipV="1">
            <a:off x="4906862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244" name="Shape 244"/>
          <p:cNvSpPr/>
          <p:nvPr/>
        </p:nvSpPr>
        <p:spPr>
          <a:xfrm>
            <a:off x="2974900" y="1315733"/>
            <a:ext cx="3029037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>
                <a:solidFill>
                  <a:srgbClr val="FFFFFF"/>
                </a:solidFill>
              </a:rPr>
              <a:t>C</a:t>
            </a:r>
            <a:r>
              <a:rPr sz="2500">
                <a:solidFill>
                  <a:srgbClr val="FFFFFF"/>
                </a:solidFill>
              </a:rPr>
              <a:t>alled</a:t>
            </a:r>
            <a:r>
              <a:rPr lang="en-US" sz="2500">
                <a:solidFill>
                  <a:srgbClr val="FFFFFF"/>
                </a:solidFill>
              </a:rPr>
              <a:t> </a:t>
            </a:r>
            <a:r>
              <a:rPr sz="2500">
                <a:solidFill>
                  <a:srgbClr val="FFFFFF"/>
                </a:solidFill>
              </a:rPr>
              <a:t>“</a:t>
            </a:r>
            <a:r>
              <a:rPr sz="25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paging</a:t>
            </a:r>
            <a:r>
              <a:rPr sz="2500" dirty="0">
                <a:solidFill>
                  <a:srgbClr val="FFFFFF"/>
                </a:solidFill>
              </a:rPr>
              <a:t>” in</a:t>
            </a:r>
          </a:p>
        </p:txBody>
      </p:sp>
      <p:sp>
        <p:nvSpPr>
          <p:cNvPr id="245" name="Shape 245"/>
          <p:cNvSpPr/>
          <p:nvPr/>
        </p:nvSpPr>
        <p:spPr>
          <a:xfrm>
            <a:off x="4605382" y="3810621"/>
            <a:ext cx="630253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246" name="Shape 246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cxnSp>
        <p:nvCxnSpPr>
          <p:cNvPr id="247" name="Connector 247"/>
          <p:cNvCxnSpPr>
            <a:stCxn id="227" idx="0"/>
            <a:endCxn id="232" idx="0"/>
          </p:cNvCxnSpPr>
          <p:nvPr/>
        </p:nvCxnSpPr>
        <p:spPr>
          <a:xfrm flipV="1">
            <a:off x="1469560" y="948133"/>
            <a:ext cx="5357813" cy="357188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753"/>
            <a:ext cx="8534400" cy="1283167"/>
          </a:xfrm>
        </p:spPr>
        <p:txBody>
          <a:bodyPr/>
          <a:lstStyle/>
          <a:p>
            <a:r>
              <a:rPr lang="en-US" dirty="0"/>
              <a:t>Locality of Reference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8392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Leverage </a:t>
            </a:r>
            <a:r>
              <a:rPr lang="en-US" sz="2400" dirty="0">
                <a:solidFill>
                  <a:schemeClr val="folHlink"/>
                </a:solidFill>
              </a:rPr>
              <a:t>locality of reference</a:t>
            </a:r>
            <a:r>
              <a:rPr lang="en-US" sz="2400" dirty="0"/>
              <a:t> within processes</a:t>
            </a:r>
          </a:p>
          <a:p>
            <a:pPr lvl="1"/>
            <a:r>
              <a:rPr lang="en-US" sz="2000" dirty="0">
                <a:solidFill>
                  <a:schemeClr val="folHlink"/>
                </a:solidFill>
              </a:rPr>
              <a:t>Spatial:</a:t>
            </a:r>
            <a:r>
              <a:rPr lang="en-US" sz="2000" dirty="0"/>
              <a:t> reference memory addresses </a:t>
            </a:r>
            <a:r>
              <a:rPr lang="en-US" sz="2000" b="1" dirty="0"/>
              <a:t>near </a:t>
            </a:r>
            <a:r>
              <a:rPr lang="en-US" sz="2000" dirty="0"/>
              <a:t>previously referenced addresses</a:t>
            </a:r>
          </a:p>
          <a:p>
            <a:pPr lvl="1"/>
            <a:r>
              <a:rPr lang="en-US" sz="2000" dirty="0">
                <a:solidFill>
                  <a:schemeClr val="folHlink"/>
                </a:solidFill>
              </a:rPr>
              <a:t>Temporal:</a:t>
            </a:r>
            <a:r>
              <a:rPr lang="en-US" sz="2000" dirty="0"/>
              <a:t> reference memory addresses that have referenced in the past</a:t>
            </a:r>
          </a:p>
          <a:p>
            <a:pPr lvl="1"/>
            <a:r>
              <a:rPr lang="en-US" sz="2000" dirty="0"/>
              <a:t>Processes spend majority of time in small portion of code</a:t>
            </a:r>
          </a:p>
          <a:p>
            <a:pPr lvl="2"/>
            <a:r>
              <a:rPr lang="en-US" sz="1800" dirty="0"/>
              <a:t>Estimate: 90% of time in 10% of code</a:t>
            </a:r>
          </a:p>
          <a:p>
            <a:pPr>
              <a:buNone/>
            </a:pPr>
            <a:r>
              <a:rPr lang="en-US" sz="2400" dirty="0"/>
              <a:t>Implication: </a:t>
            </a:r>
          </a:p>
          <a:p>
            <a:pPr lvl="1"/>
            <a:r>
              <a:rPr lang="en-US" sz="2000" dirty="0"/>
              <a:t>Process only uses small amount of address space at any moment</a:t>
            </a:r>
          </a:p>
          <a:p>
            <a:pPr lvl="1"/>
            <a:r>
              <a:rPr lang="en-US" sz="2000" dirty="0"/>
              <a:t>Only small amount of address space must be resident in physical 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458200" cy="76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Leverage </a:t>
            </a:r>
            <a:r>
              <a:rPr lang="en-US" sz="2400" dirty="0">
                <a:solidFill>
                  <a:schemeClr val="folHlink"/>
                </a:solidFill>
              </a:rPr>
              <a:t>memory hierarchy</a:t>
            </a:r>
            <a:r>
              <a:rPr lang="en-US" sz="2400" dirty="0"/>
              <a:t> of machine architecture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Each layer acts as “backing store” for layer above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838200" y="2209800"/>
            <a:ext cx="7162800" cy="38100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590" name="AutoShape 6"/>
          <p:cNvSpPr>
            <a:spLocks noChangeArrowheads="1"/>
          </p:cNvSpPr>
          <p:nvPr/>
        </p:nvSpPr>
        <p:spPr bwMode="auto">
          <a:xfrm>
            <a:off x="1905000" y="2209800"/>
            <a:ext cx="5029200" cy="2667000"/>
          </a:xfrm>
          <a:prstGeom prst="triangle">
            <a:avLst>
              <a:gd name="adj" fmla="val 49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5591" name="AutoShape 7"/>
          <p:cNvSpPr>
            <a:spLocks noChangeArrowheads="1"/>
          </p:cNvSpPr>
          <p:nvPr/>
        </p:nvSpPr>
        <p:spPr bwMode="auto">
          <a:xfrm>
            <a:off x="2743200" y="2209800"/>
            <a:ext cx="3352800" cy="1752600"/>
          </a:xfrm>
          <a:prstGeom prst="triangle">
            <a:avLst>
              <a:gd name="adj" fmla="val 49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592" name="AutoShape 8"/>
          <p:cNvSpPr>
            <a:spLocks noChangeArrowheads="1"/>
          </p:cNvSpPr>
          <p:nvPr/>
        </p:nvSpPr>
        <p:spPr bwMode="auto">
          <a:xfrm>
            <a:off x="3429000" y="2209800"/>
            <a:ext cx="1981200" cy="990600"/>
          </a:xfrm>
          <a:prstGeom prst="triangle">
            <a:avLst>
              <a:gd name="adj" fmla="val 4905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3048000" y="5181600"/>
            <a:ext cx="279717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disk storage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124200" y="4191000"/>
            <a:ext cx="23195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main memory</a:t>
            </a: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3733800" y="3352800"/>
            <a:ext cx="11049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3733800" y="2667000"/>
            <a:ext cx="12049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195598" name="Line 14"/>
          <p:cNvSpPr>
            <a:spLocks noChangeShapeType="1"/>
          </p:cNvSpPr>
          <p:nvPr/>
        </p:nvSpPr>
        <p:spPr bwMode="auto">
          <a:xfrm>
            <a:off x="381000" y="2133600"/>
            <a:ext cx="0" cy="3886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599" name="Line 15"/>
          <p:cNvSpPr>
            <a:spLocks noChangeShapeType="1"/>
          </p:cNvSpPr>
          <p:nvPr/>
        </p:nvSpPr>
        <p:spPr bwMode="auto">
          <a:xfrm>
            <a:off x="8001000" y="2133600"/>
            <a:ext cx="0" cy="3886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600" name="Line 16"/>
          <p:cNvSpPr>
            <a:spLocks noChangeShapeType="1"/>
          </p:cNvSpPr>
          <p:nvPr/>
        </p:nvSpPr>
        <p:spPr bwMode="auto">
          <a:xfrm>
            <a:off x="8763000" y="2133600"/>
            <a:ext cx="0" cy="3886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441325" y="2143125"/>
            <a:ext cx="6270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size</a:t>
            </a: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7010400" y="2438400"/>
            <a:ext cx="8472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8153400" y="2438400"/>
            <a:ext cx="6588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Intuition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610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Idea: OS keeps unreferenced pages on disk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Slower, cheaper backing store than memory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Process can run when not all pages are loaded into main memory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OS and hardware cooperate to provide illusion of large disk as fast as main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Same behavior as if all of address space in main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Hopefully have similar performance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Requirements: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must have </a:t>
            </a:r>
            <a:r>
              <a:rPr lang="en-US" sz="2000" b="1" dirty="0"/>
              <a:t>mechanism </a:t>
            </a:r>
            <a:r>
              <a:rPr lang="en-US" sz="2000" dirty="0"/>
              <a:t>to identify location of each page in address space </a:t>
            </a:r>
            <a:r>
              <a:rPr lang="en-US" sz="2000" dirty="0">
                <a:sym typeface="Wingdings"/>
              </a:rPr>
              <a:t> in</a:t>
            </a:r>
            <a:r>
              <a:rPr lang="en-US" sz="2000" dirty="0"/>
              <a:t> memory or on disk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must have </a:t>
            </a:r>
            <a:r>
              <a:rPr lang="en-US" sz="2000" b="1" dirty="0"/>
              <a:t>policy</a:t>
            </a:r>
            <a:r>
              <a:rPr lang="en-US" sz="2000" dirty="0"/>
              <a:t> for determining which pages live in memory and which on disk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Address Space Mechanisms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151607" y="1874837"/>
            <a:ext cx="8839200" cy="4297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Each page in virtual address space maps to one of three locations: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Physical main memory: Small, fast, expensive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Disk (backing store): Large, slow, cheap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Nothing (error): Free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Extend page tables with an extra bit: </a:t>
            </a:r>
            <a:r>
              <a:rPr lang="en-US" sz="2400" dirty="0">
                <a:latin typeface="Courier" charset="0"/>
              </a:rPr>
              <a:t>present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" charset="0"/>
              </a:rPr>
              <a:t>permissions (</a:t>
            </a:r>
            <a:r>
              <a:rPr lang="en-US" sz="2000" dirty="0" err="1">
                <a:latin typeface="Courier" charset="0"/>
              </a:rPr>
              <a:t>r/w</a:t>
            </a:r>
            <a:r>
              <a:rPr lang="en-US" sz="2000" dirty="0">
                <a:latin typeface="Courier" charset="0"/>
              </a:rPr>
              <a:t>), valid, present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Page in memory: </a:t>
            </a:r>
            <a:r>
              <a:rPr lang="en-US" sz="2000" dirty="0">
                <a:latin typeface="Courier" charset="0"/>
              </a:rPr>
              <a:t>present</a:t>
            </a:r>
            <a:r>
              <a:rPr lang="en-US" sz="2000" dirty="0"/>
              <a:t> bit set in PTE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on disk: </a:t>
            </a:r>
            <a:r>
              <a:rPr lang="en-US" sz="2000" dirty="0">
                <a:latin typeface="Courier" charset="0"/>
              </a:rPr>
              <a:t>present</a:t>
            </a:r>
            <a:r>
              <a:rPr lang="en-US" sz="2000" dirty="0"/>
              <a:t> bit cleared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PTE points to block on disk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Causes trap into OS when page is referenced</a:t>
            </a:r>
          </a:p>
          <a:p>
            <a:pPr lvl="2">
              <a:lnSpc>
                <a:spcPct val="90000"/>
              </a:lnSpc>
            </a:pPr>
            <a:r>
              <a:rPr lang="en-US" sz="1800" b="1" dirty="0">
                <a:solidFill>
                  <a:schemeClr val="bg1"/>
                </a:solidFill>
              </a:rPr>
              <a:t>Trap: page fault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Present Bit</a:t>
            </a:r>
          </a:p>
        </p:txBody>
      </p:sp>
      <p:sp>
        <p:nvSpPr>
          <p:cNvPr id="271" name="Shape 271"/>
          <p:cNvSpPr/>
          <p:nvPr/>
        </p:nvSpPr>
        <p:spPr>
          <a:xfrm>
            <a:off x="3684571" y="1828800"/>
            <a:ext cx="597750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PFN	valid	</a:t>
            </a:r>
            <a:r>
              <a:rPr lang="en-US" sz="1700" dirty="0">
                <a:solidFill>
                  <a:srgbClr val="333333"/>
                </a:solidFill>
              </a:rPr>
              <a:t>	</a:t>
            </a:r>
            <a:r>
              <a:rPr sz="1700" dirty="0">
                <a:solidFill>
                  <a:srgbClr val="333333"/>
                </a:solidFill>
              </a:rPr>
              <a:t>prot	</a:t>
            </a:r>
            <a:r>
              <a:rPr lang="en-US" sz="1700" dirty="0">
                <a:solidFill>
                  <a:srgbClr val="333333"/>
                </a:solidFill>
              </a:rPr>
              <a:t>       </a:t>
            </a:r>
            <a:r>
              <a:rPr sz="1700" dirty="0">
                <a:solidFill>
                  <a:srgbClr val="333333"/>
                </a:solidFill>
              </a:rPr>
              <a:t>present</a:t>
            </a:r>
          </a:p>
        </p:txBody>
      </p:sp>
      <p:sp>
        <p:nvSpPr>
          <p:cNvPr id="272" name="Shape 272"/>
          <p:cNvSpPr/>
          <p:nvPr/>
        </p:nvSpPr>
        <p:spPr>
          <a:xfrm>
            <a:off x="3711360" y="2096691"/>
            <a:ext cx="6026915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10	1		r-x		1</a:t>
            </a:r>
          </a:p>
        </p:txBody>
      </p:sp>
      <p:sp>
        <p:nvSpPr>
          <p:cNvPr id="273" name="Shape 273"/>
          <p:cNvSpPr/>
          <p:nvPr/>
        </p:nvSpPr>
        <p:spPr>
          <a:xfrm>
            <a:off x="3711361" y="2334071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-	0		-		-</a:t>
            </a:r>
          </a:p>
        </p:txBody>
      </p:sp>
      <p:sp>
        <p:nvSpPr>
          <p:cNvPr id="274" name="Shape 274"/>
          <p:cNvSpPr/>
          <p:nvPr/>
        </p:nvSpPr>
        <p:spPr>
          <a:xfrm>
            <a:off x="3711361" y="2571453"/>
            <a:ext cx="60269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23	1		rw-		0</a:t>
            </a:r>
          </a:p>
        </p:txBody>
      </p:sp>
      <p:sp>
        <p:nvSpPr>
          <p:cNvPr id="275" name="Shape 275"/>
          <p:cNvSpPr/>
          <p:nvPr/>
        </p:nvSpPr>
        <p:spPr>
          <a:xfrm>
            <a:off x="3674632" y="4696989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28	1		rw-		0</a:t>
            </a:r>
          </a:p>
        </p:txBody>
      </p:sp>
      <p:sp>
        <p:nvSpPr>
          <p:cNvPr id="276" name="Shape 276"/>
          <p:cNvSpPr/>
          <p:nvPr/>
        </p:nvSpPr>
        <p:spPr>
          <a:xfrm>
            <a:off x="3711361" y="4945261"/>
            <a:ext cx="60269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4	1		rw-		1</a:t>
            </a:r>
          </a:p>
        </p:txBody>
      </p:sp>
      <p:sp>
        <p:nvSpPr>
          <p:cNvPr id="278" name="Shape 278"/>
          <p:cNvSpPr/>
          <p:nvPr/>
        </p:nvSpPr>
        <p:spPr>
          <a:xfrm>
            <a:off x="3711361" y="2808833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-	0		-		-</a:t>
            </a:r>
          </a:p>
        </p:txBody>
      </p:sp>
      <p:sp>
        <p:nvSpPr>
          <p:cNvPr id="279" name="Shape 279"/>
          <p:cNvSpPr/>
          <p:nvPr/>
        </p:nvSpPr>
        <p:spPr>
          <a:xfrm>
            <a:off x="3711361" y="3046214"/>
            <a:ext cx="60269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-	0		-		-</a:t>
            </a:r>
          </a:p>
        </p:txBody>
      </p:sp>
      <p:sp>
        <p:nvSpPr>
          <p:cNvPr id="280" name="Shape 280"/>
          <p:cNvSpPr/>
          <p:nvPr/>
        </p:nvSpPr>
        <p:spPr>
          <a:xfrm>
            <a:off x="3711361" y="3283595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-	0		-		-</a:t>
            </a:r>
          </a:p>
        </p:txBody>
      </p:sp>
      <p:sp>
        <p:nvSpPr>
          <p:cNvPr id="281" name="Shape 281"/>
          <p:cNvSpPr/>
          <p:nvPr/>
        </p:nvSpPr>
        <p:spPr>
          <a:xfrm>
            <a:off x="3711361" y="3520976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-	0		-		-</a:t>
            </a:r>
          </a:p>
        </p:txBody>
      </p:sp>
      <p:sp>
        <p:nvSpPr>
          <p:cNvPr id="282" name="Shape 282"/>
          <p:cNvSpPr/>
          <p:nvPr/>
        </p:nvSpPr>
        <p:spPr>
          <a:xfrm>
            <a:off x="3711361" y="3758356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-	0		-		-</a:t>
            </a:r>
          </a:p>
        </p:txBody>
      </p:sp>
      <p:sp>
        <p:nvSpPr>
          <p:cNvPr id="283" name="Shape 283"/>
          <p:cNvSpPr/>
          <p:nvPr/>
        </p:nvSpPr>
        <p:spPr>
          <a:xfrm>
            <a:off x="3711361" y="3995738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-	0		-		-</a:t>
            </a:r>
          </a:p>
        </p:txBody>
      </p:sp>
      <p:sp>
        <p:nvSpPr>
          <p:cNvPr id="284" name="Shape 284"/>
          <p:cNvSpPr/>
          <p:nvPr/>
        </p:nvSpPr>
        <p:spPr>
          <a:xfrm>
            <a:off x="3711361" y="4233118"/>
            <a:ext cx="59507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-	0		-		-</a:t>
            </a:r>
          </a:p>
        </p:txBody>
      </p:sp>
      <p:sp>
        <p:nvSpPr>
          <p:cNvPr id="285" name="Shape 285"/>
          <p:cNvSpPr/>
          <p:nvPr/>
        </p:nvSpPr>
        <p:spPr>
          <a:xfrm>
            <a:off x="3711361" y="4470499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>
                <a:solidFill>
                  <a:srgbClr val="333333"/>
                </a:solidFill>
              </a:rPr>
              <a:t>-	0		-		-</a:t>
            </a:r>
          </a:p>
        </p:txBody>
      </p:sp>
      <p:sp>
        <p:nvSpPr>
          <p:cNvPr id="18" name="Shape 303"/>
          <p:cNvSpPr/>
          <p:nvPr/>
        </p:nvSpPr>
        <p:spPr>
          <a:xfrm>
            <a:off x="225040" y="2796374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" name="Shape 304"/>
          <p:cNvSpPr/>
          <p:nvPr/>
        </p:nvSpPr>
        <p:spPr>
          <a:xfrm>
            <a:off x="223231" y="2178418"/>
            <a:ext cx="2018110" cy="85311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0" name="Shape 305"/>
          <p:cNvSpPr/>
          <p:nvPr/>
        </p:nvSpPr>
        <p:spPr>
          <a:xfrm>
            <a:off x="228600" y="1981200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" name="Shape 306"/>
          <p:cNvSpPr/>
          <p:nvPr/>
        </p:nvSpPr>
        <p:spPr>
          <a:xfrm>
            <a:off x="425958" y="4011803"/>
            <a:ext cx="1605536" cy="119861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" name="Shape 307"/>
          <p:cNvSpPr/>
          <p:nvPr/>
        </p:nvSpPr>
        <p:spPr>
          <a:xfrm>
            <a:off x="402078" y="3630301"/>
            <a:ext cx="1636662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Phys Memory</a:t>
            </a:r>
          </a:p>
        </p:txBody>
      </p:sp>
      <p:sp>
        <p:nvSpPr>
          <p:cNvPr id="23" name="Shape 308"/>
          <p:cNvSpPr/>
          <p:nvPr/>
        </p:nvSpPr>
        <p:spPr>
          <a:xfrm>
            <a:off x="936832" y="1576473"/>
            <a:ext cx="545409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24" name="Shape 309"/>
          <p:cNvSpPr/>
          <p:nvPr/>
        </p:nvSpPr>
        <p:spPr>
          <a:xfrm flipH="1">
            <a:off x="2103277" y="2304208"/>
            <a:ext cx="1478869" cy="2270476"/>
          </a:xfrm>
          <a:prstGeom prst="line">
            <a:avLst/>
          </a:prstGeom>
          <a:ln w="508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" name="Shape 310"/>
          <p:cNvSpPr/>
          <p:nvPr/>
        </p:nvSpPr>
        <p:spPr>
          <a:xfrm flipH="1" flipV="1">
            <a:off x="2101648" y="4150143"/>
            <a:ext cx="1487706" cy="927810"/>
          </a:xfrm>
          <a:prstGeom prst="line">
            <a:avLst/>
          </a:prstGeom>
          <a:ln w="508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" name="Shape 311"/>
          <p:cNvSpPr/>
          <p:nvPr/>
        </p:nvSpPr>
        <p:spPr>
          <a:xfrm flipH="1" flipV="1">
            <a:off x="2285999" y="2514600"/>
            <a:ext cx="1447800" cy="228600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" name="Shape 312"/>
          <p:cNvSpPr/>
          <p:nvPr/>
        </p:nvSpPr>
        <p:spPr>
          <a:xfrm flipH="1" flipV="1">
            <a:off x="2209798" y="2819398"/>
            <a:ext cx="1524001" cy="1981201"/>
          </a:xfrm>
          <a:prstGeom prst="line">
            <a:avLst/>
          </a:prstGeom>
          <a:ln w="50800">
            <a:solidFill>
              <a:srgbClr val="736C5D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8" name="Shape 342"/>
          <p:cNvSpPr/>
          <p:nvPr/>
        </p:nvSpPr>
        <p:spPr>
          <a:xfrm>
            <a:off x="1828800" y="2743200"/>
            <a:ext cx="327646" cy="24233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11DBE3"/>
                </a:solidFill>
              </a:defRPr>
            </a:pPr>
            <a:endParaRPr/>
          </a:p>
        </p:txBody>
      </p:sp>
      <p:sp>
        <p:nvSpPr>
          <p:cNvPr id="29" name="Shape 342"/>
          <p:cNvSpPr/>
          <p:nvPr/>
        </p:nvSpPr>
        <p:spPr>
          <a:xfrm>
            <a:off x="1600200" y="4876800"/>
            <a:ext cx="327646" cy="242336"/>
          </a:xfrm>
          <a:prstGeom prst="rect">
            <a:avLst/>
          </a:prstGeom>
          <a:solidFill>
            <a:srgbClr val="9B6C34"/>
          </a:solidFill>
          <a:ln w="12700">
            <a:solidFill>
              <a:srgbClr val="9B6C3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11DBE3"/>
                </a:solidFill>
              </a:defRPr>
            </a:pPr>
            <a:endParaRPr/>
          </a:p>
        </p:txBody>
      </p:sp>
      <p:sp>
        <p:nvSpPr>
          <p:cNvPr id="30" name="Shape 310"/>
          <p:cNvSpPr/>
          <p:nvPr/>
        </p:nvSpPr>
        <p:spPr>
          <a:xfrm flipH="1">
            <a:off x="2031493" y="4926741"/>
            <a:ext cx="1702305" cy="67326"/>
          </a:xfrm>
          <a:prstGeom prst="line">
            <a:avLst/>
          </a:prstGeom>
          <a:ln w="508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" name="Shape 275"/>
          <p:cNvSpPr/>
          <p:nvPr/>
        </p:nvSpPr>
        <p:spPr>
          <a:xfrm>
            <a:off x="3726686" y="4695458"/>
            <a:ext cx="6179314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b="1" dirty="0">
                <a:solidFill>
                  <a:schemeClr val="bg1"/>
                </a:solidFill>
              </a:rPr>
              <a:t>16</a:t>
            </a:r>
            <a:r>
              <a:rPr sz="1700" b="1" dirty="0">
                <a:solidFill>
                  <a:schemeClr val="bg1"/>
                </a:solidFill>
              </a:rPr>
              <a:t>	1		rw-		</a:t>
            </a:r>
            <a:r>
              <a:rPr lang="en-US" sz="1700" b="1" dirty="0">
                <a:solidFill>
                  <a:schemeClr val="bg1"/>
                </a:solidFill>
              </a:rPr>
              <a:t>1</a:t>
            </a:r>
            <a:endParaRPr sz="17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832" y="5791200"/>
            <a:ext cx="385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lt"/>
              </a:rPr>
              <a:t>What if access </a:t>
            </a:r>
            <a:r>
              <a:rPr lang="en-US" dirty="0" err="1">
                <a:solidFill>
                  <a:schemeClr val="bg2"/>
                </a:solidFill>
                <a:latin typeface="+mn-lt"/>
              </a:rPr>
              <a:t>vpn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0xb?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Mechanisms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Hardware and OS cooperate to translate addresses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First, hardware checks TLB for virtual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TLB hit, address translation is done; page in physical memory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chemeClr val="bg1"/>
                </a:solidFill>
              </a:rPr>
              <a:t>TLB miss</a:t>
            </a:r>
            <a:r>
              <a:rPr lang="en-US" sz="2400" dirty="0"/>
              <a:t>...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Hardware or OS walk page tables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PTE designates page is present, then page in physical memory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Mechanisms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Hardware and OS cooperate to translate addresses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First, hardware checks TLB for virtual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TLB hit, address translation is done; page in physical memory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chemeClr val="bg1"/>
                </a:solidFill>
              </a:rPr>
              <a:t>TLB miss</a:t>
            </a:r>
            <a:r>
              <a:rPr lang="en-US" sz="2400" dirty="0"/>
              <a:t>...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Hardware or OS walk page tables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PTE designates page is present, then page in physical memory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chemeClr val="bg1"/>
                </a:solidFill>
              </a:rPr>
              <a:t>page fault </a:t>
            </a:r>
            <a:r>
              <a:rPr lang="en-US" sz="2400" dirty="0"/>
              <a:t>(i.e., </a:t>
            </a:r>
            <a:r>
              <a:rPr lang="en-US" sz="2400" dirty="0">
                <a:latin typeface="Courier" charset="0"/>
              </a:rPr>
              <a:t>present</a:t>
            </a:r>
            <a:r>
              <a:rPr lang="en-US" sz="2400" dirty="0"/>
              <a:t> bit is cleared)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Trap into OS (not handled by hardware)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selects victim page in memory to replace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Write victim page out to disk if modified (add </a:t>
            </a:r>
            <a:r>
              <a:rPr lang="en-US" sz="1800" dirty="0">
                <a:latin typeface="Courier" charset="0"/>
              </a:rPr>
              <a:t>dirty</a:t>
            </a:r>
            <a:r>
              <a:rPr lang="en-US" sz="1800" dirty="0"/>
              <a:t> bit to PTE)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reads referenced page from disk into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 is updated, </a:t>
            </a:r>
            <a:r>
              <a:rPr lang="en-US" sz="2000" dirty="0">
                <a:latin typeface="Courier" charset="0"/>
              </a:rPr>
              <a:t>present</a:t>
            </a:r>
            <a:r>
              <a:rPr lang="en-US" sz="2000" dirty="0"/>
              <a:t> bit is set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 continues execution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What should scheduler do?</a:t>
            </a:r>
          </a:p>
        </p:txBody>
      </p:sp>
    </p:spTree>
    <p:extLst>
      <p:ext uri="{BB962C8B-B14F-4D97-AF65-F5344CB8AC3E}">
        <p14:creationId xmlns:p14="http://schemas.microsoft.com/office/powerpoint/2010/main" val="341836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 1 posted</a:t>
            </a:r>
          </a:p>
          <a:p>
            <a:pPr marL="0" indent="-295275">
              <a:buNone/>
            </a:pPr>
            <a:r>
              <a:rPr lang="en-US" dirty="0"/>
              <a:t>P2: </a:t>
            </a:r>
          </a:p>
          <a:p>
            <a:pPr marL="342900" lvl="1" indent="-342900"/>
            <a:r>
              <a:rPr lang="en-US" dirty="0"/>
              <a:t>Due date March </a:t>
            </a:r>
            <a:r>
              <a:rPr lang="en-US" b="1" dirty="0">
                <a:effectLst/>
              </a:rPr>
              <a:t>Mar 2, 2019</a:t>
            </a:r>
            <a:endParaRPr lang="en-US" dirty="0"/>
          </a:p>
          <a:p>
            <a:pPr marL="342900" lvl="1" indent="-342900"/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Exam: Monday, March 11, 8:40 – 10am </a:t>
            </a:r>
            <a:r>
              <a:rPr lang="en-US" dirty="0">
                <a:effectLst/>
              </a:rPr>
              <a:t>Lecture hall.</a:t>
            </a:r>
            <a:endParaRPr lang="en-US" dirty="0"/>
          </a:p>
          <a:p>
            <a:pPr marL="638175" lvl="1" indent="-342900"/>
            <a:r>
              <a:rPr lang="en-US" dirty="0"/>
              <a:t>Closed book, closed notes</a:t>
            </a:r>
          </a:p>
          <a:p>
            <a:pPr marL="638175" lvl="1" indent="-342900"/>
            <a:r>
              <a:rPr lang="en-US" dirty="0"/>
              <a:t>One sample old exam will be posted</a:t>
            </a:r>
          </a:p>
          <a:p>
            <a:pPr marL="638175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2753"/>
            <a:ext cx="8839200" cy="1283167"/>
          </a:xfrm>
        </p:spPr>
        <p:txBody>
          <a:bodyPr/>
          <a:lstStyle/>
          <a:p>
            <a:r>
              <a:rPr lang="en-US" dirty="0"/>
              <a:t>Mechanism for </a:t>
            </a:r>
            <a:br>
              <a:rPr lang="en-US" dirty="0"/>
            </a:br>
            <a:r>
              <a:rPr lang="en-US" dirty="0"/>
              <a:t>Continuing a Process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058151" cy="4297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Continuing a process after a page fault is tricky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Want page fault to be transparent to user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fault may have occurred in middle of instruction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When instruction is being fetched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When data is being loaded or stored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Requires hardware support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chemeClr val="folHlink"/>
                </a:solidFill>
              </a:rPr>
              <a:t>precise interrupts</a:t>
            </a:r>
            <a:r>
              <a:rPr lang="en-US" sz="1800" dirty="0"/>
              <a:t>: stop CPU pipeline such that instructions before faulting instruction have completed, and those after can be restarted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Complexity depends upon instruction set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faulting instruction be restarted from beginning?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Example: </a:t>
            </a:r>
            <a:r>
              <a:rPr lang="en-US" sz="1800" dirty="0">
                <a:latin typeface="Courier" charset="0"/>
              </a:rPr>
              <a:t>move +(SP), R2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Must track side effects so hardware can undo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Policies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5029200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  <a:buNone/>
            </a:pPr>
            <a:r>
              <a:rPr lang="en-US" sz="2800" dirty="0"/>
              <a:t>Goal: Minimize number of page faults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Page faults require milliseconds to handle (reading from disk)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Implication: Plenty of time for OS to make good decision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OS has two decisions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Page selection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When </a:t>
            </a:r>
            <a:r>
              <a:rPr lang="en-US" dirty="0"/>
              <a:t>should a page (or pages) on disk be </a:t>
            </a:r>
            <a:r>
              <a:rPr lang="en-US" b="1" dirty="0"/>
              <a:t>brought into </a:t>
            </a:r>
            <a:r>
              <a:rPr lang="en-US" dirty="0"/>
              <a:t>memory?</a:t>
            </a:r>
          </a:p>
          <a:p>
            <a:pPr lvl="2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Page replacement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Which r</a:t>
            </a:r>
            <a:r>
              <a:rPr lang="en-US" dirty="0"/>
              <a:t>esident page (or pages) in memory should be </a:t>
            </a:r>
            <a:r>
              <a:rPr lang="en-US" b="1" dirty="0"/>
              <a:t>thrown out </a:t>
            </a:r>
            <a:r>
              <a:rPr lang="en-US" dirty="0"/>
              <a:t>to disk?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Hit% = portion of accesses that go straight to RAM </a:t>
            </a:r>
          </a:p>
          <a:p>
            <a:pPr>
              <a:buNone/>
            </a:pPr>
            <a:r>
              <a:rPr lang="en-US" sz="2400" dirty="0"/>
              <a:t>Miss% = portion of accesses that go to disk first </a:t>
            </a:r>
          </a:p>
          <a:p>
            <a:pPr>
              <a:buNone/>
            </a:pPr>
            <a:r>
              <a:rPr lang="en-US" sz="2400" dirty="0"/>
              <a:t>Tm = time for memory access </a:t>
            </a:r>
          </a:p>
          <a:p>
            <a:pPr>
              <a:buNone/>
            </a:pPr>
            <a:r>
              <a:rPr lang="en-US" sz="2400" dirty="0"/>
              <a:t>Td = time for disk access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AMAT = (Hit% * Tm) + (Miss% * Td)</a:t>
            </a:r>
          </a:p>
        </p:txBody>
      </p:sp>
    </p:spTree>
    <p:extLst>
      <p:ext uri="{BB962C8B-B14F-4D97-AF65-F5344CB8AC3E}">
        <p14:creationId xmlns:p14="http://schemas.microsoft.com/office/powerpoint/2010/main" val="4243846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Selection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9154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When should a page be brought from disk into memory?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Demand paging: Load page only when page fault occurs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Intuition: </a:t>
            </a:r>
            <a:r>
              <a:rPr lang="en-US" sz="2000" dirty="0"/>
              <a:t>Wait until page must absolutely be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process starts: No pages are loaded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Problems: Pay cost of page fault for every newly accessed page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Selection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9154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When should a page be brought from disk into memory?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Demand paging: Load page only when page fault occurs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Intuition: </a:t>
            </a:r>
            <a:r>
              <a:rPr lang="en-US" sz="2000" dirty="0"/>
              <a:t>Wait until page must absolutely be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process starts: No pages are loaded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Problems: Pay cost of page fault for every newly accessed page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Prepaging</a:t>
            </a:r>
            <a:r>
              <a:rPr lang="en-US" sz="2400" dirty="0">
                <a:solidFill>
                  <a:schemeClr val="bg1"/>
                </a:solidFill>
              </a:rPr>
              <a:t> (anticipatory, </a:t>
            </a:r>
            <a:r>
              <a:rPr lang="en-US" sz="2400" dirty="0" err="1">
                <a:solidFill>
                  <a:schemeClr val="bg1"/>
                </a:solidFill>
              </a:rPr>
              <a:t>prefetching</a:t>
            </a:r>
            <a:r>
              <a:rPr lang="en-US" sz="2400" dirty="0">
                <a:solidFill>
                  <a:schemeClr val="bg1"/>
                </a:solidFill>
              </a:rPr>
              <a:t>): Load page before referenced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predicts future accesses (</a:t>
            </a:r>
            <a:r>
              <a:rPr lang="en-US" sz="2000" dirty="0">
                <a:solidFill>
                  <a:schemeClr val="folHlink"/>
                </a:solidFill>
              </a:rPr>
              <a:t>oracle</a:t>
            </a:r>
            <a:r>
              <a:rPr lang="en-US" sz="2000" dirty="0"/>
              <a:t>) and brings pages into memory early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dirty="0"/>
              <a:t>Works well for some access patterns (e.g., sequential)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921F07"/>
                </a:solidFill>
              </a:rPr>
              <a:t>Problems?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840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Selection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9154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When should a page be brought from disk into memory?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Demand paging: Load page only when page fault occurs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Intuition: </a:t>
            </a:r>
            <a:r>
              <a:rPr lang="en-US" sz="2000" dirty="0"/>
              <a:t>Wait until page must absolutely be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process starts: No pages are loaded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Problems: Pay cost of page fault for every newly accessed page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Prepaging</a:t>
            </a:r>
            <a:r>
              <a:rPr lang="en-US" sz="2400" dirty="0">
                <a:solidFill>
                  <a:schemeClr val="bg1"/>
                </a:solidFill>
              </a:rPr>
              <a:t> (anticipatory, </a:t>
            </a:r>
            <a:r>
              <a:rPr lang="en-US" sz="2400" dirty="0" err="1">
                <a:solidFill>
                  <a:schemeClr val="bg1"/>
                </a:solidFill>
              </a:rPr>
              <a:t>prefetching</a:t>
            </a:r>
            <a:r>
              <a:rPr lang="en-US" sz="2400" dirty="0">
                <a:solidFill>
                  <a:schemeClr val="bg1"/>
                </a:solidFill>
              </a:rPr>
              <a:t>): Load page before referenced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predicts future accesses (</a:t>
            </a:r>
            <a:r>
              <a:rPr lang="en-US" sz="2000" dirty="0">
                <a:solidFill>
                  <a:schemeClr val="folHlink"/>
                </a:solidFill>
              </a:rPr>
              <a:t>oracle</a:t>
            </a:r>
            <a:r>
              <a:rPr lang="en-US" sz="2000" dirty="0"/>
              <a:t>) and brings pages into memory early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dirty="0"/>
              <a:t>Works well for some access patterns (e.g., sequential)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921F07"/>
                </a:solidFill>
              </a:rPr>
              <a:t>Problems?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Hints: Combine above with user-supplied hints about page references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User specifies: may need page in future, don’t need this page anymore, or sequential access pattern, ...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</a:t>
            </a:r>
            <a:r>
              <a:rPr lang="en-US" sz="2000" dirty="0" err="1">
                <a:latin typeface="Courier" charset="0"/>
              </a:rPr>
              <a:t>madvise</a:t>
            </a:r>
            <a:r>
              <a:rPr lang="en-US" sz="2000" dirty="0">
                <a:latin typeface="Courier" charset="0"/>
              </a:rPr>
              <a:t>()</a:t>
            </a:r>
            <a:r>
              <a:rPr lang="en-US" sz="2000" dirty="0"/>
              <a:t> in Unix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204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Which page in main memory should selected as victim?</a:t>
            </a:r>
          </a:p>
          <a:p>
            <a:pPr lvl="1"/>
            <a:r>
              <a:rPr lang="en-US" sz="2000" dirty="0"/>
              <a:t>Write out victim page to disk if modified (dirty bit set)</a:t>
            </a:r>
          </a:p>
          <a:p>
            <a:pPr lvl="1"/>
            <a:r>
              <a:rPr lang="en-US" sz="2000" dirty="0"/>
              <a:t>If victim page is not modified (clean), just discard</a:t>
            </a:r>
          </a:p>
          <a:p>
            <a:pPr>
              <a:buNone/>
            </a:pPr>
            <a:r>
              <a:rPr lang="en-US" sz="2400" dirty="0"/>
              <a:t>OPT: Replace page not used for longest time in future</a:t>
            </a:r>
          </a:p>
          <a:p>
            <a:pPr lvl="1"/>
            <a:r>
              <a:rPr lang="en-US" sz="2000" dirty="0"/>
              <a:t>Advantages: Guaranteed to minimize number of page faults</a:t>
            </a:r>
          </a:p>
          <a:p>
            <a:pPr lvl="1"/>
            <a:r>
              <a:rPr lang="en-US" sz="2000" dirty="0"/>
              <a:t>Disadvantages: Requires that OS predict the future; </a:t>
            </a:r>
            <a:r>
              <a:rPr lang="en-US" sz="1800" dirty="0"/>
              <a:t>Not practical, but good for comparison</a:t>
            </a:r>
          </a:p>
          <a:p>
            <a:pPr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Replacement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1,2,3,1,2,4,1,4,2,3, 2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11428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92B39A0-E8D5-A548-9C5D-7B6105E50C14}"/>
              </a:ext>
            </a:extLst>
          </p:cNvPr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Replacement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</a:t>
            </a:r>
            <a:r>
              <a:rPr lang="en-US" sz="2800" b="1" dirty="0">
                <a:solidFill>
                  <a:srgbClr val="00B050"/>
                </a:solidFill>
              </a:rPr>
              <a:t>1,2,3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1,2</a:t>
            </a:r>
            <a:r>
              <a:rPr lang="en-US" sz="2800" b="1" dirty="0"/>
              <a:t>,</a:t>
            </a:r>
            <a:r>
              <a:rPr lang="en-US" sz="2800" dirty="0"/>
              <a:t>4,1,4,2,3, 2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28828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 :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F3C8E-E73A-134B-ACCC-D2D8E665FD64}"/>
              </a:ext>
            </a:extLst>
          </p:cNvPr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142531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Replacement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</a:t>
            </a:r>
            <a:r>
              <a:rPr lang="en-US" sz="2800" b="1" dirty="0">
                <a:solidFill>
                  <a:srgbClr val="00B050"/>
                </a:solidFill>
              </a:rPr>
              <a:t>1,2</a:t>
            </a:r>
            <a:r>
              <a:rPr lang="en-US" sz="2800" b="1" dirty="0"/>
              <a:t>,</a:t>
            </a:r>
            <a:r>
              <a:rPr lang="en-US" sz="2800" dirty="0"/>
              <a:t>4,1,4,2,3, 2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 : 3</a:t>
            </a:r>
          </a:p>
        </p:txBody>
      </p:sp>
      <p:sp>
        <p:nvSpPr>
          <p:cNvPr id="111" name="Text Box 105">
            <a:extLst>
              <a:ext uri="{FF2B5EF4-FFF2-40B4-BE49-F238E27FC236}">
                <a16:creationId xmlns:a16="http://schemas.microsoft.com/office/drawing/2014/main" id="{F9B4C3F7-8AAD-AF48-9E3D-15F46BB3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323" y="3034609"/>
            <a:ext cx="700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1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837" y="3589689"/>
            <a:ext cx="881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1C6C73-E588-9F46-8D17-BC8D4852AA19}"/>
              </a:ext>
            </a:extLst>
          </p:cNvPr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27726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4582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OS goal: Support processes when not enough physical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Single process with very large address space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Multiple processes with combined address spaces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User code should be independent of amount of physical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Correctness, if not performance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Virtual memory: OS provides illusion of more physical memory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Why does this work?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Relies on key properties of user processes (workload) and machine architecture (hardware)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Replacement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1,2,3,1,2,</a:t>
            </a:r>
            <a:r>
              <a:rPr lang="en-US" sz="2800" b="1" dirty="0">
                <a:solidFill>
                  <a:srgbClr val="00B050"/>
                </a:solidFill>
              </a:rPr>
              <a:t>4,1</a:t>
            </a:r>
            <a:r>
              <a:rPr lang="en-US" sz="2800" dirty="0"/>
              <a:t>,4,2,3, 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27304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count: 4</a:t>
            </a:r>
          </a:p>
        </p:txBody>
      </p:sp>
      <p:sp>
        <p:nvSpPr>
          <p:cNvPr id="111" name="Text Box 105">
            <a:extLst>
              <a:ext uri="{FF2B5EF4-FFF2-40B4-BE49-F238E27FC236}">
                <a16:creationId xmlns:a16="http://schemas.microsoft.com/office/drawing/2014/main" id="{F9B4C3F7-8AAD-AF48-9E3D-15F46BB3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323" y="3034609"/>
            <a:ext cx="700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1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837" y="3589689"/>
            <a:ext cx="881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2</a:t>
            </a:r>
          </a:p>
        </p:txBody>
      </p:sp>
      <p:sp>
        <p:nvSpPr>
          <p:cNvPr id="132" name="Rectangle 4">
            <a:extLst>
              <a:ext uri="{FF2B5EF4-FFF2-40B4-BE49-F238E27FC236}">
                <a16:creationId xmlns:a16="http://schemas.microsoft.com/office/drawing/2014/main" id="{7E769B5F-2686-D646-9A06-CC14D7F2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5D64F987-EB99-4C45-A46F-DCA5834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4D9EE4C3-B31B-FF49-AF50-B3A9FC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5" name="Text Box 105">
            <a:extLst>
              <a:ext uri="{FF2B5EF4-FFF2-40B4-BE49-F238E27FC236}">
                <a16:creationId xmlns:a16="http://schemas.microsoft.com/office/drawing/2014/main" id="{8812C51E-637A-844E-BEA8-42A21ECA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57" y="4047263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Miss:4, Replace: 3</a:t>
            </a: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17F7D158-693A-5144-80AA-0A5A7974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7" name="Rectangle 5">
            <a:extLst>
              <a:ext uri="{FF2B5EF4-FFF2-40B4-BE49-F238E27FC236}">
                <a16:creationId xmlns:a16="http://schemas.microsoft.com/office/drawing/2014/main" id="{03768F44-966A-364C-9E8C-3207CD26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7BE1EC23-B231-434F-91D0-808CBC1A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52" name="Text Box 105">
            <a:extLst>
              <a:ext uri="{FF2B5EF4-FFF2-40B4-BE49-F238E27FC236}">
                <a16:creationId xmlns:a16="http://schemas.microsoft.com/office/drawing/2014/main" id="{9F974E2B-75FC-784D-8A8C-4FF3141B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342" y="4492621"/>
            <a:ext cx="700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2E28AF-8506-DD43-9692-D7144CB7FAF2}"/>
              </a:ext>
            </a:extLst>
          </p:cNvPr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665223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Replacement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1,2,3,1,2,4,</a:t>
            </a:r>
            <a:r>
              <a:rPr lang="en-US" sz="2800" b="1" dirty="0"/>
              <a:t>1</a:t>
            </a:r>
            <a:r>
              <a:rPr lang="en-US" sz="2800" dirty="0"/>
              <a:t>,</a:t>
            </a:r>
            <a:r>
              <a:rPr lang="en-US" sz="2800" b="1" dirty="0">
                <a:solidFill>
                  <a:srgbClr val="00B050"/>
                </a:solidFill>
              </a:rPr>
              <a:t>4,2,</a:t>
            </a:r>
            <a:r>
              <a:rPr lang="en-US" sz="2800" dirty="0"/>
              <a:t>3, 2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count: 4</a:t>
            </a:r>
          </a:p>
        </p:txBody>
      </p:sp>
      <p:sp>
        <p:nvSpPr>
          <p:cNvPr id="111" name="Text Box 105">
            <a:extLst>
              <a:ext uri="{FF2B5EF4-FFF2-40B4-BE49-F238E27FC236}">
                <a16:creationId xmlns:a16="http://schemas.microsoft.com/office/drawing/2014/main" id="{F9B4C3F7-8AAD-AF48-9E3D-15F46BB3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323" y="3034609"/>
            <a:ext cx="700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1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27" name="Text Box 105">
            <a:extLst>
              <a:ext uri="{FF2B5EF4-FFF2-40B4-BE49-F238E27FC236}">
                <a16:creationId xmlns:a16="http://schemas.microsoft.com/office/drawing/2014/main" id="{5A621ACD-3111-5E46-8D94-256166CB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1" y="4933890"/>
            <a:ext cx="881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Hit: 4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837" y="3589689"/>
            <a:ext cx="881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2</a:t>
            </a:r>
          </a:p>
        </p:txBody>
      </p:sp>
      <p:sp>
        <p:nvSpPr>
          <p:cNvPr id="132" name="Rectangle 4">
            <a:extLst>
              <a:ext uri="{FF2B5EF4-FFF2-40B4-BE49-F238E27FC236}">
                <a16:creationId xmlns:a16="http://schemas.microsoft.com/office/drawing/2014/main" id="{7E769B5F-2686-D646-9A06-CC14D7F2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5D64F987-EB99-4C45-A46F-DCA5834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4D9EE4C3-B31B-FF49-AF50-B3A9FC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5" name="Text Box 105">
            <a:extLst>
              <a:ext uri="{FF2B5EF4-FFF2-40B4-BE49-F238E27FC236}">
                <a16:creationId xmlns:a16="http://schemas.microsoft.com/office/drawing/2014/main" id="{8812C51E-637A-844E-BEA8-42A21ECA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57" y="4047263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Miss:4, Replace: 3</a:t>
            </a: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17F7D158-693A-5144-80AA-0A5A7974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7" name="Rectangle 5">
            <a:extLst>
              <a:ext uri="{FF2B5EF4-FFF2-40B4-BE49-F238E27FC236}">
                <a16:creationId xmlns:a16="http://schemas.microsoft.com/office/drawing/2014/main" id="{03768F44-966A-364C-9E8C-3207CD26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7BE1EC23-B231-434F-91D0-808CBC1A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9" name="Rectangle 4">
            <a:extLst>
              <a:ext uri="{FF2B5EF4-FFF2-40B4-BE49-F238E27FC236}">
                <a16:creationId xmlns:a16="http://schemas.microsoft.com/office/drawing/2014/main" id="{4AE28DA4-D706-3A45-BA83-1AA682D0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0" name="Rectangle 5">
            <a:extLst>
              <a:ext uri="{FF2B5EF4-FFF2-40B4-BE49-F238E27FC236}">
                <a16:creationId xmlns:a16="http://schemas.microsoft.com/office/drawing/2014/main" id="{DF9F0B33-EAAA-AD44-9548-2C6F4B6C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06C68CA5-B355-7842-9A3B-C3DD30808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2" name="Text Box 105">
            <a:extLst>
              <a:ext uri="{FF2B5EF4-FFF2-40B4-BE49-F238E27FC236}">
                <a16:creationId xmlns:a16="http://schemas.microsoft.com/office/drawing/2014/main" id="{5652196C-5701-1747-91F3-E70ACC8B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1" y="5379230"/>
            <a:ext cx="881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Hit: 2</a:t>
            </a:r>
          </a:p>
        </p:txBody>
      </p:sp>
      <p:sp>
        <p:nvSpPr>
          <p:cNvPr id="143" name="Rectangle 4">
            <a:extLst>
              <a:ext uri="{FF2B5EF4-FFF2-40B4-BE49-F238E27FC236}">
                <a16:creationId xmlns:a16="http://schemas.microsoft.com/office/drawing/2014/main" id="{864C98DD-1593-9941-A68F-2639E7E2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4" name="Rectangle 5">
            <a:extLst>
              <a:ext uri="{FF2B5EF4-FFF2-40B4-BE49-F238E27FC236}">
                <a16:creationId xmlns:a16="http://schemas.microsoft.com/office/drawing/2014/main" id="{2BE727CF-FD37-BB4B-8452-CE71C8BC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809D8A53-7FD6-9341-9DDB-0E768B14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52" name="Text Box 105">
            <a:extLst>
              <a:ext uri="{FF2B5EF4-FFF2-40B4-BE49-F238E27FC236}">
                <a16:creationId xmlns:a16="http://schemas.microsoft.com/office/drawing/2014/main" id="{9F974E2B-75FC-784D-8A8C-4FF3141B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342" y="4492621"/>
            <a:ext cx="700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B951A6-8368-134F-AED3-1A0CC8AABC86}"/>
              </a:ext>
            </a:extLst>
          </p:cNvPr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79608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Replacement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1,2,3,1,2,4,</a:t>
            </a:r>
            <a:r>
              <a:rPr lang="en-US" sz="2800" b="1" dirty="0"/>
              <a:t>1</a:t>
            </a:r>
            <a:r>
              <a:rPr lang="en-US" sz="2800" dirty="0"/>
              <a:t>,4,2,</a:t>
            </a:r>
            <a:r>
              <a:rPr lang="en-US" sz="2800" b="1" dirty="0">
                <a:solidFill>
                  <a:srgbClr val="00B050"/>
                </a:solidFill>
              </a:rPr>
              <a:t>3, 2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1692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  AMAT? 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 : 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37169" y="2989882"/>
            <a:ext cx="3532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+mn-lt"/>
              </a:rPr>
              <a:t>5 misses, 4 compulsory misses </a:t>
            </a:r>
          </a:p>
        </p:txBody>
      </p:sp>
      <p:sp>
        <p:nvSpPr>
          <p:cNvPr id="111" name="Text Box 105">
            <a:extLst>
              <a:ext uri="{FF2B5EF4-FFF2-40B4-BE49-F238E27FC236}">
                <a16:creationId xmlns:a16="http://schemas.microsoft.com/office/drawing/2014/main" id="{F9B4C3F7-8AAD-AF48-9E3D-15F46BB3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323" y="3034609"/>
            <a:ext cx="700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1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27" name="Text Box 105">
            <a:extLst>
              <a:ext uri="{FF2B5EF4-FFF2-40B4-BE49-F238E27FC236}">
                <a16:creationId xmlns:a16="http://schemas.microsoft.com/office/drawing/2014/main" id="{5A621ACD-3111-5E46-8D94-256166CB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1" y="4933890"/>
            <a:ext cx="881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Hit: 4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837" y="3589689"/>
            <a:ext cx="881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2</a:t>
            </a:r>
          </a:p>
        </p:txBody>
      </p:sp>
      <p:sp>
        <p:nvSpPr>
          <p:cNvPr id="132" name="Rectangle 4">
            <a:extLst>
              <a:ext uri="{FF2B5EF4-FFF2-40B4-BE49-F238E27FC236}">
                <a16:creationId xmlns:a16="http://schemas.microsoft.com/office/drawing/2014/main" id="{7E769B5F-2686-D646-9A06-CC14D7F2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5D64F987-EB99-4C45-A46F-DCA5834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4D9EE4C3-B31B-FF49-AF50-B3A9FC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5" name="Text Box 105">
            <a:extLst>
              <a:ext uri="{FF2B5EF4-FFF2-40B4-BE49-F238E27FC236}">
                <a16:creationId xmlns:a16="http://schemas.microsoft.com/office/drawing/2014/main" id="{8812C51E-637A-844E-BEA8-42A21ECA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57" y="4047263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Miss:4, Replace: 3</a:t>
            </a: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17F7D158-693A-5144-80AA-0A5A7974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7" name="Rectangle 5">
            <a:extLst>
              <a:ext uri="{FF2B5EF4-FFF2-40B4-BE49-F238E27FC236}">
                <a16:creationId xmlns:a16="http://schemas.microsoft.com/office/drawing/2014/main" id="{03768F44-966A-364C-9E8C-3207CD26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7BE1EC23-B231-434F-91D0-808CBC1A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9" name="Rectangle 4">
            <a:extLst>
              <a:ext uri="{FF2B5EF4-FFF2-40B4-BE49-F238E27FC236}">
                <a16:creationId xmlns:a16="http://schemas.microsoft.com/office/drawing/2014/main" id="{4AE28DA4-D706-3A45-BA83-1AA682D0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0" name="Rectangle 5">
            <a:extLst>
              <a:ext uri="{FF2B5EF4-FFF2-40B4-BE49-F238E27FC236}">
                <a16:creationId xmlns:a16="http://schemas.microsoft.com/office/drawing/2014/main" id="{DF9F0B33-EAAA-AD44-9548-2C6F4B6C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06C68CA5-B355-7842-9A3B-C3DD30808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2" name="Text Box 105">
            <a:extLst>
              <a:ext uri="{FF2B5EF4-FFF2-40B4-BE49-F238E27FC236}">
                <a16:creationId xmlns:a16="http://schemas.microsoft.com/office/drawing/2014/main" id="{5652196C-5701-1747-91F3-E70ACC8B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1" y="5379230"/>
            <a:ext cx="881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Hit: 2</a:t>
            </a:r>
          </a:p>
        </p:txBody>
      </p:sp>
      <p:sp>
        <p:nvSpPr>
          <p:cNvPr id="143" name="Rectangle 4">
            <a:extLst>
              <a:ext uri="{FF2B5EF4-FFF2-40B4-BE49-F238E27FC236}">
                <a16:creationId xmlns:a16="http://schemas.microsoft.com/office/drawing/2014/main" id="{864C98DD-1593-9941-A68F-2639E7E2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4" name="Rectangle 5">
            <a:extLst>
              <a:ext uri="{FF2B5EF4-FFF2-40B4-BE49-F238E27FC236}">
                <a16:creationId xmlns:a16="http://schemas.microsoft.com/office/drawing/2014/main" id="{2BE727CF-FD37-BB4B-8452-CE71C8BC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809D8A53-7FD6-9341-9DDB-0E768B14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7" name="Rectangle 4">
            <a:extLst>
              <a:ext uri="{FF2B5EF4-FFF2-40B4-BE49-F238E27FC236}">
                <a16:creationId xmlns:a16="http://schemas.microsoft.com/office/drawing/2014/main" id="{DD96107E-C743-2349-9242-35622E08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8" name="Rectangle 5">
            <a:extLst>
              <a:ext uri="{FF2B5EF4-FFF2-40B4-BE49-F238E27FC236}">
                <a16:creationId xmlns:a16="http://schemas.microsoft.com/office/drawing/2014/main" id="{DE823B52-5FEB-964C-9047-9273F8E0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49" name="Rectangle 6">
            <a:extLst>
              <a:ext uri="{FF2B5EF4-FFF2-40B4-BE49-F238E27FC236}">
                <a16:creationId xmlns:a16="http://schemas.microsoft.com/office/drawing/2014/main" id="{6BF02B07-8308-384E-8F9B-FB5D14D0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52" name="Text Box 105">
            <a:extLst>
              <a:ext uri="{FF2B5EF4-FFF2-40B4-BE49-F238E27FC236}">
                <a16:creationId xmlns:a16="http://schemas.microsoft.com/office/drawing/2014/main" id="{9F974E2B-75FC-784D-8A8C-4FF3141B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342" y="4492621"/>
            <a:ext cx="700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 1</a:t>
            </a:r>
          </a:p>
        </p:txBody>
      </p:sp>
      <p:sp>
        <p:nvSpPr>
          <p:cNvPr id="153" name="Text Box 105">
            <a:extLst>
              <a:ext uri="{FF2B5EF4-FFF2-40B4-BE49-F238E27FC236}">
                <a16:creationId xmlns:a16="http://schemas.microsoft.com/office/drawing/2014/main" id="{F800092D-743E-C14B-9D08-6276D956D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07" y="5934045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Miss:3, Replace: 1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CB9EAC17-C1AF-924B-A100-4579E6DD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4EFFB4BD-B3E1-5B4F-B1D5-FF06CE75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3D84336A-DAC3-6644-9302-B6890BC6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46" name="Text Box 105">
            <a:extLst>
              <a:ext uri="{FF2B5EF4-FFF2-40B4-BE49-F238E27FC236}">
                <a16:creationId xmlns:a16="http://schemas.microsoft.com/office/drawing/2014/main" id="{F7EC5C67-EF14-FD45-9F14-CBCF6CA1B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164" y="6381690"/>
            <a:ext cx="881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Hit: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A1ECA5-D7D8-524F-B169-653777CC6378}"/>
              </a:ext>
            </a:extLst>
          </p:cNvPr>
          <p:cNvSpPr/>
          <p:nvPr/>
        </p:nvSpPr>
        <p:spPr>
          <a:xfrm>
            <a:off x="4380774" y="469301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AMAT = (Hit% * Tm) + (Miss% * Td)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Assume Tm = 100ns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Assume Td =  1000000 ns (1millisec)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AMAT = 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C1FECF-F013-3646-B408-1E0330BFCF38}"/>
              </a:ext>
            </a:extLst>
          </p:cNvPr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0472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FIFO: Replace page that has been in memory the longest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Intuition: First referenced long time ago, done with it now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Advantages: </a:t>
            </a:r>
            <a:r>
              <a:rPr lang="en-US" sz="1800" dirty="0"/>
              <a:t>Fair: All pages receive equal residency; Easy to implement (circular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Disadvantage: Some pages may always be needed</a:t>
            </a:r>
          </a:p>
        </p:txBody>
      </p:sp>
    </p:spTree>
    <p:extLst>
      <p:ext uri="{BB962C8B-B14F-4D97-AF65-F5344CB8AC3E}">
        <p14:creationId xmlns:p14="http://schemas.microsoft.com/office/powerpoint/2010/main" val="3650074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</a:t>
            </a:r>
            <a:r>
              <a:rPr lang="en-US" sz="2800" b="1" dirty="0">
                <a:solidFill>
                  <a:srgbClr val="00B050"/>
                </a:solidFill>
              </a:rPr>
              <a:t>1,2,3</a:t>
            </a:r>
            <a:r>
              <a:rPr lang="en-US" sz="2800" dirty="0"/>
              <a:t>,1,2,4,1,4,2,3,2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D0261C-2F4A-B043-8E32-A8B9D7A0970C}"/>
              </a:ext>
            </a:extLst>
          </p:cNvPr>
          <p:cNvSpPr txBox="1"/>
          <p:nvPr/>
        </p:nvSpPr>
        <p:spPr>
          <a:xfrm>
            <a:off x="4737169" y="2356120"/>
            <a:ext cx="21970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count: 3</a:t>
            </a:r>
          </a:p>
        </p:txBody>
      </p:sp>
    </p:spTree>
    <p:extLst>
      <p:ext uri="{BB962C8B-B14F-4D97-AF65-F5344CB8AC3E}">
        <p14:creationId xmlns:p14="http://schemas.microsoft.com/office/powerpoint/2010/main" val="788717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</a:t>
            </a:r>
            <a:r>
              <a:rPr lang="en-US" sz="2800" b="1" dirty="0">
                <a:solidFill>
                  <a:srgbClr val="00B050"/>
                </a:solidFill>
              </a:rPr>
              <a:t>1,2,4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1,4,2,3,2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371059" y="302767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count: 4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69" y="4033465"/>
            <a:ext cx="2191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Miss:4, Replace:1</a:t>
            </a:r>
          </a:p>
        </p:txBody>
      </p:sp>
      <p:sp>
        <p:nvSpPr>
          <p:cNvPr id="132" name="Rectangle 4">
            <a:extLst>
              <a:ext uri="{FF2B5EF4-FFF2-40B4-BE49-F238E27FC236}">
                <a16:creationId xmlns:a16="http://schemas.microsoft.com/office/drawing/2014/main" id="{7E769B5F-2686-D646-9A06-CC14D7F2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5D64F987-EB99-4C45-A46F-DCA5834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4D9EE4C3-B31B-FF49-AF50-B3A9FC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48" name="Text Box 105">
            <a:extLst>
              <a:ext uri="{FF2B5EF4-FFF2-40B4-BE49-F238E27FC236}">
                <a16:creationId xmlns:a16="http://schemas.microsoft.com/office/drawing/2014/main" id="{4BB7A381-37AF-464D-9CDF-BD8DBF32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3509248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2</a:t>
            </a:r>
          </a:p>
        </p:txBody>
      </p:sp>
    </p:spTree>
    <p:extLst>
      <p:ext uri="{BB962C8B-B14F-4D97-AF65-F5344CB8AC3E}">
        <p14:creationId xmlns:p14="http://schemas.microsoft.com/office/powerpoint/2010/main" val="414387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1,2,3,1,2,4,</a:t>
            </a:r>
            <a:r>
              <a:rPr lang="en-US" sz="2800" b="1" dirty="0">
                <a:solidFill>
                  <a:srgbClr val="00B050"/>
                </a:solidFill>
              </a:rPr>
              <a:t>1,4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2,3,2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371059" y="302767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count: 5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69" y="4033465"/>
            <a:ext cx="2191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Miss:4, Replace:1</a:t>
            </a:r>
          </a:p>
        </p:txBody>
      </p:sp>
      <p:sp>
        <p:nvSpPr>
          <p:cNvPr id="132" name="Rectangle 4">
            <a:extLst>
              <a:ext uri="{FF2B5EF4-FFF2-40B4-BE49-F238E27FC236}">
                <a16:creationId xmlns:a16="http://schemas.microsoft.com/office/drawing/2014/main" id="{7E769B5F-2686-D646-9A06-CC14D7F2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5D64F987-EB99-4C45-A46F-DCA5834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4D9EE4C3-B31B-FF49-AF50-B3A9FC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5" name="Text Box 105">
            <a:extLst>
              <a:ext uri="{FF2B5EF4-FFF2-40B4-BE49-F238E27FC236}">
                <a16:creationId xmlns:a16="http://schemas.microsoft.com/office/drawing/2014/main" id="{8812C51E-637A-844E-BEA8-42A21ECA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14" y="4518183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Miss:1, Replace:2</a:t>
            </a: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17F7D158-693A-5144-80AA-0A5A7974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7" name="Rectangle 5">
            <a:extLst>
              <a:ext uri="{FF2B5EF4-FFF2-40B4-BE49-F238E27FC236}">
                <a16:creationId xmlns:a16="http://schemas.microsoft.com/office/drawing/2014/main" id="{03768F44-966A-364C-9E8C-3207CD26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7BE1EC23-B231-434F-91D0-808CBC1A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9" name="Rectangle 4">
            <a:extLst>
              <a:ext uri="{FF2B5EF4-FFF2-40B4-BE49-F238E27FC236}">
                <a16:creationId xmlns:a16="http://schemas.microsoft.com/office/drawing/2014/main" id="{4AE28DA4-D706-3A45-BA83-1AA682D0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40" name="Rectangle 5">
            <a:extLst>
              <a:ext uri="{FF2B5EF4-FFF2-40B4-BE49-F238E27FC236}">
                <a16:creationId xmlns:a16="http://schemas.microsoft.com/office/drawing/2014/main" id="{DF9F0B33-EAAA-AD44-9548-2C6F4B6C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06C68CA5-B355-7842-9A3B-C3DD30808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44" name="Text Box 105">
            <a:extLst>
              <a:ext uri="{FF2B5EF4-FFF2-40B4-BE49-F238E27FC236}">
                <a16:creationId xmlns:a16="http://schemas.microsoft.com/office/drawing/2014/main" id="{3FEED9DF-096B-1447-94EF-B75C2DB5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82" y="495326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 Hit: 4</a:t>
            </a:r>
          </a:p>
        </p:txBody>
      </p:sp>
      <p:sp>
        <p:nvSpPr>
          <p:cNvPr id="48" name="Text Box 105">
            <a:extLst>
              <a:ext uri="{FF2B5EF4-FFF2-40B4-BE49-F238E27FC236}">
                <a16:creationId xmlns:a16="http://schemas.microsoft.com/office/drawing/2014/main" id="{4BB7A381-37AF-464D-9CDF-BD8DBF32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3509248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2</a:t>
            </a:r>
          </a:p>
        </p:txBody>
      </p:sp>
    </p:spTree>
    <p:extLst>
      <p:ext uri="{BB962C8B-B14F-4D97-AF65-F5344CB8AC3E}">
        <p14:creationId xmlns:p14="http://schemas.microsoft.com/office/powerpoint/2010/main" val="3975621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1,2,3,1,2,4,1,4,</a:t>
            </a:r>
            <a:r>
              <a:rPr lang="en-US" sz="2800" b="1" dirty="0">
                <a:solidFill>
                  <a:srgbClr val="00B050"/>
                </a:solidFill>
              </a:rPr>
              <a:t>2,3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371059" y="302767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 : 7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69" y="4033465"/>
            <a:ext cx="2191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Miss:4, Replace:1</a:t>
            </a:r>
          </a:p>
        </p:txBody>
      </p:sp>
      <p:sp>
        <p:nvSpPr>
          <p:cNvPr id="132" name="Rectangle 4">
            <a:extLst>
              <a:ext uri="{FF2B5EF4-FFF2-40B4-BE49-F238E27FC236}">
                <a16:creationId xmlns:a16="http://schemas.microsoft.com/office/drawing/2014/main" id="{7E769B5F-2686-D646-9A06-CC14D7F2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5D64F987-EB99-4C45-A46F-DCA5834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4D9EE4C3-B31B-FF49-AF50-B3A9FC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5" name="Text Box 105">
            <a:extLst>
              <a:ext uri="{FF2B5EF4-FFF2-40B4-BE49-F238E27FC236}">
                <a16:creationId xmlns:a16="http://schemas.microsoft.com/office/drawing/2014/main" id="{8812C51E-637A-844E-BEA8-42A21ECA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14" y="4518183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Miss:1, Replace:2</a:t>
            </a: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17F7D158-693A-5144-80AA-0A5A7974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7" name="Rectangle 5">
            <a:extLst>
              <a:ext uri="{FF2B5EF4-FFF2-40B4-BE49-F238E27FC236}">
                <a16:creationId xmlns:a16="http://schemas.microsoft.com/office/drawing/2014/main" id="{03768F44-966A-364C-9E8C-3207CD26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7BE1EC23-B231-434F-91D0-808CBC1A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9" name="Rectangle 4">
            <a:extLst>
              <a:ext uri="{FF2B5EF4-FFF2-40B4-BE49-F238E27FC236}">
                <a16:creationId xmlns:a16="http://schemas.microsoft.com/office/drawing/2014/main" id="{4AE28DA4-D706-3A45-BA83-1AA682D0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40" name="Rectangle 5">
            <a:extLst>
              <a:ext uri="{FF2B5EF4-FFF2-40B4-BE49-F238E27FC236}">
                <a16:creationId xmlns:a16="http://schemas.microsoft.com/office/drawing/2014/main" id="{DF9F0B33-EAAA-AD44-9548-2C6F4B6C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06C68CA5-B355-7842-9A3B-C3DD30808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3" name="Rectangle 4">
            <a:extLst>
              <a:ext uri="{FF2B5EF4-FFF2-40B4-BE49-F238E27FC236}">
                <a16:creationId xmlns:a16="http://schemas.microsoft.com/office/drawing/2014/main" id="{864C98DD-1593-9941-A68F-2639E7E2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4" name="Rectangle 5">
            <a:extLst>
              <a:ext uri="{FF2B5EF4-FFF2-40B4-BE49-F238E27FC236}">
                <a16:creationId xmlns:a16="http://schemas.microsoft.com/office/drawing/2014/main" id="{2BE727CF-FD37-BB4B-8452-CE71C8BC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809D8A53-7FD6-9341-9DDB-0E768B14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6" name="Text Box 105">
            <a:extLst>
              <a:ext uri="{FF2B5EF4-FFF2-40B4-BE49-F238E27FC236}">
                <a16:creationId xmlns:a16="http://schemas.microsoft.com/office/drawing/2014/main" id="{94EB6374-FEE1-3E4B-B622-51C295F73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9" y="5920706"/>
            <a:ext cx="2176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Miss:3, Replace:4</a:t>
            </a:r>
          </a:p>
        </p:txBody>
      </p:sp>
      <p:sp>
        <p:nvSpPr>
          <p:cNvPr id="147" name="Rectangle 4">
            <a:extLst>
              <a:ext uri="{FF2B5EF4-FFF2-40B4-BE49-F238E27FC236}">
                <a16:creationId xmlns:a16="http://schemas.microsoft.com/office/drawing/2014/main" id="{DD96107E-C743-2349-9242-35622E08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8" name="Rectangle 5">
            <a:extLst>
              <a:ext uri="{FF2B5EF4-FFF2-40B4-BE49-F238E27FC236}">
                <a16:creationId xmlns:a16="http://schemas.microsoft.com/office/drawing/2014/main" id="{DE823B52-5FEB-964C-9047-9273F8E0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9" name="Rectangle 6">
            <a:extLst>
              <a:ext uri="{FF2B5EF4-FFF2-40B4-BE49-F238E27FC236}">
                <a16:creationId xmlns:a16="http://schemas.microsoft.com/office/drawing/2014/main" id="{6BF02B07-8308-384E-8F9B-FB5D14D0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44" name="Text Box 105">
            <a:extLst>
              <a:ext uri="{FF2B5EF4-FFF2-40B4-BE49-F238E27FC236}">
                <a16:creationId xmlns:a16="http://schemas.microsoft.com/office/drawing/2014/main" id="{3FEED9DF-096B-1447-94EF-B75C2DB5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82" y="495326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 Hit: 4</a:t>
            </a:r>
          </a:p>
        </p:txBody>
      </p:sp>
      <p:sp>
        <p:nvSpPr>
          <p:cNvPr id="48" name="Text Box 105">
            <a:extLst>
              <a:ext uri="{FF2B5EF4-FFF2-40B4-BE49-F238E27FC236}">
                <a16:creationId xmlns:a16="http://schemas.microsoft.com/office/drawing/2014/main" id="{4BB7A381-37AF-464D-9CDF-BD8DBF32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3509248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2</a:t>
            </a:r>
          </a:p>
        </p:txBody>
      </p:sp>
      <p:sp>
        <p:nvSpPr>
          <p:cNvPr id="49" name="Text Box 105">
            <a:extLst>
              <a:ext uri="{FF2B5EF4-FFF2-40B4-BE49-F238E27FC236}">
                <a16:creationId xmlns:a16="http://schemas.microsoft.com/office/drawing/2014/main" id="{7CE66C09-F275-FF4E-8338-5E4E0322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23" y="5428030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Miss:2, Replace:3</a:t>
            </a:r>
          </a:p>
        </p:txBody>
      </p:sp>
    </p:spTree>
    <p:extLst>
      <p:ext uri="{BB962C8B-B14F-4D97-AF65-F5344CB8AC3E}">
        <p14:creationId xmlns:p14="http://schemas.microsoft.com/office/powerpoint/2010/main" val="338907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1,2,3,1,2,4,1,4,2,3,</a:t>
            </a:r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371059" y="302767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 : 7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69" y="4033465"/>
            <a:ext cx="2191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Miss:4, Replace:1</a:t>
            </a:r>
          </a:p>
        </p:txBody>
      </p:sp>
      <p:sp>
        <p:nvSpPr>
          <p:cNvPr id="132" name="Rectangle 4">
            <a:extLst>
              <a:ext uri="{FF2B5EF4-FFF2-40B4-BE49-F238E27FC236}">
                <a16:creationId xmlns:a16="http://schemas.microsoft.com/office/drawing/2014/main" id="{7E769B5F-2686-D646-9A06-CC14D7F2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5D64F987-EB99-4C45-A46F-DCA5834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4D9EE4C3-B31B-FF49-AF50-B3A9FC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5" name="Text Box 105">
            <a:extLst>
              <a:ext uri="{FF2B5EF4-FFF2-40B4-BE49-F238E27FC236}">
                <a16:creationId xmlns:a16="http://schemas.microsoft.com/office/drawing/2014/main" id="{8812C51E-637A-844E-BEA8-42A21ECA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14" y="4518183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Miss:1, Replace:2</a:t>
            </a: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17F7D158-693A-5144-80AA-0A5A7974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7" name="Rectangle 5">
            <a:extLst>
              <a:ext uri="{FF2B5EF4-FFF2-40B4-BE49-F238E27FC236}">
                <a16:creationId xmlns:a16="http://schemas.microsoft.com/office/drawing/2014/main" id="{03768F44-966A-364C-9E8C-3207CD26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7BE1EC23-B231-434F-91D0-808CBC1A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9" name="Rectangle 4">
            <a:extLst>
              <a:ext uri="{FF2B5EF4-FFF2-40B4-BE49-F238E27FC236}">
                <a16:creationId xmlns:a16="http://schemas.microsoft.com/office/drawing/2014/main" id="{4AE28DA4-D706-3A45-BA83-1AA682D0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40" name="Rectangle 5">
            <a:extLst>
              <a:ext uri="{FF2B5EF4-FFF2-40B4-BE49-F238E27FC236}">
                <a16:creationId xmlns:a16="http://schemas.microsoft.com/office/drawing/2014/main" id="{DF9F0B33-EAAA-AD44-9548-2C6F4B6C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06C68CA5-B355-7842-9A3B-C3DD30808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3" name="Rectangle 4">
            <a:extLst>
              <a:ext uri="{FF2B5EF4-FFF2-40B4-BE49-F238E27FC236}">
                <a16:creationId xmlns:a16="http://schemas.microsoft.com/office/drawing/2014/main" id="{864C98DD-1593-9941-A68F-2639E7E2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4" name="Rectangle 5">
            <a:extLst>
              <a:ext uri="{FF2B5EF4-FFF2-40B4-BE49-F238E27FC236}">
                <a16:creationId xmlns:a16="http://schemas.microsoft.com/office/drawing/2014/main" id="{2BE727CF-FD37-BB4B-8452-CE71C8BC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809D8A53-7FD6-9341-9DDB-0E768B14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6" name="Text Box 105">
            <a:extLst>
              <a:ext uri="{FF2B5EF4-FFF2-40B4-BE49-F238E27FC236}">
                <a16:creationId xmlns:a16="http://schemas.microsoft.com/office/drawing/2014/main" id="{94EB6374-FEE1-3E4B-B622-51C295F73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9" y="5920706"/>
            <a:ext cx="2176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Miss:3, Replace:4</a:t>
            </a:r>
          </a:p>
        </p:txBody>
      </p:sp>
      <p:sp>
        <p:nvSpPr>
          <p:cNvPr id="147" name="Rectangle 4">
            <a:extLst>
              <a:ext uri="{FF2B5EF4-FFF2-40B4-BE49-F238E27FC236}">
                <a16:creationId xmlns:a16="http://schemas.microsoft.com/office/drawing/2014/main" id="{DD96107E-C743-2349-9242-35622E08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8" name="Rectangle 5">
            <a:extLst>
              <a:ext uri="{FF2B5EF4-FFF2-40B4-BE49-F238E27FC236}">
                <a16:creationId xmlns:a16="http://schemas.microsoft.com/office/drawing/2014/main" id="{DE823B52-5FEB-964C-9047-9273F8E0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9" name="Rectangle 6">
            <a:extLst>
              <a:ext uri="{FF2B5EF4-FFF2-40B4-BE49-F238E27FC236}">
                <a16:creationId xmlns:a16="http://schemas.microsoft.com/office/drawing/2014/main" id="{6BF02B07-8308-384E-8F9B-FB5D14D0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44" name="Text Box 105">
            <a:extLst>
              <a:ext uri="{FF2B5EF4-FFF2-40B4-BE49-F238E27FC236}">
                <a16:creationId xmlns:a16="http://schemas.microsoft.com/office/drawing/2014/main" id="{3FEED9DF-096B-1447-94EF-B75C2DB5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82" y="495326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 Hit: 4</a:t>
            </a:r>
          </a:p>
        </p:txBody>
      </p:sp>
      <p:sp>
        <p:nvSpPr>
          <p:cNvPr id="48" name="Text Box 105">
            <a:extLst>
              <a:ext uri="{FF2B5EF4-FFF2-40B4-BE49-F238E27FC236}">
                <a16:creationId xmlns:a16="http://schemas.microsoft.com/office/drawing/2014/main" id="{4BB7A381-37AF-464D-9CDF-BD8DBF32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3509248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2</a:t>
            </a:r>
          </a:p>
        </p:txBody>
      </p:sp>
      <p:sp>
        <p:nvSpPr>
          <p:cNvPr id="49" name="Text Box 105">
            <a:extLst>
              <a:ext uri="{FF2B5EF4-FFF2-40B4-BE49-F238E27FC236}">
                <a16:creationId xmlns:a16="http://schemas.microsoft.com/office/drawing/2014/main" id="{7CE66C09-F275-FF4E-8338-5E4E0322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23" y="5428030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Miss:2, Replace:3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07805139-B3D4-554D-A2AA-FBFC7ED2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640943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EE98A03E-70F3-904F-8C88-E5A9C3F8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640943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570EF966-56F2-9D49-9F50-CFBD82F7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640943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53" name="Text Box 105">
            <a:extLst>
              <a:ext uri="{FF2B5EF4-FFF2-40B4-BE49-F238E27FC236}">
                <a16:creationId xmlns:a16="http://schemas.microsoft.com/office/drawing/2014/main" id="{2E999E72-0E6E-4E46-B3A6-DDAE51C5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82" y="6436276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2</a:t>
            </a:r>
          </a:p>
        </p:txBody>
      </p:sp>
    </p:spTree>
    <p:extLst>
      <p:ext uri="{BB962C8B-B14F-4D97-AF65-F5344CB8AC3E}">
        <p14:creationId xmlns:p14="http://schemas.microsoft.com/office/powerpoint/2010/main" val="2661138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1,2,3,1,2,4,</a:t>
            </a:r>
            <a:r>
              <a:rPr lang="en-US" sz="2800" b="1" dirty="0"/>
              <a:t>1</a:t>
            </a:r>
            <a:r>
              <a:rPr lang="en-US" sz="2800" dirty="0"/>
              <a:t>,4,2,3,2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371059" y="302767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37168" y="3001417"/>
            <a:ext cx="425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+mn-lt"/>
              </a:rPr>
              <a:t>7 total misses, 4 compulsory misses 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69" y="4033465"/>
            <a:ext cx="2191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Miss:4, Replace:1</a:t>
            </a:r>
          </a:p>
        </p:txBody>
      </p:sp>
      <p:sp>
        <p:nvSpPr>
          <p:cNvPr id="132" name="Rectangle 4">
            <a:extLst>
              <a:ext uri="{FF2B5EF4-FFF2-40B4-BE49-F238E27FC236}">
                <a16:creationId xmlns:a16="http://schemas.microsoft.com/office/drawing/2014/main" id="{7E769B5F-2686-D646-9A06-CC14D7F2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5D64F987-EB99-4C45-A46F-DCA5834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4D9EE4C3-B31B-FF49-AF50-B3A9FC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5" name="Text Box 105">
            <a:extLst>
              <a:ext uri="{FF2B5EF4-FFF2-40B4-BE49-F238E27FC236}">
                <a16:creationId xmlns:a16="http://schemas.microsoft.com/office/drawing/2014/main" id="{8812C51E-637A-844E-BEA8-42A21ECA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14" y="4518183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Miss:1, Replace:2</a:t>
            </a: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17F7D158-693A-5144-80AA-0A5A7974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7" name="Rectangle 5">
            <a:extLst>
              <a:ext uri="{FF2B5EF4-FFF2-40B4-BE49-F238E27FC236}">
                <a16:creationId xmlns:a16="http://schemas.microsoft.com/office/drawing/2014/main" id="{03768F44-966A-364C-9E8C-3207CD26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7BE1EC23-B231-434F-91D0-808CBC1A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9" name="Rectangle 4">
            <a:extLst>
              <a:ext uri="{FF2B5EF4-FFF2-40B4-BE49-F238E27FC236}">
                <a16:creationId xmlns:a16="http://schemas.microsoft.com/office/drawing/2014/main" id="{4AE28DA4-D706-3A45-BA83-1AA682D0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40" name="Rectangle 5">
            <a:extLst>
              <a:ext uri="{FF2B5EF4-FFF2-40B4-BE49-F238E27FC236}">
                <a16:creationId xmlns:a16="http://schemas.microsoft.com/office/drawing/2014/main" id="{DF9F0B33-EAAA-AD44-9548-2C6F4B6C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06C68CA5-B355-7842-9A3B-C3DD30808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3" name="Rectangle 4">
            <a:extLst>
              <a:ext uri="{FF2B5EF4-FFF2-40B4-BE49-F238E27FC236}">
                <a16:creationId xmlns:a16="http://schemas.microsoft.com/office/drawing/2014/main" id="{864C98DD-1593-9941-A68F-2639E7E2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4" name="Rectangle 5">
            <a:extLst>
              <a:ext uri="{FF2B5EF4-FFF2-40B4-BE49-F238E27FC236}">
                <a16:creationId xmlns:a16="http://schemas.microsoft.com/office/drawing/2014/main" id="{2BE727CF-FD37-BB4B-8452-CE71C8BC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809D8A53-7FD6-9341-9DDB-0E768B14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6" name="Text Box 105">
            <a:extLst>
              <a:ext uri="{FF2B5EF4-FFF2-40B4-BE49-F238E27FC236}">
                <a16:creationId xmlns:a16="http://schemas.microsoft.com/office/drawing/2014/main" id="{94EB6374-FEE1-3E4B-B622-51C295F73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9" y="5920706"/>
            <a:ext cx="2176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Miss:3, Replace:4</a:t>
            </a:r>
          </a:p>
        </p:txBody>
      </p:sp>
      <p:sp>
        <p:nvSpPr>
          <p:cNvPr id="147" name="Rectangle 4">
            <a:extLst>
              <a:ext uri="{FF2B5EF4-FFF2-40B4-BE49-F238E27FC236}">
                <a16:creationId xmlns:a16="http://schemas.microsoft.com/office/drawing/2014/main" id="{DD96107E-C743-2349-9242-35622E08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8" name="Rectangle 5">
            <a:extLst>
              <a:ext uri="{FF2B5EF4-FFF2-40B4-BE49-F238E27FC236}">
                <a16:creationId xmlns:a16="http://schemas.microsoft.com/office/drawing/2014/main" id="{DE823B52-5FEB-964C-9047-9273F8E0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9" name="Rectangle 6">
            <a:extLst>
              <a:ext uri="{FF2B5EF4-FFF2-40B4-BE49-F238E27FC236}">
                <a16:creationId xmlns:a16="http://schemas.microsoft.com/office/drawing/2014/main" id="{6BF02B07-8308-384E-8F9B-FB5D14D0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44" name="Text Box 105">
            <a:extLst>
              <a:ext uri="{FF2B5EF4-FFF2-40B4-BE49-F238E27FC236}">
                <a16:creationId xmlns:a16="http://schemas.microsoft.com/office/drawing/2014/main" id="{3FEED9DF-096B-1447-94EF-B75C2DB5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82" y="495326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 Hit: 4</a:t>
            </a:r>
          </a:p>
        </p:txBody>
      </p:sp>
      <p:sp>
        <p:nvSpPr>
          <p:cNvPr id="48" name="Text Box 105">
            <a:extLst>
              <a:ext uri="{FF2B5EF4-FFF2-40B4-BE49-F238E27FC236}">
                <a16:creationId xmlns:a16="http://schemas.microsoft.com/office/drawing/2014/main" id="{4BB7A381-37AF-464D-9CDF-BD8DBF32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3509248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2</a:t>
            </a:r>
          </a:p>
        </p:txBody>
      </p:sp>
      <p:sp>
        <p:nvSpPr>
          <p:cNvPr id="49" name="Text Box 105">
            <a:extLst>
              <a:ext uri="{FF2B5EF4-FFF2-40B4-BE49-F238E27FC236}">
                <a16:creationId xmlns:a16="http://schemas.microsoft.com/office/drawing/2014/main" id="{7CE66C09-F275-FF4E-8338-5E4E0322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23" y="5428030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Miss:2, Replace:3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07805139-B3D4-554D-A2AA-FBFC7ED2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640943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EE98A03E-70F3-904F-8C88-E5A9C3F8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640943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570EF966-56F2-9D49-9F50-CFBD82F7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6409437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53" name="Text Box 105">
            <a:extLst>
              <a:ext uri="{FF2B5EF4-FFF2-40B4-BE49-F238E27FC236}">
                <a16:creationId xmlns:a16="http://schemas.microsoft.com/office/drawing/2014/main" id="{2E999E72-0E6E-4E46-B3A6-DDAE51C5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82" y="6436276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AD2B1D-7099-F545-84B2-4483671CDA97}"/>
              </a:ext>
            </a:extLst>
          </p:cNvPr>
          <p:cNvSpPr/>
          <p:nvPr/>
        </p:nvSpPr>
        <p:spPr>
          <a:xfrm>
            <a:off x="4300379" y="404112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AMAT = (Hit% * Tm) + (Miss% * Td)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Assume Tm = 100ns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Assume Td =  1000000 ns (1millisec)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AMAT = ?</a:t>
            </a:r>
          </a:p>
        </p:txBody>
      </p:sp>
    </p:spTree>
    <p:extLst>
      <p:ext uri="{BB962C8B-B14F-4D97-AF65-F5344CB8AC3E}">
        <p14:creationId xmlns:p14="http://schemas.microsoft.com/office/powerpoint/2010/main" val="10295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299014" y="2972432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293645" y="527616"/>
            <a:ext cx="2018110" cy="265058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DCDEE0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299014" y="330399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768548" y="825004"/>
            <a:ext cx="1018406" cy="104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63" name="Shape 63"/>
          <p:cNvSpPr/>
          <p:nvPr/>
        </p:nvSpPr>
        <p:spPr>
          <a:xfrm>
            <a:off x="1603811" y="823391"/>
            <a:ext cx="1397776" cy="65996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51318" y="806556"/>
            <a:ext cx="2393668" cy="3122340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763556" y="425053"/>
            <a:ext cx="1905967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Virtual Memory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 – Replace Least Recently Used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6443" y="1401172"/>
            <a:ext cx="8458200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Page reference string: 1,2,3,1,2,4,1,4,2,3,2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667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048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971800" y="1752600"/>
            <a:ext cx="660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21" name="Text Box 97"/>
          <p:cNvSpPr txBox="1">
            <a:spLocks noChangeArrowheads="1"/>
          </p:cNvSpPr>
          <p:nvPr/>
        </p:nvSpPr>
        <p:spPr bwMode="auto">
          <a:xfrm>
            <a:off x="1182618" y="2149574"/>
            <a:ext cx="13495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Miss: 1,2,3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371059" y="302767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467600" y="1441380"/>
            <a:ext cx="5385672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dirty="0">
                <a:solidFill>
                  <a:srgbClr val="921F07"/>
                </a:solidFill>
              </a:rPr>
              <a:t>Three pages</a:t>
            </a:r>
            <a:br>
              <a:rPr lang="en-US" sz="1400" dirty="0">
                <a:solidFill>
                  <a:srgbClr val="921F07"/>
                </a:solidFill>
              </a:rPr>
            </a:br>
            <a:r>
              <a:rPr lang="en-US" sz="1400" dirty="0">
                <a:solidFill>
                  <a:srgbClr val="921F07"/>
                </a:solidFill>
              </a:rPr>
              <a:t>of physical memory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7169" y="2356120"/>
            <a:ext cx="11428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Metric:</a:t>
            </a:r>
            <a:br>
              <a:rPr lang="en-US" sz="1600" dirty="0">
                <a:solidFill>
                  <a:schemeClr val="bg2"/>
                </a:solidFill>
                <a:latin typeface="+mn-lt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</a:rPr>
              <a:t>Miss count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1329" y="2274514"/>
            <a:ext cx="2503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+mn-lt"/>
              </a:rPr>
              <a:t>5 total misses </a:t>
            </a:r>
          </a:p>
          <a:p>
            <a:r>
              <a:rPr lang="en-US" sz="2000" dirty="0">
                <a:solidFill>
                  <a:schemeClr val="bg2"/>
                </a:solidFill>
                <a:latin typeface="+mn-lt"/>
              </a:rPr>
              <a:t>4 compulsory misses 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3FC026D5-FCAF-CC41-BFAF-DCDFE35A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E2C0BDFE-50FC-D647-B9F3-C22CAA0F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4B8E38A8-5373-5049-91D3-BBADCEF8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60A588DB-8C4A-A747-85B7-BFC8BD9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AC630A3D-7347-9142-92D5-72ADC5E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E6BD9748-9D7E-0540-9BBF-F7DE7354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3374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131" name="Text Box 105">
            <a:extLst>
              <a:ext uri="{FF2B5EF4-FFF2-40B4-BE49-F238E27FC236}">
                <a16:creationId xmlns:a16="http://schemas.microsoft.com/office/drawing/2014/main" id="{106924F6-54FC-6446-8018-40D8193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69" y="4033465"/>
            <a:ext cx="2191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Miss:4, Replace:3</a:t>
            </a:r>
          </a:p>
        </p:txBody>
      </p:sp>
      <p:sp>
        <p:nvSpPr>
          <p:cNvPr id="132" name="Rectangle 4">
            <a:extLst>
              <a:ext uri="{FF2B5EF4-FFF2-40B4-BE49-F238E27FC236}">
                <a16:creationId xmlns:a16="http://schemas.microsoft.com/office/drawing/2014/main" id="{7E769B5F-2686-D646-9A06-CC14D7F2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5D64F987-EB99-4C45-A46F-DCA58345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4D9EE4C3-B31B-FF49-AF50-B3A9FCE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17F7D158-693A-5144-80AA-0A5A7974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37" name="Rectangle 5">
            <a:extLst>
              <a:ext uri="{FF2B5EF4-FFF2-40B4-BE49-F238E27FC236}">
                <a16:creationId xmlns:a16="http://schemas.microsoft.com/office/drawing/2014/main" id="{03768F44-966A-364C-9E8C-3207CD26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7BE1EC23-B231-434F-91D0-808CBC1A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39" name="Rectangle 4">
            <a:extLst>
              <a:ext uri="{FF2B5EF4-FFF2-40B4-BE49-F238E27FC236}">
                <a16:creationId xmlns:a16="http://schemas.microsoft.com/office/drawing/2014/main" id="{4AE28DA4-D706-3A45-BA83-1AA682D0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0" name="Rectangle 5">
            <a:extLst>
              <a:ext uri="{FF2B5EF4-FFF2-40B4-BE49-F238E27FC236}">
                <a16:creationId xmlns:a16="http://schemas.microsoft.com/office/drawing/2014/main" id="{DF9F0B33-EAAA-AD44-9548-2C6F4B6C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06C68CA5-B355-7842-9A3B-C3DD30808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3" name="Rectangle 4">
            <a:extLst>
              <a:ext uri="{FF2B5EF4-FFF2-40B4-BE49-F238E27FC236}">
                <a16:creationId xmlns:a16="http://schemas.microsoft.com/office/drawing/2014/main" id="{864C98DD-1593-9941-A68F-2639E7E2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44" name="Rectangle 5">
            <a:extLst>
              <a:ext uri="{FF2B5EF4-FFF2-40B4-BE49-F238E27FC236}">
                <a16:creationId xmlns:a16="http://schemas.microsoft.com/office/drawing/2014/main" id="{2BE727CF-FD37-BB4B-8452-CE71C8BC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809D8A53-7FD6-9341-9DDB-0E768B14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6" name="Text Box 105">
            <a:extLst>
              <a:ext uri="{FF2B5EF4-FFF2-40B4-BE49-F238E27FC236}">
                <a16:creationId xmlns:a16="http://schemas.microsoft.com/office/drawing/2014/main" id="{94EB6374-FEE1-3E4B-B622-51C295F73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9" y="5867400"/>
            <a:ext cx="2176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Miss:3, Replace:1</a:t>
            </a:r>
          </a:p>
        </p:txBody>
      </p:sp>
      <p:sp>
        <p:nvSpPr>
          <p:cNvPr id="147" name="Rectangle 4">
            <a:extLst>
              <a:ext uri="{FF2B5EF4-FFF2-40B4-BE49-F238E27FC236}">
                <a16:creationId xmlns:a16="http://schemas.microsoft.com/office/drawing/2014/main" id="{DD96107E-C743-2349-9242-35622E08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48" name="Rectangle 5">
            <a:extLst>
              <a:ext uri="{FF2B5EF4-FFF2-40B4-BE49-F238E27FC236}">
                <a16:creationId xmlns:a16="http://schemas.microsoft.com/office/drawing/2014/main" id="{DE823B52-5FEB-964C-9047-9273F8E0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49" name="Rectangle 6">
            <a:extLst>
              <a:ext uri="{FF2B5EF4-FFF2-40B4-BE49-F238E27FC236}">
                <a16:creationId xmlns:a16="http://schemas.microsoft.com/office/drawing/2014/main" id="{6BF02B07-8308-384E-8F9B-FB5D14D0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44" name="Text Box 105">
            <a:extLst>
              <a:ext uri="{FF2B5EF4-FFF2-40B4-BE49-F238E27FC236}">
                <a16:creationId xmlns:a16="http://schemas.microsoft.com/office/drawing/2014/main" id="{3FEED9DF-096B-1447-94EF-B75C2DB5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44" y="4949654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 Hit: 4</a:t>
            </a:r>
          </a:p>
        </p:txBody>
      </p:sp>
      <p:sp>
        <p:nvSpPr>
          <p:cNvPr id="48" name="Text Box 105">
            <a:extLst>
              <a:ext uri="{FF2B5EF4-FFF2-40B4-BE49-F238E27FC236}">
                <a16:creationId xmlns:a16="http://schemas.microsoft.com/office/drawing/2014/main" id="{4BB7A381-37AF-464D-9CDF-BD8DBF32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3509248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2</a:t>
            </a:r>
          </a:p>
        </p:txBody>
      </p:sp>
      <p:sp>
        <p:nvSpPr>
          <p:cNvPr id="45" name="Text Box 105">
            <a:extLst>
              <a:ext uri="{FF2B5EF4-FFF2-40B4-BE49-F238E27FC236}">
                <a16:creationId xmlns:a16="http://schemas.microsoft.com/office/drawing/2014/main" id="{4575B81F-8B30-1E43-8AAE-1ECD3137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4514018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Hit: 1</a:t>
            </a:r>
          </a:p>
        </p:txBody>
      </p:sp>
      <p:sp>
        <p:nvSpPr>
          <p:cNvPr id="46" name="Text Box 105">
            <a:extLst>
              <a:ext uri="{FF2B5EF4-FFF2-40B4-BE49-F238E27FC236}">
                <a16:creationId xmlns:a16="http://schemas.microsoft.com/office/drawing/2014/main" id="{B34113A3-3CF1-744C-AE37-599544BF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44" y="5436211"/>
            <a:ext cx="231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 Hit: 2</a:t>
            </a:r>
          </a:p>
        </p:txBody>
      </p:sp>
      <p:sp>
        <p:nvSpPr>
          <p:cNvPr id="47" name="Text Box 105">
            <a:extLst>
              <a:ext uri="{FF2B5EF4-FFF2-40B4-BE49-F238E27FC236}">
                <a16:creationId xmlns:a16="http://schemas.microsoft.com/office/drawing/2014/main" id="{C09599CC-32F2-E34A-8056-1996DDA1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16" y="6371930"/>
            <a:ext cx="2176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	   Hit: 2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98B0AAB4-91E2-0947-9E89-1842DDFC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577" y="639482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F87489FC-4AD0-004F-8727-75AF2979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577" y="639482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2A3E3348-DB64-464E-A00D-8FF767E7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577" y="639482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8753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 Comparison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058151" cy="42973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Add more physical memory, what happens to performance?</a:t>
            </a:r>
          </a:p>
          <a:p>
            <a:pPr lvl="1"/>
            <a:r>
              <a:rPr lang="en-US" sz="2400" dirty="0"/>
              <a:t>LRU, OPT: Add more memory, guaranteed to have fewer (or same number of) page faults</a:t>
            </a:r>
          </a:p>
          <a:p>
            <a:pPr lvl="2"/>
            <a:r>
              <a:rPr lang="en-US" sz="2400" dirty="0"/>
              <a:t>Smaller memory sizes are guaranteed to contain a subset of larger memory sizes</a:t>
            </a:r>
          </a:p>
          <a:p>
            <a:pPr lvl="2"/>
            <a:r>
              <a:rPr lang="en-US" sz="2400" dirty="0">
                <a:solidFill>
                  <a:srgbClr val="333333"/>
                </a:solidFill>
              </a:rPr>
              <a:t>Stack property: smaller cache always subset of bigger</a:t>
            </a:r>
          </a:p>
          <a:p>
            <a:pPr lvl="2"/>
            <a:endParaRPr lang="en-US" sz="2400" dirty="0">
              <a:solidFill>
                <a:srgbClr val="333333"/>
              </a:solidFill>
            </a:endParaRPr>
          </a:p>
          <a:p>
            <a:pPr lvl="1"/>
            <a:r>
              <a:rPr lang="en-US" sz="2400" dirty="0"/>
              <a:t>FIFO: Add more memory, usually have fewer page faults</a:t>
            </a:r>
          </a:p>
          <a:p>
            <a:pPr lvl="2"/>
            <a:r>
              <a:rPr lang="en-US" sz="2400" dirty="0" err="1"/>
              <a:t>Belady’s</a:t>
            </a:r>
            <a:r>
              <a:rPr lang="en-US" sz="2400" dirty="0"/>
              <a:t> anomaly: May actually have </a:t>
            </a:r>
            <a:r>
              <a:rPr lang="en-US" sz="2400" dirty="0">
                <a:solidFill>
                  <a:schemeClr val="hlink"/>
                </a:solidFill>
              </a:rPr>
              <a:t>more</a:t>
            </a:r>
            <a:r>
              <a:rPr lang="en-US" sz="2400" dirty="0"/>
              <a:t> page faults!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err="1">
                <a:solidFill>
                  <a:srgbClr val="FFFFFF"/>
                </a:solidFill>
              </a:rPr>
              <a:t>Fifo</a:t>
            </a:r>
            <a:r>
              <a:rPr lang="en-US" sz="4600" dirty="0">
                <a:solidFill>
                  <a:srgbClr val="FFFFFF"/>
                </a:solidFill>
              </a:rPr>
              <a:t> Performance may Decrease!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818" y="1676400"/>
            <a:ext cx="80055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Consider access stream: </a:t>
            </a:r>
            <a:r>
              <a:rPr lang="en-US" sz="2400" dirty="0">
                <a:solidFill>
                  <a:schemeClr val="bg1"/>
                </a:solidFill>
              </a:rPr>
              <a:t>1, 2, 3, 4, 1, 2, 5, 1, 2, 3, 4, 5 </a:t>
            </a:r>
            <a:endParaRPr lang="en-US" sz="24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endParaRPr lang="en-US" sz="24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Consider physical memory size: 3 pages vs. 4 pages</a:t>
            </a:r>
          </a:p>
          <a:p>
            <a:endParaRPr lang="en-US" sz="24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How many misses with FIFO?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411343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3 pages: 9 misses</a:t>
            </a:r>
          </a:p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4 pages: 10 misses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2753"/>
            <a:ext cx="8686800" cy="1283167"/>
          </a:xfrm>
        </p:spPr>
        <p:txBody>
          <a:bodyPr/>
          <a:lstStyle/>
          <a:p>
            <a:r>
              <a:rPr lang="en-US" dirty="0"/>
              <a:t>Problems with </a:t>
            </a:r>
            <a:br>
              <a:rPr lang="en-US" dirty="0"/>
            </a:br>
            <a:r>
              <a:rPr lang="en-US" dirty="0"/>
              <a:t>LRU-based Replacement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LRU does not consider frequency of accesses</a:t>
            </a:r>
          </a:p>
          <a:p>
            <a:pPr lvl="1"/>
            <a:r>
              <a:rPr lang="en-US" sz="2000" dirty="0"/>
              <a:t>Is a page accessed </a:t>
            </a:r>
            <a:r>
              <a:rPr lang="en-US" sz="2000" b="1" dirty="0"/>
              <a:t>once</a:t>
            </a:r>
            <a:r>
              <a:rPr lang="en-US" sz="2000" dirty="0"/>
              <a:t> in the past equal to one accessed </a:t>
            </a:r>
            <a:r>
              <a:rPr lang="en-US" sz="2000" b="1" dirty="0"/>
              <a:t>N</a:t>
            </a:r>
            <a:r>
              <a:rPr lang="en-US" sz="2000" dirty="0"/>
              <a:t> times?</a:t>
            </a:r>
          </a:p>
          <a:p>
            <a:pPr lvl="1"/>
            <a:r>
              <a:rPr lang="en-US" sz="2200" dirty="0"/>
              <a:t>Common workload problem:</a:t>
            </a:r>
          </a:p>
          <a:p>
            <a:pPr lvl="2"/>
            <a:r>
              <a:rPr lang="en-US" sz="1800" dirty="0"/>
              <a:t>Scan (sequential read, never used again) one large data region flushes memory </a:t>
            </a:r>
          </a:p>
          <a:p>
            <a:pPr marL="0" indent="0">
              <a:buNone/>
            </a:pPr>
            <a:r>
              <a:rPr lang="en-US" sz="2800" dirty="0"/>
              <a:t>Solution: Track frequency of accesses to page</a:t>
            </a:r>
          </a:p>
          <a:p>
            <a:pPr marL="0" indent="0">
              <a:buNone/>
            </a:pPr>
            <a:r>
              <a:rPr lang="en-US" sz="2400" dirty="0"/>
              <a:t>Pure LFU (Least-frequently-used) replacement</a:t>
            </a:r>
          </a:p>
          <a:p>
            <a:pPr lvl="1"/>
            <a:r>
              <a:rPr lang="en-US" sz="2000" dirty="0"/>
              <a:t>Problem: LFU can never forget pages from the far past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Examples of other more sophisticated algorithms:</a:t>
            </a:r>
          </a:p>
          <a:p>
            <a:pPr marL="638175" lvl="1" indent="-342900">
              <a:lnSpc>
                <a:spcPct val="90000"/>
              </a:lnSpc>
            </a:pPr>
            <a:r>
              <a:rPr lang="en-US" dirty="0"/>
              <a:t>LRU-K and 2Q: Combines </a:t>
            </a:r>
            <a:r>
              <a:rPr lang="en-US" dirty="0" err="1"/>
              <a:t>recency</a:t>
            </a:r>
            <a:r>
              <a:rPr lang="en-US" dirty="0"/>
              <a:t> and frequency attributes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Expensive to implement, LRU-2 used in databases</a:t>
            </a:r>
          </a:p>
          <a:p>
            <a:pPr lvl="2"/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LRU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Software Perfect LRU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OS maintains ordered list of physical pages by reference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page is referenced: Move page to front of list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need victim: Pick page at back of list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Trade-off: Slow on memory reference, fast on replacement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Hardware Perfect LRU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Associate timestamp register with each page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page is referenced: Store system clock in register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need victim: Scan through registers to find oldest clock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Trade-off: Fast on memory reference, slow on replacement (especially as size of memory grows)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In practice, do not implement Perfect LRU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LRU is an approximation anyway, so approximate more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Goal: Find an old page, but not necessarily the very oldest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686800" cy="42973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Hardware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Keep </a:t>
            </a:r>
            <a:r>
              <a:rPr lang="en-US" sz="2000" dirty="0">
                <a:latin typeface="Courier" charset="0"/>
              </a:rPr>
              <a:t>use</a:t>
            </a:r>
            <a:r>
              <a:rPr lang="en-US" sz="2000" dirty="0"/>
              <a:t> (or </a:t>
            </a:r>
            <a:r>
              <a:rPr lang="en-US" sz="2000" dirty="0">
                <a:latin typeface="Courier" charset="0"/>
              </a:rPr>
              <a:t>reference</a:t>
            </a:r>
            <a:r>
              <a:rPr lang="en-US" sz="2000" dirty="0"/>
              <a:t>) bit for each page frame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page is referenced: set </a:t>
            </a:r>
            <a:r>
              <a:rPr lang="en-US" sz="2000" dirty="0">
                <a:latin typeface="Courier" charset="0"/>
              </a:rPr>
              <a:t>use</a:t>
            </a:r>
            <a:r>
              <a:rPr lang="en-US" sz="2000" dirty="0"/>
              <a:t> bit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replacement: Look for page with </a:t>
            </a:r>
            <a:r>
              <a:rPr lang="en-US" sz="2000" dirty="0">
                <a:latin typeface="Courier" charset="0"/>
              </a:rPr>
              <a:t>use</a:t>
            </a:r>
            <a:r>
              <a:rPr lang="en-US" sz="2000" dirty="0"/>
              <a:t> bit cleared </a:t>
            </a:r>
            <a:br>
              <a:rPr lang="en-US" sz="2000" dirty="0"/>
            </a:br>
            <a:r>
              <a:rPr lang="en-US" sz="2000" dirty="0"/>
              <a:t>(has not been referenced for awhile)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Implementation: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Keep pointer to last examined page frame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Traverse pages in circular buffer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Clear </a:t>
            </a:r>
            <a:r>
              <a:rPr lang="en-US" sz="1800" dirty="0">
                <a:latin typeface="Courier" charset="0"/>
              </a:rPr>
              <a:t>use</a:t>
            </a:r>
            <a:r>
              <a:rPr lang="en-US" sz="1800" dirty="0"/>
              <a:t> bits as search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Stop when find page with already cleared </a:t>
            </a:r>
            <a:r>
              <a:rPr lang="en-US" sz="1800" dirty="0">
                <a:latin typeface="Courier" charset="0"/>
              </a:rPr>
              <a:t>use </a:t>
            </a:r>
            <a:r>
              <a:rPr lang="en-US" sz="1800" dirty="0"/>
              <a:t>bit, replace this page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898" name="Shape 898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899" name="Shape 899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900" name="Shape 900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901" name="Shape 901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902" name="Shape 902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903" name="Shape 903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904" name="Shape 904"/>
          <p:cNvSpPr/>
          <p:nvPr/>
        </p:nvSpPr>
        <p:spPr>
          <a:xfrm>
            <a:off x="2789580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05" name="Shape 905"/>
          <p:cNvSpPr/>
          <p:nvPr/>
        </p:nvSpPr>
        <p:spPr>
          <a:xfrm>
            <a:off x="3682549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06" name="Shape 906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07" name="Shape 907"/>
          <p:cNvSpPr/>
          <p:nvPr/>
        </p:nvSpPr>
        <p:spPr>
          <a:xfrm>
            <a:off x="5468487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08" name="Shape 908"/>
          <p:cNvSpPr/>
          <p:nvPr/>
        </p:nvSpPr>
        <p:spPr>
          <a:xfrm>
            <a:off x="2568847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909" name="Shape 909"/>
          <p:cNvSpPr/>
          <p:nvPr/>
        </p:nvSpPr>
        <p:spPr>
          <a:xfrm flipV="1">
            <a:off x="3186324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912" name="Shape 912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913" name="Shape 913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914" name="Shape 914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915" name="Shape 915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916" name="Shape 916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917" name="Shape 917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918" name="Shape 918"/>
          <p:cNvSpPr/>
          <p:nvPr/>
        </p:nvSpPr>
        <p:spPr>
          <a:xfrm>
            <a:off x="2789580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use=0</a:t>
            </a:r>
          </a:p>
        </p:txBody>
      </p:sp>
      <p:sp>
        <p:nvSpPr>
          <p:cNvPr id="919" name="Shape 919"/>
          <p:cNvSpPr/>
          <p:nvPr/>
        </p:nvSpPr>
        <p:spPr>
          <a:xfrm>
            <a:off x="3682549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20" name="Shape 920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21" name="Shape 921"/>
          <p:cNvSpPr/>
          <p:nvPr/>
        </p:nvSpPr>
        <p:spPr>
          <a:xfrm>
            <a:off x="5468487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22" name="Shape 922"/>
          <p:cNvSpPr/>
          <p:nvPr/>
        </p:nvSpPr>
        <p:spPr>
          <a:xfrm>
            <a:off x="3461816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923" name="Shape 923"/>
          <p:cNvSpPr/>
          <p:nvPr/>
        </p:nvSpPr>
        <p:spPr>
          <a:xfrm flipV="1">
            <a:off x="4079293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926" name="Shape 926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927" name="Shape 927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928" name="Shape 928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929" name="Shape 929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930" name="Shape 930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931" name="Shape 931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932" name="Shape 932"/>
          <p:cNvSpPr/>
          <p:nvPr/>
        </p:nvSpPr>
        <p:spPr>
          <a:xfrm>
            <a:off x="2789580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33" name="Shape 933"/>
          <p:cNvSpPr/>
          <p:nvPr/>
        </p:nvSpPr>
        <p:spPr>
          <a:xfrm>
            <a:off x="3682549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use=0</a:t>
            </a:r>
          </a:p>
        </p:txBody>
      </p:sp>
      <p:sp>
        <p:nvSpPr>
          <p:cNvPr id="934" name="Shape 934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35" name="Shape 935"/>
          <p:cNvSpPr/>
          <p:nvPr/>
        </p:nvSpPr>
        <p:spPr>
          <a:xfrm>
            <a:off x="5468487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36" name="Shape 936"/>
          <p:cNvSpPr/>
          <p:nvPr/>
        </p:nvSpPr>
        <p:spPr>
          <a:xfrm>
            <a:off x="4354785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937" name="Shape 937"/>
          <p:cNvSpPr/>
          <p:nvPr/>
        </p:nvSpPr>
        <p:spPr>
          <a:xfrm flipV="1">
            <a:off x="4972262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940" name="Shape 940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941" name="Shape 941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942" name="Shape 942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943" name="Shape 943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944" name="Shape 944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945" name="Shape 945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946" name="Shape 946"/>
          <p:cNvSpPr/>
          <p:nvPr/>
        </p:nvSpPr>
        <p:spPr>
          <a:xfrm>
            <a:off x="2789580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47" name="Shape 947"/>
          <p:cNvSpPr/>
          <p:nvPr/>
        </p:nvSpPr>
        <p:spPr>
          <a:xfrm>
            <a:off x="3682549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48" name="Shape 948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49" name="Shape 949"/>
          <p:cNvSpPr/>
          <p:nvPr/>
        </p:nvSpPr>
        <p:spPr>
          <a:xfrm>
            <a:off x="5468487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50" name="Shape 950"/>
          <p:cNvSpPr/>
          <p:nvPr/>
        </p:nvSpPr>
        <p:spPr>
          <a:xfrm>
            <a:off x="4354785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951" name="Shape 951"/>
          <p:cNvSpPr/>
          <p:nvPr/>
        </p:nvSpPr>
        <p:spPr>
          <a:xfrm flipV="1">
            <a:off x="4972262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838200" y="4343400"/>
            <a:ext cx="758611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evict </a:t>
            </a:r>
            <a:r>
              <a:rPr sz="2500" b="1" dirty="0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page 2</a:t>
            </a:r>
            <a:r>
              <a:rPr sz="2500" dirty="0">
                <a:solidFill>
                  <a:srgbClr val="FFFFFF"/>
                </a:solidFill>
              </a:rPr>
              <a:t> because it has not been recently used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299014" y="2972432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293645" y="527616"/>
            <a:ext cx="2018110" cy="265058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299014" y="330399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451318" y="806556"/>
            <a:ext cx="2393668" cy="3122340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768548" y="825004"/>
            <a:ext cx="1018406" cy="104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72" name="Shape 72"/>
          <p:cNvSpPr/>
          <p:nvPr/>
        </p:nvSpPr>
        <p:spPr>
          <a:xfrm>
            <a:off x="1603811" y="823391"/>
            <a:ext cx="1397776" cy="65996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763556" y="425053"/>
            <a:ext cx="1905967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Virtual Memory</a:t>
            </a:r>
          </a:p>
        </p:txBody>
      </p:sp>
      <p:sp>
        <p:nvSpPr>
          <p:cNvPr id="74" name="Shape 74"/>
          <p:cNvSpPr/>
          <p:nvPr/>
        </p:nvSpPr>
        <p:spPr>
          <a:xfrm>
            <a:off x="6055794" y="978666"/>
            <a:ext cx="1057931" cy="288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code</a:t>
            </a:r>
            <a:br>
              <a:rPr sz="2000" dirty="0"/>
            </a:br>
            <a:r>
              <a:rPr sz="2000" dirty="0"/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/>
              <a:t>Process 1</a:t>
            </a:r>
          </a:p>
        </p:txBody>
      </p:sp>
      <p:sp>
        <p:nvSpPr>
          <p:cNvPr id="75" name="Shape 75"/>
          <p:cNvSpPr/>
          <p:nvPr/>
        </p:nvSpPr>
        <p:spPr>
          <a:xfrm flipV="1">
            <a:off x="3046660" y="1154683"/>
            <a:ext cx="3104093" cy="1"/>
          </a:xfrm>
          <a:prstGeom prst="line">
            <a:avLst/>
          </a:prstGeom>
          <a:ln w="76200">
            <a:solidFill>
              <a:schemeClr val="bg2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953350" y="709910"/>
            <a:ext cx="985945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create</a:t>
            </a:r>
          </a:p>
        </p:txBody>
      </p:sp>
      <p:sp>
        <p:nvSpPr>
          <p:cNvPr id="77" name="Shape 77"/>
          <p:cNvSpPr/>
          <p:nvPr/>
        </p:nvSpPr>
        <p:spPr>
          <a:xfrm>
            <a:off x="5659049" y="920893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955" name="Shape 955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956" name="Shape 956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957" name="Shape 957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958" name="Shape 958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959" name="Shape 959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960" name="Shape 960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961" name="Shape 961"/>
          <p:cNvSpPr/>
          <p:nvPr/>
        </p:nvSpPr>
        <p:spPr>
          <a:xfrm>
            <a:off x="2789580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62" name="Shape 962"/>
          <p:cNvSpPr/>
          <p:nvPr/>
        </p:nvSpPr>
        <p:spPr>
          <a:xfrm>
            <a:off x="3682549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63" name="Shape 963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64" name="Shape 964"/>
          <p:cNvSpPr/>
          <p:nvPr/>
        </p:nvSpPr>
        <p:spPr>
          <a:xfrm>
            <a:off x="5468487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65" name="Shape 965"/>
          <p:cNvSpPr/>
          <p:nvPr/>
        </p:nvSpPr>
        <p:spPr>
          <a:xfrm>
            <a:off x="4354785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966" name="Shape 966"/>
          <p:cNvSpPr/>
          <p:nvPr/>
        </p:nvSpPr>
        <p:spPr>
          <a:xfrm flipV="1">
            <a:off x="4972262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981"/>
          <p:cNvSpPr/>
          <p:nvPr/>
        </p:nvSpPr>
        <p:spPr>
          <a:xfrm>
            <a:off x="2819400" y="4724400"/>
            <a:ext cx="3031916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page 0</a:t>
            </a:r>
            <a:r>
              <a:rPr sz="2500" dirty="0">
                <a:solidFill>
                  <a:srgbClr val="FFFFFF"/>
                </a:solidFill>
              </a:rPr>
              <a:t> is accessed</a:t>
            </a:r>
            <a:r>
              <a:rPr lang="en-US" sz="2500" dirty="0">
                <a:solidFill>
                  <a:srgbClr val="FFFFFF"/>
                </a:solidFill>
              </a:rPr>
              <a:t>…</a:t>
            </a:r>
            <a:endParaRPr sz="2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969" name="Shape 969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970" name="Shape 970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971" name="Shape 971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972" name="Shape 972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973" name="Shape 973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974" name="Shape 974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975" name="Shape 975"/>
          <p:cNvSpPr/>
          <p:nvPr/>
        </p:nvSpPr>
        <p:spPr>
          <a:xfrm>
            <a:off x="2789580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use=1</a:t>
            </a:r>
          </a:p>
        </p:txBody>
      </p:sp>
      <p:sp>
        <p:nvSpPr>
          <p:cNvPr id="976" name="Shape 976"/>
          <p:cNvSpPr/>
          <p:nvPr/>
        </p:nvSpPr>
        <p:spPr>
          <a:xfrm>
            <a:off x="3682549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77" name="Shape 977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78" name="Shape 978"/>
          <p:cNvSpPr/>
          <p:nvPr/>
        </p:nvSpPr>
        <p:spPr>
          <a:xfrm>
            <a:off x="5468487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79" name="Shape 979"/>
          <p:cNvSpPr/>
          <p:nvPr/>
        </p:nvSpPr>
        <p:spPr>
          <a:xfrm>
            <a:off x="4354785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980" name="Shape 980"/>
          <p:cNvSpPr/>
          <p:nvPr/>
        </p:nvSpPr>
        <p:spPr>
          <a:xfrm flipV="1">
            <a:off x="4972262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984" name="Shape 984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985" name="Shape 985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986" name="Shape 986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987" name="Shape 987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988" name="Shape 988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989" name="Shape 989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990" name="Shape 990"/>
          <p:cNvSpPr/>
          <p:nvPr/>
        </p:nvSpPr>
        <p:spPr>
          <a:xfrm>
            <a:off x="2789580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91" name="Shape 991"/>
          <p:cNvSpPr/>
          <p:nvPr/>
        </p:nvSpPr>
        <p:spPr>
          <a:xfrm>
            <a:off x="3682549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92" name="Shape 992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993" name="Shape 993"/>
          <p:cNvSpPr/>
          <p:nvPr/>
        </p:nvSpPr>
        <p:spPr>
          <a:xfrm>
            <a:off x="5468487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994" name="Shape 994"/>
          <p:cNvSpPr/>
          <p:nvPr/>
        </p:nvSpPr>
        <p:spPr>
          <a:xfrm>
            <a:off x="4354785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995" name="Shape 995"/>
          <p:cNvSpPr/>
          <p:nvPr/>
        </p:nvSpPr>
        <p:spPr>
          <a:xfrm flipV="1">
            <a:off x="4972262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998" name="Shape 998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999" name="Shape 999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1000" name="Shape 1000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1001" name="Shape 1001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1002" name="Shape 1002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1003" name="Shape 1003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1004" name="Shape 1004"/>
          <p:cNvSpPr/>
          <p:nvPr/>
        </p:nvSpPr>
        <p:spPr>
          <a:xfrm>
            <a:off x="2789580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1005" name="Shape 1005"/>
          <p:cNvSpPr/>
          <p:nvPr/>
        </p:nvSpPr>
        <p:spPr>
          <a:xfrm>
            <a:off x="3682549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06" name="Shape 1006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07" name="Shape 1007"/>
          <p:cNvSpPr/>
          <p:nvPr/>
        </p:nvSpPr>
        <p:spPr>
          <a:xfrm>
            <a:off x="5468487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1008" name="Shape 1008"/>
          <p:cNvSpPr/>
          <p:nvPr/>
        </p:nvSpPr>
        <p:spPr>
          <a:xfrm>
            <a:off x="5247754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1009" name="Shape 1009"/>
          <p:cNvSpPr/>
          <p:nvPr/>
        </p:nvSpPr>
        <p:spPr>
          <a:xfrm flipV="1">
            <a:off x="5865231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1012" name="Shape 1012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1013" name="Shape 1013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1014" name="Shape 1014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1015" name="Shape 1015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1016" name="Shape 1016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1017" name="Shape 1017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789580" y="1796944"/>
            <a:ext cx="680591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use=1</a:t>
            </a:r>
          </a:p>
        </p:txBody>
      </p:sp>
      <p:sp>
        <p:nvSpPr>
          <p:cNvPr id="1019" name="Shape 1019"/>
          <p:cNvSpPr/>
          <p:nvPr/>
        </p:nvSpPr>
        <p:spPr>
          <a:xfrm>
            <a:off x="3682549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20" name="Shape 1020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21" name="Shape 1021"/>
          <p:cNvSpPr/>
          <p:nvPr/>
        </p:nvSpPr>
        <p:spPr>
          <a:xfrm>
            <a:off x="5468487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use=0</a:t>
            </a:r>
          </a:p>
        </p:txBody>
      </p:sp>
      <p:sp>
        <p:nvSpPr>
          <p:cNvPr id="1022" name="Shape 1022"/>
          <p:cNvSpPr/>
          <p:nvPr/>
        </p:nvSpPr>
        <p:spPr>
          <a:xfrm>
            <a:off x="2568847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1023" name="Shape 1023"/>
          <p:cNvSpPr/>
          <p:nvPr/>
        </p:nvSpPr>
        <p:spPr>
          <a:xfrm flipV="1">
            <a:off x="3186324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1026" name="Shape 1026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1027" name="Shape 1027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1029" name="Shape 1029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1030" name="Shape 1030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1031" name="Shape 1031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1032" name="Shape 1032"/>
          <p:cNvSpPr/>
          <p:nvPr/>
        </p:nvSpPr>
        <p:spPr>
          <a:xfrm>
            <a:off x="2789580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use=0</a:t>
            </a:r>
          </a:p>
        </p:txBody>
      </p:sp>
      <p:sp>
        <p:nvSpPr>
          <p:cNvPr id="1033" name="Shape 1033"/>
          <p:cNvSpPr/>
          <p:nvPr/>
        </p:nvSpPr>
        <p:spPr>
          <a:xfrm>
            <a:off x="3682549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35" name="Shape 1035"/>
          <p:cNvSpPr/>
          <p:nvPr/>
        </p:nvSpPr>
        <p:spPr>
          <a:xfrm>
            <a:off x="5468487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36" name="Shape 1036"/>
          <p:cNvSpPr/>
          <p:nvPr/>
        </p:nvSpPr>
        <p:spPr>
          <a:xfrm>
            <a:off x="3461816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1037" name="Shape 1037"/>
          <p:cNvSpPr/>
          <p:nvPr/>
        </p:nvSpPr>
        <p:spPr>
          <a:xfrm flipV="1">
            <a:off x="4079293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FFFFFF"/>
                </a:solidFill>
              </a:rPr>
              <a:t>Clock: 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sz="4600" dirty="0">
                <a:solidFill>
                  <a:srgbClr val="FFFFFF"/>
                </a:solidFill>
              </a:rPr>
              <a:t>Look For a Page</a:t>
            </a:r>
          </a:p>
        </p:txBody>
      </p:sp>
      <p:sp>
        <p:nvSpPr>
          <p:cNvPr id="1040" name="Shape 1040"/>
          <p:cNvSpPr/>
          <p:nvPr/>
        </p:nvSpPr>
        <p:spPr>
          <a:xfrm>
            <a:off x="2731482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0</a:t>
            </a:r>
          </a:p>
        </p:txBody>
      </p:sp>
      <p:sp>
        <p:nvSpPr>
          <p:cNvPr id="1041" name="Shape 1041"/>
          <p:cNvSpPr/>
          <p:nvPr/>
        </p:nvSpPr>
        <p:spPr>
          <a:xfrm>
            <a:off x="3624451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dirty="0"/>
              <a:t>1</a:t>
            </a:r>
          </a:p>
        </p:txBody>
      </p:sp>
      <p:sp>
        <p:nvSpPr>
          <p:cNvPr id="1042" name="Shape 1042"/>
          <p:cNvSpPr/>
          <p:nvPr/>
        </p:nvSpPr>
        <p:spPr>
          <a:xfrm>
            <a:off x="4517420" y="2237672"/>
            <a:ext cx="903652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2</a:t>
            </a:r>
          </a:p>
        </p:txBody>
      </p:sp>
      <p:sp>
        <p:nvSpPr>
          <p:cNvPr id="1043" name="Shape 1043"/>
          <p:cNvSpPr/>
          <p:nvPr/>
        </p:nvSpPr>
        <p:spPr>
          <a:xfrm>
            <a:off x="5410389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3</a:t>
            </a:r>
          </a:p>
        </p:txBody>
      </p:sp>
      <p:sp>
        <p:nvSpPr>
          <p:cNvPr id="1044" name="Shape 1044"/>
          <p:cNvSpPr/>
          <p:nvPr/>
        </p:nvSpPr>
        <p:spPr>
          <a:xfrm>
            <a:off x="6303358" y="2237672"/>
            <a:ext cx="903651" cy="892969"/>
          </a:xfrm>
          <a:prstGeom prst="rect">
            <a:avLst/>
          </a:prstGeom>
          <a:solidFill>
            <a:srgbClr val="53585F"/>
          </a:solidFill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0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/>
              <a:t>…</a:t>
            </a:r>
          </a:p>
        </p:txBody>
      </p:sp>
      <p:sp>
        <p:nvSpPr>
          <p:cNvPr id="1045" name="Shape 1045"/>
          <p:cNvSpPr/>
          <p:nvPr/>
        </p:nvSpPr>
        <p:spPr>
          <a:xfrm>
            <a:off x="426419" y="2456449"/>
            <a:ext cx="2170236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Physical Mem:</a:t>
            </a:r>
          </a:p>
        </p:txBody>
      </p:sp>
      <p:sp>
        <p:nvSpPr>
          <p:cNvPr id="1046" name="Shape 1046"/>
          <p:cNvSpPr/>
          <p:nvPr/>
        </p:nvSpPr>
        <p:spPr>
          <a:xfrm>
            <a:off x="2789580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47" name="Shape 1047"/>
          <p:cNvSpPr/>
          <p:nvPr/>
        </p:nvSpPr>
        <p:spPr>
          <a:xfrm>
            <a:off x="3682549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48" name="Shape 1048"/>
          <p:cNvSpPr/>
          <p:nvPr/>
        </p:nvSpPr>
        <p:spPr>
          <a:xfrm>
            <a:off x="4575518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49" name="Shape 1049"/>
          <p:cNvSpPr/>
          <p:nvPr/>
        </p:nvSpPr>
        <p:spPr>
          <a:xfrm>
            <a:off x="5468487" y="1796944"/>
            <a:ext cx="73131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use=0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3461816" y="3542856"/>
            <a:ext cx="117909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clock hand</a:t>
            </a:r>
          </a:p>
        </p:txBody>
      </p:sp>
      <p:sp>
        <p:nvSpPr>
          <p:cNvPr id="1051" name="Shape 1051"/>
          <p:cNvSpPr/>
          <p:nvPr/>
        </p:nvSpPr>
        <p:spPr>
          <a:xfrm flipV="1">
            <a:off x="4079293" y="3193891"/>
            <a:ext cx="1" cy="37504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685800" y="4267200"/>
            <a:ext cx="758611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evict </a:t>
            </a:r>
            <a:r>
              <a:rPr sz="2500" b="1" dirty="0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page 1</a:t>
            </a:r>
            <a:r>
              <a:rPr sz="2500" dirty="0">
                <a:solidFill>
                  <a:srgbClr val="FFFFFF"/>
                </a:solidFill>
              </a:rPr>
              <a:t> because it has not been recently used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 Extensions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10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Replace multiple pages at once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Intuition: </a:t>
            </a:r>
            <a:br>
              <a:rPr lang="en-US" sz="2000" dirty="0"/>
            </a:br>
            <a:r>
              <a:rPr lang="en-US" sz="2000" dirty="0"/>
              <a:t>Expensive to run replacement algorithm and to write single block to disk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multiple victims each time and track free list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Add software counter (“chance”)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Intuition: Better ability to differentiate across pages (how much they are being accessed)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Increment software counter if </a:t>
            </a:r>
            <a:r>
              <a:rPr lang="en-US" sz="2000" dirty="0">
                <a:latin typeface="Courier" charset="0"/>
              </a:rPr>
              <a:t>use</a:t>
            </a:r>
            <a:r>
              <a:rPr lang="en-US" sz="2000" dirty="0"/>
              <a:t> bit is 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Replace when chance exceeds some specified limit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Use dirty bit to give preference to dirty pages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Intuition: More expensive to replace dirty pages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Dirty pages must be written to disk, clean pages do not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Replace pages that have </a:t>
            </a:r>
            <a:r>
              <a:rPr lang="en-US" sz="2000" dirty="0">
                <a:latin typeface="Courier" charset="0"/>
              </a:rPr>
              <a:t>use</a:t>
            </a:r>
            <a:r>
              <a:rPr lang="en-US" sz="2000" dirty="0"/>
              <a:t> bit and </a:t>
            </a:r>
            <a:r>
              <a:rPr lang="en-US" sz="2000" dirty="0">
                <a:latin typeface="Courier" charset="0"/>
              </a:rPr>
              <a:t>dirty</a:t>
            </a:r>
            <a:r>
              <a:rPr lang="en-US" sz="2000" dirty="0"/>
              <a:t> bit cleared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no Hardware Support?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800600"/>
          </a:xfrm>
        </p:spPr>
        <p:txBody>
          <a:bodyPr/>
          <a:lstStyle/>
          <a:p>
            <a:pPr>
              <a:buNone/>
            </a:pPr>
            <a:r>
              <a:rPr lang="en-US" dirty="0"/>
              <a:t>What can the OS do if hardware does not have </a:t>
            </a:r>
            <a:r>
              <a:rPr lang="en-US" dirty="0">
                <a:latin typeface="Courier" charset="0"/>
              </a:rPr>
              <a:t>use</a:t>
            </a:r>
            <a:r>
              <a:rPr lang="en-US" dirty="0"/>
              <a:t> bit (or </a:t>
            </a:r>
            <a:r>
              <a:rPr lang="en-US" dirty="0">
                <a:latin typeface="Courier" charset="0"/>
              </a:rPr>
              <a:t>dirty</a:t>
            </a:r>
            <a:r>
              <a:rPr lang="en-US" dirty="0"/>
              <a:t> bit)?</a:t>
            </a:r>
          </a:p>
          <a:p>
            <a:pPr lvl="1"/>
            <a:r>
              <a:rPr lang="en-US" dirty="0"/>
              <a:t>Can the OS “emulate” these bits?</a:t>
            </a:r>
          </a:p>
          <a:p>
            <a:pPr>
              <a:buNone/>
            </a:pPr>
            <a:r>
              <a:rPr lang="en-US" dirty="0"/>
              <a:t>Leading question: </a:t>
            </a:r>
          </a:p>
          <a:p>
            <a:pPr lvl="1"/>
            <a:r>
              <a:rPr lang="en-US" dirty="0"/>
              <a:t>How can the OS get control (i.e., generate a trap) every time </a:t>
            </a:r>
            <a:r>
              <a:rPr lang="en-US" dirty="0">
                <a:latin typeface="Courier" charset="0"/>
              </a:rPr>
              <a:t>use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bit should be set?  (i.e., when a page is accessed?)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/>
          </a:bodyPr>
          <a:lstStyle/>
          <a:p>
            <a:pPr marL="161925" indent="0">
              <a:buNone/>
            </a:pPr>
            <a:r>
              <a:rPr lang="en-US" dirty="0">
                <a:effectLst/>
              </a:rPr>
              <a:t>Illusion of virtual memory: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Processes can run when sum of virtual address spaces &gt;  amount of physical memory</a:t>
            </a:r>
          </a:p>
          <a:p>
            <a:pPr marL="161925" indent="0">
              <a:buNone/>
            </a:pPr>
            <a:r>
              <a:rPr lang="en-US" dirty="0">
                <a:effectLst/>
              </a:rPr>
              <a:t>Mechanism:</a:t>
            </a:r>
          </a:p>
          <a:p>
            <a:pPr marL="800100" lvl="1" indent="-342900"/>
            <a:r>
              <a:rPr lang="en-US" dirty="0">
                <a:effectLst/>
              </a:rPr>
              <a:t>Extend page table entry with “present” bit</a:t>
            </a:r>
          </a:p>
          <a:p>
            <a:pPr marL="800100" lvl="1" indent="-342900"/>
            <a:r>
              <a:rPr lang="en-US" dirty="0">
                <a:effectLst/>
              </a:rPr>
              <a:t>OS handles page faults (or page misses) by reading in desired page from disk</a:t>
            </a:r>
          </a:p>
          <a:p>
            <a:pPr marL="161925" indent="0">
              <a:buNone/>
            </a:pPr>
            <a:r>
              <a:rPr lang="en-US" dirty="0">
                <a:effectLst/>
              </a:rPr>
              <a:t>Policy:</a:t>
            </a:r>
          </a:p>
          <a:p>
            <a:pPr marL="800100" lvl="1" indent="-342900"/>
            <a:r>
              <a:rPr lang="en-US" dirty="0">
                <a:effectLst/>
              </a:rPr>
              <a:t>Page selection – demand paging, prefetching, hints</a:t>
            </a:r>
          </a:p>
          <a:p>
            <a:pPr marL="800100" lvl="1" indent="-342900"/>
            <a:r>
              <a:rPr lang="en-US" dirty="0">
                <a:effectLst/>
              </a:rPr>
              <a:t>Page replacement – OPT, FIFO, LRU, others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 marL="161925" indent="0">
              <a:buNone/>
            </a:pPr>
            <a:r>
              <a:rPr lang="en-US" dirty="0">
                <a:effectLst/>
              </a:rPr>
              <a:t>Implementations (clock) perform approximation of LRU</a:t>
            </a:r>
          </a:p>
        </p:txBody>
      </p:sp>
    </p:spTree>
    <p:extLst>
      <p:ext uri="{BB962C8B-B14F-4D97-AF65-F5344CB8AC3E}">
        <p14:creationId xmlns:p14="http://schemas.microsoft.com/office/powerpoint/2010/main" val="145785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299014" y="2972432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293645" y="527616"/>
            <a:ext cx="2018110" cy="265058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299014" y="330399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451318" y="806556"/>
            <a:ext cx="2393668" cy="3122340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68548" y="825004"/>
            <a:ext cx="1018406" cy="104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code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84" name="Shape 84"/>
          <p:cNvSpPr/>
          <p:nvPr/>
        </p:nvSpPr>
        <p:spPr>
          <a:xfrm>
            <a:off x="1603811" y="823391"/>
            <a:ext cx="1397776" cy="65996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6055794" y="978666"/>
            <a:ext cx="1057931" cy="288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code</a:t>
            </a:r>
            <a:br>
              <a:rPr sz="2000" dirty="0"/>
            </a:br>
            <a:r>
              <a:rPr sz="2000" dirty="0"/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/>
              <a:t>Process 1</a:t>
            </a:r>
          </a:p>
        </p:txBody>
      </p:sp>
      <p:sp>
        <p:nvSpPr>
          <p:cNvPr id="86" name="Shape 86"/>
          <p:cNvSpPr/>
          <p:nvPr/>
        </p:nvSpPr>
        <p:spPr>
          <a:xfrm flipV="1">
            <a:off x="3046660" y="1154683"/>
            <a:ext cx="3104093" cy="1"/>
          </a:xfrm>
          <a:prstGeom prst="line">
            <a:avLst/>
          </a:prstGeom>
          <a:ln w="76200">
            <a:solidFill>
              <a:schemeClr val="bg2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953350" y="709910"/>
            <a:ext cx="985945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create</a:t>
            </a:r>
          </a:p>
        </p:txBody>
      </p:sp>
      <p:sp>
        <p:nvSpPr>
          <p:cNvPr id="88" name="Shape 88"/>
          <p:cNvSpPr/>
          <p:nvPr/>
        </p:nvSpPr>
        <p:spPr>
          <a:xfrm>
            <a:off x="5659049" y="920893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301411" y="4147533"/>
            <a:ext cx="2289823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what’s in code?</a:t>
            </a:r>
          </a:p>
        </p:txBody>
      </p:sp>
      <p:sp>
        <p:nvSpPr>
          <p:cNvPr id="90" name="Shape 90"/>
          <p:cNvSpPr/>
          <p:nvPr/>
        </p:nvSpPr>
        <p:spPr>
          <a:xfrm>
            <a:off x="5763556" y="425053"/>
            <a:ext cx="1905967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Virtual Memory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299014" y="2972432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293645" y="527616"/>
            <a:ext cx="2018110" cy="265058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299014" y="330399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768548" y="799207"/>
            <a:ext cx="946275" cy="146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96" name="Shape 96"/>
          <p:cNvSpPr/>
          <p:nvPr/>
        </p:nvSpPr>
        <p:spPr>
          <a:xfrm>
            <a:off x="1603811" y="823391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451318" y="806556"/>
            <a:ext cx="2393668" cy="3122340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645566" y="846067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99" name="Shape 99"/>
          <p:cNvSpPr/>
          <p:nvPr/>
        </p:nvSpPr>
        <p:spPr>
          <a:xfrm>
            <a:off x="2315293" y="846067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100" name="Shape 100"/>
          <p:cNvSpPr/>
          <p:nvPr/>
        </p:nvSpPr>
        <p:spPr>
          <a:xfrm>
            <a:off x="2315293" y="1238973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01" name="Shape 101"/>
          <p:cNvSpPr/>
          <p:nvPr/>
        </p:nvSpPr>
        <p:spPr>
          <a:xfrm>
            <a:off x="1645566" y="1238973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102" name="Shape 102"/>
          <p:cNvSpPr/>
          <p:nvPr/>
        </p:nvSpPr>
        <p:spPr>
          <a:xfrm>
            <a:off x="3046660" y="1154683"/>
            <a:ext cx="2938309" cy="1"/>
          </a:xfrm>
          <a:prstGeom prst="line">
            <a:avLst/>
          </a:prstGeom>
          <a:ln w="76200">
            <a:solidFill>
              <a:schemeClr val="bg2"/>
            </a:solidFill>
            <a:prstDash val="sysDot"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53350" y="709910"/>
            <a:ext cx="985945" cy="45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create</a:t>
            </a:r>
          </a:p>
        </p:txBody>
      </p:sp>
      <p:sp>
        <p:nvSpPr>
          <p:cNvPr id="104" name="Shape 104"/>
          <p:cNvSpPr/>
          <p:nvPr/>
        </p:nvSpPr>
        <p:spPr>
          <a:xfrm>
            <a:off x="6055794" y="978666"/>
            <a:ext cx="1057931" cy="286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/>
            </a:br>
            <a:r>
              <a:rPr sz="2000" dirty="0"/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/>
              <a:t>Process 1</a:t>
            </a:r>
          </a:p>
        </p:txBody>
      </p:sp>
      <p:sp>
        <p:nvSpPr>
          <p:cNvPr id="105" name="Shape 105"/>
          <p:cNvSpPr/>
          <p:nvPr/>
        </p:nvSpPr>
        <p:spPr>
          <a:xfrm>
            <a:off x="5659049" y="920893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021114" y="935364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107" name="Shape 107"/>
          <p:cNvSpPr/>
          <p:nvPr/>
        </p:nvSpPr>
        <p:spPr>
          <a:xfrm>
            <a:off x="6690840" y="935364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108" name="Shape 108"/>
          <p:cNvSpPr/>
          <p:nvPr/>
        </p:nvSpPr>
        <p:spPr>
          <a:xfrm>
            <a:off x="6690840" y="1328270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09" name="Shape 109"/>
          <p:cNvSpPr/>
          <p:nvPr/>
        </p:nvSpPr>
        <p:spPr>
          <a:xfrm>
            <a:off x="6021114" y="1328270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110" name="Shape 110"/>
          <p:cNvSpPr/>
          <p:nvPr/>
        </p:nvSpPr>
        <p:spPr>
          <a:xfrm>
            <a:off x="2602029" y="4016009"/>
            <a:ext cx="3828932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FFFFFF"/>
                </a:solidFill>
              </a:rPr>
              <a:t>many large libraries, some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FFFFFF"/>
                </a:solidFill>
              </a:rPr>
              <a:t>of which are rarely/never used</a:t>
            </a:r>
          </a:p>
        </p:txBody>
      </p:sp>
      <p:sp>
        <p:nvSpPr>
          <p:cNvPr id="111" name="Shape 111"/>
          <p:cNvSpPr/>
          <p:nvPr/>
        </p:nvSpPr>
        <p:spPr>
          <a:xfrm>
            <a:off x="5763556" y="425053"/>
            <a:ext cx="1905967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Virtual Memory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4953000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avoid wasting </a:t>
            </a:r>
            <a:r>
              <a:rPr lang="en-US" dirty="0">
                <a:solidFill>
                  <a:srgbClr val="D45954"/>
                </a:solidFill>
              </a:rPr>
              <a:t>physical pages</a:t>
            </a:r>
            <a:r>
              <a:rPr lang="en-US" dirty="0">
                <a:solidFill>
                  <a:srgbClr val="FFFFFF"/>
                </a:solidFill>
              </a:rPr>
              <a:t> to back rarely used </a:t>
            </a:r>
            <a:r>
              <a:rPr lang="en-US" dirty="0">
                <a:solidFill>
                  <a:srgbClr val="7BDB45"/>
                </a:solidFill>
              </a:rPr>
              <a:t>virtual pages</a:t>
            </a:r>
            <a:r>
              <a:rPr lang="en-US" dirty="0">
                <a:solidFill>
                  <a:srgbClr val="FFFFFF"/>
                </a:solidFill>
              </a:rPr>
              <a:t>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77415" y="1077780"/>
            <a:ext cx="946275" cy="146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119" name="Shape 119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122" name="Shape 122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123" name="Shape 123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24" name="Shape 124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125" name="Shape 125"/>
          <p:cNvSpPr/>
          <p:nvPr/>
        </p:nvSpPr>
        <p:spPr>
          <a:xfrm>
            <a:off x="6546926" y="810754"/>
            <a:ext cx="1057931" cy="286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/>
            </a:br>
            <a:r>
              <a:rPr sz="2000" dirty="0"/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/>
              <a:t>Process 1</a:t>
            </a:r>
          </a:p>
        </p:txBody>
      </p:sp>
      <p:sp>
        <p:nvSpPr>
          <p:cNvPr id="126" name="Shape 126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128" name="Shape 128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129" name="Shape 129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30" name="Shape 130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131" name="Shape 131"/>
          <p:cNvSpPr/>
          <p:nvPr/>
        </p:nvSpPr>
        <p:spPr>
          <a:xfrm>
            <a:off x="6254689" y="257142"/>
            <a:ext cx="1905967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Virtual Memory</a:t>
            </a:r>
          </a:p>
        </p:txBody>
      </p:sp>
      <p:sp>
        <p:nvSpPr>
          <p:cNvPr id="132" name="Shape 132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745352" y="2921193"/>
            <a:ext cx="1636662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Phys Memory</a:t>
            </a:r>
          </a:p>
        </p:txBody>
      </p:sp>
      <p:sp>
        <p:nvSpPr>
          <p:cNvPr id="134" name="Shape 134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35" name="Shape 135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807881" y="3251005"/>
            <a:ext cx="2007372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02512" y="806189"/>
            <a:ext cx="2018110" cy="265058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07881" y="608971"/>
            <a:ext cx="2000251" cy="39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277415" y="1077780"/>
            <a:ext cx="946275" cy="146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data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141" name="Shape 141"/>
          <p:cNvSpPr/>
          <p:nvPr/>
        </p:nvSpPr>
        <p:spPr>
          <a:xfrm>
            <a:off x="1112678" y="1101964"/>
            <a:ext cx="1397776" cy="1093470"/>
          </a:xfrm>
          <a:prstGeom prst="rect">
            <a:avLst/>
          </a:prstGeom>
          <a:ln w="25400">
            <a:solidFill>
              <a:srgbClr val="FFFFFF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942451" y="638644"/>
            <a:ext cx="2393668" cy="3122341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154433" y="1124639"/>
            <a:ext cx="630253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144" name="Shape 144"/>
          <p:cNvSpPr/>
          <p:nvPr/>
        </p:nvSpPr>
        <p:spPr>
          <a:xfrm>
            <a:off x="1824161" y="1124639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145" name="Shape 145"/>
          <p:cNvSpPr/>
          <p:nvPr/>
        </p:nvSpPr>
        <p:spPr>
          <a:xfrm>
            <a:off x="1824161" y="1517546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46" name="Shape 146"/>
          <p:cNvSpPr/>
          <p:nvPr/>
        </p:nvSpPr>
        <p:spPr>
          <a:xfrm>
            <a:off x="1154433" y="1517546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147" name="Shape 147"/>
          <p:cNvSpPr/>
          <p:nvPr/>
        </p:nvSpPr>
        <p:spPr>
          <a:xfrm>
            <a:off x="6546926" y="810754"/>
            <a:ext cx="1057931" cy="286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lvl="0">
              <a:defRPr sz="1800">
                <a:solidFill>
                  <a:srgbClr val="000000"/>
                </a:solidFill>
              </a:defRPr>
            </a:pPr>
            <a:br>
              <a:rPr sz="2000" dirty="0"/>
            </a:br>
            <a:r>
              <a:rPr sz="2000" dirty="0"/>
              <a:t>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00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stack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000" dirty="0"/>
              <a:t>Process 1</a:t>
            </a:r>
          </a:p>
        </p:txBody>
      </p:sp>
      <p:sp>
        <p:nvSpPr>
          <p:cNvPr id="148" name="Shape 148"/>
          <p:cNvSpPr/>
          <p:nvPr/>
        </p:nvSpPr>
        <p:spPr>
          <a:xfrm>
            <a:off x="6150182" y="752981"/>
            <a:ext cx="2027194" cy="2632729"/>
          </a:xfrm>
          <a:prstGeom prst="rect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512247" y="767452"/>
            <a:ext cx="630252" cy="36136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LibA</a:t>
            </a:r>
          </a:p>
        </p:txBody>
      </p:sp>
      <p:sp>
        <p:nvSpPr>
          <p:cNvPr id="150" name="Shape 150"/>
          <p:cNvSpPr/>
          <p:nvPr/>
        </p:nvSpPr>
        <p:spPr>
          <a:xfrm>
            <a:off x="7181973" y="767452"/>
            <a:ext cx="630252" cy="36136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LibB</a:t>
            </a:r>
          </a:p>
        </p:txBody>
      </p:sp>
      <p:sp>
        <p:nvSpPr>
          <p:cNvPr id="151" name="Shape 151"/>
          <p:cNvSpPr/>
          <p:nvPr/>
        </p:nvSpPr>
        <p:spPr>
          <a:xfrm>
            <a:off x="7181973" y="1160358"/>
            <a:ext cx="630252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52" name="Shape 152"/>
          <p:cNvSpPr/>
          <p:nvPr/>
        </p:nvSpPr>
        <p:spPr>
          <a:xfrm>
            <a:off x="6512247" y="1160358"/>
            <a:ext cx="630252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sp>
        <p:nvSpPr>
          <p:cNvPr id="153" name="Shape 153"/>
          <p:cNvSpPr/>
          <p:nvPr/>
        </p:nvSpPr>
        <p:spPr>
          <a:xfrm>
            <a:off x="6254689" y="257142"/>
            <a:ext cx="1905967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Virtual Memory</a:t>
            </a:r>
          </a:p>
        </p:txBody>
      </p:sp>
      <p:sp>
        <p:nvSpPr>
          <p:cNvPr id="154" name="Shape 154"/>
          <p:cNvSpPr/>
          <p:nvPr/>
        </p:nvSpPr>
        <p:spPr>
          <a:xfrm>
            <a:off x="3769232" y="3302695"/>
            <a:ext cx="1605537" cy="1198619"/>
          </a:xfrm>
          <a:prstGeom prst="rect">
            <a:avLst/>
          </a:prstGeom>
          <a:solidFill>
            <a:srgbClr val="FFFFFF"/>
          </a:solidFill>
          <a:ln w="254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745352" y="2921193"/>
            <a:ext cx="1636662" cy="3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lnSpc>
                <a:spcPct val="80000"/>
              </a:lnSpc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Phys Memory</a:t>
            </a:r>
          </a:p>
        </p:txBody>
      </p:sp>
      <p:sp>
        <p:nvSpPr>
          <p:cNvPr id="156" name="Shape 156"/>
          <p:cNvSpPr/>
          <p:nvPr/>
        </p:nvSpPr>
        <p:spPr>
          <a:xfrm>
            <a:off x="4591737" y="3386104"/>
            <a:ext cx="630253" cy="36136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Prog</a:t>
            </a:r>
          </a:p>
        </p:txBody>
      </p:sp>
      <p:sp>
        <p:nvSpPr>
          <p:cNvPr id="157" name="Shape 157"/>
          <p:cNvSpPr/>
          <p:nvPr/>
        </p:nvSpPr>
        <p:spPr>
          <a:xfrm>
            <a:off x="3922010" y="3386104"/>
            <a:ext cx="630253" cy="361361"/>
          </a:xfrm>
          <a:prstGeom prst="rect">
            <a:avLst/>
          </a:pr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FFFFFF"/>
                </a:solidFill>
              </a:rPr>
              <a:t>LibC</a:t>
            </a:r>
          </a:p>
        </p:txBody>
      </p:sp>
      <p:cxnSp>
        <p:nvCxnSpPr>
          <p:cNvPr id="158" name="Connector 158"/>
          <p:cNvCxnSpPr>
            <a:stCxn id="143" idx="0"/>
            <a:endCxn id="149" idx="0"/>
          </p:cNvCxnSpPr>
          <p:nvPr/>
        </p:nvCxnSpPr>
        <p:spPr>
          <a:xfrm flipV="1">
            <a:off x="1469560" y="948133"/>
            <a:ext cx="5357813" cy="357188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sp>
        <p:nvSpPr>
          <p:cNvPr id="162" name="Shape 162"/>
          <p:cNvSpPr/>
          <p:nvPr/>
        </p:nvSpPr>
        <p:spPr>
          <a:xfrm>
            <a:off x="2454540" y="931321"/>
            <a:ext cx="4730020" cy="304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ln w="50800">
            <a:solidFill>
              <a:srgbClr val="0065C1"/>
            </a:solidFill>
            <a:miter lim="400000"/>
            <a:headEnd type="triangle"/>
          </a:ln>
        </p:spPr>
        <p:txBody>
          <a:bodyPr lIns="64291" tIns="32146" rIns="64291" bIns="32146"/>
          <a:lstStyle/>
          <a:p>
            <a:pPr lvl="0"/>
            <a:endParaRPr/>
          </a:p>
        </p:txBody>
      </p:sp>
      <p:cxnSp>
        <p:nvCxnSpPr>
          <p:cNvPr id="160" name="Connector 160"/>
          <p:cNvCxnSpPr>
            <a:stCxn id="157" idx="0"/>
            <a:endCxn id="152" idx="0"/>
          </p:cNvCxnSpPr>
          <p:nvPr/>
        </p:nvCxnSpPr>
        <p:spPr>
          <a:xfrm flipV="1">
            <a:off x="4237136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  <p:cxnSp>
        <p:nvCxnSpPr>
          <p:cNvPr id="161" name="Connector 161"/>
          <p:cNvCxnSpPr>
            <a:stCxn id="156" idx="0"/>
            <a:endCxn id="151" idx="0"/>
          </p:cNvCxnSpPr>
          <p:nvPr/>
        </p:nvCxnSpPr>
        <p:spPr>
          <a:xfrm flipV="1">
            <a:off x="4906862" y="1341039"/>
            <a:ext cx="2590237" cy="2225746"/>
          </a:xfrm>
          <a:prstGeom prst="straightConnector1">
            <a:avLst/>
          </a:prstGeom>
          <a:ln w="50800">
            <a:solidFill>
              <a:srgbClr val="0065C1"/>
            </a:solidFill>
            <a:miter lim="400000"/>
            <a:headEnd type="triangle"/>
          </a:ln>
        </p:spPr>
      </p:cxn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51797</TotalTime>
  <Words>2984</Words>
  <Application>Microsoft Macintosh PowerPoint</Application>
  <PresentationFormat>On-screen Show (4:3)</PresentationFormat>
  <Paragraphs>1010</Paragraphs>
  <Slides>59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Calisto MT</vt:lpstr>
      <vt:lpstr>Chalkboard</vt:lpstr>
      <vt:lpstr>Courier</vt:lpstr>
      <vt:lpstr>Gill Sans MT</vt:lpstr>
      <vt:lpstr>Helvetica</vt:lpstr>
      <vt:lpstr>Marker Felt</vt:lpstr>
      <vt:lpstr>Perpetua Titling MT</vt:lpstr>
      <vt:lpstr>1_Precedent</vt:lpstr>
      <vt:lpstr>Virtual Memory</vt:lpstr>
      <vt:lpstr>Announcements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Locality of Reference</vt:lpstr>
      <vt:lpstr>Memory Hierarchy</vt:lpstr>
      <vt:lpstr>Virtual Memory Intuition</vt:lpstr>
      <vt:lpstr>Virtual Address Space Mechanisms</vt:lpstr>
      <vt:lpstr>Present Bit</vt:lpstr>
      <vt:lpstr>Virtual Memory Mechanisms</vt:lpstr>
      <vt:lpstr>Virtual Memory Mechanisms</vt:lpstr>
      <vt:lpstr>Mechanism for  Continuing a Process</vt:lpstr>
      <vt:lpstr>Virtual Memory Policies</vt:lpstr>
      <vt:lpstr>Average Memory Access Time (AMAT)</vt:lpstr>
      <vt:lpstr>Page Selection</vt:lpstr>
      <vt:lpstr>Page Selection</vt:lpstr>
      <vt:lpstr>Page Selection</vt:lpstr>
      <vt:lpstr>Page Replacement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FIFO Example</vt:lpstr>
      <vt:lpstr>FIFO Example</vt:lpstr>
      <vt:lpstr>FIFO Example</vt:lpstr>
      <vt:lpstr>FIFO Example</vt:lpstr>
      <vt:lpstr>FIFO Example</vt:lpstr>
      <vt:lpstr>FIFO Example</vt:lpstr>
      <vt:lpstr>FIFO Example</vt:lpstr>
      <vt:lpstr>LRU Example – Replace Least Recently Used</vt:lpstr>
      <vt:lpstr>Page Replacement Comparison</vt:lpstr>
      <vt:lpstr>Fifo Performance may Decrease!</vt:lpstr>
      <vt:lpstr>Problems with  LRU-based Replacement</vt:lpstr>
      <vt:lpstr>Implementing LRU</vt:lpstr>
      <vt:lpstr>Clock Algorithm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 Extensions</vt:lpstr>
      <vt:lpstr>What if no Hardware Support?</vt:lpstr>
      <vt:lpstr>Conclusions</vt:lpstr>
    </vt:vector>
  </TitlesOfParts>
  <Company>Ȇ쀀Ƞ⊤Ȯ皤뿿ꥐȮ㡐_ȇ᛼뿿ꥀ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</dc:title>
  <dc:creator>Andrea Arpaci-Dusseau</dc:creator>
  <cp:lastModifiedBy>SUDARSUN KANNAN</cp:lastModifiedBy>
  <cp:revision>137</cp:revision>
  <cp:lastPrinted>1970-03-01T19:02:30Z</cp:lastPrinted>
  <dcterms:created xsi:type="dcterms:W3CDTF">2015-09-28T15:15:50Z</dcterms:created>
  <dcterms:modified xsi:type="dcterms:W3CDTF">2019-03-26T13:15:46Z</dcterms:modified>
</cp:coreProperties>
</file>