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6"/>
  </p:notesMasterIdLst>
  <p:sldIdLst>
    <p:sldId id="384" r:id="rId2"/>
    <p:sldId id="385" r:id="rId3"/>
    <p:sldId id="257" r:id="rId4"/>
    <p:sldId id="269" r:id="rId5"/>
    <p:sldId id="271" r:id="rId6"/>
    <p:sldId id="274" r:id="rId7"/>
    <p:sldId id="276" r:id="rId8"/>
    <p:sldId id="277" r:id="rId9"/>
    <p:sldId id="278" r:id="rId10"/>
    <p:sldId id="388" r:id="rId11"/>
    <p:sldId id="389" r:id="rId12"/>
    <p:sldId id="279" r:id="rId13"/>
    <p:sldId id="280" r:id="rId14"/>
    <p:sldId id="281" r:id="rId15"/>
    <p:sldId id="282" r:id="rId16"/>
    <p:sldId id="283" r:id="rId17"/>
    <p:sldId id="387" r:id="rId18"/>
    <p:sldId id="386" r:id="rId19"/>
    <p:sldId id="286" r:id="rId20"/>
    <p:sldId id="289" r:id="rId21"/>
    <p:sldId id="290" r:id="rId22"/>
    <p:sldId id="291" r:id="rId23"/>
    <p:sldId id="292" r:id="rId24"/>
    <p:sldId id="293" r:id="rId25"/>
    <p:sldId id="294" r:id="rId26"/>
    <p:sldId id="297" r:id="rId27"/>
    <p:sldId id="298" r:id="rId28"/>
    <p:sldId id="307" r:id="rId29"/>
    <p:sldId id="313" r:id="rId30"/>
    <p:sldId id="314" r:id="rId31"/>
    <p:sldId id="317" r:id="rId32"/>
    <p:sldId id="319" r:id="rId33"/>
    <p:sldId id="321" r:id="rId34"/>
    <p:sldId id="322" r:id="rId35"/>
    <p:sldId id="323" r:id="rId36"/>
    <p:sldId id="324" r:id="rId37"/>
    <p:sldId id="325" r:id="rId38"/>
    <p:sldId id="327" r:id="rId39"/>
    <p:sldId id="328" r:id="rId40"/>
    <p:sldId id="330" r:id="rId41"/>
    <p:sldId id="332" r:id="rId42"/>
    <p:sldId id="336" r:id="rId43"/>
    <p:sldId id="339" r:id="rId44"/>
    <p:sldId id="341" r:id="rId45"/>
    <p:sldId id="345" r:id="rId46"/>
    <p:sldId id="346" r:id="rId47"/>
    <p:sldId id="347" r:id="rId48"/>
    <p:sldId id="349" r:id="rId49"/>
    <p:sldId id="350" r:id="rId50"/>
    <p:sldId id="351" r:id="rId51"/>
    <p:sldId id="352" r:id="rId52"/>
    <p:sldId id="354" r:id="rId53"/>
    <p:sldId id="355" r:id="rId54"/>
    <p:sldId id="357" r:id="rId55"/>
    <p:sldId id="360" r:id="rId56"/>
    <p:sldId id="364" r:id="rId57"/>
    <p:sldId id="368" r:id="rId58"/>
    <p:sldId id="371" r:id="rId59"/>
    <p:sldId id="372" r:id="rId60"/>
    <p:sldId id="383" r:id="rId61"/>
    <p:sldId id="377" r:id="rId62"/>
    <p:sldId id="379" r:id="rId63"/>
    <p:sldId id="381" r:id="rId64"/>
    <p:sldId id="382" r:id="rId65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4"/>
  </p:normalViewPr>
  <p:slideViewPr>
    <p:cSldViewPr snapToGrid="0" snapToObjects="1">
      <p:cViewPr>
        <p:scale>
          <a:sx n="85" d="100"/>
          <a:sy n="85" d="100"/>
        </p:scale>
        <p:origin x="256" y="-66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94776"/>
          <c:y val="9.2102199999999995E-2"/>
          <c:w val="0.80522400000000005"/>
          <c:h val="0.6388270000000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Sheet1!$B$1:$E$1</c:f>
              <c:strCache>
                <c:ptCount val="4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6.9</c:v>
                </c:pt>
                <c:pt idx="1">
                  <c:v>11.8</c:v>
                </c:pt>
                <c:pt idx="2">
                  <c:v>22.4</c:v>
                </c:pt>
                <c:pt idx="3">
                  <c:v>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F-214B-9ECF-4606227E8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-2049925328"/>
        <c:axId val="-2049932304"/>
      </c:barChart>
      <c:catAx>
        <c:axId val="-204992532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/>
                </a:pPr>
                <a:r>
                  <a:rPr lang="en-US"/>
                  <a:t>Block Size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low"/>
        <c:txPr>
          <a:bodyPr rot="0"/>
          <a:lstStyle/>
          <a:p>
            <a:pPr>
              <a:defRPr/>
            </a:pPr>
            <a:endParaRPr lang="en-US"/>
          </a:p>
        </c:txPr>
        <c:crossAx val="-2049932304"/>
        <c:crosses val="autoZero"/>
        <c:auto val="1"/>
        <c:lblAlgn val="ctr"/>
        <c:lblOffset val="100"/>
        <c:noMultiLvlLbl val="1"/>
      </c:catAx>
      <c:valAx>
        <c:axId val="-204993230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n-US"/>
                  <a:t>Percent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bg1"/>
            </a:solidFill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-2049925328"/>
        <c:crosses val="autoZero"/>
        <c:crossBetween val="between"/>
        <c:majorUnit val="12.5"/>
        <c:minorUnit val="6.25"/>
      </c:valAx>
      <c:spPr>
        <a:ln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208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2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1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85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23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844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343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26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63685597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3218649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2038338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61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14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0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6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5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87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62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09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410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2167467"/>
            <a:ext cx="11812693" cy="7044267"/>
          </a:xfrm>
        </p:spPr>
        <p:txBody>
          <a:bodyPr>
            <a:normAutofit/>
          </a:bodyPr>
          <a:lstStyle/>
          <a:p>
            <a:pPr marL="419940" lvl="1">
              <a:buNone/>
            </a:pPr>
            <a:r>
              <a:rPr lang="en-US" dirty="0"/>
              <a:t>P3 Due April 8th</a:t>
            </a:r>
          </a:p>
          <a:p>
            <a:pPr marL="0" indent="0">
              <a:buNone/>
            </a:pPr>
            <a:r>
              <a:rPr lang="en-US" dirty="0"/>
              <a:t>	We will release some multithreaded benchmark if that’s useful</a:t>
            </a:r>
          </a:p>
          <a:p>
            <a:pPr marL="0" indent="0">
              <a:buNone/>
            </a:pPr>
            <a:r>
              <a:rPr lang="en-US" dirty="0"/>
              <a:t>P4: File System – Release by 8</a:t>
            </a:r>
            <a:r>
              <a:rPr lang="en-US" baseline="30000" dirty="0"/>
              <a:t>th</a:t>
            </a:r>
            <a:r>
              <a:rPr lang="en-US" dirty="0"/>
              <a:t> April or before </a:t>
            </a:r>
          </a:p>
          <a:p>
            <a:pPr marL="0" indent="0">
              <a:buNone/>
            </a:pPr>
            <a:r>
              <a:rPr lang="en-US" dirty="0"/>
              <a:t>	Due end of semester</a:t>
            </a:r>
          </a:p>
          <a:p>
            <a:pPr marL="0" indent="0">
              <a:buNone/>
            </a:pPr>
            <a:r>
              <a:rPr lang="en-US" dirty="0"/>
              <a:t>	If done with P3, start looking at FUSE file systems</a:t>
            </a:r>
          </a:p>
          <a:p>
            <a:pPr marL="0" indent="0">
              <a:buNone/>
            </a:pPr>
            <a:r>
              <a:rPr lang="en-US" dirty="0"/>
              <a:t>Read as we go along!</a:t>
            </a:r>
          </a:p>
          <a:p>
            <a:pPr marL="877140" lvl="1" indent="-457200"/>
            <a:r>
              <a:rPr lang="en-US" dirty="0"/>
              <a:t>Chapter 41</a:t>
            </a:r>
          </a:p>
        </p:txBody>
      </p:sp>
    </p:spTree>
    <p:extLst>
      <p:ext uri="{BB962C8B-B14F-4D97-AF65-F5344CB8AC3E}">
        <p14:creationId xmlns:p14="http://schemas.microsoft.com/office/powerpoint/2010/main" val="34096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291" name="Shape 2291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292" name="Shape 2292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293" name="Shape 2293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294" name="Shape 2294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295" name="Shape 2295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296" name="Shape 2296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297" name="Shape 2297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298" name="Shape 2298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299" name="Shape 2299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00" name="Shape 2300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01" name="Shape 2301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02" name="Shape 2302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03" name="Shape 2303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04" name="Shape 2304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305" name="Shape 2305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306" name="Shape 2306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307" name="Shape 2307"/>
          <p:cNvSpPr/>
          <p:nvPr/>
        </p:nvSpPr>
        <p:spPr>
          <a:xfrm>
            <a:off x="5072964" y="348256"/>
            <a:ext cx="2858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open /foo/bar</a:t>
            </a:r>
          </a:p>
        </p:txBody>
      </p:sp>
      <p:sp>
        <p:nvSpPr>
          <p:cNvPr id="2308" name="Shape 2308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09" name="Shape 2309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310" name="Shape 2310"/>
          <p:cNvSpPr/>
          <p:nvPr/>
        </p:nvSpPr>
        <p:spPr>
          <a:xfrm>
            <a:off x="4421418" y="2897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1" name="Shape 2311"/>
          <p:cNvSpPr/>
          <p:nvPr/>
        </p:nvSpPr>
        <p:spPr>
          <a:xfrm>
            <a:off x="8460018" y="3405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2" name="Shape 2312"/>
          <p:cNvSpPr/>
          <p:nvPr/>
        </p:nvSpPr>
        <p:spPr>
          <a:xfrm>
            <a:off x="5793018" y="3786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3" name="Shape 2313"/>
          <p:cNvSpPr/>
          <p:nvPr/>
        </p:nvSpPr>
        <p:spPr>
          <a:xfrm>
            <a:off x="9857018" y="4294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4" name="Shape 2314"/>
          <p:cNvSpPr/>
          <p:nvPr/>
        </p:nvSpPr>
        <p:spPr>
          <a:xfrm>
            <a:off x="7063018" y="4675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0737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" grpId="0" animBg="1"/>
      <p:bldP spid="2311" grpId="0" animBg="1"/>
      <p:bldP spid="2312" grpId="0" animBg="1"/>
      <p:bldP spid="2313" grpId="0" animBg="1"/>
      <p:bldP spid="23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47" name="Shape 2147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48" name="Shape 2148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149" name="Shape 2149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150" name="Shape 2150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151" name="Shape 2151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152" name="Shape 2152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153" name="Shape 2153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154" name="Shape 2154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155" name="Shape 2155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57" name="Shape 2157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58" name="Shape 2158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59" name="Shape 2159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60" name="Shape 2160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1" name="Shape 2161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2" name="Shape 2162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3" name="Shape 2163"/>
          <p:cNvSpPr/>
          <p:nvPr/>
        </p:nvSpPr>
        <p:spPr>
          <a:xfrm>
            <a:off x="781301" y="343812"/>
            <a:ext cx="114422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write to /foo/bar</a:t>
            </a:r>
            <a:r>
              <a:rPr lang="en-US" sz="3600" dirty="0">
                <a:solidFill>
                  <a:srgbClr val="FFFFFF"/>
                </a:solidFill>
              </a:rPr>
              <a:t> (assume file exists and has been opened)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164" name="Shape 2164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165" name="Shape 2165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66" name="Shape 2166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67" name="Shape 2167"/>
          <p:cNvSpPr/>
          <p:nvPr/>
        </p:nvSpPr>
        <p:spPr>
          <a:xfrm>
            <a:off x="1479611" y="3278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68" name="Shape 2168"/>
          <p:cNvSpPr/>
          <p:nvPr/>
        </p:nvSpPr>
        <p:spPr>
          <a:xfrm>
            <a:off x="1466631" y="3786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169" name="Shape 2169"/>
          <p:cNvSpPr/>
          <p:nvPr/>
        </p:nvSpPr>
        <p:spPr>
          <a:xfrm>
            <a:off x="10864631" y="4167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170" name="Shape 2170"/>
          <p:cNvSpPr/>
          <p:nvPr/>
        </p:nvSpPr>
        <p:spPr>
          <a:xfrm>
            <a:off x="7054631" y="4548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724552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6" grpId="0" animBg="1"/>
      <p:bldP spid="2167" grpId="0" animBg="1"/>
      <p:bldP spid="2168" grpId="0" animBg="1"/>
      <p:bldP spid="2169" grpId="0" animBg="1"/>
      <p:bldP spid="21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26" name="Shape 326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27" name="Shape 327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328" name="Shape 328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329" name="Shape 329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330" name="Shape 330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331" name="Shape 331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332" name="Shape 332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33" name="Shape 333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34" name="Shape 334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35" name="Shape 335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36" name="Shape 336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37" name="Shape 337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38" name="Shape 338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39" name="Shape 339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539411" y="348256"/>
            <a:ext cx="39259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append to /foo/bar</a:t>
            </a:r>
          </a:p>
        </p:txBody>
      </p:sp>
      <p:sp>
        <p:nvSpPr>
          <p:cNvPr id="343" name="Shape 343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47" name="Shape 347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48" name="Shape 348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349" name="Shape 349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350" name="Shape 350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351" name="Shape 351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352" name="Shape 352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353" name="Shape 353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54" name="Shape 354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55" name="Shape 355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56" name="Shape 356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57" name="Shape 357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58" name="Shape 358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59" name="Shape 359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60" name="Shape 360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61" name="Shape 361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62" name="Shape 362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848358" y="343812"/>
            <a:ext cx="730809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append to /foo/bar</a:t>
            </a:r>
            <a:r>
              <a:rPr lang="en-US" sz="3600" dirty="0">
                <a:solidFill>
                  <a:srgbClr val="FFFFFF"/>
                </a:solidFill>
              </a:rPr>
              <a:t> (opened already)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365" name="Shape 365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66" name="Shape 366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70" name="Shape 370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71" name="Shape 371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372" name="Shape 372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373" name="Shape 373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374" name="Shape 374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375" name="Shape 375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376" name="Shape 376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77" name="Shape 377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78" name="Shape 378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79" name="Shape 379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80" name="Shape 380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81" name="Shape 381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82" name="Shape 382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83" name="Shape 383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84" name="Shape 384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85" name="Shape 385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539411" y="348256"/>
            <a:ext cx="39259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append to /foo/bar</a:t>
            </a:r>
          </a:p>
        </p:txBody>
      </p:sp>
      <p:sp>
        <p:nvSpPr>
          <p:cNvPr id="387" name="Shape 387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388" name="Shape 388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89" name="Shape 389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90" name="Shape 390"/>
          <p:cNvSpPr/>
          <p:nvPr/>
        </p:nvSpPr>
        <p:spPr>
          <a:xfrm>
            <a:off x="1479611" y="3278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91" name="Shape 391"/>
          <p:cNvSpPr/>
          <p:nvPr/>
        </p:nvSpPr>
        <p:spPr>
          <a:xfrm>
            <a:off x="1466631" y="3786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92" name="Shape 392"/>
          <p:cNvSpPr/>
          <p:nvPr/>
        </p:nvSpPr>
        <p:spPr>
          <a:xfrm>
            <a:off x="9727336" y="139535"/>
            <a:ext cx="308244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[allocate block]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95" name="Shape 395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96" name="Shape 396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397" name="Shape 397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398" name="Shape 398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399" name="Shape 399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400" name="Shape 400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401" name="Shape 401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402" name="Shape 402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403" name="Shape 403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404" name="Shape 404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405" name="Shape 405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406" name="Shape 406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07" name="Shape 407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08" name="Shape 408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09" name="Shape 409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0" name="Shape 410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539411" y="348256"/>
            <a:ext cx="39259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append to /foo/bar</a:t>
            </a:r>
          </a:p>
        </p:txBody>
      </p:sp>
      <p:sp>
        <p:nvSpPr>
          <p:cNvPr id="412" name="Shape 412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413" name="Shape 413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14" name="Shape 414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415" name="Shape 415"/>
          <p:cNvSpPr/>
          <p:nvPr/>
        </p:nvSpPr>
        <p:spPr>
          <a:xfrm>
            <a:off x="1479611" y="3278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416" name="Shape 416"/>
          <p:cNvSpPr/>
          <p:nvPr/>
        </p:nvSpPr>
        <p:spPr>
          <a:xfrm>
            <a:off x="1466631" y="3786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417" name="Shape 417"/>
          <p:cNvSpPr/>
          <p:nvPr/>
        </p:nvSpPr>
        <p:spPr>
          <a:xfrm>
            <a:off x="7054631" y="4294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418" name="Shape 418"/>
          <p:cNvSpPr/>
          <p:nvPr/>
        </p:nvSpPr>
        <p:spPr>
          <a:xfrm>
            <a:off x="9712007" y="139535"/>
            <a:ext cx="309777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[point to block]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21" name="Shape 421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422" name="Shape 422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423" name="Shape 423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424" name="Shape 424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425" name="Shape 425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426" name="Shape 426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427" name="Shape 427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428" name="Shape 428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429" name="Shape 429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430" name="Shape 430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431" name="Shape 431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432" name="Shape 432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33" name="Shape 433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34" name="Shape 434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35" name="Shape 435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36" name="Shape 436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539411" y="348256"/>
            <a:ext cx="39259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append to /foo/bar</a:t>
            </a:r>
          </a:p>
        </p:txBody>
      </p:sp>
      <p:sp>
        <p:nvSpPr>
          <p:cNvPr id="438" name="Shape 438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439" name="Shape 439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40" name="Shape 440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441" name="Shape 441"/>
          <p:cNvSpPr/>
          <p:nvPr/>
        </p:nvSpPr>
        <p:spPr>
          <a:xfrm>
            <a:off x="1479611" y="3278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442" name="Shape 442"/>
          <p:cNvSpPr/>
          <p:nvPr/>
        </p:nvSpPr>
        <p:spPr>
          <a:xfrm>
            <a:off x="1466631" y="3786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443" name="Shape 443"/>
          <p:cNvSpPr/>
          <p:nvPr/>
        </p:nvSpPr>
        <p:spPr>
          <a:xfrm>
            <a:off x="10864631" y="4802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444" name="Shape 444"/>
          <p:cNvSpPr/>
          <p:nvPr/>
        </p:nvSpPr>
        <p:spPr>
          <a:xfrm>
            <a:off x="7054631" y="4294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445" name="Shape 445"/>
          <p:cNvSpPr/>
          <p:nvPr/>
        </p:nvSpPr>
        <p:spPr>
          <a:xfrm>
            <a:off x="9736353" y="139535"/>
            <a:ext cx="307343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[write to block]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Shape 2385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86" name="Shape 2386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87" name="Shape 2387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388" name="Shape 2388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389" name="Shape 2389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390" name="Shape 2390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391" name="Shape 2391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392" name="Shape 2392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393" name="Shape 2393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394" name="Shape 2394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95" name="Shape 2395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96" name="Shape 2396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97" name="Shape 2397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98" name="Shape 2398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99" name="Shape 2399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00" name="Shape 2400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01" name="Shape 2401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3367731" y="343812"/>
            <a:ext cx="626934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read /foo/bar</a:t>
            </a:r>
            <a:r>
              <a:rPr lang="en-US" sz="3600" dirty="0">
                <a:solidFill>
                  <a:srgbClr val="FFFFFF"/>
                </a:solidFill>
              </a:rPr>
              <a:t> – assume opened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403" name="Shape 2403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04" name="Shape 2404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05" name="Shape 2405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406" name="Shape 2406"/>
          <p:cNvSpPr/>
          <p:nvPr/>
        </p:nvSpPr>
        <p:spPr>
          <a:xfrm>
            <a:off x="10876362" y="34304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407" name="Shape 2407"/>
          <p:cNvSpPr/>
          <p:nvPr/>
        </p:nvSpPr>
        <p:spPr>
          <a:xfrm>
            <a:off x="7054631" y="3913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49036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" grpId="0" animBg="1"/>
      <p:bldP spid="2406" grpId="0" animBg="1"/>
      <p:bldP spid="24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Shape 2433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34" name="Shape 2434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35" name="Shape 2435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436" name="Shape 2436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437" name="Shape 2437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38" name="Shape 2438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439" name="Shape 2439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440" name="Shape 2440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441" name="Shape 2441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442" name="Shape 2442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43" name="Shape 2443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44" name="Shape 2444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45" name="Shape 2445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46" name="Shape 2446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47" name="Shape 2447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48" name="Shape 2448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49" name="Shape 2449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5047589" y="348256"/>
            <a:ext cx="2909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close /foo/bar</a:t>
            </a:r>
          </a:p>
        </p:txBody>
      </p:sp>
      <p:sp>
        <p:nvSpPr>
          <p:cNvPr id="2451" name="Shape 2451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52" name="Shape 2452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53" name="Shape 2453"/>
          <p:cNvSpPr/>
          <p:nvPr/>
        </p:nvSpPr>
        <p:spPr>
          <a:xfrm>
            <a:off x="4296996" y="5961418"/>
            <a:ext cx="43986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</a:rPr>
              <a:t>nothing to do on disk!</a:t>
            </a:r>
          </a:p>
        </p:txBody>
      </p:sp>
    </p:spTree>
    <p:extLst>
      <p:ext uri="{BB962C8B-B14F-4D97-AF65-F5344CB8AC3E}">
        <p14:creationId xmlns:p14="http://schemas.microsoft.com/office/powerpoint/2010/main" val="475410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Review: </a:t>
            </a:r>
            <a:r>
              <a:rPr sz="6480" dirty="0">
                <a:solidFill>
                  <a:srgbClr val="FFFFFF"/>
                </a:solidFill>
              </a:rPr>
              <a:t>Locality Types</a:t>
            </a:r>
          </a:p>
        </p:txBody>
      </p:sp>
      <p:sp>
        <p:nvSpPr>
          <p:cNvPr id="478" name="Shape 478"/>
          <p:cNvSpPr/>
          <p:nvPr/>
        </p:nvSpPr>
        <p:spPr>
          <a:xfrm>
            <a:off x="7439692" y="7856661"/>
            <a:ext cx="4878021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 flipV="1">
            <a:off x="7439692" y="2873932"/>
            <a:ext cx="1" cy="4982730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9392191" y="7844323"/>
            <a:ext cx="9730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81" name="Shape 481"/>
          <p:cNvSpPr/>
          <p:nvPr/>
        </p:nvSpPr>
        <p:spPr>
          <a:xfrm rot="16200513">
            <a:off x="6232914" y="5037002"/>
            <a:ext cx="15597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482" name="Shape 482"/>
          <p:cNvSpPr/>
          <p:nvPr/>
        </p:nvSpPr>
        <p:spPr>
          <a:xfrm>
            <a:off x="7719555" y="7092020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181977" y="6652665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8646655" y="6177620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9109077" y="5738265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0802926" y="4088214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11267603" y="3613169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11699560" y="3102101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9679776" y="494187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90" name="Shape 490"/>
          <p:cNvSpPr/>
          <p:nvPr/>
        </p:nvSpPr>
        <p:spPr>
          <a:xfrm>
            <a:off x="8231492" y="4635305"/>
            <a:ext cx="34680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D45954"/>
                </a:solidFill>
              </a:rPr>
              <a:t>Spatial Locality</a:t>
            </a:r>
          </a:p>
        </p:txBody>
      </p:sp>
      <p:sp>
        <p:nvSpPr>
          <p:cNvPr id="491" name="Shape 491"/>
          <p:cNvSpPr/>
          <p:nvPr/>
        </p:nvSpPr>
        <p:spPr>
          <a:xfrm>
            <a:off x="987142" y="7902225"/>
            <a:ext cx="487802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 flipV="1">
            <a:off x="987142" y="2919497"/>
            <a:ext cx="1" cy="498272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939641" y="7889888"/>
            <a:ext cx="9730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94" name="Shape 494"/>
          <p:cNvSpPr/>
          <p:nvPr/>
        </p:nvSpPr>
        <p:spPr>
          <a:xfrm rot="16200513">
            <a:off x="-116703" y="3321194"/>
            <a:ext cx="15597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495" name="Shape 495"/>
          <p:cNvSpPr/>
          <p:nvPr/>
        </p:nvSpPr>
        <p:spPr>
          <a:xfrm>
            <a:off x="1267006" y="4089584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1729428" y="6952229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2194106" y="5461184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2656528" y="3116829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4188006" y="4089584"/>
            <a:ext cx="454619" cy="454620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4650428" y="6952229"/>
            <a:ext cx="454619" cy="454620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5115106" y="5461184"/>
            <a:ext cx="454619" cy="454620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5577528" y="3116829"/>
            <a:ext cx="454619" cy="454620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3440396" y="4987438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504" name="Shape 504"/>
          <p:cNvSpPr/>
          <p:nvPr/>
        </p:nvSpPr>
        <p:spPr>
          <a:xfrm>
            <a:off x="1429586" y="4635305"/>
            <a:ext cx="39931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D45954"/>
                </a:solidFill>
              </a:rPr>
              <a:t>Temporal Locality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6463" y="8920518"/>
            <a:ext cx="9499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Which type of locality is most interesting with a disk?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  <p:bldP spid="5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Persistence: </a:t>
            </a:r>
            <a:br>
              <a:rPr lang="en-US" dirty="0"/>
            </a:br>
            <a:r>
              <a:rPr lang="en-US" dirty="0"/>
              <a:t>FAST FILE SYSTEM (FFS)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4357300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How to improve performance of complex system? </a:t>
            </a:r>
          </a:p>
          <a:p>
            <a:pPr marL="866973" indent="-866973" algn="l"/>
            <a:r>
              <a:rPr lang="en-US" dirty="0"/>
              <a:t>Why do file systems obtain worse performance over time?</a:t>
            </a:r>
          </a:p>
          <a:p>
            <a:pPr marL="866973" indent="-866973" algn="l"/>
            <a:r>
              <a:rPr lang="en-US" dirty="0"/>
              <a:t>How to choose the right block size? How to avoid internal fragmentation?</a:t>
            </a:r>
          </a:p>
          <a:p>
            <a:pPr marL="866973" indent="-866973" algn="l"/>
            <a:r>
              <a:rPr lang="en-US" dirty="0"/>
              <a:t>How to place related blocks close to one another on disk?</a:t>
            </a:r>
          </a:p>
          <a:p>
            <a:pPr marL="866973" indent="-866973"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AAE01E1-5F08-C24A-91A7-E340E5E1F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359C062-E353-9C41-A3B6-79295950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B9C0167-199E-E646-B3A7-AFB093550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106507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Order Matters</a:t>
            </a:r>
          </a:p>
        </p:txBody>
      </p:sp>
      <p:sp>
        <p:nvSpPr>
          <p:cNvPr id="538" name="Shape 538"/>
          <p:cNvSpPr/>
          <p:nvPr/>
        </p:nvSpPr>
        <p:spPr>
          <a:xfrm>
            <a:off x="7561120" y="7863348"/>
            <a:ext cx="4878021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9" name="Shape 539"/>
          <p:cNvSpPr/>
          <p:nvPr/>
        </p:nvSpPr>
        <p:spPr>
          <a:xfrm flipV="1">
            <a:off x="7561120" y="2880619"/>
            <a:ext cx="1" cy="4982730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9513619" y="7851010"/>
            <a:ext cx="973023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541" name="Shape 541"/>
          <p:cNvSpPr/>
          <p:nvPr/>
        </p:nvSpPr>
        <p:spPr>
          <a:xfrm rot="16200513">
            <a:off x="6354342" y="5043689"/>
            <a:ext cx="1559722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542" name="Shape 542"/>
          <p:cNvSpPr/>
          <p:nvPr/>
        </p:nvSpPr>
        <p:spPr>
          <a:xfrm>
            <a:off x="7840983" y="709870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8303405" y="665935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8768083" y="618430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9230505" y="574495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0924354" y="4094901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1389031" y="3619856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1851454" y="3180501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9801204" y="4948561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550" name="Shape 550"/>
          <p:cNvSpPr/>
          <p:nvPr/>
        </p:nvSpPr>
        <p:spPr>
          <a:xfrm>
            <a:off x="9813767" y="4641992"/>
            <a:ext cx="10543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D45954"/>
                </a:solidFill>
              </a:rPr>
              <a:t>Fast</a:t>
            </a:r>
          </a:p>
        </p:txBody>
      </p:sp>
      <p:sp>
        <p:nvSpPr>
          <p:cNvPr id="551" name="Shape 551"/>
          <p:cNvSpPr/>
          <p:nvPr/>
        </p:nvSpPr>
        <p:spPr>
          <a:xfrm>
            <a:off x="1108570" y="7908912"/>
            <a:ext cx="487802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2" name="Shape 552"/>
          <p:cNvSpPr/>
          <p:nvPr/>
        </p:nvSpPr>
        <p:spPr>
          <a:xfrm flipV="1">
            <a:off x="1108570" y="2926184"/>
            <a:ext cx="1" cy="498272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061069" y="7896575"/>
            <a:ext cx="973023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554" name="Shape 554"/>
          <p:cNvSpPr/>
          <p:nvPr/>
        </p:nvSpPr>
        <p:spPr>
          <a:xfrm rot="16200513">
            <a:off x="4727" y="5205058"/>
            <a:ext cx="1559722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address</a:t>
            </a:r>
          </a:p>
        </p:txBody>
      </p:sp>
      <p:grpSp>
        <p:nvGrpSpPr>
          <p:cNvPr id="562" name="Group 562"/>
          <p:cNvGrpSpPr/>
          <p:nvPr/>
        </p:nvGrpSpPr>
        <p:grpSpPr>
          <a:xfrm flipH="1">
            <a:off x="1363983" y="3180501"/>
            <a:ext cx="4465090" cy="4372825"/>
            <a:chOff x="0" y="0"/>
            <a:chExt cx="4465089" cy="4372823"/>
          </a:xfrm>
        </p:grpSpPr>
        <p:sp>
          <p:nvSpPr>
            <p:cNvPr id="555" name="Shape 555"/>
            <p:cNvSpPr/>
            <p:nvPr/>
          </p:nvSpPr>
          <p:spPr>
            <a:xfrm>
              <a:off x="0" y="3918205"/>
              <a:ext cx="454619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62422" y="3478850"/>
              <a:ext cx="454619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927100" y="3003805"/>
              <a:ext cx="454619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389522" y="2564450"/>
              <a:ext cx="454619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083370" y="914400"/>
              <a:ext cx="454620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548047" y="439354"/>
              <a:ext cx="454620" cy="454620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010470" y="0"/>
              <a:ext cx="454620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3324204" y="4948561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564" name="Shape 564"/>
          <p:cNvSpPr/>
          <p:nvPr/>
        </p:nvSpPr>
        <p:spPr>
          <a:xfrm>
            <a:off x="2765367" y="4641992"/>
            <a:ext cx="1181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D45954"/>
                </a:solidFill>
              </a:rPr>
              <a:t>Slow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58605" y="8880795"/>
            <a:ext cx="635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Implication for disk schedulers?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 animBg="1"/>
      <p:bldP spid="5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Policy: Choose Inode, Data Blocks</a:t>
            </a:r>
          </a:p>
        </p:txBody>
      </p:sp>
      <p:sp>
        <p:nvSpPr>
          <p:cNvPr id="567" name="Shape 567"/>
          <p:cNvSpPr/>
          <p:nvPr/>
        </p:nvSpPr>
        <p:spPr>
          <a:xfrm>
            <a:off x="1713203" y="3067485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0</a:t>
            </a:r>
          </a:p>
        </p:txBody>
      </p:sp>
      <p:sp>
        <p:nvSpPr>
          <p:cNvPr id="568" name="Shape 568"/>
          <p:cNvSpPr/>
          <p:nvPr/>
        </p:nvSpPr>
        <p:spPr>
          <a:xfrm>
            <a:off x="5822016" y="3067485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7</a:t>
            </a:r>
          </a:p>
        </p:txBody>
      </p:sp>
      <p:sp>
        <p:nvSpPr>
          <p:cNvPr id="569" name="Shape 569"/>
          <p:cNvSpPr/>
          <p:nvPr/>
        </p:nvSpPr>
        <p:spPr>
          <a:xfrm>
            <a:off x="6758927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70" name="Shape 570"/>
          <p:cNvSpPr/>
          <p:nvPr/>
        </p:nvSpPr>
        <p:spPr>
          <a:xfrm>
            <a:off x="7345900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71" name="Shape 571"/>
          <p:cNvSpPr/>
          <p:nvPr/>
        </p:nvSpPr>
        <p:spPr>
          <a:xfrm>
            <a:off x="7932873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72" name="Shape 572"/>
          <p:cNvSpPr/>
          <p:nvPr/>
        </p:nvSpPr>
        <p:spPr>
          <a:xfrm>
            <a:off x="8519846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73" name="Shape 573"/>
          <p:cNvSpPr/>
          <p:nvPr/>
        </p:nvSpPr>
        <p:spPr>
          <a:xfrm>
            <a:off x="9106820" y="2528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74" name="Shape 574"/>
          <p:cNvSpPr/>
          <p:nvPr/>
        </p:nvSpPr>
        <p:spPr>
          <a:xfrm>
            <a:off x="9693793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75" name="Shape 575"/>
          <p:cNvSpPr/>
          <p:nvPr/>
        </p:nvSpPr>
        <p:spPr>
          <a:xfrm>
            <a:off x="10280766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76" name="Shape 576"/>
          <p:cNvSpPr/>
          <p:nvPr/>
        </p:nvSpPr>
        <p:spPr>
          <a:xfrm>
            <a:off x="10867739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77" name="Shape 577"/>
          <p:cNvSpPr/>
          <p:nvPr/>
        </p:nvSpPr>
        <p:spPr>
          <a:xfrm>
            <a:off x="6842524" y="3067485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8</a:t>
            </a:r>
          </a:p>
        </p:txBody>
      </p:sp>
      <p:sp>
        <p:nvSpPr>
          <p:cNvPr id="578" name="Shape 578"/>
          <p:cNvSpPr/>
          <p:nvPr/>
        </p:nvSpPr>
        <p:spPr>
          <a:xfrm>
            <a:off x="10838358" y="3067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15</a:t>
            </a:r>
          </a:p>
        </p:txBody>
      </p:sp>
      <p:sp>
        <p:nvSpPr>
          <p:cNvPr id="579" name="Shape 579"/>
          <p:cNvSpPr/>
          <p:nvPr/>
        </p:nvSpPr>
        <p:spPr>
          <a:xfrm>
            <a:off x="1629606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80" name="Shape 580"/>
          <p:cNvSpPr/>
          <p:nvPr/>
        </p:nvSpPr>
        <p:spPr>
          <a:xfrm>
            <a:off x="2216579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81" name="Shape 581"/>
          <p:cNvSpPr/>
          <p:nvPr/>
        </p:nvSpPr>
        <p:spPr>
          <a:xfrm>
            <a:off x="2803552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82" name="Shape 582"/>
          <p:cNvSpPr/>
          <p:nvPr/>
        </p:nvSpPr>
        <p:spPr>
          <a:xfrm>
            <a:off x="3390525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83" name="Shape 583"/>
          <p:cNvSpPr/>
          <p:nvPr/>
        </p:nvSpPr>
        <p:spPr>
          <a:xfrm>
            <a:off x="3977499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84" name="Shape 584"/>
          <p:cNvSpPr/>
          <p:nvPr/>
        </p:nvSpPr>
        <p:spPr>
          <a:xfrm>
            <a:off x="4564472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85" name="Shape 585"/>
          <p:cNvSpPr/>
          <p:nvPr/>
        </p:nvSpPr>
        <p:spPr>
          <a:xfrm>
            <a:off x="5151445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86" name="Shape 586"/>
          <p:cNvSpPr/>
          <p:nvPr/>
        </p:nvSpPr>
        <p:spPr>
          <a:xfrm>
            <a:off x="5738418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87" name="Shape 587"/>
          <p:cNvSpPr/>
          <p:nvPr/>
        </p:nvSpPr>
        <p:spPr>
          <a:xfrm>
            <a:off x="1600224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16</a:t>
            </a:r>
          </a:p>
        </p:txBody>
      </p:sp>
      <p:sp>
        <p:nvSpPr>
          <p:cNvPr id="588" name="Shape 588"/>
          <p:cNvSpPr/>
          <p:nvPr/>
        </p:nvSpPr>
        <p:spPr>
          <a:xfrm>
            <a:off x="5709037" y="4845485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23</a:t>
            </a:r>
          </a:p>
        </p:txBody>
      </p:sp>
      <p:sp>
        <p:nvSpPr>
          <p:cNvPr id="589" name="Shape 589"/>
          <p:cNvSpPr/>
          <p:nvPr/>
        </p:nvSpPr>
        <p:spPr>
          <a:xfrm>
            <a:off x="6758927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90" name="Shape 590"/>
          <p:cNvSpPr/>
          <p:nvPr/>
        </p:nvSpPr>
        <p:spPr>
          <a:xfrm>
            <a:off x="7345901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91" name="Shape 591"/>
          <p:cNvSpPr/>
          <p:nvPr/>
        </p:nvSpPr>
        <p:spPr>
          <a:xfrm>
            <a:off x="7932873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92" name="Shape 592"/>
          <p:cNvSpPr/>
          <p:nvPr/>
        </p:nvSpPr>
        <p:spPr>
          <a:xfrm>
            <a:off x="8519847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93" name="Shape 593"/>
          <p:cNvSpPr/>
          <p:nvPr/>
        </p:nvSpPr>
        <p:spPr>
          <a:xfrm>
            <a:off x="9106820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94" name="Shape 594"/>
          <p:cNvSpPr/>
          <p:nvPr/>
        </p:nvSpPr>
        <p:spPr>
          <a:xfrm>
            <a:off x="9693793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95" name="Shape 595"/>
          <p:cNvSpPr/>
          <p:nvPr/>
        </p:nvSpPr>
        <p:spPr>
          <a:xfrm>
            <a:off x="10280767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96" name="Shape 596"/>
          <p:cNvSpPr/>
          <p:nvPr/>
        </p:nvSpPr>
        <p:spPr>
          <a:xfrm>
            <a:off x="10867739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97" name="Shape 597"/>
          <p:cNvSpPr/>
          <p:nvPr/>
        </p:nvSpPr>
        <p:spPr>
          <a:xfrm>
            <a:off x="6729546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24</a:t>
            </a:r>
          </a:p>
        </p:txBody>
      </p:sp>
      <p:sp>
        <p:nvSpPr>
          <p:cNvPr id="598" name="Shape 598"/>
          <p:cNvSpPr/>
          <p:nvPr/>
        </p:nvSpPr>
        <p:spPr>
          <a:xfrm>
            <a:off x="10838358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31</a:t>
            </a:r>
          </a:p>
        </p:txBody>
      </p:sp>
      <p:sp>
        <p:nvSpPr>
          <p:cNvPr id="599" name="Shape 599"/>
          <p:cNvSpPr/>
          <p:nvPr/>
        </p:nvSpPr>
        <p:spPr>
          <a:xfrm>
            <a:off x="1629606" y="2528147"/>
            <a:ext cx="507454" cy="562381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600" name="Shape 600"/>
          <p:cNvSpPr/>
          <p:nvPr/>
        </p:nvSpPr>
        <p:spPr>
          <a:xfrm>
            <a:off x="2216579" y="2528147"/>
            <a:ext cx="507455" cy="562381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01" name="Shape 601"/>
          <p:cNvSpPr/>
          <p:nvPr/>
        </p:nvSpPr>
        <p:spPr>
          <a:xfrm>
            <a:off x="2803552" y="2528147"/>
            <a:ext cx="507455" cy="562381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02" name="Shape 602"/>
          <p:cNvSpPr/>
          <p:nvPr/>
        </p:nvSpPr>
        <p:spPr>
          <a:xfrm>
            <a:off x="3390525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03" name="Shape 603"/>
          <p:cNvSpPr/>
          <p:nvPr/>
        </p:nvSpPr>
        <p:spPr>
          <a:xfrm>
            <a:off x="3977499" y="2528147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04" name="Shape 604"/>
          <p:cNvSpPr/>
          <p:nvPr/>
        </p:nvSpPr>
        <p:spPr>
          <a:xfrm>
            <a:off x="4564472" y="2528147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05" name="Shape 605"/>
          <p:cNvSpPr/>
          <p:nvPr/>
        </p:nvSpPr>
        <p:spPr>
          <a:xfrm>
            <a:off x="5151445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06" name="Shape 606"/>
          <p:cNvSpPr/>
          <p:nvPr/>
        </p:nvSpPr>
        <p:spPr>
          <a:xfrm>
            <a:off x="5738418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9606" y="7153484"/>
            <a:ext cx="867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Assuming all free, which should be chosen?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Bad File Layout</a:t>
            </a:r>
          </a:p>
        </p:txBody>
      </p:sp>
      <p:sp>
        <p:nvSpPr>
          <p:cNvPr id="609" name="Shape 609"/>
          <p:cNvSpPr/>
          <p:nvPr/>
        </p:nvSpPr>
        <p:spPr>
          <a:xfrm>
            <a:off x="1713203" y="3067485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0</a:t>
            </a:r>
          </a:p>
        </p:txBody>
      </p:sp>
      <p:sp>
        <p:nvSpPr>
          <p:cNvPr id="610" name="Shape 610"/>
          <p:cNvSpPr/>
          <p:nvPr/>
        </p:nvSpPr>
        <p:spPr>
          <a:xfrm>
            <a:off x="5822016" y="3067485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7</a:t>
            </a:r>
          </a:p>
        </p:txBody>
      </p:sp>
      <p:sp>
        <p:nvSpPr>
          <p:cNvPr id="611" name="Shape 611"/>
          <p:cNvSpPr/>
          <p:nvPr/>
        </p:nvSpPr>
        <p:spPr>
          <a:xfrm>
            <a:off x="6758927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12" name="Shape 612"/>
          <p:cNvSpPr/>
          <p:nvPr/>
        </p:nvSpPr>
        <p:spPr>
          <a:xfrm>
            <a:off x="7345900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13" name="Shape 613"/>
          <p:cNvSpPr/>
          <p:nvPr/>
        </p:nvSpPr>
        <p:spPr>
          <a:xfrm>
            <a:off x="7932873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14" name="Shape 614"/>
          <p:cNvSpPr/>
          <p:nvPr/>
        </p:nvSpPr>
        <p:spPr>
          <a:xfrm>
            <a:off x="8519846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15" name="Shape 615"/>
          <p:cNvSpPr/>
          <p:nvPr/>
        </p:nvSpPr>
        <p:spPr>
          <a:xfrm>
            <a:off x="9106820" y="2528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16" name="Shape 616"/>
          <p:cNvSpPr/>
          <p:nvPr/>
        </p:nvSpPr>
        <p:spPr>
          <a:xfrm>
            <a:off x="9693793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17" name="Shape 617"/>
          <p:cNvSpPr/>
          <p:nvPr/>
        </p:nvSpPr>
        <p:spPr>
          <a:xfrm>
            <a:off x="10280766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18" name="Shape 618"/>
          <p:cNvSpPr/>
          <p:nvPr/>
        </p:nvSpPr>
        <p:spPr>
          <a:xfrm>
            <a:off x="10867739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19" name="Shape 619"/>
          <p:cNvSpPr/>
          <p:nvPr/>
        </p:nvSpPr>
        <p:spPr>
          <a:xfrm>
            <a:off x="6842524" y="3067485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8</a:t>
            </a:r>
          </a:p>
        </p:txBody>
      </p:sp>
      <p:sp>
        <p:nvSpPr>
          <p:cNvPr id="620" name="Shape 620"/>
          <p:cNvSpPr/>
          <p:nvPr/>
        </p:nvSpPr>
        <p:spPr>
          <a:xfrm>
            <a:off x="10838358" y="3067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15</a:t>
            </a:r>
          </a:p>
        </p:txBody>
      </p:sp>
      <p:sp>
        <p:nvSpPr>
          <p:cNvPr id="621" name="Shape 621"/>
          <p:cNvSpPr/>
          <p:nvPr/>
        </p:nvSpPr>
        <p:spPr>
          <a:xfrm>
            <a:off x="1629606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22" name="Shape 622"/>
          <p:cNvSpPr/>
          <p:nvPr/>
        </p:nvSpPr>
        <p:spPr>
          <a:xfrm>
            <a:off x="2216579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23" name="Shape 623"/>
          <p:cNvSpPr/>
          <p:nvPr/>
        </p:nvSpPr>
        <p:spPr>
          <a:xfrm>
            <a:off x="2803552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24" name="Shape 624"/>
          <p:cNvSpPr/>
          <p:nvPr/>
        </p:nvSpPr>
        <p:spPr>
          <a:xfrm>
            <a:off x="3390525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25" name="Shape 625"/>
          <p:cNvSpPr/>
          <p:nvPr/>
        </p:nvSpPr>
        <p:spPr>
          <a:xfrm>
            <a:off x="3977499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26" name="Shape 626"/>
          <p:cNvSpPr/>
          <p:nvPr/>
        </p:nvSpPr>
        <p:spPr>
          <a:xfrm>
            <a:off x="4564472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27" name="Shape 627"/>
          <p:cNvSpPr/>
          <p:nvPr/>
        </p:nvSpPr>
        <p:spPr>
          <a:xfrm>
            <a:off x="5151445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28" name="Shape 628"/>
          <p:cNvSpPr/>
          <p:nvPr/>
        </p:nvSpPr>
        <p:spPr>
          <a:xfrm>
            <a:off x="5738418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29" name="Shape 629"/>
          <p:cNvSpPr/>
          <p:nvPr/>
        </p:nvSpPr>
        <p:spPr>
          <a:xfrm>
            <a:off x="1600224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16</a:t>
            </a:r>
          </a:p>
        </p:txBody>
      </p:sp>
      <p:sp>
        <p:nvSpPr>
          <p:cNvPr id="630" name="Shape 630"/>
          <p:cNvSpPr/>
          <p:nvPr/>
        </p:nvSpPr>
        <p:spPr>
          <a:xfrm>
            <a:off x="5709037" y="4845485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23</a:t>
            </a:r>
          </a:p>
        </p:txBody>
      </p:sp>
      <p:sp>
        <p:nvSpPr>
          <p:cNvPr id="631" name="Shape 631"/>
          <p:cNvSpPr/>
          <p:nvPr/>
        </p:nvSpPr>
        <p:spPr>
          <a:xfrm>
            <a:off x="6758927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2" name="Shape 632"/>
          <p:cNvSpPr/>
          <p:nvPr/>
        </p:nvSpPr>
        <p:spPr>
          <a:xfrm>
            <a:off x="7345901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3" name="Shape 633"/>
          <p:cNvSpPr/>
          <p:nvPr/>
        </p:nvSpPr>
        <p:spPr>
          <a:xfrm>
            <a:off x="7932873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4" name="Shape 634"/>
          <p:cNvSpPr/>
          <p:nvPr/>
        </p:nvSpPr>
        <p:spPr>
          <a:xfrm>
            <a:off x="8519847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5" name="Shape 635"/>
          <p:cNvSpPr/>
          <p:nvPr/>
        </p:nvSpPr>
        <p:spPr>
          <a:xfrm>
            <a:off x="9106820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6" name="Shape 636"/>
          <p:cNvSpPr/>
          <p:nvPr/>
        </p:nvSpPr>
        <p:spPr>
          <a:xfrm>
            <a:off x="9693793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7" name="Shape 637"/>
          <p:cNvSpPr/>
          <p:nvPr/>
        </p:nvSpPr>
        <p:spPr>
          <a:xfrm>
            <a:off x="10280767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8" name="Shape 638"/>
          <p:cNvSpPr/>
          <p:nvPr/>
        </p:nvSpPr>
        <p:spPr>
          <a:xfrm>
            <a:off x="10867739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39" name="Shape 639"/>
          <p:cNvSpPr/>
          <p:nvPr/>
        </p:nvSpPr>
        <p:spPr>
          <a:xfrm>
            <a:off x="6729546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24</a:t>
            </a:r>
          </a:p>
        </p:txBody>
      </p:sp>
      <p:sp>
        <p:nvSpPr>
          <p:cNvPr id="640" name="Shape 640"/>
          <p:cNvSpPr/>
          <p:nvPr/>
        </p:nvSpPr>
        <p:spPr>
          <a:xfrm>
            <a:off x="10838358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31</a:t>
            </a:r>
          </a:p>
        </p:txBody>
      </p:sp>
      <p:sp>
        <p:nvSpPr>
          <p:cNvPr id="641" name="Shape 641"/>
          <p:cNvSpPr/>
          <p:nvPr/>
        </p:nvSpPr>
        <p:spPr>
          <a:xfrm>
            <a:off x="1629606" y="2528147"/>
            <a:ext cx="507454" cy="562381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642" name="Shape 642"/>
          <p:cNvSpPr/>
          <p:nvPr/>
        </p:nvSpPr>
        <p:spPr>
          <a:xfrm>
            <a:off x="2216579" y="2528147"/>
            <a:ext cx="507455" cy="562381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43" name="Shape 643"/>
          <p:cNvSpPr/>
          <p:nvPr/>
        </p:nvSpPr>
        <p:spPr>
          <a:xfrm>
            <a:off x="2803552" y="2528147"/>
            <a:ext cx="507455" cy="562381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44" name="Shape 644"/>
          <p:cNvSpPr/>
          <p:nvPr/>
        </p:nvSpPr>
        <p:spPr>
          <a:xfrm>
            <a:off x="3390525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45" name="Shape 645"/>
          <p:cNvSpPr/>
          <p:nvPr/>
        </p:nvSpPr>
        <p:spPr>
          <a:xfrm>
            <a:off x="3977499" y="2528147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46" name="Shape 646"/>
          <p:cNvSpPr/>
          <p:nvPr/>
        </p:nvSpPr>
        <p:spPr>
          <a:xfrm>
            <a:off x="4564472" y="2528147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47" name="Shape 647"/>
          <p:cNvSpPr/>
          <p:nvPr/>
        </p:nvSpPr>
        <p:spPr>
          <a:xfrm>
            <a:off x="5151445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48" name="Shape 648"/>
          <p:cNvSpPr/>
          <p:nvPr/>
        </p:nvSpPr>
        <p:spPr>
          <a:xfrm>
            <a:off x="5738418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49" name="Shape 649"/>
          <p:cNvSpPr/>
          <p:nvPr/>
        </p:nvSpPr>
        <p:spPr>
          <a:xfrm>
            <a:off x="6843538" y="190692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0" name="Shape 650"/>
          <p:cNvSpPr/>
          <p:nvPr/>
        </p:nvSpPr>
        <p:spPr>
          <a:xfrm>
            <a:off x="10952350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1" name="Shape 651"/>
          <p:cNvSpPr/>
          <p:nvPr/>
        </p:nvSpPr>
        <p:spPr>
          <a:xfrm>
            <a:off x="8017484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52" name="Shape 652"/>
          <p:cNvSpPr/>
          <p:nvPr/>
        </p:nvSpPr>
        <p:spPr>
          <a:xfrm>
            <a:off x="3475136" y="364109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3" name="Shape 653"/>
          <p:cNvSpPr/>
          <p:nvPr/>
        </p:nvSpPr>
        <p:spPr>
          <a:xfrm>
            <a:off x="3067195" y="1436468"/>
            <a:ext cx="107721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chemeClr val="bg1"/>
                </a:solidFill>
              </a:rPr>
              <a:t>inode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3605804" y="1976109"/>
            <a:ext cx="1" cy="481365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Better File Layout</a:t>
            </a:r>
          </a:p>
        </p:txBody>
      </p:sp>
      <p:sp>
        <p:nvSpPr>
          <p:cNvPr id="657" name="Shape 657"/>
          <p:cNvSpPr/>
          <p:nvPr/>
        </p:nvSpPr>
        <p:spPr>
          <a:xfrm>
            <a:off x="1713203" y="3067485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0</a:t>
            </a:r>
          </a:p>
        </p:txBody>
      </p:sp>
      <p:sp>
        <p:nvSpPr>
          <p:cNvPr id="658" name="Shape 658"/>
          <p:cNvSpPr/>
          <p:nvPr/>
        </p:nvSpPr>
        <p:spPr>
          <a:xfrm>
            <a:off x="5822016" y="3067485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7</a:t>
            </a:r>
          </a:p>
        </p:txBody>
      </p:sp>
      <p:sp>
        <p:nvSpPr>
          <p:cNvPr id="659" name="Shape 659"/>
          <p:cNvSpPr/>
          <p:nvPr/>
        </p:nvSpPr>
        <p:spPr>
          <a:xfrm>
            <a:off x="6758927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0" name="Shape 660"/>
          <p:cNvSpPr/>
          <p:nvPr/>
        </p:nvSpPr>
        <p:spPr>
          <a:xfrm>
            <a:off x="7345900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1" name="Shape 661"/>
          <p:cNvSpPr/>
          <p:nvPr/>
        </p:nvSpPr>
        <p:spPr>
          <a:xfrm>
            <a:off x="7932873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2" name="Shape 662"/>
          <p:cNvSpPr/>
          <p:nvPr/>
        </p:nvSpPr>
        <p:spPr>
          <a:xfrm>
            <a:off x="8519846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3" name="Shape 663"/>
          <p:cNvSpPr/>
          <p:nvPr/>
        </p:nvSpPr>
        <p:spPr>
          <a:xfrm>
            <a:off x="9106820" y="2528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4" name="Shape 664"/>
          <p:cNvSpPr/>
          <p:nvPr/>
        </p:nvSpPr>
        <p:spPr>
          <a:xfrm>
            <a:off x="9693793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5" name="Shape 665"/>
          <p:cNvSpPr/>
          <p:nvPr/>
        </p:nvSpPr>
        <p:spPr>
          <a:xfrm>
            <a:off x="10280766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6" name="Shape 666"/>
          <p:cNvSpPr/>
          <p:nvPr/>
        </p:nvSpPr>
        <p:spPr>
          <a:xfrm>
            <a:off x="10867739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67" name="Shape 667"/>
          <p:cNvSpPr/>
          <p:nvPr/>
        </p:nvSpPr>
        <p:spPr>
          <a:xfrm>
            <a:off x="6842524" y="3067485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8</a:t>
            </a:r>
          </a:p>
        </p:txBody>
      </p:sp>
      <p:sp>
        <p:nvSpPr>
          <p:cNvPr id="668" name="Shape 668"/>
          <p:cNvSpPr/>
          <p:nvPr/>
        </p:nvSpPr>
        <p:spPr>
          <a:xfrm>
            <a:off x="10838358" y="3067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15</a:t>
            </a:r>
          </a:p>
        </p:txBody>
      </p:sp>
      <p:sp>
        <p:nvSpPr>
          <p:cNvPr id="669" name="Shape 669"/>
          <p:cNvSpPr/>
          <p:nvPr/>
        </p:nvSpPr>
        <p:spPr>
          <a:xfrm>
            <a:off x="1629606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0" name="Shape 670"/>
          <p:cNvSpPr/>
          <p:nvPr/>
        </p:nvSpPr>
        <p:spPr>
          <a:xfrm>
            <a:off x="2216579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1" name="Shape 671"/>
          <p:cNvSpPr/>
          <p:nvPr/>
        </p:nvSpPr>
        <p:spPr>
          <a:xfrm>
            <a:off x="2803552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2" name="Shape 672"/>
          <p:cNvSpPr/>
          <p:nvPr/>
        </p:nvSpPr>
        <p:spPr>
          <a:xfrm>
            <a:off x="3390525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3" name="Shape 673"/>
          <p:cNvSpPr/>
          <p:nvPr/>
        </p:nvSpPr>
        <p:spPr>
          <a:xfrm>
            <a:off x="3977499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4" name="Shape 674"/>
          <p:cNvSpPr/>
          <p:nvPr/>
        </p:nvSpPr>
        <p:spPr>
          <a:xfrm>
            <a:off x="4564472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5" name="Shape 675"/>
          <p:cNvSpPr/>
          <p:nvPr/>
        </p:nvSpPr>
        <p:spPr>
          <a:xfrm>
            <a:off x="5151445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6" name="Shape 676"/>
          <p:cNvSpPr/>
          <p:nvPr/>
        </p:nvSpPr>
        <p:spPr>
          <a:xfrm>
            <a:off x="5738418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7" name="Shape 677"/>
          <p:cNvSpPr/>
          <p:nvPr/>
        </p:nvSpPr>
        <p:spPr>
          <a:xfrm>
            <a:off x="1600224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16</a:t>
            </a:r>
          </a:p>
        </p:txBody>
      </p:sp>
      <p:sp>
        <p:nvSpPr>
          <p:cNvPr id="678" name="Shape 678"/>
          <p:cNvSpPr/>
          <p:nvPr/>
        </p:nvSpPr>
        <p:spPr>
          <a:xfrm>
            <a:off x="5709037" y="4845485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23</a:t>
            </a:r>
          </a:p>
        </p:txBody>
      </p:sp>
      <p:sp>
        <p:nvSpPr>
          <p:cNvPr id="679" name="Shape 679"/>
          <p:cNvSpPr/>
          <p:nvPr/>
        </p:nvSpPr>
        <p:spPr>
          <a:xfrm>
            <a:off x="6758927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0" name="Shape 680"/>
          <p:cNvSpPr/>
          <p:nvPr/>
        </p:nvSpPr>
        <p:spPr>
          <a:xfrm>
            <a:off x="7345901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1" name="Shape 681"/>
          <p:cNvSpPr/>
          <p:nvPr/>
        </p:nvSpPr>
        <p:spPr>
          <a:xfrm>
            <a:off x="7932873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2" name="Shape 682"/>
          <p:cNvSpPr/>
          <p:nvPr/>
        </p:nvSpPr>
        <p:spPr>
          <a:xfrm>
            <a:off x="8519847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3" name="Shape 683"/>
          <p:cNvSpPr/>
          <p:nvPr/>
        </p:nvSpPr>
        <p:spPr>
          <a:xfrm>
            <a:off x="9106820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4" name="Shape 684"/>
          <p:cNvSpPr/>
          <p:nvPr/>
        </p:nvSpPr>
        <p:spPr>
          <a:xfrm>
            <a:off x="9693793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5" name="Shape 685"/>
          <p:cNvSpPr/>
          <p:nvPr/>
        </p:nvSpPr>
        <p:spPr>
          <a:xfrm>
            <a:off x="10280767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6" name="Shape 686"/>
          <p:cNvSpPr/>
          <p:nvPr/>
        </p:nvSpPr>
        <p:spPr>
          <a:xfrm>
            <a:off x="10867739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87" name="Shape 687"/>
          <p:cNvSpPr/>
          <p:nvPr/>
        </p:nvSpPr>
        <p:spPr>
          <a:xfrm>
            <a:off x="6729546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24</a:t>
            </a:r>
          </a:p>
        </p:txBody>
      </p:sp>
      <p:sp>
        <p:nvSpPr>
          <p:cNvPr id="688" name="Shape 688"/>
          <p:cNvSpPr/>
          <p:nvPr/>
        </p:nvSpPr>
        <p:spPr>
          <a:xfrm>
            <a:off x="10838358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31</a:t>
            </a:r>
          </a:p>
        </p:txBody>
      </p:sp>
      <p:sp>
        <p:nvSpPr>
          <p:cNvPr id="689" name="Shape 689"/>
          <p:cNvSpPr/>
          <p:nvPr/>
        </p:nvSpPr>
        <p:spPr>
          <a:xfrm>
            <a:off x="1629606" y="2528147"/>
            <a:ext cx="507454" cy="562381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690" name="Shape 690"/>
          <p:cNvSpPr/>
          <p:nvPr/>
        </p:nvSpPr>
        <p:spPr>
          <a:xfrm>
            <a:off x="2216579" y="2528147"/>
            <a:ext cx="507455" cy="562381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91" name="Shape 691"/>
          <p:cNvSpPr/>
          <p:nvPr/>
        </p:nvSpPr>
        <p:spPr>
          <a:xfrm>
            <a:off x="2803552" y="2528147"/>
            <a:ext cx="507455" cy="562381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92" name="Shape 692"/>
          <p:cNvSpPr/>
          <p:nvPr/>
        </p:nvSpPr>
        <p:spPr>
          <a:xfrm>
            <a:off x="3390525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93" name="Shape 693"/>
          <p:cNvSpPr/>
          <p:nvPr/>
        </p:nvSpPr>
        <p:spPr>
          <a:xfrm>
            <a:off x="3977499" y="2528147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94" name="Shape 694"/>
          <p:cNvSpPr/>
          <p:nvPr/>
        </p:nvSpPr>
        <p:spPr>
          <a:xfrm>
            <a:off x="4564472" y="2528147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95" name="Shape 695"/>
          <p:cNvSpPr/>
          <p:nvPr/>
        </p:nvSpPr>
        <p:spPr>
          <a:xfrm>
            <a:off x="5151445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96" name="Shape 696"/>
          <p:cNvSpPr/>
          <p:nvPr/>
        </p:nvSpPr>
        <p:spPr>
          <a:xfrm>
            <a:off x="5738418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697" name="Shape 697"/>
          <p:cNvSpPr/>
          <p:nvPr/>
        </p:nvSpPr>
        <p:spPr>
          <a:xfrm>
            <a:off x="6843538" y="190692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8" name="Shape 698"/>
          <p:cNvSpPr/>
          <p:nvPr/>
        </p:nvSpPr>
        <p:spPr>
          <a:xfrm>
            <a:off x="7427738" y="190692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9" name="Shape 699"/>
          <p:cNvSpPr/>
          <p:nvPr/>
        </p:nvSpPr>
        <p:spPr>
          <a:xfrm>
            <a:off x="7986538" y="190692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00" name="Shape 700"/>
          <p:cNvSpPr/>
          <p:nvPr/>
        </p:nvSpPr>
        <p:spPr>
          <a:xfrm>
            <a:off x="8583438" y="190692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1" name="Shape 701"/>
          <p:cNvSpPr/>
          <p:nvPr/>
        </p:nvSpPr>
        <p:spPr>
          <a:xfrm>
            <a:off x="3067195" y="1436468"/>
            <a:ext cx="107721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chemeClr val="bg1"/>
                </a:solidFill>
              </a:rPr>
              <a:t>inode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3605804" y="1976109"/>
            <a:ext cx="1" cy="481365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Best File Layout</a:t>
            </a:r>
          </a:p>
        </p:txBody>
      </p:sp>
      <p:sp>
        <p:nvSpPr>
          <p:cNvPr id="705" name="Shape 705"/>
          <p:cNvSpPr/>
          <p:nvPr/>
        </p:nvSpPr>
        <p:spPr>
          <a:xfrm>
            <a:off x="1713203" y="3067485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0</a:t>
            </a:r>
          </a:p>
        </p:txBody>
      </p:sp>
      <p:sp>
        <p:nvSpPr>
          <p:cNvPr id="706" name="Shape 706"/>
          <p:cNvSpPr/>
          <p:nvPr/>
        </p:nvSpPr>
        <p:spPr>
          <a:xfrm>
            <a:off x="5822016" y="3067485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7</a:t>
            </a:r>
          </a:p>
        </p:txBody>
      </p:sp>
      <p:sp>
        <p:nvSpPr>
          <p:cNvPr id="707" name="Shape 707"/>
          <p:cNvSpPr/>
          <p:nvPr/>
        </p:nvSpPr>
        <p:spPr>
          <a:xfrm>
            <a:off x="6758927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08" name="Shape 708"/>
          <p:cNvSpPr/>
          <p:nvPr/>
        </p:nvSpPr>
        <p:spPr>
          <a:xfrm>
            <a:off x="7345900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09" name="Shape 709"/>
          <p:cNvSpPr/>
          <p:nvPr/>
        </p:nvSpPr>
        <p:spPr>
          <a:xfrm>
            <a:off x="7932873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0" name="Shape 710"/>
          <p:cNvSpPr/>
          <p:nvPr/>
        </p:nvSpPr>
        <p:spPr>
          <a:xfrm>
            <a:off x="8519846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1" name="Shape 711"/>
          <p:cNvSpPr/>
          <p:nvPr/>
        </p:nvSpPr>
        <p:spPr>
          <a:xfrm>
            <a:off x="9106820" y="2528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2" name="Shape 712"/>
          <p:cNvSpPr/>
          <p:nvPr/>
        </p:nvSpPr>
        <p:spPr>
          <a:xfrm>
            <a:off x="9693793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3" name="Shape 713"/>
          <p:cNvSpPr/>
          <p:nvPr/>
        </p:nvSpPr>
        <p:spPr>
          <a:xfrm>
            <a:off x="10280766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4" name="Shape 714"/>
          <p:cNvSpPr/>
          <p:nvPr/>
        </p:nvSpPr>
        <p:spPr>
          <a:xfrm>
            <a:off x="10867739" y="2528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5" name="Shape 715"/>
          <p:cNvSpPr/>
          <p:nvPr/>
        </p:nvSpPr>
        <p:spPr>
          <a:xfrm>
            <a:off x="6842524" y="3067485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8</a:t>
            </a:r>
          </a:p>
        </p:txBody>
      </p:sp>
      <p:sp>
        <p:nvSpPr>
          <p:cNvPr id="716" name="Shape 716"/>
          <p:cNvSpPr/>
          <p:nvPr/>
        </p:nvSpPr>
        <p:spPr>
          <a:xfrm>
            <a:off x="10838358" y="3067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15</a:t>
            </a:r>
          </a:p>
        </p:txBody>
      </p:sp>
      <p:sp>
        <p:nvSpPr>
          <p:cNvPr id="717" name="Shape 717"/>
          <p:cNvSpPr/>
          <p:nvPr/>
        </p:nvSpPr>
        <p:spPr>
          <a:xfrm>
            <a:off x="1629606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8" name="Shape 718"/>
          <p:cNvSpPr/>
          <p:nvPr/>
        </p:nvSpPr>
        <p:spPr>
          <a:xfrm>
            <a:off x="2216579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19" name="Shape 719"/>
          <p:cNvSpPr/>
          <p:nvPr/>
        </p:nvSpPr>
        <p:spPr>
          <a:xfrm>
            <a:off x="2803552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0" name="Shape 720"/>
          <p:cNvSpPr/>
          <p:nvPr/>
        </p:nvSpPr>
        <p:spPr>
          <a:xfrm>
            <a:off x="3390525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1" name="Shape 721"/>
          <p:cNvSpPr/>
          <p:nvPr/>
        </p:nvSpPr>
        <p:spPr>
          <a:xfrm>
            <a:off x="3977499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2" name="Shape 722"/>
          <p:cNvSpPr/>
          <p:nvPr/>
        </p:nvSpPr>
        <p:spPr>
          <a:xfrm>
            <a:off x="4564472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3" name="Shape 723"/>
          <p:cNvSpPr/>
          <p:nvPr/>
        </p:nvSpPr>
        <p:spPr>
          <a:xfrm>
            <a:off x="5151445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4" name="Shape 724"/>
          <p:cNvSpPr/>
          <p:nvPr/>
        </p:nvSpPr>
        <p:spPr>
          <a:xfrm>
            <a:off x="5738418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5" name="Shape 725"/>
          <p:cNvSpPr/>
          <p:nvPr/>
        </p:nvSpPr>
        <p:spPr>
          <a:xfrm>
            <a:off x="1600224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16</a:t>
            </a:r>
          </a:p>
        </p:txBody>
      </p:sp>
      <p:sp>
        <p:nvSpPr>
          <p:cNvPr id="726" name="Shape 726"/>
          <p:cNvSpPr/>
          <p:nvPr/>
        </p:nvSpPr>
        <p:spPr>
          <a:xfrm>
            <a:off x="5709037" y="4845485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23</a:t>
            </a:r>
          </a:p>
        </p:txBody>
      </p:sp>
      <p:sp>
        <p:nvSpPr>
          <p:cNvPr id="727" name="Shape 727"/>
          <p:cNvSpPr/>
          <p:nvPr/>
        </p:nvSpPr>
        <p:spPr>
          <a:xfrm>
            <a:off x="6758927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8" name="Shape 728"/>
          <p:cNvSpPr/>
          <p:nvPr/>
        </p:nvSpPr>
        <p:spPr>
          <a:xfrm>
            <a:off x="7345901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9" name="Shape 729"/>
          <p:cNvSpPr/>
          <p:nvPr/>
        </p:nvSpPr>
        <p:spPr>
          <a:xfrm>
            <a:off x="7932873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30" name="Shape 730"/>
          <p:cNvSpPr/>
          <p:nvPr/>
        </p:nvSpPr>
        <p:spPr>
          <a:xfrm>
            <a:off x="8519847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31" name="Shape 731"/>
          <p:cNvSpPr/>
          <p:nvPr/>
        </p:nvSpPr>
        <p:spPr>
          <a:xfrm>
            <a:off x="9106820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32" name="Shape 732"/>
          <p:cNvSpPr/>
          <p:nvPr/>
        </p:nvSpPr>
        <p:spPr>
          <a:xfrm>
            <a:off x="9693793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33" name="Shape 733"/>
          <p:cNvSpPr/>
          <p:nvPr/>
        </p:nvSpPr>
        <p:spPr>
          <a:xfrm>
            <a:off x="10280767" y="4306147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34" name="Shape 734"/>
          <p:cNvSpPr/>
          <p:nvPr/>
        </p:nvSpPr>
        <p:spPr>
          <a:xfrm>
            <a:off x="10867739" y="4306147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35" name="Shape 735"/>
          <p:cNvSpPr/>
          <p:nvPr/>
        </p:nvSpPr>
        <p:spPr>
          <a:xfrm>
            <a:off x="6729546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24</a:t>
            </a:r>
          </a:p>
        </p:txBody>
      </p:sp>
      <p:sp>
        <p:nvSpPr>
          <p:cNvPr id="736" name="Shape 736"/>
          <p:cNvSpPr/>
          <p:nvPr/>
        </p:nvSpPr>
        <p:spPr>
          <a:xfrm>
            <a:off x="10838358" y="4845485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85F"/>
                </a:solidFill>
              </a:rPr>
              <a:t>31</a:t>
            </a:r>
          </a:p>
        </p:txBody>
      </p:sp>
      <p:sp>
        <p:nvSpPr>
          <p:cNvPr id="737" name="Shape 737"/>
          <p:cNvSpPr/>
          <p:nvPr/>
        </p:nvSpPr>
        <p:spPr>
          <a:xfrm>
            <a:off x="1629606" y="2528147"/>
            <a:ext cx="507454" cy="562381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738" name="Shape 738"/>
          <p:cNvSpPr/>
          <p:nvPr/>
        </p:nvSpPr>
        <p:spPr>
          <a:xfrm>
            <a:off x="2216579" y="2528147"/>
            <a:ext cx="507455" cy="562381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739" name="Shape 739"/>
          <p:cNvSpPr/>
          <p:nvPr/>
        </p:nvSpPr>
        <p:spPr>
          <a:xfrm>
            <a:off x="2803552" y="2528147"/>
            <a:ext cx="507455" cy="562381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40" name="Shape 740"/>
          <p:cNvSpPr/>
          <p:nvPr/>
        </p:nvSpPr>
        <p:spPr>
          <a:xfrm>
            <a:off x="3390525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741" name="Shape 741"/>
          <p:cNvSpPr/>
          <p:nvPr/>
        </p:nvSpPr>
        <p:spPr>
          <a:xfrm>
            <a:off x="3977499" y="2528147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742" name="Shape 742"/>
          <p:cNvSpPr/>
          <p:nvPr/>
        </p:nvSpPr>
        <p:spPr>
          <a:xfrm>
            <a:off x="4564472" y="2528147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743" name="Shape 743"/>
          <p:cNvSpPr/>
          <p:nvPr/>
        </p:nvSpPr>
        <p:spPr>
          <a:xfrm>
            <a:off x="5151445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744" name="Shape 744"/>
          <p:cNvSpPr/>
          <p:nvPr/>
        </p:nvSpPr>
        <p:spPr>
          <a:xfrm>
            <a:off x="5738418" y="2528147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745" name="Shape 745"/>
          <p:cNvSpPr/>
          <p:nvPr/>
        </p:nvSpPr>
        <p:spPr>
          <a:xfrm>
            <a:off x="6843538" y="190692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46" name="Shape 746"/>
          <p:cNvSpPr/>
          <p:nvPr/>
        </p:nvSpPr>
        <p:spPr>
          <a:xfrm>
            <a:off x="7427738" y="190692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7" name="Shape 747"/>
          <p:cNvSpPr/>
          <p:nvPr/>
        </p:nvSpPr>
        <p:spPr>
          <a:xfrm>
            <a:off x="7986538" y="190692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8" name="Shape 748"/>
          <p:cNvSpPr/>
          <p:nvPr/>
        </p:nvSpPr>
        <p:spPr>
          <a:xfrm>
            <a:off x="8583438" y="190692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49" name="Shape 749"/>
          <p:cNvSpPr/>
          <p:nvPr/>
        </p:nvSpPr>
        <p:spPr>
          <a:xfrm>
            <a:off x="5607195" y="1436468"/>
            <a:ext cx="107721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chemeClr val="bg1"/>
                </a:solidFill>
              </a:rPr>
              <a:t>inode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6145804" y="1976109"/>
            <a:ext cx="1" cy="481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8929" y="6623485"/>
            <a:ext cx="544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Can’t do this for all files </a:t>
            </a:r>
            <a:r>
              <a:rPr lang="en-US" dirty="0">
                <a:solidFill>
                  <a:schemeClr val="bg1"/>
                </a:solidFill>
                <a:sym typeface="Wingdings"/>
              </a:rPr>
              <a:t>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Fast File System</a:t>
            </a:r>
            <a:r>
              <a:rPr lang="en-US" sz="6600" dirty="0">
                <a:solidFill>
                  <a:srgbClr val="FFFFFF"/>
                </a:solidFill>
              </a:rPr>
              <a:t>: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FFS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(1980’s)</a:t>
            </a:r>
            <a:endParaRPr sz="6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System Building</a:t>
            </a:r>
          </a:p>
        </p:txBody>
      </p:sp>
      <p:sp>
        <p:nvSpPr>
          <p:cNvPr id="761" name="Shape 761"/>
          <p:cNvSpPr>
            <a:spLocks noGrp="1"/>
          </p:cNvSpPr>
          <p:nvPr>
            <p:ph type="body" idx="4294967295"/>
          </p:nvPr>
        </p:nvSpPr>
        <p:spPr>
          <a:xfrm>
            <a:off x="538163" y="2303463"/>
            <a:ext cx="12466637" cy="698023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latin typeface="Helvetica"/>
                <a:ea typeface="Helvetica"/>
                <a:cs typeface="Helvetica"/>
                <a:sym typeface="Helvetica"/>
              </a:rPr>
              <a:t>Beginner’s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 approach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1. get idea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2. build it!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ro approach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1. identify </a:t>
            </a:r>
            <a:r>
              <a:rPr lang="en-US" sz="3800" dirty="0"/>
              <a:t>existing </a:t>
            </a:r>
            <a:r>
              <a:rPr sz="3800" dirty="0"/>
              <a:t>state of the art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2. measure it, identify </a:t>
            </a:r>
            <a:r>
              <a:rPr lang="en-US" sz="3800" dirty="0"/>
              <a:t>and understand </a:t>
            </a:r>
            <a:r>
              <a:rPr sz="3800" dirty="0"/>
              <a:t>problems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3. get idea</a:t>
            </a:r>
            <a:r>
              <a:rPr lang="en-US" sz="3800" dirty="0"/>
              <a:t> (solutions often flow from deeply understanding problem)</a:t>
            </a:r>
            <a:endParaRPr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4. build it!</a:t>
            </a:r>
          </a:p>
        </p:txBody>
      </p:sp>
      <p:sp>
        <p:nvSpPr>
          <p:cNvPr id="762" name="Shape 762"/>
          <p:cNvSpPr/>
          <p:nvPr/>
        </p:nvSpPr>
        <p:spPr>
          <a:xfrm>
            <a:off x="7266710" y="5190788"/>
            <a:ext cx="4167808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i="1">
                <a:solidFill>
                  <a:srgbClr val="7BDB45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400" i="1" dirty="0">
                <a:solidFill>
                  <a:schemeClr val="bg2"/>
                </a:solidFill>
              </a:rPr>
              <a:t>measure then build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Measure </a:t>
            </a:r>
            <a:r>
              <a:rPr sz="6480" dirty="0">
                <a:solidFill>
                  <a:srgbClr val="FFFFFF"/>
                </a:solidFill>
              </a:rPr>
              <a:t>Old FS</a:t>
            </a:r>
          </a:p>
        </p:txBody>
      </p:sp>
      <p:sp>
        <p:nvSpPr>
          <p:cNvPr id="765" name="Shape 765"/>
          <p:cNvSpPr>
            <a:spLocks noGrp="1"/>
          </p:cNvSpPr>
          <p:nvPr>
            <p:ph type="body" idx="4294967295"/>
          </p:nvPr>
        </p:nvSpPr>
        <p:spPr>
          <a:xfrm>
            <a:off x="0" y="2432050"/>
            <a:ext cx="11099800" cy="52308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State of the art: original UNIX file system</a:t>
            </a:r>
          </a:p>
        </p:txBody>
      </p:sp>
      <p:sp>
        <p:nvSpPr>
          <p:cNvPr id="4" name="Shape 767"/>
          <p:cNvSpPr/>
          <p:nvPr/>
        </p:nvSpPr>
        <p:spPr>
          <a:xfrm>
            <a:off x="6300819" y="3225639"/>
            <a:ext cx="4240091" cy="1122546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5" name="Shape 768"/>
          <p:cNvSpPr/>
          <p:nvPr/>
        </p:nvSpPr>
        <p:spPr>
          <a:xfrm>
            <a:off x="2371972" y="3225639"/>
            <a:ext cx="1714961" cy="1122546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6" name="Shape 769"/>
          <p:cNvSpPr/>
          <p:nvPr/>
        </p:nvSpPr>
        <p:spPr>
          <a:xfrm>
            <a:off x="4132892" y="3225639"/>
            <a:ext cx="2105493" cy="112254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7" name="Shape 770"/>
          <p:cNvSpPr/>
          <p:nvPr/>
        </p:nvSpPr>
        <p:spPr>
          <a:xfrm>
            <a:off x="2201792" y="4434567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Shape 771"/>
          <p:cNvSpPr/>
          <p:nvPr/>
        </p:nvSpPr>
        <p:spPr>
          <a:xfrm>
            <a:off x="10259895" y="4434567"/>
            <a:ext cx="4776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Shape 773"/>
          <p:cNvSpPr/>
          <p:nvPr/>
        </p:nvSpPr>
        <p:spPr>
          <a:xfrm>
            <a:off x="2509665" y="5086712"/>
            <a:ext cx="8031245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Free lists are embedded in inodes, data blocks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Data blocks are 512 bytes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0835" y="6546701"/>
            <a:ext cx="10833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Measure </a:t>
            </a:r>
            <a:r>
              <a:rPr lang="en-US" sz="3200" dirty="0">
                <a:solidFill>
                  <a:schemeClr val="bg2"/>
                </a:solidFill>
              </a:rPr>
              <a:t>throughput for whole sequential file reads/writes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Compare to theoretical max,</a:t>
            </a:r>
            <a:r>
              <a:rPr lang="en-US" sz="3200" dirty="0"/>
              <a:t> which is…</a:t>
            </a:r>
            <a:br>
              <a:rPr lang="en-US" sz="3200" dirty="0"/>
            </a:br>
            <a:endParaRPr lang="en-US" sz="32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Old UNIX file system: achieved only </a:t>
            </a:r>
            <a:r>
              <a:rPr lang="en-US" sz="32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2%</a:t>
            </a:r>
            <a:r>
              <a:rPr lang="en-US" sz="3200" dirty="0"/>
              <a:t> of potential.  Why?</a:t>
            </a:r>
          </a:p>
        </p:txBody>
      </p:sp>
      <p:sp>
        <p:nvSpPr>
          <p:cNvPr id="2" name="Rectangle 1"/>
          <p:cNvSpPr/>
          <p:nvPr/>
        </p:nvSpPr>
        <p:spPr>
          <a:xfrm>
            <a:off x="8311925" y="7522438"/>
            <a:ext cx="2856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disk bandwidth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Measurement 1</a:t>
            </a:r>
            <a:r>
              <a:rPr lang="en-US" sz="6480" dirty="0">
                <a:solidFill>
                  <a:srgbClr val="FFFFFF"/>
                </a:solidFill>
              </a:rPr>
              <a:t>: Aging?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797" name="Shape 797"/>
          <p:cNvSpPr>
            <a:spLocks noGrp="1"/>
          </p:cNvSpPr>
          <p:nvPr>
            <p:ph type="body" idx="4294967295"/>
          </p:nvPr>
        </p:nvSpPr>
        <p:spPr>
          <a:xfrm>
            <a:off x="0" y="2328863"/>
            <a:ext cx="11099800" cy="64928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What is performance before/after </a:t>
            </a:r>
            <a:r>
              <a:rPr sz="3800" b="1" dirty="0">
                <a:solidFill>
                  <a:srgbClr val="333333"/>
                </a:solidFill>
              </a:rPr>
              <a:t>aging</a:t>
            </a:r>
            <a:r>
              <a:rPr sz="3800" dirty="0">
                <a:solidFill>
                  <a:srgbClr val="333333"/>
                </a:solidFill>
              </a:rPr>
              <a:t>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New FS: </a:t>
            </a:r>
            <a:r>
              <a:rPr sz="35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17.5%</a:t>
            </a:r>
            <a:r>
              <a:rPr sz="3500" dirty="0">
                <a:solidFill>
                  <a:srgbClr val="333333"/>
                </a:solidFill>
              </a:rPr>
              <a:t> of disk bandwidth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Few weeks old: </a:t>
            </a:r>
            <a:r>
              <a:rPr sz="35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3%</a:t>
            </a:r>
            <a:r>
              <a:rPr sz="3500" dirty="0">
                <a:solidFill>
                  <a:srgbClr val="333333"/>
                </a:solidFill>
              </a:rPr>
              <a:t> of disk bandwidth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Problem: </a:t>
            </a:r>
            <a:r>
              <a:rPr sz="3800" dirty="0">
                <a:solidFill>
                  <a:srgbClr val="333333"/>
                </a:solidFill>
              </a:rPr>
              <a:t>FS is </a:t>
            </a:r>
            <a:r>
              <a:rPr lang="en-US" sz="3800" dirty="0">
                <a:solidFill>
                  <a:srgbClr val="333333"/>
                </a:solidFill>
              </a:rPr>
              <a:t>becomes </a:t>
            </a:r>
            <a:r>
              <a:rPr sz="3800" dirty="0">
                <a:solidFill>
                  <a:srgbClr val="333333"/>
                </a:solidFill>
              </a:rPr>
              <a:t>fragmented over time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Free list makes contiguous chunks hard to find</a:t>
            </a:r>
            <a:endParaRPr lang="en-US" sz="3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3500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rgbClr val="333333"/>
                </a:solidFill>
              </a:rPr>
              <a:t>Hacky</a:t>
            </a:r>
            <a:r>
              <a:rPr lang="en-US" sz="3800" dirty="0">
                <a:solidFill>
                  <a:srgbClr val="333333"/>
                </a:solidFill>
              </a:rPr>
              <a:t> Solutions: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 err="1">
                <a:solidFill>
                  <a:srgbClr val="333333"/>
                </a:solidFill>
              </a:rPr>
              <a:t>Occassional</a:t>
            </a:r>
            <a:r>
              <a:rPr lang="en-US" sz="3500" dirty="0">
                <a:solidFill>
                  <a:srgbClr val="333333"/>
                </a:solidFill>
              </a:rPr>
              <a:t> defrag of disk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Keep </a:t>
            </a:r>
            <a:r>
              <a:rPr lang="en-US" sz="3500" dirty="0" err="1">
                <a:solidFill>
                  <a:srgbClr val="333333"/>
                </a:solidFill>
              </a:rPr>
              <a:t>freelist</a:t>
            </a:r>
            <a:r>
              <a:rPr lang="en-US" sz="3500" dirty="0">
                <a:solidFill>
                  <a:srgbClr val="333333"/>
                </a:solidFill>
              </a:rPr>
              <a:t> sorted</a:t>
            </a:r>
            <a:endParaRPr sz="35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70" y="5879211"/>
            <a:ext cx="4914213" cy="364750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502077" y="2756506"/>
            <a:ext cx="12225381" cy="6334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How does </a:t>
            </a:r>
            <a:r>
              <a:rPr sz="3800" u="sng" dirty="0">
                <a:solidFill>
                  <a:srgbClr val="333333"/>
                </a:solidFill>
              </a:rPr>
              <a:t>block size</a:t>
            </a:r>
            <a:r>
              <a:rPr sz="3800" dirty="0">
                <a:solidFill>
                  <a:srgbClr val="333333"/>
                </a:solidFill>
              </a:rPr>
              <a:t> affect performance?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Try doubling it!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Result: </a:t>
            </a:r>
            <a:r>
              <a:rPr sz="3800" dirty="0">
                <a:solidFill>
                  <a:srgbClr val="333333"/>
                </a:solidFill>
              </a:rPr>
              <a:t>Performance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more</a:t>
            </a:r>
            <a:r>
              <a:rPr sz="3800" dirty="0">
                <a:solidFill>
                  <a:srgbClr val="333333"/>
                </a:solidFill>
              </a:rPr>
              <a:t> than doubled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8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Why double the performance?</a:t>
            </a:r>
            <a:endParaRPr sz="3800" dirty="0">
              <a:solidFill>
                <a:srgbClr val="333333"/>
              </a:solidFill>
            </a:endParaRPr>
          </a:p>
          <a:p>
            <a:pPr marL="571500" lvl="1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Logically adjacent blocks not physically adjacent</a:t>
            </a:r>
            <a:endParaRPr lang="en-US" sz="3800" dirty="0">
              <a:solidFill>
                <a:srgbClr val="333333"/>
              </a:solidFill>
            </a:endParaRPr>
          </a:p>
          <a:p>
            <a:pPr marL="571500" lvl="1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Only half as many </a:t>
            </a:r>
            <a:r>
              <a:rPr lang="en-US" sz="3800" dirty="0" err="1">
                <a:solidFill>
                  <a:srgbClr val="333333"/>
                </a:solidFill>
              </a:rPr>
              <a:t>seeks+rotations</a:t>
            </a:r>
            <a:r>
              <a:rPr lang="en-US" sz="3800" dirty="0">
                <a:solidFill>
                  <a:srgbClr val="333333"/>
                </a:solidFill>
              </a:rPr>
              <a:t> now required</a:t>
            </a:r>
            <a:endParaRPr sz="38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8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Why </a:t>
            </a:r>
            <a:r>
              <a:rPr lang="en-US" sz="3800" b="1" dirty="0">
                <a:solidFill>
                  <a:srgbClr val="333333"/>
                </a:solidFill>
              </a:rPr>
              <a:t>more</a:t>
            </a:r>
            <a:r>
              <a:rPr lang="en-US" sz="3800" dirty="0">
                <a:solidFill>
                  <a:srgbClr val="333333"/>
                </a:solidFill>
              </a:rPr>
              <a:t> than double the performance?</a:t>
            </a:r>
            <a:endParaRPr sz="3800" dirty="0">
              <a:solidFill>
                <a:srgbClr val="333333"/>
              </a:solidFill>
            </a:endParaRPr>
          </a:p>
          <a:p>
            <a:pPr marL="571500" lvl="1" indent="-571500" algn="l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Smaller blocks </a:t>
            </a:r>
            <a:r>
              <a:rPr lang="en-US" sz="3800" dirty="0">
                <a:solidFill>
                  <a:srgbClr val="333333"/>
                </a:solidFill>
              </a:rPr>
              <a:t>require more indirect blocks</a:t>
            </a:r>
            <a:endParaRPr sz="3800" dirty="0">
              <a:solidFill>
                <a:srgbClr val="333333"/>
              </a:solidFill>
            </a:endParaRPr>
          </a:p>
        </p:txBody>
      </p:sp>
      <p:sp>
        <p:nvSpPr>
          <p:cNvPr id="816" name="Shape 8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Measurement 2</a:t>
            </a:r>
            <a:r>
              <a:rPr lang="en-US" sz="6480" dirty="0">
                <a:solidFill>
                  <a:srgbClr val="FFFFFF"/>
                </a:solidFill>
              </a:rPr>
              <a:t>: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Block SIZE?</a:t>
            </a:r>
            <a:endParaRPr sz="648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File-System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sz="6480" dirty="0">
                <a:solidFill>
                  <a:srgbClr val="FFFFFF"/>
                </a:solidFill>
              </a:rPr>
              <a:t>Case Studies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4294967295"/>
          </p:nvPr>
        </p:nvSpPr>
        <p:spPr>
          <a:xfrm>
            <a:off x="0" y="2595563"/>
            <a:ext cx="11323638" cy="66722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Local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FFS</a:t>
            </a:r>
            <a:r>
              <a:rPr sz="3800" dirty="0"/>
              <a:t>: Fast File System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LFS</a:t>
            </a:r>
            <a:r>
              <a:rPr sz="3800" dirty="0"/>
              <a:t>: Log-Structured File System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Network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NFS</a:t>
            </a:r>
            <a:r>
              <a:rPr sz="3800" dirty="0"/>
              <a:t>: Network File System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AFS</a:t>
            </a:r>
            <a:r>
              <a:rPr sz="3800" dirty="0"/>
              <a:t>: Andrew File System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Old FS Summary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idx="4294967295"/>
          </p:nvPr>
        </p:nvSpPr>
        <p:spPr>
          <a:xfrm>
            <a:off x="0" y="2411413"/>
            <a:ext cx="12111038" cy="65357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300" dirty="0">
                <a:solidFill>
                  <a:srgbClr val="333333"/>
                </a:solidFill>
              </a:rPr>
              <a:t>Free list becomes scrambled </a:t>
            </a:r>
            <a:r>
              <a:rPr lang="en-US" sz="4300" dirty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4300" dirty="0">
                <a:solidFill>
                  <a:srgbClr val="333333"/>
                </a:solidFill>
              </a:rPr>
              <a:t>random allocations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300" dirty="0">
                <a:solidFill>
                  <a:srgbClr val="333333"/>
                </a:solidFill>
              </a:rPr>
              <a:t>Small blocks (512 bytes)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300" dirty="0">
                <a:solidFill>
                  <a:srgbClr val="333333"/>
                </a:solidFill>
              </a:rPr>
              <a:t>Blocks laid out poorly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900" dirty="0">
                <a:solidFill>
                  <a:srgbClr val="333333"/>
                </a:solidFill>
              </a:rPr>
              <a:t> long distance between inodes/data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900" dirty="0">
                <a:solidFill>
                  <a:srgbClr val="333333"/>
                </a:solidFill>
              </a:rPr>
              <a:t> </a:t>
            </a:r>
            <a:r>
              <a:rPr lang="en-US" sz="3900" dirty="0">
                <a:solidFill>
                  <a:srgbClr val="333333"/>
                </a:solidFill>
              </a:rPr>
              <a:t>related </a:t>
            </a:r>
            <a:r>
              <a:rPr sz="3900" dirty="0">
                <a:solidFill>
                  <a:srgbClr val="333333"/>
                </a:solidFill>
              </a:rPr>
              <a:t>inodes not close to one another</a:t>
            </a:r>
            <a:endParaRPr lang="en-US" sz="3900" dirty="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400" dirty="0">
                <a:solidFill>
                  <a:srgbClr val="333333"/>
                </a:solidFill>
              </a:rPr>
              <a:t>Which </a:t>
            </a:r>
            <a:r>
              <a:rPr lang="en-US" sz="3400" dirty="0" err="1">
                <a:solidFill>
                  <a:srgbClr val="333333"/>
                </a:solidFill>
              </a:rPr>
              <a:t>inodes</a:t>
            </a:r>
            <a:r>
              <a:rPr lang="en-US" sz="3400" dirty="0">
                <a:solidFill>
                  <a:srgbClr val="333333"/>
                </a:solidFill>
              </a:rPr>
              <a:t> related?</a:t>
            </a:r>
            <a:endParaRPr sz="4400" dirty="0">
              <a:solidFill>
                <a:srgbClr val="FFFFFF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Result: </a:t>
            </a:r>
            <a:r>
              <a:rPr sz="36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2%</a:t>
            </a:r>
            <a:r>
              <a:rPr sz="3600" dirty="0">
                <a:solidFill>
                  <a:srgbClr val="333333"/>
                </a:solidFill>
              </a:rPr>
              <a:t> of potential performance!</a:t>
            </a:r>
            <a:r>
              <a:rPr lang="en-US" sz="3600" dirty="0">
                <a:solidFill>
                  <a:srgbClr val="333333"/>
                </a:solidFill>
              </a:rPr>
              <a:t> </a:t>
            </a:r>
            <a:r>
              <a:rPr sz="3600" dirty="0">
                <a:solidFill>
                  <a:srgbClr val="333333"/>
                </a:solidFill>
              </a:rPr>
              <a:t>(and worse over time)</a:t>
            </a:r>
          </a:p>
        </p:txBody>
      </p:sp>
      <p:sp>
        <p:nvSpPr>
          <p:cNvPr id="5" name="Rectangle 4"/>
          <p:cNvSpPr/>
          <p:nvPr/>
        </p:nvSpPr>
        <p:spPr>
          <a:xfrm>
            <a:off x="819567" y="8798626"/>
            <a:ext cx="9527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Problem: old FS treats disk like RAM!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7562" y="6601013"/>
            <a:ext cx="617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Inodes</a:t>
            </a:r>
            <a:r>
              <a:rPr lang="en-US" dirty="0">
                <a:solidFill>
                  <a:schemeClr val="bg1"/>
                </a:solidFill>
              </a:rPr>
              <a:t> in same directory (</a:t>
            </a:r>
            <a:r>
              <a:rPr lang="en-US" dirty="0" err="1">
                <a:solidFill>
                  <a:schemeClr val="bg1"/>
                </a:solidFill>
              </a:rPr>
              <a:t>ls</a:t>
            </a:r>
            <a:r>
              <a:rPr lang="en-US" dirty="0">
                <a:solidFill>
                  <a:schemeClr val="bg1"/>
                </a:solidFill>
              </a:rPr>
              <a:t> –l)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73201">
              <a:defRPr sz="6480"/>
            </a:lvl1pPr>
          </a:lstStyle>
          <a:p>
            <a:pPr lvl="0"/>
            <a:r>
              <a:rPr lang="en-US"/>
              <a:t>Solution: a disk-aware</a:t>
            </a:r>
            <a:endParaRPr lang="en-US" dirty="0"/>
          </a:p>
        </p:txBody>
      </p:sp>
      <p:sp>
        <p:nvSpPr>
          <p:cNvPr id="826" name="Shape 826"/>
          <p:cNvSpPr>
            <a:spLocks noGrp="1"/>
          </p:cNvSpPr>
          <p:nvPr>
            <p:ph type="body" idx="4294967295"/>
          </p:nvPr>
        </p:nvSpPr>
        <p:spPr>
          <a:xfrm>
            <a:off x="0" y="2324100"/>
            <a:ext cx="11099800" cy="69437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333333"/>
                </a:solidFill>
              </a:rPr>
              <a:t>Primary File System Design Questions:</a:t>
            </a:r>
            <a:endParaRPr sz="3800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Where </a:t>
            </a:r>
            <a:r>
              <a:rPr sz="3800" dirty="0">
                <a:solidFill>
                  <a:srgbClr val="333333"/>
                </a:solidFill>
              </a:rPr>
              <a:t>to place </a:t>
            </a:r>
            <a:r>
              <a:rPr lang="en-US" sz="3800" dirty="0">
                <a:solidFill>
                  <a:srgbClr val="333333"/>
                </a:solidFill>
              </a:rPr>
              <a:t>meta-data and </a:t>
            </a:r>
            <a:r>
              <a:rPr sz="3800" dirty="0">
                <a:solidFill>
                  <a:srgbClr val="333333"/>
                </a:solidFill>
              </a:rPr>
              <a:t>data on disk</a:t>
            </a:r>
            <a:r>
              <a:rPr lang="en-US" sz="3800" dirty="0">
                <a:solidFill>
                  <a:srgbClr val="333333"/>
                </a:solidFill>
              </a:rPr>
              <a:t>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800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How to use big blocks without wasting space?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7781878" y="2573540"/>
            <a:ext cx="4240091" cy="1122546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836" name="Shape 836"/>
          <p:cNvSpPr/>
          <p:nvPr/>
        </p:nvSpPr>
        <p:spPr>
          <a:xfrm>
            <a:off x="2036931" y="2573540"/>
            <a:ext cx="1714961" cy="1122546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837" name="Shape 837"/>
          <p:cNvSpPr/>
          <p:nvPr/>
        </p:nvSpPr>
        <p:spPr>
          <a:xfrm>
            <a:off x="5613951" y="2573540"/>
            <a:ext cx="2105493" cy="112254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838" name="Shape 838"/>
          <p:cNvSpPr/>
          <p:nvPr/>
        </p:nvSpPr>
        <p:spPr>
          <a:xfrm>
            <a:off x="1866751" y="378246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39" name="Shape 839"/>
          <p:cNvSpPr/>
          <p:nvPr/>
        </p:nvSpPr>
        <p:spPr>
          <a:xfrm>
            <a:off x="11740954" y="3782468"/>
            <a:ext cx="4776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xfrm>
            <a:off x="593124" y="89249"/>
            <a:ext cx="11608877" cy="1824949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>
                <a:solidFill>
                  <a:srgbClr val="FFFFFF"/>
                </a:solidFill>
              </a:rPr>
              <a:t>Placement </a:t>
            </a:r>
            <a:r>
              <a:rPr sz="6480">
                <a:solidFill>
                  <a:srgbClr val="FFFFFF"/>
                </a:solidFill>
              </a:rPr>
              <a:t>Technique </a:t>
            </a:r>
            <a:r>
              <a:rPr sz="6480" dirty="0">
                <a:solidFill>
                  <a:srgbClr val="FFFFFF"/>
                </a:solidFill>
              </a:rPr>
              <a:t>1: Bitmaps</a:t>
            </a:r>
          </a:p>
        </p:txBody>
      </p:sp>
      <p:sp>
        <p:nvSpPr>
          <p:cNvPr id="841" name="Shape 841"/>
          <p:cNvSpPr/>
          <p:nvPr/>
        </p:nvSpPr>
        <p:spPr>
          <a:xfrm>
            <a:off x="2086930" y="4846609"/>
            <a:ext cx="8830944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Use bitmaps instead of free list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Provides </a:t>
            </a:r>
            <a:r>
              <a:rPr lang="en-US" sz="3600" dirty="0">
                <a:solidFill>
                  <a:schemeClr val="bg1"/>
                </a:solidFill>
              </a:rPr>
              <a:t>better speed</a:t>
            </a:r>
            <a:r>
              <a:rPr sz="3600" dirty="0">
                <a:solidFill>
                  <a:schemeClr val="bg1"/>
                </a:solidFill>
              </a:rPr>
              <a:t>, with more global view</a:t>
            </a:r>
            <a:endParaRPr lang="en-US" sz="3600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Faster to find contiguous free blocks 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3831791" y="2573540"/>
            <a:ext cx="1714961" cy="1122546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bitmaps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/>
        </p:nvSpPr>
        <p:spPr>
          <a:xfrm>
            <a:off x="7781878" y="3462540"/>
            <a:ext cx="4240091" cy="1122546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848" name="Shape 848"/>
          <p:cNvSpPr/>
          <p:nvPr/>
        </p:nvSpPr>
        <p:spPr>
          <a:xfrm>
            <a:off x="2036931" y="3462540"/>
            <a:ext cx="1714961" cy="1122546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849" name="Shape 849"/>
          <p:cNvSpPr/>
          <p:nvPr/>
        </p:nvSpPr>
        <p:spPr>
          <a:xfrm>
            <a:off x="5613951" y="3462540"/>
            <a:ext cx="2105493" cy="112254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850" name="Shape 850"/>
          <p:cNvSpPr/>
          <p:nvPr/>
        </p:nvSpPr>
        <p:spPr>
          <a:xfrm>
            <a:off x="1866751" y="467146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51" name="Shape 851"/>
          <p:cNvSpPr/>
          <p:nvPr/>
        </p:nvSpPr>
        <p:spPr>
          <a:xfrm>
            <a:off x="11740954" y="4671468"/>
            <a:ext cx="4776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xfrm>
            <a:off x="667266" y="89249"/>
            <a:ext cx="11738918" cy="1824949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>
                <a:solidFill>
                  <a:srgbClr val="FFFFFF"/>
                </a:solidFill>
              </a:rPr>
              <a:t>Placement </a:t>
            </a:r>
            <a:r>
              <a:rPr sz="6480">
                <a:solidFill>
                  <a:srgbClr val="FFFFFF"/>
                </a:solidFill>
              </a:rPr>
              <a:t>Technique </a:t>
            </a:r>
            <a:r>
              <a:rPr sz="6480" dirty="0">
                <a:solidFill>
                  <a:srgbClr val="FFFFFF"/>
                </a:solidFill>
              </a:rPr>
              <a:t>2: Groups</a:t>
            </a:r>
          </a:p>
        </p:txBody>
      </p:sp>
      <p:sp>
        <p:nvSpPr>
          <p:cNvPr id="853" name="Shape 853"/>
          <p:cNvSpPr/>
          <p:nvPr/>
        </p:nvSpPr>
        <p:spPr>
          <a:xfrm>
            <a:off x="3831791" y="3462540"/>
            <a:ext cx="1714961" cy="1122546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bitmaps</a:t>
            </a:r>
          </a:p>
        </p:txBody>
      </p:sp>
      <p:sp>
        <p:nvSpPr>
          <p:cNvPr id="854" name="Shape 854"/>
          <p:cNvSpPr/>
          <p:nvPr/>
        </p:nvSpPr>
        <p:spPr>
          <a:xfrm>
            <a:off x="2228442" y="5753267"/>
            <a:ext cx="9713638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55" name="Shape 855"/>
          <p:cNvSpPr/>
          <p:nvPr/>
        </p:nvSpPr>
        <p:spPr>
          <a:xfrm flipH="1" flipV="1">
            <a:off x="2053343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56" name="Shape 856"/>
          <p:cNvSpPr/>
          <p:nvPr/>
        </p:nvSpPr>
        <p:spPr>
          <a:xfrm flipV="1">
            <a:off x="11959344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5253028" y="5840606"/>
            <a:ext cx="3664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before: whole disk</a:t>
            </a:r>
          </a:p>
        </p:txBody>
      </p:sp>
      <p:sp>
        <p:nvSpPr>
          <p:cNvPr id="860" name="Shape 860"/>
          <p:cNvSpPr/>
          <p:nvPr/>
        </p:nvSpPr>
        <p:spPr>
          <a:xfrm>
            <a:off x="7300914" y="2831258"/>
            <a:ext cx="741667" cy="53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172" y="-5390"/>
                  <a:pt x="14372" y="-5400"/>
                  <a:pt x="21600" y="16171"/>
                </a:cubicBezTo>
              </a:path>
            </a:pathLst>
          </a:custGeom>
          <a:ln w="381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>
              <a:solidFill>
                <a:schemeClr val="bg1"/>
              </a:solidFill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7279795" y="2093220"/>
            <a:ext cx="7854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fast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5867" y="7706315"/>
            <a:ext cx="80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How to keep </a:t>
            </a:r>
            <a:r>
              <a:rPr lang="en-US" dirty="0" err="1">
                <a:solidFill>
                  <a:schemeClr val="bg2"/>
                </a:solidFill>
              </a:rPr>
              <a:t>inode</a:t>
            </a:r>
            <a:r>
              <a:rPr lang="en-US" dirty="0">
                <a:solidFill>
                  <a:schemeClr val="bg2"/>
                </a:solidFill>
              </a:rPr>
              <a:t> close to data?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/>
        </p:nvSpPr>
        <p:spPr>
          <a:xfrm>
            <a:off x="7781878" y="3462540"/>
            <a:ext cx="4240091" cy="1122546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863" name="Shape 863"/>
          <p:cNvSpPr/>
          <p:nvPr/>
        </p:nvSpPr>
        <p:spPr>
          <a:xfrm>
            <a:off x="2036931" y="3462540"/>
            <a:ext cx="1714961" cy="1122546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864" name="Shape 864"/>
          <p:cNvSpPr/>
          <p:nvPr/>
        </p:nvSpPr>
        <p:spPr>
          <a:xfrm>
            <a:off x="5613951" y="3462540"/>
            <a:ext cx="2105493" cy="112254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865" name="Shape 865"/>
          <p:cNvSpPr/>
          <p:nvPr/>
        </p:nvSpPr>
        <p:spPr>
          <a:xfrm>
            <a:off x="1866751" y="4671468"/>
            <a:ext cx="338234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66" name="Shape 866"/>
          <p:cNvSpPr/>
          <p:nvPr/>
        </p:nvSpPr>
        <p:spPr>
          <a:xfrm>
            <a:off x="11740954" y="4671468"/>
            <a:ext cx="477696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67" name="Shape 8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Technique 2: Groups</a:t>
            </a:r>
          </a:p>
        </p:txBody>
      </p:sp>
      <p:sp>
        <p:nvSpPr>
          <p:cNvPr id="868" name="Shape 868"/>
          <p:cNvSpPr/>
          <p:nvPr/>
        </p:nvSpPr>
        <p:spPr>
          <a:xfrm>
            <a:off x="3831791" y="3462540"/>
            <a:ext cx="1714961" cy="1122546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bitmaps</a:t>
            </a:r>
          </a:p>
        </p:txBody>
      </p:sp>
      <p:sp>
        <p:nvSpPr>
          <p:cNvPr id="869" name="Shape 869"/>
          <p:cNvSpPr/>
          <p:nvPr/>
        </p:nvSpPr>
        <p:spPr>
          <a:xfrm>
            <a:off x="2228442" y="5753267"/>
            <a:ext cx="9713638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70" name="Shape 870"/>
          <p:cNvSpPr/>
          <p:nvPr/>
        </p:nvSpPr>
        <p:spPr>
          <a:xfrm flipH="1" flipV="1">
            <a:off x="2053343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71" name="Shape 871"/>
          <p:cNvSpPr/>
          <p:nvPr/>
        </p:nvSpPr>
        <p:spPr>
          <a:xfrm flipV="1">
            <a:off x="11959344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5253028" y="5840606"/>
            <a:ext cx="3664465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before: whole disk</a:t>
            </a:r>
          </a:p>
        </p:txBody>
      </p:sp>
      <p:sp>
        <p:nvSpPr>
          <p:cNvPr id="875" name="Shape 875"/>
          <p:cNvSpPr/>
          <p:nvPr/>
        </p:nvSpPr>
        <p:spPr>
          <a:xfrm>
            <a:off x="5734991" y="2837539"/>
            <a:ext cx="2307590" cy="54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160" y="-5265"/>
                  <a:pt x="14360" y="-5399"/>
                  <a:pt x="21600" y="15798"/>
                </a:cubicBezTo>
              </a:path>
            </a:pathLst>
          </a:custGeom>
          <a:ln w="381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6378901" y="2119900"/>
            <a:ext cx="1006686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slow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5867" y="7706315"/>
            <a:ext cx="80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How to keep </a:t>
            </a:r>
            <a:r>
              <a:rPr lang="en-US" dirty="0" err="1">
                <a:solidFill>
                  <a:schemeClr val="bg2"/>
                </a:solidFill>
              </a:rPr>
              <a:t>inode</a:t>
            </a:r>
            <a:r>
              <a:rPr lang="en-US" dirty="0">
                <a:solidFill>
                  <a:schemeClr val="bg2"/>
                </a:solidFill>
              </a:rPr>
              <a:t> close to data?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/>
        </p:nvSpPr>
        <p:spPr>
          <a:xfrm>
            <a:off x="7781878" y="3462540"/>
            <a:ext cx="4240091" cy="1122546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878" name="Shape 878"/>
          <p:cNvSpPr/>
          <p:nvPr/>
        </p:nvSpPr>
        <p:spPr>
          <a:xfrm>
            <a:off x="2036931" y="3462540"/>
            <a:ext cx="1714961" cy="1122546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879" name="Shape 879"/>
          <p:cNvSpPr/>
          <p:nvPr/>
        </p:nvSpPr>
        <p:spPr>
          <a:xfrm>
            <a:off x="5613951" y="3462540"/>
            <a:ext cx="2105493" cy="112254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880" name="Shape 880"/>
          <p:cNvSpPr/>
          <p:nvPr/>
        </p:nvSpPr>
        <p:spPr>
          <a:xfrm>
            <a:off x="1866751" y="467146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1" name="Shape 881"/>
          <p:cNvSpPr/>
          <p:nvPr/>
        </p:nvSpPr>
        <p:spPr>
          <a:xfrm>
            <a:off x="11740954" y="4671468"/>
            <a:ext cx="4776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82" name="Shape 8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Technique 2: Groups</a:t>
            </a:r>
          </a:p>
        </p:txBody>
      </p:sp>
      <p:sp>
        <p:nvSpPr>
          <p:cNvPr id="883" name="Shape 883"/>
          <p:cNvSpPr/>
          <p:nvPr/>
        </p:nvSpPr>
        <p:spPr>
          <a:xfrm>
            <a:off x="3831791" y="3462540"/>
            <a:ext cx="1714961" cy="1122546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bitmaps</a:t>
            </a:r>
          </a:p>
        </p:txBody>
      </p:sp>
      <p:sp>
        <p:nvSpPr>
          <p:cNvPr id="884" name="Shape 884"/>
          <p:cNvSpPr/>
          <p:nvPr/>
        </p:nvSpPr>
        <p:spPr>
          <a:xfrm>
            <a:off x="2228442" y="5753267"/>
            <a:ext cx="9713638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85" name="Shape 885"/>
          <p:cNvSpPr/>
          <p:nvPr/>
        </p:nvSpPr>
        <p:spPr>
          <a:xfrm flipH="1" flipV="1">
            <a:off x="2053343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86" name="Shape 886"/>
          <p:cNvSpPr/>
          <p:nvPr/>
        </p:nvSpPr>
        <p:spPr>
          <a:xfrm flipV="1">
            <a:off x="11959344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5253028" y="5840606"/>
            <a:ext cx="3664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before: whole disk</a:t>
            </a:r>
          </a:p>
        </p:txBody>
      </p:sp>
      <p:sp>
        <p:nvSpPr>
          <p:cNvPr id="890" name="Shape 890"/>
          <p:cNvSpPr/>
          <p:nvPr/>
        </p:nvSpPr>
        <p:spPr>
          <a:xfrm>
            <a:off x="7639991" y="2828548"/>
            <a:ext cx="4246801" cy="554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0" y="16203"/>
                </a:moveTo>
                <a:cubicBezTo>
                  <a:pt x="7173" y="-5091"/>
                  <a:pt x="14373" y="-5397"/>
                  <a:pt x="21600" y="15286"/>
                </a:cubicBezTo>
              </a:path>
            </a:pathLst>
          </a:custGeom>
          <a:ln w="381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9084029" y="2113953"/>
            <a:ext cx="13817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slower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867" y="7706315"/>
            <a:ext cx="80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How to keep </a:t>
            </a:r>
            <a:r>
              <a:rPr lang="en-US" dirty="0" err="1">
                <a:solidFill>
                  <a:schemeClr val="bg2"/>
                </a:solidFill>
              </a:rPr>
              <a:t>inode</a:t>
            </a:r>
            <a:r>
              <a:rPr lang="en-US" dirty="0">
                <a:solidFill>
                  <a:schemeClr val="bg2"/>
                </a:solidFill>
              </a:rPr>
              <a:t> close to data?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/>
        </p:nvSpPr>
        <p:spPr>
          <a:xfrm>
            <a:off x="7781878" y="3462540"/>
            <a:ext cx="4240091" cy="1122546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893" name="Shape 893"/>
          <p:cNvSpPr/>
          <p:nvPr/>
        </p:nvSpPr>
        <p:spPr>
          <a:xfrm>
            <a:off x="2036931" y="3462540"/>
            <a:ext cx="1714961" cy="1122546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894" name="Shape 894"/>
          <p:cNvSpPr/>
          <p:nvPr/>
        </p:nvSpPr>
        <p:spPr>
          <a:xfrm>
            <a:off x="5613951" y="3462540"/>
            <a:ext cx="2105493" cy="112254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895" name="Shape 895"/>
          <p:cNvSpPr/>
          <p:nvPr/>
        </p:nvSpPr>
        <p:spPr>
          <a:xfrm>
            <a:off x="1866751" y="467146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96" name="Shape 896"/>
          <p:cNvSpPr/>
          <p:nvPr/>
        </p:nvSpPr>
        <p:spPr>
          <a:xfrm>
            <a:off x="11740954" y="4671468"/>
            <a:ext cx="4776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Technique 2: Groups</a:t>
            </a:r>
          </a:p>
        </p:txBody>
      </p:sp>
      <p:sp>
        <p:nvSpPr>
          <p:cNvPr id="898" name="Shape 898"/>
          <p:cNvSpPr/>
          <p:nvPr/>
        </p:nvSpPr>
        <p:spPr>
          <a:xfrm>
            <a:off x="3831791" y="3462540"/>
            <a:ext cx="1714961" cy="1122546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bitmaps</a:t>
            </a:r>
          </a:p>
        </p:txBody>
      </p:sp>
      <p:sp>
        <p:nvSpPr>
          <p:cNvPr id="899" name="Shape 899"/>
          <p:cNvSpPr/>
          <p:nvPr/>
        </p:nvSpPr>
        <p:spPr>
          <a:xfrm>
            <a:off x="2228442" y="5753267"/>
            <a:ext cx="9713638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0" name="Shape 900"/>
          <p:cNvSpPr/>
          <p:nvPr/>
        </p:nvSpPr>
        <p:spPr>
          <a:xfrm flipH="1" flipV="1">
            <a:off x="2053343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1" name="Shape 901"/>
          <p:cNvSpPr/>
          <p:nvPr/>
        </p:nvSpPr>
        <p:spPr>
          <a:xfrm flipV="1">
            <a:off x="11959344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5253028" y="5840606"/>
            <a:ext cx="3664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before: whole disk</a:t>
            </a:r>
          </a:p>
        </p:txBody>
      </p:sp>
      <p:sp>
        <p:nvSpPr>
          <p:cNvPr id="905" name="Shape 905"/>
          <p:cNvSpPr/>
          <p:nvPr/>
        </p:nvSpPr>
        <p:spPr>
          <a:xfrm>
            <a:off x="5670387" y="2434926"/>
            <a:ext cx="6216405" cy="932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194" y="-5310"/>
                  <a:pt x="14394" y="-5400"/>
                  <a:pt x="21600" y="15929"/>
                </a:cubicBezTo>
              </a:path>
            </a:pathLst>
          </a:custGeom>
          <a:ln w="381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8007608" y="1710377"/>
            <a:ext cx="1535677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slowest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867" y="7706315"/>
            <a:ext cx="80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How to keep </a:t>
            </a:r>
            <a:r>
              <a:rPr lang="en-US" dirty="0" err="1">
                <a:solidFill>
                  <a:schemeClr val="bg2"/>
                </a:solidFill>
              </a:rPr>
              <a:t>inode</a:t>
            </a:r>
            <a:r>
              <a:rPr lang="en-US" dirty="0">
                <a:solidFill>
                  <a:schemeClr val="bg2"/>
                </a:solidFill>
              </a:rPr>
              <a:t> close to data?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/>
          <p:nvPr/>
        </p:nvSpPr>
        <p:spPr>
          <a:xfrm>
            <a:off x="7781878" y="3462540"/>
            <a:ext cx="4240091" cy="1122546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908" name="Shape 908"/>
          <p:cNvSpPr/>
          <p:nvPr/>
        </p:nvSpPr>
        <p:spPr>
          <a:xfrm>
            <a:off x="2036931" y="3462540"/>
            <a:ext cx="1714961" cy="1122546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909" name="Shape 909"/>
          <p:cNvSpPr/>
          <p:nvPr/>
        </p:nvSpPr>
        <p:spPr>
          <a:xfrm>
            <a:off x="5613951" y="3462540"/>
            <a:ext cx="2105493" cy="112254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910" name="Shape 910"/>
          <p:cNvSpPr/>
          <p:nvPr/>
        </p:nvSpPr>
        <p:spPr>
          <a:xfrm>
            <a:off x="1866751" y="467146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1" name="Shape 911"/>
          <p:cNvSpPr/>
          <p:nvPr/>
        </p:nvSpPr>
        <p:spPr>
          <a:xfrm>
            <a:off x="11740954" y="4671468"/>
            <a:ext cx="4776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12" name="Shape 9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Technique 2: Groups</a:t>
            </a:r>
          </a:p>
        </p:txBody>
      </p:sp>
      <p:sp>
        <p:nvSpPr>
          <p:cNvPr id="913" name="Shape 913"/>
          <p:cNvSpPr/>
          <p:nvPr/>
        </p:nvSpPr>
        <p:spPr>
          <a:xfrm>
            <a:off x="3831791" y="3462540"/>
            <a:ext cx="1714961" cy="1122546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bitmaps</a:t>
            </a:r>
          </a:p>
        </p:txBody>
      </p:sp>
      <p:sp>
        <p:nvSpPr>
          <p:cNvPr id="914" name="Shape 914"/>
          <p:cNvSpPr/>
          <p:nvPr/>
        </p:nvSpPr>
        <p:spPr>
          <a:xfrm>
            <a:off x="2228442" y="5753267"/>
            <a:ext cx="9713638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5" name="Shape 915"/>
          <p:cNvSpPr/>
          <p:nvPr/>
        </p:nvSpPr>
        <p:spPr>
          <a:xfrm flipH="1" flipV="1">
            <a:off x="2053343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6" name="Shape 916"/>
          <p:cNvSpPr/>
          <p:nvPr/>
        </p:nvSpPr>
        <p:spPr>
          <a:xfrm flipV="1">
            <a:off x="11959344" y="5555822"/>
            <a:ext cx="175100" cy="19744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5253028" y="5840606"/>
            <a:ext cx="3664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before: whole disk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5867" y="7706315"/>
            <a:ext cx="80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How to keep </a:t>
            </a:r>
            <a:r>
              <a:rPr lang="en-US" dirty="0" err="1">
                <a:solidFill>
                  <a:schemeClr val="bg2"/>
                </a:solidFill>
              </a:rPr>
              <a:t>inode</a:t>
            </a:r>
            <a:r>
              <a:rPr lang="en-US" dirty="0">
                <a:solidFill>
                  <a:schemeClr val="bg2"/>
                </a:solidFill>
              </a:rPr>
              <a:t> close to data?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Technique 2: Groups</a:t>
            </a:r>
          </a:p>
        </p:txBody>
      </p:sp>
      <p:grpSp>
        <p:nvGrpSpPr>
          <p:cNvPr id="936" name="Group 936"/>
          <p:cNvGrpSpPr/>
          <p:nvPr/>
        </p:nvGrpSpPr>
        <p:grpSpPr>
          <a:xfrm>
            <a:off x="421991" y="3070149"/>
            <a:ext cx="3817548" cy="1122545"/>
            <a:chOff x="0" y="0"/>
            <a:chExt cx="3817546" cy="1122544"/>
          </a:xfrm>
        </p:grpSpPr>
        <p:sp>
          <p:nvSpPr>
            <p:cNvPr id="932" name="Shape 932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933" name="Shape 933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934" name="Shape 934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935" name="Shape 935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938" name="Shape 938"/>
          <p:cNvSpPr/>
          <p:nvPr/>
        </p:nvSpPr>
        <p:spPr>
          <a:xfrm>
            <a:off x="1658305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group 1</a:t>
            </a:r>
          </a:p>
        </p:txBody>
      </p:sp>
      <p:sp>
        <p:nvSpPr>
          <p:cNvPr id="939" name="Shape 939"/>
          <p:cNvSpPr/>
          <p:nvPr/>
        </p:nvSpPr>
        <p:spPr>
          <a:xfrm>
            <a:off x="213037" y="419162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0</a:t>
            </a:r>
          </a:p>
        </p:txBody>
      </p:sp>
      <p:sp>
        <p:nvSpPr>
          <p:cNvPr id="940" name="Shape 940"/>
          <p:cNvSpPr/>
          <p:nvPr/>
        </p:nvSpPr>
        <p:spPr>
          <a:xfrm>
            <a:off x="4029240" y="4191624"/>
            <a:ext cx="470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G</a:t>
            </a:r>
          </a:p>
        </p:txBody>
      </p:sp>
      <p:grpSp>
        <p:nvGrpSpPr>
          <p:cNvPr id="945" name="Group 945"/>
          <p:cNvGrpSpPr/>
          <p:nvPr/>
        </p:nvGrpSpPr>
        <p:grpSpPr>
          <a:xfrm>
            <a:off x="4315540" y="3070149"/>
            <a:ext cx="3817547" cy="1122545"/>
            <a:chOff x="0" y="0"/>
            <a:chExt cx="3817546" cy="1122544"/>
          </a:xfrm>
        </p:grpSpPr>
        <p:sp>
          <p:nvSpPr>
            <p:cNvPr id="941" name="Shape 941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942" name="Shape 942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946" name="Shape 946"/>
          <p:cNvSpPr/>
          <p:nvPr/>
        </p:nvSpPr>
        <p:spPr>
          <a:xfrm>
            <a:off x="7700506" y="4191624"/>
            <a:ext cx="724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2G</a:t>
            </a:r>
          </a:p>
        </p:txBody>
      </p:sp>
      <p:grpSp>
        <p:nvGrpSpPr>
          <p:cNvPr id="951" name="Group 951"/>
          <p:cNvGrpSpPr/>
          <p:nvPr/>
        </p:nvGrpSpPr>
        <p:grpSpPr>
          <a:xfrm>
            <a:off x="8209088" y="3070149"/>
            <a:ext cx="3817548" cy="1122545"/>
            <a:chOff x="0" y="0"/>
            <a:chExt cx="3817546" cy="1122544"/>
          </a:xfrm>
        </p:grpSpPr>
        <p:sp>
          <p:nvSpPr>
            <p:cNvPr id="947" name="Shape 947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950" name="Shape 950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952" name="Shape 952"/>
          <p:cNvSpPr/>
          <p:nvPr/>
        </p:nvSpPr>
        <p:spPr>
          <a:xfrm>
            <a:off x="11625975" y="4191624"/>
            <a:ext cx="724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3G</a:t>
            </a:r>
          </a:p>
        </p:txBody>
      </p:sp>
      <p:sp>
        <p:nvSpPr>
          <p:cNvPr id="953" name="Shape 953"/>
          <p:cNvSpPr/>
          <p:nvPr/>
        </p:nvSpPr>
        <p:spPr>
          <a:xfrm>
            <a:off x="5551854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954" name="Shape 954"/>
          <p:cNvSpPr/>
          <p:nvPr/>
        </p:nvSpPr>
        <p:spPr>
          <a:xfrm>
            <a:off x="9445402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group 3</a:t>
            </a:r>
          </a:p>
        </p:txBody>
      </p:sp>
      <p:sp>
        <p:nvSpPr>
          <p:cNvPr id="955" name="Shape 955"/>
          <p:cNvSpPr/>
          <p:nvPr/>
        </p:nvSpPr>
        <p:spPr>
          <a:xfrm>
            <a:off x="12102637" y="3066932"/>
            <a:ext cx="673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26386" y="6277180"/>
            <a:ext cx="80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How to keep </a:t>
            </a:r>
            <a:r>
              <a:rPr lang="en-US" dirty="0" err="1">
                <a:solidFill>
                  <a:schemeClr val="bg2"/>
                </a:solidFill>
              </a:rPr>
              <a:t>inode</a:t>
            </a:r>
            <a:r>
              <a:rPr lang="en-US" dirty="0">
                <a:solidFill>
                  <a:schemeClr val="bg2"/>
                </a:solidFill>
              </a:rPr>
              <a:t> close to data?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6386" y="7173093"/>
            <a:ext cx="8071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Answer: Use groups across disks;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Try to place </a:t>
            </a:r>
            <a:r>
              <a:rPr lang="en-US" dirty="0" err="1">
                <a:solidFill>
                  <a:schemeClr val="bg2"/>
                </a:solidFill>
              </a:rPr>
              <a:t>inode</a:t>
            </a:r>
            <a:r>
              <a:rPr lang="en-US" dirty="0">
                <a:solidFill>
                  <a:schemeClr val="bg2"/>
                </a:solidFill>
              </a:rPr>
              <a:t> and data in same group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Technique 2: Groups</a:t>
            </a:r>
          </a:p>
        </p:txBody>
      </p:sp>
      <p:grpSp>
        <p:nvGrpSpPr>
          <p:cNvPr id="962" name="Group 962"/>
          <p:cNvGrpSpPr/>
          <p:nvPr/>
        </p:nvGrpSpPr>
        <p:grpSpPr>
          <a:xfrm>
            <a:off x="421991" y="3070149"/>
            <a:ext cx="3817548" cy="1122545"/>
            <a:chOff x="0" y="0"/>
            <a:chExt cx="3817546" cy="1122544"/>
          </a:xfrm>
        </p:grpSpPr>
        <p:sp>
          <p:nvSpPr>
            <p:cNvPr id="958" name="Shape 958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959" name="Shape 959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960" name="Shape 960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961" name="Shape 961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963" name="Shape 963"/>
          <p:cNvSpPr/>
          <p:nvPr/>
        </p:nvSpPr>
        <p:spPr>
          <a:xfrm>
            <a:off x="1034557" y="5823468"/>
            <a:ext cx="1093568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strategy: allocate inodes and data blocks in same group.</a:t>
            </a:r>
          </a:p>
        </p:txBody>
      </p:sp>
      <p:sp>
        <p:nvSpPr>
          <p:cNvPr id="964" name="Shape 964"/>
          <p:cNvSpPr/>
          <p:nvPr/>
        </p:nvSpPr>
        <p:spPr>
          <a:xfrm>
            <a:off x="1658305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group 1</a:t>
            </a:r>
          </a:p>
        </p:txBody>
      </p:sp>
      <p:sp>
        <p:nvSpPr>
          <p:cNvPr id="965" name="Shape 965"/>
          <p:cNvSpPr/>
          <p:nvPr/>
        </p:nvSpPr>
        <p:spPr>
          <a:xfrm>
            <a:off x="213037" y="419162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0</a:t>
            </a:r>
          </a:p>
        </p:txBody>
      </p:sp>
      <p:sp>
        <p:nvSpPr>
          <p:cNvPr id="966" name="Shape 966"/>
          <p:cNvSpPr/>
          <p:nvPr/>
        </p:nvSpPr>
        <p:spPr>
          <a:xfrm>
            <a:off x="4029240" y="4191624"/>
            <a:ext cx="470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G</a:t>
            </a:r>
          </a:p>
        </p:txBody>
      </p:sp>
      <p:grpSp>
        <p:nvGrpSpPr>
          <p:cNvPr id="971" name="Group 971"/>
          <p:cNvGrpSpPr/>
          <p:nvPr/>
        </p:nvGrpSpPr>
        <p:grpSpPr>
          <a:xfrm>
            <a:off x="4315540" y="3070149"/>
            <a:ext cx="3817547" cy="1122545"/>
            <a:chOff x="0" y="0"/>
            <a:chExt cx="3817546" cy="1122544"/>
          </a:xfrm>
        </p:grpSpPr>
        <p:sp>
          <p:nvSpPr>
            <p:cNvPr id="967" name="Shape 967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968" name="Shape 968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969" name="Shape 969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970" name="Shape 970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972" name="Shape 972"/>
          <p:cNvSpPr/>
          <p:nvPr/>
        </p:nvSpPr>
        <p:spPr>
          <a:xfrm>
            <a:off x="7700506" y="4191624"/>
            <a:ext cx="724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2G</a:t>
            </a:r>
          </a:p>
        </p:txBody>
      </p:sp>
      <p:grpSp>
        <p:nvGrpSpPr>
          <p:cNvPr id="977" name="Group 977"/>
          <p:cNvGrpSpPr/>
          <p:nvPr/>
        </p:nvGrpSpPr>
        <p:grpSpPr>
          <a:xfrm>
            <a:off x="8209088" y="3070149"/>
            <a:ext cx="3817548" cy="1122545"/>
            <a:chOff x="0" y="0"/>
            <a:chExt cx="3817546" cy="1122544"/>
          </a:xfrm>
        </p:grpSpPr>
        <p:sp>
          <p:nvSpPr>
            <p:cNvPr id="973" name="Shape 973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974" name="Shape 974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975" name="Shape 975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978" name="Shape 978"/>
          <p:cNvSpPr/>
          <p:nvPr/>
        </p:nvSpPr>
        <p:spPr>
          <a:xfrm>
            <a:off x="11625975" y="4191624"/>
            <a:ext cx="724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3G</a:t>
            </a:r>
          </a:p>
        </p:txBody>
      </p:sp>
      <p:sp>
        <p:nvSpPr>
          <p:cNvPr id="979" name="Shape 979"/>
          <p:cNvSpPr/>
          <p:nvPr/>
        </p:nvSpPr>
        <p:spPr>
          <a:xfrm>
            <a:off x="5551854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980" name="Shape 980"/>
          <p:cNvSpPr/>
          <p:nvPr/>
        </p:nvSpPr>
        <p:spPr>
          <a:xfrm>
            <a:off x="9445402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group 3</a:t>
            </a:r>
          </a:p>
        </p:txBody>
      </p:sp>
      <p:sp>
        <p:nvSpPr>
          <p:cNvPr id="981" name="Shape 981"/>
          <p:cNvSpPr/>
          <p:nvPr/>
        </p:nvSpPr>
        <p:spPr>
          <a:xfrm>
            <a:off x="12102637" y="3066932"/>
            <a:ext cx="673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88" name="Shape 988"/>
          <p:cNvSpPr/>
          <p:nvPr/>
        </p:nvSpPr>
        <p:spPr>
          <a:xfrm>
            <a:off x="1488701" y="2319787"/>
            <a:ext cx="2673045" cy="658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extrusionOk="0">
                <a:moveTo>
                  <a:pt x="0" y="14821"/>
                </a:moveTo>
                <a:cubicBezTo>
                  <a:pt x="7414" y="-5392"/>
                  <a:pt x="14614" y="-4930"/>
                  <a:pt x="21600" y="16208"/>
                </a:cubicBezTo>
              </a:path>
            </a:pathLst>
          </a:custGeom>
          <a:ln w="381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>
              <a:solidFill>
                <a:schemeClr val="bg1"/>
              </a:solidFill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2426138" y="1556329"/>
            <a:ext cx="7854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fast</a:t>
            </a:r>
          </a:p>
        </p:txBody>
      </p:sp>
      <p:sp>
        <p:nvSpPr>
          <p:cNvPr id="989" name="Shape 989"/>
          <p:cNvSpPr/>
          <p:nvPr/>
        </p:nvSpPr>
        <p:spPr>
          <a:xfrm>
            <a:off x="5375427" y="2362742"/>
            <a:ext cx="2673046" cy="658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extrusionOk="0">
                <a:moveTo>
                  <a:pt x="0" y="14821"/>
                </a:moveTo>
                <a:cubicBezTo>
                  <a:pt x="7414" y="-5392"/>
                  <a:pt x="14614" y="-4930"/>
                  <a:pt x="21600" y="16208"/>
                </a:cubicBezTo>
              </a:path>
            </a:pathLst>
          </a:custGeom>
          <a:ln w="381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>
              <a:solidFill>
                <a:schemeClr val="bg1"/>
              </a:solidFill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6312864" y="1599285"/>
            <a:ext cx="7854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fast</a:t>
            </a:r>
          </a:p>
        </p:txBody>
      </p:sp>
      <p:sp>
        <p:nvSpPr>
          <p:cNvPr id="990" name="Shape 990"/>
          <p:cNvSpPr/>
          <p:nvPr/>
        </p:nvSpPr>
        <p:spPr>
          <a:xfrm>
            <a:off x="9262154" y="2356011"/>
            <a:ext cx="2673045" cy="658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extrusionOk="0">
                <a:moveTo>
                  <a:pt x="0" y="14821"/>
                </a:moveTo>
                <a:cubicBezTo>
                  <a:pt x="7414" y="-5392"/>
                  <a:pt x="14614" y="-4930"/>
                  <a:pt x="21600" y="16208"/>
                </a:cubicBezTo>
              </a:path>
            </a:pathLst>
          </a:custGeom>
          <a:ln w="381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>
              <a:solidFill>
                <a:schemeClr val="bg1"/>
              </a:solidFill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10199591" y="1592554"/>
            <a:ext cx="7854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fast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7489778" y="2573540"/>
            <a:ext cx="4240091" cy="1122546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114" name="Shape 114"/>
          <p:cNvSpPr/>
          <p:nvPr/>
        </p:nvSpPr>
        <p:spPr>
          <a:xfrm>
            <a:off x="2417931" y="2573540"/>
            <a:ext cx="1714961" cy="1122546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115" name="Shape 115"/>
          <p:cNvSpPr/>
          <p:nvPr/>
        </p:nvSpPr>
        <p:spPr>
          <a:xfrm>
            <a:off x="5446661" y="2573540"/>
            <a:ext cx="1980683" cy="112254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116" name="Shape 116"/>
          <p:cNvSpPr/>
          <p:nvPr/>
        </p:nvSpPr>
        <p:spPr>
          <a:xfrm>
            <a:off x="2247751" y="378246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7" name="Shape 117"/>
          <p:cNvSpPr/>
          <p:nvPr/>
        </p:nvSpPr>
        <p:spPr>
          <a:xfrm>
            <a:off x="11448854" y="3782468"/>
            <a:ext cx="4776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18" name="Shape 118"/>
          <p:cNvSpPr/>
          <p:nvPr/>
        </p:nvSpPr>
        <p:spPr>
          <a:xfrm>
            <a:off x="4189145" y="2573540"/>
            <a:ext cx="1195082" cy="1122546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bit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maps</a:t>
            </a:r>
          </a:p>
        </p:txBody>
      </p:sp>
      <p:sp>
        <p:nvSpPr>
          <p:cNvPr id="119" name="Shape 119"/>
          <p:cNvSpPr/>
          <p:nvPr/>
        </p:nvSpPr>
        <p:spPr>
          <a:xfrm>
            <a:off x="3763053" y="4478430"/>
            <a:ext cx="205344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inodes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120" name="Shape 120"/>
          <p:cNvSpPr/>
          <p:nvPr/>
        </p:nvSpPr>
        <p:spPr>
          <a:xfrm flipV="1">
            <a:off x="4789776" y="3786912"/>
            <a:ext cx="1" cy="64770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8558653" y="4462561"/>
            <a:ext cx="2521524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regular 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directories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indirect blocks</a:t>
            </a:r>
          </a:p>
        </p:txBody>
      </p:sp>
      <p:sp>
        <p:nvSpPr>
          <p:cNvPr id="122" name="Shape 122"/>
          <p:cNvSpPr/>
          <p:nvPr/>
        </p:nvSpPr>
        <p:spPr>
          <a:xfrm flipV="1">
            <a:off x="9819415" y="3760705"/>
            <a:ext cx="1" cy="64770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Review: Basic </a:t>
            </a:r>
            <a:r>
              <a:rPr sz="6480" dirty="0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1127" y="6686017"/>
            <a:ext cx="619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What is stored as a data block?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Groups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body" idx="4294967295"/>
          </p:nvPr>
        </p:nvSpPr>
        <p:spPr>
          <a:xfrm>
            <a:off x="0" y="2579688"/>
            <a:ext cx="11099800" cy="39973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In FFS, groups were ranges of cylinders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called </a:t>
            </a:r>
            <a:r>
              <a:rPr sz="3800" u="sng" dirty="0">
                <a:solidFill>
                  <a:srgbClr val="333333"/>
                </a:solidFill>
              </a:rPr>
              <a:t>cylinder group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In ext2-4, groups are ranges of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called </a:t>
            </a:r>
            <a:r>
              <a:rPr sz="3800" u="sng" dirty="0">
                <a:solidFill>
                  <a:srgbClr val="333333"/>
                </a:solidFill>
              </a:rPr>
              <a:t>block group</a:t>
            </a:r>
          </a:p>
        </p:txBody>
      </p:sp>
      <p:grpSp>
        <p:nvGrpSpPr>
          <p:cNvPr id="1045" name="Group 1045"/>
          <p:cNvGrpSpPr/>
          <p:nvPr/>
        </p:nvGrpSpPr>
        <p:grpSpPr>
          <a:xfrm>
            <a:off x="8593299" y="4837300"/>
            <a:ext cx="3449491" cy="1603000"/>
            <a:chOff x="0" y="0"/>
            <a:chExt cx="3449490" cy="1602999"/>
          </a:xfrm>
        </p:grpSpPr>
        <p:grpSp>
          <p:nvGrpSpPr>
            <p:cNvPr id="1035" name="Group 1035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032" name="Shape 1032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036" name="Shape 1036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059" name="Group 1059"/>
          <p:cNvGrpSpPr/>
          <p:nvPr/>
        </p:nvGrpSpPr>
        <p:grpSpPr>
          <a:xfrm>
            <a:off x="8593299" y="4456300"/>
            <a:ext cx="3449491" cy="1603000"/>
            <a:chOff x="0" y="0"/>
            <a:chExt cx="3449490" cy="1602999"/>
          </a:xfrm>
        </p:grpSpPr>
        <p:grpSp>
          <p:nvGrpSpPr>
            <p:cNvPr id="1049" name="Group 1049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046" name="Shape 1046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050" name="Shape 1050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073" name="Group 1073"/>
          <p:cNvGrpSpPr/>
          <p:nvPr/>
        </p:nvGrpSpPr>
        <p:grpSpPr>
          <a:xfrm>
            <a:off x="8593299" y="3948300"/>
            <a:ext cx="3449491" cy="1603000"/>
            <a:chOff x="0" y="0"/>
            <a:chExt cx="3449490" cy="1602999"/>
          </a:xfrm>
        </p:grpSpPr>
        <p:grpSp>
          <p:nvGrpSpPr>
            <p:cNvPr id="1063" name="Group 1063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064" name="Shape 1064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>
            <a:spLocks noGrp="1"/>
          </p:cNvSpPr>
          <p:nvPr>
            <p:ph type="title"/>
          </p:nvPr>
        </p:nvSpPr>
        <p:spPr>
          <a:xfrm>
            <a:off x="581542" y="113963"/>
            <a:ext cx="11312434" cy="1824949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>
                <a:solidFill>
                  <a:srgbClr val="FFFFFF"/>
                </a:solidFill>
              </a:rPr>
              <a:t>Placement </a:t>
            </a:r>
            <a:r>
              <a:rPr sz="6480">
                <a:solidFill>
                  <a:srgbClr val="FFFFFF"/>
                </a:solidFill>
              </a:rPr>
              <a:t>Technique </a:t>
            </a:r>
            <a:r>
              <a:rPr sz="6480" dirty="0">
                <a:solidFill>
                  <a:srgbClr val="FFFFFF"/>
                </a:solidFill>
              </a:rPr>
              <a:t>3: Super Rotation</a:t>
            </a:r>
          </a:p>
        </p:txBody>
      </p:sp>
      <p:grpSp>
        <p:nvGrpSpPr>
          <p:cNvPr id="1083" name="Group 1083"/>
          <p:cNvGrpSpPr/>
          <p:nvPr/>
        </p:nvGrpSpPr>
        <p:grpSpPr>
          <a:xfrm>
            <a:off x="421991" y="3070149"/>
            <a:ext cx="3817548" cy="1122545"/>
            <a:chOff x="0" y="0"/>
            <a:chExt cx="3817546" cy="1122544"/>
          </a:xfrm>
        </p:grpSpPr>
        <p:sp>
          <p:nvSpPr>
            <p:cNvPr id="1079" name="Shape 1079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1084" name="Shape 1084"/>
          <p:cNvSpPr/>
          <p:nvPr/>
        </p:nvSpPr>
        <p:spPr>
          <a:xfrm>
            <a:off x="1658305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group 1</a:t>
            </a:r>
          </a:p>
        </p:txBody>
      </p:sp>
      <p:sp>
        <p:nvSpPr>
          <p:cNvPr id="1085" name="Shape 1085"/>
          <p:cNvSpPr/>
          <p:nvPr/>
        </p:nvSpPr>
        <p:spPr>
          <a:xfrm>
            <a:off x="213037" y="419162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0</a:t>
            </a:r>
          </a:p>
        </p:txBody>
      </p:sp>
      <p:sp>
        <p:nvSpPr>
          <p:cNvPr id="1086" name="Shape 1086"/>
          <p:cNvSpPr/>
          <p:nvPr/>
        </p:nvSpPr>
        <p:spPr>
          <a:xfrm>
            <a:off x="4029240" y="4191624"/>
            <a:ext cx="470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G</a:t>
            </a:r>
          </a:p>
        </p:txBody>
      </p:sp>
      <p:grpSp>
        <p:nvGrpSpPr>
          <p:cNvPr id="1091" name="Group 1091"/>
          <p:cNvGrpSpPr/>
          <p:nvPr/>
        </p:nvGrpSpPr>
        <p:grpSpPr>
          <a:xfrm>
            <a:off x="4315540" y="3070149"/>
            <a:ext cx="3817547" cy="1122545"/>
            <a:chOff x="0" y="0"/>
            <a:chExt cx="3817546" cy="1122544"/>
          </a:xfrm>
        </p:grpSpPr>
        <p:sp>
          <p:nvSpPr>
            <p:cNvPr id="1087" name="Shape 1087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1092" name="Shape 1092"/>
          <p:cNvSpPr/>
          <p:nvPr/>
        </p:nvSpPr>
        <p:spPr>
          <a:xfrm>
            <a:off x="7700506" y="4191624"/>
            <a:ext cx="724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2G</a:t>
            </a:r>
          </a:p>
        </p:txBody>
      </p:sp>
      <p:grpSp>
        <p:nvGrpSpPr>
          <p:cNvPr id="1097" name="Group 1097"/>
          <p:cNvGrpSpPr/>
          <p:nvPr/>
        </p:nvGrpSpPr>
        <p:grpSpPr>
          <a:xfrm>
            <a:off x="8209088" y="3070149"/>
            <a:ext cx="3817548" cy="1122545"/>
            <a:chOff x="0" y="0"/>
            <a:chExt cx="3817546" cy="1122544"/>
          </a:xfrm>
        </p:grpSpPr>
        <p:sp>
          <p:nvSpPr>
            <p:cNvPr id="1093" name="Shape 1093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1098" name="Shape 1098"/>
          <p:cNvSpPr/>
          <p:nvPr/>
        </p:nvSpPr>
        <p:spPr>
          <a:xfrm>
            <a:off x="11625975" y="4191624"/>
            <a:ext cx="724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3G</a:t>
            </a:r>
          </a:p>
        </p:txBody>
      </p:sp>
      <p:sp>
        <p:nvSpPr>
          <p:cNvPr id="1099" name="Shape 1099"/>
          <p:cNvSpPr/>
          <p:nvPr/>
        </p:nvSpPr>
        <p:spPr>
          <a:xfrm>
            <a:off x="5551854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100" name="Shape 1100"/>
          <p:cNvSpPr/>
          <p:nvPr/>
        </p:nvSpPr>
        <p:spPr>
          <a:xfrm>
            <a:off x="9445402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group 3</a:t>
            </a:r>
          </a:p>
        </p:txBody>
      </p:sp>
      <p:sp>
        <p:nvSpPr>
          <p:cNvPr id="1101" name="Shape 1101"/>
          <p:cNvSpPr/>
          <p:nvPr/>
        </p:nvSpPr>
        <p:spPr>
          <a:xfrm>
            <a:off x="12102637" y="3066932"/>
            <a:ext cx="673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Shape 1109"/>
          <p:cNvSpPr/>
          <p:nvPr/>
        </p:nvSpPr>
        <p:spPr>
          <a:xfrm>
            <a:off x="2454016" y="5442468"/>
            <a:ext cx="80967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Is it useful to have multiple super blocks?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1715" y="6657750"/>
            <a:ext cx="5221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Yes, if some (but not all) fail.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Problem</a:t>
            </a:r>
          </a:p>
        </p:txBody>
      </p:sp>
      <p:grpSp>
        <p:nvGrpSpPr>
          <p:cNvPr id="1219" name="Group 1219"/>
          <p:cNvGrpSpPr/>
          <p:nvPr/>
        </p:nvGrpSpPr>
        <p:grpSpPr>
          <a:xfrm>
            <a:off x="4777654" y="3329151"/>
            <a:ext cx="3449492" cy="1603000"/>
            <a:chOff x="0" y="0"/>
            <a:chExt cx="3449490" cy="1602999"/>
          </a:xfrm>
        </p:grpSpPr>
        <p:grpSp>
          <p:nvGrpSpPr>
            <p:cNvPr id="1209" name="Group 1209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206" name="Shape 1206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210" name="Shape 1210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233" name="Group 1233"/>
          <p:cNvGrpSpPr/>
          <p:nvPr/>
        </p:nvGrpSpPr>
        <p:grpSpPr>
          <a:xfrm>
            <a:off x="4777654" y="2948151"/>
            <a:ext cx="3449492" cy="1603000"/>
            <a:chOff x="0" y="0"/>
            <a:chExt cx="3449490" cy="1602999"/>
          </a:xfrm>
        </p:grpSpPr>
        <p:grpSp>
          <p:nvGrpSpPr>
            <p:cNvPr id="1223" name="Group 1223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220" name="Shape 1220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/>
              </a:p>
            </p:txBody>
          </p:sp>
        </p:grpSp>
        <p:sp>
          <p:nvSpPr>
            <p:cNvPr id="1224" name="Shape 1224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grpSp>
        <p:nvGrpSpPr>
          <p:cNvPr id="1237" name="Group 1237"/>
          <p:cNvGrpSpPr/>
          <p:nvPr/>
        </p:nvGrpSpPr>
        <p:grpSpPr>
          <a:xfrm>
            <a:off x="4777654" y="2440151"/>
            <a:ext cx="3449492" cy="1603000"/>
            <a:chOff x="0" y="0"/>
            <a:chExt cx="3449490" cy="1602999"/>
          </a:xfrm>
        </p:grpSpPr>
        <p:sp>
          <p:nvSpPr>
            <p:cNvPr id="1234" name="Shape 1234"/>
            <p:cNvSpPr/>
            <p:nvPr/>
          </p:nvSpPr>
          <p:spPr>
            <a:xfrm>
              <a:off x="0" y="63500"/>
              <a:ext cx="3449491" cy="153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AAA8"/>
            </a:solidFill>
            <a:ln w="508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0" y="0"/>
              <a:ext cx="3449491" cy="153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508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00895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/>
            </a:p>
          </p:txBody>
        </p:sp>
      </p:grpSp>
      <p:sp>
        <p:nvSpPr>
          <p:cNvPr id="1238" name="Shape 1238"/>
          <p:cNvSpPr/>
          <p:nvPr/>
        </p:nvSpPr>
        <p:spPr>
          <a:xfrm>
            <a:off x="4956801" y="2562161"/>
            <a:ext cx="3091198" cy="1358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5083800" y="2617994"/>
            <a:ext cx="2837200" cy="1247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5187905" y="2663761"/>
            <a:ext cx="2628990" cy="1155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5286920" y="2707291"/>
            <a:ext cx="2430960" cy="1068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5367296" y="2742626"/>
            <a:ext cx="2270208" cy="998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3585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5441905" y="2775427"/>
            <a:ext cx="2120990" cy="932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5568905" y="2831260"/>
            <a:ext cx="1866990" cy="820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45" name="Shape 1245"/>
          <p:cNvSpPr/>
          <p:nvPr/>
        </p:nvSpPr>
        <p:spPr>
          <a:xfrm>
            <a:off x="5718800" y="2897158"/>
            <a:ext cx="1567199" cy="688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x="6178549" y="3047032"/>
            <a:ext cx="647701" cy="32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415857" y="5498420"/>
            <a:ext cx="1152538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Old FS: </a:t>
            </a:r>
            <a:r>
              <a:rPr sz="3200" dirty="0">
                <a:solidFill>
                  <a:srgbClr val="FFFFFF"/>
                </a:solidFill>
              </a:rPr>
              <a:t>All super-block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copies are on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the top platter.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Correlated failures!  </a:t>
            </a:r>
            <a:r>
              <a:rPr sz="3200" dirty="0">
                <a:solidFill>
                  <a:srgbClr val="FFFFFF"/>
                </a:solidFill>
              </a:rPr>
              <a:t>What if </a:t>
            </a:r>
            <a:r>
              <a:rPr lang="en-US" sz="3200" dirty="0"/>
              <a:t> top platter d</a:t>
            </a:r>
            <a:r>
              <a:rPr sz="3200" dirty="0">
                <a:solidFill>
                  <a:srgbClr val="FFFFFF"/>
                </a:solidFill>
              </a:rPr>
              <a:t>ies?</a:t>
            </a:r>
          </a:p>
        </p:txBody>
      </p:sp>
      <p:sp>
        <p:nvSpPr>
          <p:cNvPr id="1248" name="Shape 1248"/>
          <p:cNvSpPr/>
          <p:nvPr/>
        </p:nvSpPr>
        <p:spPr>
          <a:xfrm flipH="1">
            <a:off x="7623378" y="1776683"/>
            <a:ext cx="1338787" cy="932372"/>
          </a:xfrm>
          <a:prstGeom prst="line">
            <a:avLst/>
          </a:prstGeom>
          <a:ln w="762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6" name="Shape 1294"/>
          <p:cNvSpPr/>
          <p:nvPr/>
        </p:nvSpPr>
        <p:spPr>
          <a:xfrm>
            <a:off x="767599" y="7139573"/>
            <a:ext cx="117195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solution: for each group, store super-block at different offset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Shape 12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Technique 4: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sz="6480" dirty="0">
                <a:solidFill>
                  <a:srgbClr val="FFFFFF"/>
                </a:solidFill>
              </a:rPr>
              <a:t>Block Size</a:t>
            </a:r>
          </a:p>
        </p:txBody>
      </p:sp>
      <p:sp>
        <p:nvSpPr>
          <p:cNvPr id="1300" name="Shape 1300"/>
          <p:cNvSpPr>
            <a:spLocks noGrp="1"/>
          </p:cNvSpPr>
          <p:nvPr>
            <p:ph type="body" idx="4294967295"/>
          </p:nvPr>
        </p:nvSpPr>
        <p:spPr>
          <a:xfrm>
            <a:off x="-1" y="2225675"/>
            <a:ext cx="12201993" cy="428005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Observation: </a:t>
            </a:r>
            <a:r>
              <a:rPr sz="3800" dirty="0">
                <a:solidFill>
                  <a:srgbClr val="333333"/>
                </a:solidFill>
              </a:rPr>
              <a:t>Doubling the block size for the old FS over doubled performance.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Strategy: choose block size so </a:t>
            </a:r>
            <a:r>
              <a:rPr lang="en-US" sz="3800" dirty="0">
                <a:solidFill>
                  <a:srgbClr val="333333"/>
                </a:solidFill>
              </a:rPr>
              <a:t>never </a:t>
            </a:r>
            <a:r>
              <a:rPr sz="3800" dirty="0">
                <a:solidFill>
                  <a:srgbClr val="333333"/>
                </a:solidFill>
              </a:rPr>
              <a:t>read more than two indirect blocks</a:t>
            </a:r>
            <a:r>
              <a:rPr lang="en-US" sz="3800" dirty="0">
                <a:solidFill>
                  <a:srgbClr val="333333"/>
                </a:solidFill>
              </a:rPr>
              <a:t> (i.e., double indirect)</a:t>
            </a:r>
            <a:r>
              <a:rPr sz="3800" dirty="0">
                <a:solidFill>
                  <a:srgbClr val="333333"/>
                </a:solidFill>
              </a:rPr>
              <a:t> to </a:t>
            </a:r>
            <a:r>
              <a:rPr lang="en-US" sz="3800" dirty="0">
                <a:solidFill>
                  <a:srgbClr val="333333"/>
                </a:solidFill>
              </a:rPr>
              <a:t>reach </a:t>
            </a:r>
            <a:r>
              <a:rPr sz="3800" dirty="0">
                <a:solidFill>
                  <a:srgbClr val="333333"/>
                </a:solidFill>
              </a:rPr>
              <a:t>data block</a:t>
            </a:r>
            <a:r>
              <a:rPr lang="en-US" sz="3800" dirty="0">
                <a:solidFill>
                  <a:srgbClr val="333333"/>
                </a:solidFill>
              </a:rPr>
              <a:t>. 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With 4KB block size and two 4K blocks for maintaining pointer, how large of a file can they support?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93645"/>
            <a:ext cx="1237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Blocksize</a:t>
            </a:r>
            <a:r>
              <a:rPr lang="en-US" dirty="0">
                <a:solidFill>
                  <a:schemeClr val="bg1"/>
                </a:solidFill>
              </a:rPr>
              <a:t> / 4 bytes) * (</a:t>
            </a:r>
            <a:r>
              <a:rPr lang="en-US" dirty="0" err="1">
                <a:solidFill>
                  <a:schemeClr val="bg1"/>
                </a:solidFill>
              </a:rPr>
              <a:t>Blocksize</a:t>
            </a:r>
            <a:r>
              <a:rPr lang="en-US" dirty="0">
                <a:solidFill>
                  <a:schemeClr val="bg1"/>
                </a:solidFill>
              </a:rPr>
              <a:t> / 4bytes) * </a:t>
            </a:r>
            <a:r>
              <a:rPr lang="en-US" dirty="0" err="1">
                <a:solidFill>
                  <a:schemeClr val="bg1"/>
                </a:solidFill>
              </a:rPr>
              <a:t>Blocksize</a:t>
            </a:r>
            <a:r>
              <a:rPr lang="en-US" dirty="0">
                <a:solidFill>
                  <a:schemeClr val="bg1"/>
                </a:solidFill>
              </a:rPr>
              <a:t> = 4 GB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CA150-E977-D844-A981-FB2AF6A618D7}"/>
              </a:ext>
            </a:extLst>
          </p:cNvPr>
          <p:cNvSpPr/>
          <p:nvPr/>
        </p:nvSpPr>
        <p:spPr>
          <a:xfrm>
            <a:off x="-156325" y="7422994"/>
            <a:ext cx="12683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Now, assume </a:t>
            </a:r>
            <a:r>
              <a:rPr lang="en-US" dirty="0" err="1">
                <a:solidFill>
                  <a:schemeClr val="bg1"/>
                </a:solidFill>
              </a:rPr>
              <a:t>inode</a:t>
            </a:r>
            <a:r>
              <a:rPr lang="en-US" dirty="0">
                <a:solidFill>
                  <a:schemeClr val="bg1"/>
                </a:solidFill>
              </a:rPr>
              <a:t> has 12 direct blocks, 1 indirect block, and one indirect pointer block</a:t>
            </a:r>
          </a:p>
          <a:p>
            <a:r>
              <a:rPr lang="en-US" dirty="0">
                <a:solidFill>
                  <a:schemeClr val="bg1"/>
                </a:solidFill>
              </a:rPr>
              <a:t>(12 + 1024 + 1024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) * 4K = 4G</a:t>
            </a:r>
            <a:endParaRPr 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Technique: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sz="6480" dirty="0">
                <a:solidFill>
                  <a:srgbClr val="FFFFFF"/>
                </a:solidFill>
              </a:rPr>
              <a:t>Large</a:t>
            </a:r>
            <a:r>
              <a:rPr lang="en-US" sz="6480" dirty="0">
                <a:solidFill>
                  <a:srgbClr val="FFFFFF"/>
                </a:solidFill>
              </a:rPr>
              <a:t>r</a:t>
            </a:r>
            <a:r>
              <a:rPr sz="6480" dirty="0">
                <a:solidFill>
                  <a:srgbClr val="FFFFFF"/>
                </a:solidFill>
              </a:rPr>
              <a:t> Blocks</a:t>
            </a:r>
          </a:p>
        </p:txBody>
      </p:sp>
      <p:sp>
        <p:nvSpPr>
          <p:cNvPr id="1306" name="Shape 1306"/>
          <p:cNvSpPr>
            <a:spLocks noGrp="1"/>
          </p:cNvSpPr>
          <p:nvPr>
            <p:ph type="body" idx="4294967295"/>
          </p:nvPr>
        </p:nvSpPr>
        <p:spPr>
          <a:xfrm>
            <a:off x="0" y="4975225"/>
            <a:ext cx="4851400" cy="5203825"/>
          </a:xfrm>
          <a:prstGeom prst="rect">
            <a:avLst/>
          </a:prstGeom>
        </p:spPr>
        <p:txBody>
          <a:bodyPr/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333333"/>
                </a:solidFill>
              </a:rPr>
              <a:t>Most file are very small, even today!</a:t>
            </a:r>
          </a:p>
        </p:txBody>
      </p:sp>
      <p:pic>
        <p:nvPicPr>
          <p:cNvPr id="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3684" y="4102443"/>
            <a:ext cx="6966067" cy="53701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236396" y="2367244"/>
            <a:ext cx="125297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Observation</a:t>
            </a:r>
            <a:r>
              <a:rPr lang="en-US" sz="3200">
                <a:solidFill>
                  <a:srgbClr val="333333"/>
                </a:solidFill>
              </a:rPr>
              <a:t>: Doubling block size for </a:t>
            </a:r>
            <a:r>
              <a:rPr lang="en-US" sz="3200" dirty="0">
                <a:solidFill>
                  <a:srgbClr val="333333"/>
                </a:solidFill>
              </a:rPr>
              <a:t>old FS over doubled performance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Why not make blocks huge?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Larg</a:t>
            </a:r>
            <a:r>
              <a:rPr lang="en-US" sz="6480" dirty="0">
                <a:solidFill>
                  <a:srgbClr val="FFFFFF"/>
                </a:solidFill>
              </a:rPr>
              <a:t>er</a:t>
            </a:r>
            <a:r>
              <a:rPr sz="6480" dirty="0">
                <a:solidFill>
                  <a:srgbClr val="FFFFFF"/>
                </a:solidFill>
              </a:rPr>
              <a:t> Blocks</a:t>
            </a:r>
          </a:p>
        </p:txBody>
      </p:sp>
      <p:sp>
        <p:nvSpPr>
          <p:cNvPr id="1320" name="Shape 1320"/>
          <p:cNvSpPr>
            <a:spLocks noGrp="1"/>
          </p:cNvSpPr>
          <p:nvPr>
            <p:ph type="body" idx="4294967295"/>
          </p:nvPr>
        </p:nvSpPr>
        <p:spPr>
          <a:xfrm>
            <a:off x="0" y="7148513"/>
            <a:ext cx="11099800" cy="61436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Lots of waste </a:t>
            </a:r>
            <a:r>
              <a:rPr lang="en-US" sz="3200" dirty="0">
                <a:solidFill>
                  <a:srgbClr val="333333"/>
                </a:solidFill>
              </a:rPr>
              <a:t>due to internal fragment in most </a:t>
            </a:r>
            <a:r>
              <a:rPr sz="3200" dirty="0">
                <a:solidFill>
                  <a:srgbClr val="333333"/>
                </a:solidFill>
              </a:rPr>
              <a:t>block</a:t>
            </a:r>
            <a:r>
              <a:rPr lang="en-US" sz="3200" dirty="0">
                <a:solidFill>
                  <a:srgbClr val="333333"/>
                </a:solidFill>
              </a:rPr>
              <a:t>s</a:t>
            </a:r>
            <a:endParaRPr sz="3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Time vs. Space</a:t>
            </a:r>
            <a:r>
              <a:rPr lang="en-US" sz="3200" dirty="0">
                <a:solidFill>
                  <a:srgbClr val="333333"/>
                </a:solidFill>
              </a:rPr>
              <a:t> t</a:t>
            </a:r>
            <a:r>
              <a:rPr sz="3200" dirty="0">
                <a:solidFill>
                  <a:srgbClr val="333333"/>
                </a:solidFill>
              </a:rPr>
              <a:t>radeoffs…</a:t>
            </a:r>
          </a:p>
        </p:txBody>
      </p:sp>
      <p:graphicFrame>
        <p:nvGraphicFramePr>
          <p:cNvPr id="1319" name="Chart 1319"/>
          <p:cNvGraphicFramePr/>
          <p:nvPr>
            <p:extLst>
              <p:ext uri="{D42A27DB-BD31-4B8C-83A1-F6EECF244321}">
                <p14:modId xmlns:p14="http://schemas.microsoft.com/office/powerpoint/2010/main" val="3763716393"/>
              </p:ext>
            </p:extLst>
          </p:nvPr>
        </p:nvGraphicFramePr>
        <p:xfrm>
          <a:off x="2372497" y="2224894"/>
          <a:ext cx="7981177" cy="459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Solution: Fragments</a:t>
            </a:r>
          </a:p>
        </p:txBody>
      </p:sp>
      <p:sp>
        <p:nvSpPr>
          <p:cNvPr id="1323" name="Shape 1323"/>
          <p:cNvSpPr>
            <a:spLocks noGrp="1"/>
          </p:cNvSpPr>
          <p:nvPr>
            <p:ph type="body" idx="4294967295"/>
          </p:nvPr>
        </p:nvSpPr>
        <p:spPr>
          <a:xfrm>
            <a:off x="0" y="2343150"/>
            <a:ext cx="12247563" cy="52847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Hybrid</a:t>
            </a:r>
            <a:r>
              <a:rPr lang="en-US" sz="3800" dirty="0">
                <a:solidFill>
                  <a:srgbClr val="333333"/>
                </a:solidFill>
              </a:rPr>
              <a:t> – combine best of large blocks and best of small blocks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Use large block when file is large enough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Introduce “fragment” for files that use parts of blocks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Only tail of file uses fragments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Fragment Example</a:t>
            </a:r>
          </a:p>
        </p:txBody>
      </p:sp>
      <p:sp>
        <p:nvSpPr>
          <p:cNvPr id="1326" name="Shape 1326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1371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Block size = 4096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Fragment size = 1024</a:t>
            </a:r>
          </a:p>
        </p:txBody>
      </p:sp>
      <p:sp>
        <p:nvSpPr>
          <p:cNvPr id="1327" name="Shape 1327"/>
          <p:cNvSpPr/>
          <p:nvPr/>
        </p:nvSpPr>
        <p:spPr>
          <a:xfrm>
            <a:off x="3193731" y="3843964"/>
            <a:ext cx="577081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bits: 0000	0000	1111	0010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		blk1	 blk2	 blk3	 blk4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4169" y="5942222"/>
            <a:ext cx="117142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Whether </a:t>
            </a:r>
            <a:r>
              <a:rPr lang="en-US" sz="3200" dirty="0" err="1">
                <a:solidFill>
                  <a:srgbClr val="333333"/>
                </a:solidFill>
              </a:rPr>
              <a:t>addr</a:t>
            </a:r>
            <a:r>
              <a:rPr lang="en-US" sz="3200" dirty="0">
                <a:solidFill>
                  <a:srgbClr val="333333"/>
                </a:solidFill>
              </a:rPr>
              <a:t> refers to block or fragment is inferred by file offset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What about when files grow?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Must copy fragments to new block if no room to grow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/>
          <p:nvPr/>
        </p:nvSpPr>
        <p:spPr>
          <a:xfrm>
            <a:off x="15431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333" name="Shape 1333"/>
          <p:cNvSpPr/>
          <p:nvPr/>
        </p:nvSpPr>
        <p:spPr>
          <a:xfrm>
            <a:off x="42582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4" name="Shape 1334"/>
          <p:cNvSpPr/>
          <p:nvPr/>
        </p:nvSpPr>
        <p:spPr>
          <a:xfrm>
            <a:off x="6973382" y="4450604"/>
            <a:ext cx="2026005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35" name="Shape 1335"/>
          <p:cNvSpPr/>
          <p:nvPr/>
        </p:nvSpPr>
        <p:spPr>
          <a:xfrm>
            <a:off x="96884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36" name="Shape 1336"/>
          <p:cNvSpPr/>
          <p:nvPr/>
        </p:nvSpPr>
        <p:spPr>
          <a:xfrm>
            <a:off x="2732744" y="1442949"/>
            <a:ext cx="2770862" cy="85239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5KB</a:t>
            </a:r>
          </a:p>
        </p:txBody>
      </p:sp>
      <p:sp>
        <p:nvSpPr>
          <p:cNvPr id="1337" name="Shape 1337"/>
          <p:cNvSpPr/>
          <p:nvPr/>
        </p:nvSpPr>
        <p:spPr>
          <a:xfrm>
            <a:off x="6444504" y="1442949"/>
            <a:ext cx="2244463" cy="85239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2KB</a:t>
            </a:r>
          </a:p>
        </p:txBody>
      </p:sp>
      <p:sp>
        <p:nvSpPr>
          <p:cNvPr id="1338" name="Shape 1338"/>
          <p:cNvSpPr/>
          <p:nvPr/>
        </p:nvSpPr>
        <p:spPr>
          <a:xfrm>
            <a:off x="4309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339" name="Shape 1339"/>
          <p:cNvSpPr/>
          <p:nvPr/>
        </p:nvSpPr>
        <p:spPr>
          <a:xfrm>
            <a:off x="4817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</a:t>
            </a:r>
          </a:p>
        </p:txBody>
      </p:sp>
      <p:sp>
        <p:nvSpPr>
          <p:cNvPr id="1340" name="Shape 1340"/>
          <p:cNvSpPr/>
          <p:nvPr/>
        </p:nvSpPr>
        <p:spPr>
          <a:xfrm>
            <a:off x="5325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341" name="Shape 1341"/>
          <p:cNvSpPr/>
          <p:nvPr/>
        </p:nvSpPr>
        <p:spPr>
          <a:xfrm>
            <a:off x="5833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2" name="Shape 1342"/>
          <p:cNvSpPr/>
          <p:nvPr/>
        </p:nvSpPr>
        <p:spPr>
          <a:xfrm flipH="1">
            <a:off x="24519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43" name="Shape 1343"/>
          <p:cNvSpPr/>
          <p:nvPr/>
        </p:nvSpPr>
        <p:spPr>
          <a:xfrm>
            <a:off x="42426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44" name="Shape 1344"/>
          <p:cNvSpPr/>
          <p:nvPr/>
        </p:nvSpPr>
        <p:spPr>
          <a:xfrm flipH="1">
            <a:off x="4483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45" name="Shape 1345"/>
          <p:cNvSpPr/>
          <p:nvPr/>
        </p:nvSpPr>
        <p:spPr>
          <a:xfrm flipH="1">
            <a:off x="5499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Shape 1347"/>
          <p:cNvSpPr/>
          <p:nvPr/>
        </p:nvSpPr>
        <p:spPr>
          <a:xfrm>
            <a:off x="15431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348" name="Shape 1348"/>
          <p:cNvSpPr/>
          <p:nvPr/>
        </p:nvSpPr>
        <p:spPr>
          <a:xfrm>
            <a:off x="42582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6973382" y="4450604"/>
            <a:ext cx="2026005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96884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2732744" y="1442949"/>
            <a:ext cx="2770862" cy="85239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6KB</a:t>
            </a:r>
          </a:p>
        </p:txBody>
      </p:sp>
      <p:sp>
        <p:nvSpPr>
          <p:cNvPr id="1352" name="Shape 1352"/>
          <p:cNvSpPr/>
          <p:nvPr/>
        </p:nvSpPr>
        <p:spPr>
          <a:xfrm>
            <a:off x="6444504" y="1442949"/>
            <a:ext cx="2244463" cy="85239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2KB</a:t>
            </a:r>
          </a:p>
        </p:txBody>
      </p:sp>
      <p:sp>
        <p:nvSpPr>
          <p:cNvPr id="1353" name="Shape 1353"/>
          <p:cNvSpPr/>
          <p:nvPr/>
        </p:nvSpPr>
        <p:spPr>
          <a:xfrm>
            <a:off x="4309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354" name="Shape 1354"/>
          <p:cNvSpPr/>
          <p:nvPr/>
        </p:nvSpPr>
        <p:spPr>
          <a:xfrm>
            <a:off x="4817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</a:t>
            </a:r>
          </a:p>
        </p:txBody>
      </p:sp>
      <p:sp>
        <p:nvSpPr>
          <p:cNvPr id="1355" name="Shape 1355"/>
          <p:cNvSpPr/>
          <p:nvPr/>
        </p:nvSpPr>
        <p:spPr>
          <a:xfrm>
            <a:off x="5325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356" name="Shape 1356"/>
          <p:cNvSpPr/>
          <p:nvPr/>
        </p:nvSpPr>
        <p:spPr>
          <a:xfrm>
            <a:off x="5833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</a:t>
            </a:r>
          </a:p>
        </p:txBody>
      </p:sp>
      <p:sp>
        <p:nvSpPr>
          <p:cNvPr id="1357" name="Shape 1357"/>
          <p:cNvSpPr/>
          <p:nvPr/>
        </p:nvSpPr>
        <p:spPr>
          <a:xfrm flipH="1">
            <a:off x="24519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x="42426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59" name="Shape 1359"/>
          <p:cNvSpPr/>
          <p:nvPr/>
        </p:nvSpPr>
        <p:spPr>
          <a:xfrm flipH="1">
            <a:off x="4483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60" name="Shape 1360"/>
          <p:cNvSpPr/>
          <p:nvPr/>
        </p:nvSpPr>
        <p:spPr>
          <a:xfrm flipH="1">
            <a:off x="5499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4387164" y="5816921"/>
            <a:ext cx="4230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append A to first file</a:t>
            </a:r>
          </a:p>
        </p:txBody>
      </p:sp>
      <p:sp>
        <p:nvSpPr>
          <p:cNvPr id="1362" name="Shape 1362"/>
          <p:cNvSpPr/>
          <p:nvPr/>
        </p:nvSpPr>
        <p:spPr>
          <a:xfrm>
            <a:off x="52586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039639" y="1246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9" name="Shape 129"/>
          <p:cNvSpPr/>
          <p:nvPr/>
        </p:nvSpPr>
        <p:spPr>
          <a:xfrm>
            <a:off x="3354468" y="1246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30" name="Shape 130"/>
          <p:cNvSpPr/>
          <p:nvPr/>
        </p:nvSpPr>
        <p:spPr>
          <a:xfrm>
            <a:off x="4988625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131" name="Shape 131"/>
          <p:cNvSpPr/>
          <p:nvPr/>
        </p:nvSpPr>
        <p:spPr>
          <a:xfrm>
            <a:off x="6395732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132" name="Shape 132"/>
          <p:cNvSpPr/>
          <p:nvPr/>
        </p:nvSpPr>
        <p:spPr>
          <a:xfrm>
            <a:off x="7671267" y="1246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133" name="Shape 133"/>
          <p:cNvSpPr/>
          <p:nvPr/>
        </p:nvSpPr>
        <p:spPr>
          <a:xfrm>
            <a:off x="8949469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134" name="Shape 134"/>
          <p:cNvSpPr/>
          <p:nvPr/>
        </p:nvSpPr>
        <p:spPr>
          <a:xfrm>
            <a:off x="10356576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135" name="Shape 135"/>
          <p:cNvSpPr/>
          <p:nvPr/>
        </p:nvSpPr>
        <p:spPr>
          <a:xfrm>
            <a:off x="1842281" y="1627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136" name="Shape 136"/>
          <p:cNvSpPr/>
          <p:nvPr/>
        </p:nvSpPr>
        <p:spPr>
          <a:xfrm>
            <a:off x="3246010" y="1627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137" name="Shape 137"/>
          <p:cNvSpPr/>
          <p:nvPr/>
        </p:nvSpPr>
        <p:spPr>
          <a:xfrm>
            <a:off x="48470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38" name="Shape 138"/>
          <p:cNvSpPr/>
          <p:nvPr/>
        </p:nvSpPr>
        <p:spPr>
          <a:xfrm>
            <a:off x="61981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7493289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40" name="Shape 140"/>
          <p:cNvSpPr/>
          <p:nvPr/>
        </p:nvSpPr>
        <p:spPr>
          <a:xfrm>
            <a:off x="8896840" y="1627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41" name="Shape 141"/>
          <p:cNvSpPr/>
          <p:nvPr/>
        </p:nvSpPr>
        <p:spPr>
          <a:xfrm>
            <a:off x="10247940" y="1627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42" name="Shape 142"/>
          <p:cNvSpPr/>
          <p:nvPr/>
        </p:nvSpPr>
        <p:spPr>
          <a:xfrm>
            <a:off x="1586514" y="2349500"/>
            <a:ext cx="983177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 flipV="1">
            <a:off x="4727603" y="1335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flipV="1">
            <a:off x="8680446" y="1335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852638" y="343812"/>
            <a:ext cx="52995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2"/>
                </a:solidFill>
              </a:rPr>
              <a:t>REVIEW: </a:t>
            </a:r>
            <a:r>
              <a:rPr sz="3600" dirty="0">
                <a:solidFill>
                  <a:schemeClr val="bg2"/>
                </a:solidFill>
              </a:rPr>
              <a:t>create /foo/bar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/>
          <p:nvPr/>
        </p:nvSpPr>
        <p:spPr>
          <a:xfrm>
            <a:off x="15431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365" name="Shape 1365"/>
          <p:cNvSpPr/>
          <p:nvPr/>
        </p:nvSpPr>
        <p:spPr>
          <a:xfrm>
            <a:off x="42582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6973382" y="4450604"/>
            <a:ext cx="2026005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96884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2732744" y="1442949"/>
            <a:ext cx="2770862" cy="85239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6KB</a:t>
            </a:r>
          </a:p>
        </p:txBody>
      </p:sp>
      <p:sp>
        <p:nvSpPr>
          <p:cNvPr id="1369" name="Shape 1369"/>
          <p:cNvSpPr/>
          <p:nvPr/>
        </p:nvSpPr>
        <p:spPr>
          <a:xfrm>
            <a:off x="6444504" y="1442949"/>
            <a:ext cx="2244463" cy="85239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2KB</a:t>
            </a:r>
          </a:p>
        </p:txBody>
      </p:sp>
      <p:sp>
        <p:nvSpPr>
          <p:cNvPr id="1370" name="Shape 1370"/>
          <p:cNvSpPr/>
          <p:nvPr/>
        </p:nvSpPr>
        <p:spPr>
          <a:xfrm>
            <a:off x="4309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371" name="Shape 1371"/>
          <p:cNvSpPr/>
          <p:nvPr/>
        </p:nvSpPr>
        <p:spPr>
          <a:xfrm>
            <a:off x="4817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</a:t>
            </a:r>
          </a:p>
        </p:txBody>
      </p:sp>
      <p:sp>
        <p:nvSpPr>
          <p:cNvPr id="1372" name="Shape 1372"/>
          <p:cNvSpPr/>
          <p:nvPr/>
        </p:nvSpPr>
        <p:spPr>
          <a:xfrm>
            <a:off x="5325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373" name="Shape 1373"/>
          <p:cNvSpPr/>
          <p:nvPr/>
        </p:nvSpPr>
        <p:spPr>
          <a:xfrm>
            <a:off x="5833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</a:t>
            </a:r>
          </a:p>
        </p:txBody>
      </p:sp>
      <p:sp>
        <p:nvSpPr>
          <p:cNvPr id="1374" name="Shape 1374"/>
          <p:cNvSpPr/>
          <p:nvPr/>
        </p:nvSpPr>
        <p:spPr>
          <a:xfrm flipH="1">
            <a:off x="24519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42426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76" name="Shape 1376"/>
          <p:cNvSpPr/>
          <p:nvPr/>
        </p:nvSpPr>
        <p:spPr>
          <a:xfrm flipH="1">
            <a:off x="4483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77" name="Shape 1377"/>
          <p:cNvSpPr/>
          <p:nvPr/>
        </p:nvSpPr>
        <p:spPr>
          <a:xfrm flipH="1">
            <a:off x="5499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52586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/>
          <p:nvPr/>
        </p:nvSpPr>
        <p:spPr>
          <a:xfrm>
            <a:off x="15431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381" name="Shape 1381"/>
          <p:cNvSpPr/>
          <p:nvPr/>
        </p:nvSpPr>
        <p:spPr>
          <a:xfrm>
            <a:off x="42582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6973382" y="4450604"/>
            <a:ext cx="2026005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96884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2732744" y="1442949"/>
            <a:ext cx="2770862" cy="85239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7KB</a:t>
            </a:r>
          </a:p>
        </p:txBody>
      </p:sp>
      <p:sp>
        <p:nvSpPr>
          <p:cNvPr id="1385" name="Shape 1385"/>
          <p:cNvSpPr/>
          <p:nvPr/>
        </p:nvSpPr>
        <p:spPr>
          <a:xfrm>
            <a:off x="6444504" y="1442949"/>
            <a:ext cx="2244463" cy="85239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2KB</a:t>
            </a:r>
          </a:p>
        </p:txBody>
      </p:sp>
      <p:sp>
        <p:nvSpPr>
          <p:cNvPr id="1386" name="Shape 1386"/>
          <p:cNvSpPr/>
          <p:nvPr/>
        </p:nvSpPr>
        <p:spPr>
          <a:xfrm>
            <a:off x="4309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387" name="Shape 1387"/>
          <p:cNvSpPr/>
          <p:nvPr/>
        </p:nvSpPr>
        <p:spPr>
          <a:xfrm>
            <a:off x="4817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</a:t>
            </a:r>
          </a:p>
        </p:txBody>
      </p:sp>
      <p:sp>
        <p:nvSpPr>
          <p:cNvPr id="1388" name="Shape 1388"/>
          <p:cNvSpPr/>
          <p:nvPr/>
        </p:nvSpPr>
        <p:spPr>
          <a:xfrm>
            <a:off x="5325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389" name="Shape 1389"/>
          <p:cNvSpPr/>
          <p:nvPr/>
        </p:nvSpPr>
        <p:spPr>
          <a:xfrm>
            <a:off x="5833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</a:t>
            </a:r>
          </a:p>
        </p:txBody>
      </p:sp>
      <p:sp>
        <p:nvSpPr>
          <p:cNvPr id="1390" name="Shape 1390"/>
          <p:cNvSpPr/>
          <p:nvPr/>
        </p:nvSpPr>
        <p:spPr>
          <a:xfrm flipH="1">
            <a:off x="24519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42426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92" name="Shape 1392"/>
          <p:cNvSpPr/>
          <p:nvPr/>
        </p:nvSpPr>
        <p:spPr>
          <a:xfrm flipH="1">
            <a:off x="4483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93" name="Shape 1393"/>
          <p:cNvSpPr/>
          <p:nvPr/>
        </p:nvSpPr>
        <p:spPr>
          <a:xfrm flipH="1">
            <a:off x="5499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94" name="Shape 1394"/>
          <p:cNvSpPr/>
          <p:nvPr/>
        </p:nvSpPr>
        <p:spPr>
          <a:xfrm>
            <a:off x="1826252" y="5858070"/>
            <a:ext cx="9236503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append A to first file</a:t>
            </a:r>
            <a:endParaRPr lang="en-US"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Not allowed to use fragments across multiple blocks!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What to do instead?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52586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x="70395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A</a:t>
            </a:r>
          </a:p>
        </p:txBody>
      </p:sp>
      <p:sp>
        <p:nvSpPr>
          <p:cNvPr id="1397" name="Shape 1397"/>
          <p:cNvSpPr/>
          <p:nvPr/>
        </p:nvSpPr>
        <p:spPr>
          <a:xfrm>
            <a:off x="75475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8" name="Shape 1398"/>
          <p:cNvSpPr/>
          <p:nvPr/>
        </p:nvSpPr>
        <p:spPr>
          <a:xfrm>
            <a:off x="80555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85635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>
            <a:off x="5512632" y="2304680"/>
            <a:ext cx="1707295" cy="21413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/>
          <p:nvPr/>
        </p:nvSpPr>
        <p:spPr>
          <a:xfrm>
            <a:off x="15431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424" name="Shape 1424"/>
          <p:cNvSpPr/>
          <p:nvPr/>
        </p:nvSpPr>
        <p:spPr>
          <a:xfrm>
            <a:off x="42582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5" name="Shape 1425"/>
          <p:cNvSpPr/>
          <p:nvPr/>
        </p:nvSpPr>
        <p:spPr>
          <a:xfrm>
            <a:off x="6973382" y="4450604"/>
            <a:ext cx="2026005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9688483" y="4450604"/>
            <a:ext cx="2026004" cy="85239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AAAA</a:t>
            </a:r>
          </a:p>
        </p:txBody>
      </p:sp>
      <p:sp>
        <p:nvSpPr>
          <p:cNvPr id="1427" name="Shape 1427"/>
          <p:cNvSpPr/>
          <p:nvPr/>
        </p:nvSpPr>
        <p:spPr>
          <a:xfrm>
            <a:off x="2732744" y="1442949"/>
            <a:ext cx="2770862" cy="852392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8KB</a:t>
            </a:r>
          </a:p>
        </p:txBody>
      </p:sp>
      <p:sp>
        <p:nvSpPr>
          <p:cNvPr id="1428" name="Shape 1428"/>
          <p:cNvSpPr/>
          <p:nvPr/>
        </p:nvSpPr>
        <p:spPr>
          <a:xfrm>
            <a:off x="6444504" y="1442949"/>
            <a:ext cx="2244463" cy="852392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file, size 2KB</a:t>
            </a:r>
          </a:p>
        </p:txBody>
      </p:sp>
      <p:sp>
        <p:nvSpPr>
          <p:cNvPr id="1429" name="Shape 1429"/>
          <p:cNvSpPr/>
          <p:nvPr/>
        </p:nvSpPr>
        <p:spPr>
          <a:xfrm>
            <a:off x="4309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430" name="Shape 1430"/>
          <p:cNvSpPr/>
          <p:nvPr/>
        </p:nvSpPr>
        <p:spPr>
          <a:xfrm>
            <a:off x="4817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5325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B</a:t>
            </a:r>
          </a:p>
        </p:txBody>
      </p:sp>
      <p:sp>
        <p:nvSpPr>
          <p:cNvPr id="1432" name="Shape 1432"/>
          <p:cNvSpPr/>
          <p:nvPr/>
        </p:nvSpPr>
        <p:spPr>
          <a:xfrm>
            <a:off x="58330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3" name="Shape 1433"/>
          <p:cNvSpPr/>
          <p:nvPr/>
        </p:nvSpPr>
        <p:spPr>
          <a:xfrm flipH="1">
            <a:off x="2451932" y="2304681"/>
            <a:ext cx="766270" cy="21377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34" name="Shape 1434"/>
          <p:cNvSpPr/>
          <p:nvPr/>
        </p:nvSpPr>
        <p:spPr>
          <a:xfrm flipH="1">
            <a:off x="4483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35" name="Shape 1435"/>
          <p:cNvSpPr/>
          <p:nvPr/>
        </p:nvSpPr>
        <p:spPr>
          <a:xfrm flipH="1">
            <a:off x="5499932" y="2309376"/>
            <a:ext cx="2133050" cy="21330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36" name="Shape 1436"/>
          <p:cNvSpPr/>
          <p:nvPr/>
        </p:nvSpPr>
        <p:spPr>
          <a:xfrm>
            <a:off x="3331582" y="5708472"/>
            <a:ext cx="633346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append A to first file,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sz="3600" dirty="0">
                <a:solidFill>
                  <a:srgbClr val="FFFFFF"/>
                </a:solidFill>
              </a:rPr>
              <a:t>copy to fragments to new block</a:t>
            </a:r>
          </a:p>
        </p:txBody>
      </p:sp>
      <p:sp>
        <p:nvSpPr>
          <p:cNvPr id="1437" name="Shape 1437"/>
          <p:cNvSpPr/>
          <p:nvPr/>
        </p:nvSpPr>
        <p:spPr>
          <a:xfrm>
            <a:off x="70395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8" name="Shape 1438"/>
          <p:cNvSpPr/>
          <p:nvPr/>
        </p:nvSpPr>
        <p:spPr>
          <a:xfrm>
            <a:off x="75475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80555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8563583" y="4521780"/>
            <a:ext cx="394627" cy="71004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5512632" y="2304681"/>
            <a:ext cx="4152414" cy="214138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Optimal Write Size</a:t>
            </a:r>
          </a:p>
        </p:txBody>
      </p:sp>
      <p:sp>
        <p:nvSpPr>
          <p:cNvPr id="1444" name="Shape 1444"/>
          <p:cNvSpPr>
            <a:spLocks noGrp="1"/>
          </p:cNvSpPr>
          <p:nvPr>
            <p:ph type="body" idx="4294967295"/>
          </p:nvPr>
        </p:nvSpPr>
        <p:spPr>
          <a:xfrm>
            <a:off x="0" y="2155825"/>
            <a:ext cx="11099800" cy="5262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Writing less than a block is inefficient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Solution: new API exposes optimal write size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Smart Policy</a:t>
            </a:r>
          </a:p>
        </p:txBody>
      </p:sp>
      <p:grpSp>
        <p:nvGrpSpPr>
          <p:cNvPr id="1454" name="Group 1454"/>
          <p:cNvGrpSpPr/>
          <p:nvPr/>
        </p:nvGrpSpPr>
        <p:grpSpPr>
          <a:xfrm>
            <a:off x="421991" y="3070149"/>
            <a:ext cx="3817548" cy="1122545"/>
            <a:chOff x="0" y="0"/>
            <a:chExt cx="3817546" cy="1122544"/>
          </a:xfrm>
        </p:grpSpPr>
        <p:sp>
          <p:nvSpPr>
            <p:cNvPr id="1450" name="Shape 1450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1455" name="Shape 1455"/>
          <p:cNvSpPr/>
          <p:nvPr/>
        </p:nvSpPr>
        <p:spPr>
          <a:xfrm>
            <a:off x="1949070" y="5806330"/>
            <a:ext cx="91066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Where should new inodes and data blocks go?</a:t>
            </a:r>
          </a:p>
        </p:txBody>
      </p:sp>
      <p:sp>
        <p:nvSpPr>
          <p:cNvPr id="1456" name="Shape 1456"/>
          <p:cNvSpPr/>
          <p:nvPr/>
        </p:nvSpPr>
        <p:spPr>
          <a:xfrm>
            <a:off x="1658305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group 1</a:t>
            </a:r>
          </a:p>
        </p:txBody>
      </p:sp>
      <p:sp>
        <p:nvSpPr>
          <p:cNvPr id="1457" name="Shape 1457"/>
          <p:cNvSpPr/>
          <p:nvPr/>
        </p:nvSpPr>
        <p:spPr>
          <a:xfrm>
            <a:off x="213037" y="419162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0</a:t>
            </a:r>
          </a:p>
        </p:txBody>
      </p:sp>
      <p:sp>
        <p:nvSpPr>
          <p:cNvPr id="1458" name="Shape 1458"/>
          <p:cNvSpPr/>
          <p:nvPr/>
        </p:nvSpPr>
        <p:spPr>
          <a:xfrm>
            <a:off x="4029240" y="4191624"/>
            <a:ext cx="470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G</a:t>
            </a:r>
          </a:p>
        </p:txBody>
      </p:sp>
      <p:grpSp>
        <p:nvGrpSpPr>
          <p:cNvPr id="1463" name="Group 1463"/>
          <p:cNvGrpSpPr/>
          <p:nvPr/>
        </p:nvGrpSpPr>
        <p:grpSpPr>
          <a:xfrm>
            <a:off x="4315540" y="3070149"/>
            <a:ext cx="3817547" cy="1122545"/>
            <a:chOff x="0" y="0"/>
            <a:chExt cx="3817546" cy="1122544"/>
          </a:xfrm>
        </p:grpSpPr>
        <p:sp>
          <p:nvSpPr>
            <p:cNvPr id="1459" name="Shape 1459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1464" name="Shape 1464"/>
          <p:cNvSpPr/>
          <p:nvPr/>
        </p:nvSpPr>
        <p:spPr>
          <a:xfrm>
            <a:off x="7700506" y="4191624"/>
            <a:ext cx="724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2G</a:t>
            </a:r>
          </a:p>
        </p:txBody>
      </p:sp>
      <p:grpSp>
        <p:nvGrpSpPr>
          <p:cNvPr id="1469" name="Group 1469"/>
          <p:cNvGrpSpPr/>
          <p:nvPr/>
        </p:nvGrpSpPr>
        <p:grpSpPr>
          <a:xfrm>
            <a:off x="8209088" y="3070149"/>
            <a:ext cx="3817548" cy="1122545"/>
            <a:chOff x="0" y="0"/>
            <a:chExt cx="3817546" cy="1122544"/>
          </a:xfrm>
        </p:grpSpPr>
        <p:sp>
          <p:nvSpPr>
            <p:cNvPr id="1465" name="Shape 1465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B</a:t>
              </a:r>
            </a:p>
          </p:txBody>
        </p:sp>
      </p:grpSp>
      <p:sp>
        <p:nvSpPr>
          <p:cNvPr id="1470" name="Shape 1470"/>
          <p:cNvSpPr/>
          <p:nvPr/>
        </p:nvSpPr>
        <p:spPr>
          <a:xfrm>
            <a:off x="11625975" y="4191624"/>
            <a:ext cx="724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3G</a:t>
            </a:r>
          </a:p>
        </p:txBody>
      </p:sp>
      <p:sp>
        <p:nvSpPr>
          <p:cNvPr id="1471" name="Shape 1471"/>
          <p:cNvSpPr/>
          <p:nvPr/>
        </p:nvSpPr>
        <p:spPr>
          <a:xfrm>
            <a:off x="5551854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472" name="Shape 1472"/>
          <p:cNvSpPr/>
          <p:nvPr/>
        </p:nvSpPr>
        <p:spPr>
          <a:xfrm>
            <a:off x="9445402" y="4322246"/>
            <a:ext cx="13449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chemeClr val="bg1"/>
                </a:solidFill>
              </a:rPr>
              <a:t>group 3</a:t>
            </a:r>
          </a:p>
        </p:txBody>
      </p:sp>
      <p:sp>
        <p:nvSpPr>
          <p:cNvPr id="1473" name="Shape 1473"/>
          <p:cNvSpPr/>
          <p:nvPr/>
        </p:nvSpPr>
        <p:spPr>
          <a:xfrm>
            <a:off x="12102637" y="3066932"/>
            <a:ext cx="673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…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Strategy</a:t>
            </a:r>
          </a:p>
        </p:txBody>
      </p:sp>
      <p:sp>
        <p:nvSpPr>
          <p:cNvPr id="1482" name="Shape 1482"/>
          <p:cNvSpPr>
            <a:spLocks noGrp="1"/>
          </p:cNvSpPr>
          <p:nvPr>
            <p:ph type="body" idx="4294967295"/>
          </p:nvPr>
        </p:nvSpPr>
        <p:spPr>
          <a:xfrm>
            <a:off x="754063" y="2225675"/>
            <a:ext cx="12250737" cy="70580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Put related pieces of data near each other.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Rules:</a:t>
            </a: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1. Put directory entries near directory inodes.</a:t>
            </a: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2. Put inodes near directory entries.</a:t>
            </a: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3. Put data blocks near inodes.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Sound good?</a:t>
            </a: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Problem: File system is one big tree</a:t>
            </a: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All directories and files have a common root.</a:t>
            </a: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All data in same FS is related in some way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Trying to put everything near everything else doesn’t make any choices!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Revised Strategy</a:t>
            </a:r>
          </a:p>
        </p:txBody>
      </p:sp>
      <p:sp>
        <p:nvSpPr>
          <p:cNvPr id="1494" name="Shape 1494"/>
          <p:cNvSpPr>
            <a:spLocks noGrp="1"/>
          </p:cNvSpPr>
          <p:nvPr>
            <p:ph type="body" idx="4294967295"/>
          </p:nvPr>
        </p:nvSpPr>
        <p:spPr>
          <a:xfrm>
            <a:off x="0" y="2427288"/>
            <a:ext cx="11099800" cy="4740275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Put more-related pieces of data near each other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Put less-related pieces of data </a:t>
            </a:r>
            <a:r>
              <a:rPr sz="3800" b="1" dirty="0">
                <a:solidFill>
                  <a:srgbClr val="333333"/>
                </a:solidFill>
              </a:rPr>
              <a:t>far</a:t>
            </a:r>
            <a:r>
              <a:rPr sz="3800" dirty="0">
                <a:solidFill>
                  <a:srgbClr val="333333"/>
                </a:solidFill>
              </a:rPr>
              <a:t> from each other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FFS developers used their best judgement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hape 1555"/>
          <p:cNvSpPr/>
          <p:nvPr/>
        </p:nvSpPr>
        <p:spPr>
          <a:xfrm>
            <a:off x="1486178" y="3164767"/>
            <a:ext cx="1257759" cy="6477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556" name="Shape 1556"/>
          <p:cNvSpPr/>
          <p:nvPr/>
        </p:nvSpPr>
        <p:spPr>
          <a:xfrm>
            <a:off x="3940649" y="3252656"/>
            <a:ext cx="1149041" cy="471924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</a:rPr>
              <a:t>dir data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5757752" y="2074965"/>
            <a:ext cx="1969162" cy="6477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file inode</a:t>
            </a:r>
          </a:p>
        </p:txBody>
      </p:sp>
      <p:sp>
        <p:nvSpPr>
          <p:cNvPr id="1558" name="Shape 1558"/>
          <p:cNvSpPr/>
          <p:nvPr/>
        </p:nvSpPr>
        <p:spPr>
          <a:xfrm>
            <a:off x="5757752" y="4840815"/>
            <a:ext cx="1917955" cy="6477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dir inode</a:t>
            </a:r>
          </a:p>
        </p:txBody>
      </p:sp>
      <p:sp>
        <p:nvSpPr>
          <p:cNvPr id="1559" name="Shape 1559"/>
          <p:cNvSpPr/>
          <p:nvPr/>
        </p:nvSpPr>
        <p:spPr>
          <a:xfrm>
            <a:off x="8917974" y="426298"/>
            <a:ext cx="798403" cy="798404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B1</a:t>
            </a:r>
          </a:p>
        </p:txBody>
      </p:sp>
      <p:sp>
        <p:nvSpPr>
          <p:cNvPr id="1560" name="Shape 1560"/>
          <p:cNvSpPr/>
          <p:nvPr/>
        </p:nvSpPr>
        <p:spPr>
          <a:xfrm>
            <a:off x="8917974" y="1745614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B2</a:t>
            </a:r>
          </a:p>
        </p:txBody>
      </p:sp>
      <p:sp>
        <p:nvSpPr>
          <p:cNvPr id="1561" name="Shape 1561"/>
          <p:cNvSpPr/>
          <p:nvPr/>
        </p:nvSpPr>
        <p:spPr>
          <a:xfrm>
            <a:off x="8917974" y="3064929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B3</a:t>
            </a:r>
          </a:p>
        </p:txBody>
      </p:sp>
      <p:sp>
        <p:nvSpPr>
          <p:cNvPr id="1562" name="Shape 1562"/>
          <p:cNvSpPr/>
          <p:nvPr/>
        </p:nvSpPr>
        <p:spPr>
          <a:xfrm>
            <a:off x="8917974" y="4384244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B1</a:t>
            </a:r>
          </a:p>
        </p:txBody>
      </p:sp>
      <p:sp>
        <p:nvSpPr>
          <p:cNvPr id="1563" name="Shape 1563"/>
          <p:cNvSpPr/>
          <p:nvPr/>
        </p:nvSpPr>
        <p:spPr>
          <a:xfrm>
            <a:off x="8917974" y="5703560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B2</a:t>
            </a:r>
          </a:p>
        </p:txBody>
      </p:sp>
      <p:sp>
        <p:nvSpPr>
          <p:cNvPr id="1564" name="Shape 1564"/>
          <p:cNvSpPr/>
          <p:nvPr/>
        </p:nvSpPr>
        <p:spPr>
          <a:xfrm flipV="1">
            <a:off x="7701172" y="1274439"/>
            <a:ext cx="1163825" cy="1015407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 flipV="1">
            <a:off x="7726572" y="2148819"/>
            <a:ext cx="1093265" cy="268027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7726572" y="2543845"/>
            <a:ext cx="1111072" cy="6514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 flipV="1">
            <a:off x="7742482" y="4688331"/>
            <a:ext cx="1080679" cy="470604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8" name="Shape 1568"/>
          <p:cNvSpPr/>
          <p:nvPr/>
        </p:nvSpPr>
        <p:spPr>
          <a:xfrm>
            <a:off x="7767882" y="5285934"/>
            <a:ext cx="1092595" cy="60989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9" name="Shape 1569"/>
          <p:cNvSpPr/>
          <p:nvPr/>
        </p:nvSpPr>
        <p:spPr>
          <a:xfrm>
            <a:off x="9317175" y="1115372"/>
            <a:ext cx="1" cy="647701"/>
          </a:xfrm>
          <a:prstGeom prst="line">
            <a:avLst/>
          </a:prstGeom>
          <a:ln w="25400">
            <a:solidFill>
              <a:schemeClr val="bg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9317175" y="2429822"/>
            <a:ext cx="1" cy="647701"/>
          </a:xfrm>
          <a:prstGeom prst="line">
            <a:avLst/>
          </a:prstGeom>
          <a:ln w="25400">
            <a:solidFill>
              <a:schemeClr val="bg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9317175" y="5055548"/>
            <a:ext cx="1" cy="647701"/>
          </a:xfrm>
          <a:prstGeom prst="line">
            <a:avLst/>
          </a:prstGeom>
          <a:ln w="25400">
            <a:solidFill>
              <a:schemeClr val="bg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2" name="Shape 1572"/>
          <p:cNvSpPr/>
          <p:nvPr/>
        </p:nvSpPr>
        <p:spPr>
          <a:xfrm flipV="1">
            <a:off x="4686922" y="2640002"/>
            <a:ext cx="1075457" cy="795023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4686922" y="3689024"/>
            <a:ext cx="1110403" cy="1331571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4" name="Shape 1574"/>
          <p:cNvSpPr/>
          <p:nvPr/>
        </p:nvSpPr>
        <p:spPr>
          <a:xfrm>
            <a:off x="2795780" y="3523924"/>
            <a:ext cx="1075561" cy="1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5" name="Shape 1575"/>
          <p:cNvSpPr/>
          <p:nvPr/>
        </p:nvSpPr>
        <p:spPr>
          <a:xfrm>
            <a:off x="344680" y="3523924"/>
            <a:ext cx="1075561" cy="1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6" name="Shape 1576"/>
          <p:cNvSpPr/>
          <p:nvPr/>
        </p:nvSpPr>
        <p:spPr>
          <a:xfrm>
            <a:off x="302863" y="195505"/>
            <a:ext cx="643417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Where to cut the tree and start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growing into another group?</a:t>
            </a:r>
          </a:p>
        </p:txBody>
      </p:sp>
      <p:sp>
        <p:nvSpPr>
          <p:cNvPr id="1577" name="Shape 1577"/>
          <p:cNvSpPr/>
          <p:nvPr/>
        </p:nvSpPr>
        <p:spPr>
          <a:xfrm>
            <a:off x="1304690" y="6065639"/>
            <a:ext cx="1620734" cy="1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8" name="Shape 1578"/>
          <p:cNvSpPr/>
          <p:nvPr/>
        </p:nvSpPr>
        <p:spPr>
          <a:xfrm>
            <a:off x="1297744" y="6669782"/>
            <a:ext cx="1620734" cy="1"/>
          </a:xfrm>
          <a:prstGeom prst="line">
            <a:avLst/>
          </a:prstGeom>
          <a:ln w="25400">
            <a:solidFill>
              <a:schemeClr val="bg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9" name="Shape 1579"/>
          <p:cNvSpPr/>
          <p:nvPr/>
        </p:nvSpPr>
        <p:spPr>
          <a:xfrm>
            <a:off x="1537069" y="5492750"/>
            <a:ext cx="1141883" cy="4953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pointer</a:t>
            </a:r>
          </a:p>
        </p:txBody>
      </p:sp>
      <p:sp>
        <p:nvSpPr>
          <p:cNvPr id="1580" name="Shape 1580"/>
          <p:cNvSpPr/>
          <p:nvPr/>
        </p:nvSpPr>
        <p:spPr>
          <a:xfrm>
            <a:off x="1540041" y="6168707"/>
            <a:ext cx="1135939" cy="4953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related</a:t>
            </a:r>
          </a:p>
        </p:txBody>
      </p:sp>
      <p:sp>
        <p:nvSpPr>
          <p:cNvPr id="1581" name="Shape 1581"/>
          <p:cNvSpPr/>
          <p:nvPr/>
        </p:nvSpPr>
        <p:spPr>
          <a:xfrm>
            <a:off x="378471" y="4215707"/>
            <a:ext cx="3840939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82" name="Shape 1582"/>
          <p:cNvSpPr/>
          <p:nvPr/>
        </p:nvSpPr>
        <p:spPr>
          <a:xfrm flipH="1" flipV="1">
            <a:off x="203372" y="4018262"/>
            <a:ext cx="175100" cy="19744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83" name="Shape 1583"/>
          <p:cNvSpPr/>
          <p:nvPr/>
        </p:nvSpPr>
        <p:spPr>
          <a:xfrm flipV="1">
            <a:off x="4224413" y="4012835"/>
            <a:ext cx="175100" cy="19744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84" name="Shape 1584"/>
          <p:cNvSpPr/>
          <p:nvPr/>
        </p:nvSpPr>
        <p:spPr>
          <a:xfrm>
            <a:off x="1654238" y="4283314"/>
            <a:ext cx="921640" cy="4953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6AAA8"/>
                </a:solidFill>
              </a:rPr>
              <a:t>many</a:t>
            </a:r>
          </a:p>
        </p:txBody>
      </p:sp>
      <p:sp>
        <p:nvSpPr>
          <p:cNvPr id="32" name="Shape 1606"/>
          <p:cNvSpPr/>
          <p:nvPr/>
        </p:nvSpPr>
        <p:spPr>
          <a:xfrm>
            <a:off x="378471" y="7324429"/>
            <a:ext cx="72972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FFS puts dir inodes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in a new group</a:t>
            </a:r>
          </a:p>
        </p:txBody>
      </p:sp>
      <p:sp>
        <p:nvSpPr>
          <p:cNvPr id="33" name="Shape 1617"/>
          <p:cNvSpPr/>
          <p:nvPr/>
        </p:nvSpPr>
        <p:spPr>
          <a:xfrm>
            <a:off x="4869459" y="4219814"/>
            <a:ext cx="95234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i="1">
                <a:solidFill>
                  <a:srgbClr val="1497FC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600" i="1" dirty="0">
                <a:solidFill>
                  <a:srgbClr val="1497FC"/>
                </a:solidFill>
              </a:rPr>
              <a:t>break</a:t>
            </a:r>
          </a:p>
        </p:txBody>
      </p:sp>
      <p:sp>
        <p:nvSpPr>
          <p:cNvPr id="34" name="Shape 1639"/>
          <p:cNvSpPr/>
          <p:nvPr/>
        </p:nvSpPr>
        <p:spPr>
          <a:xfrm>
            <a:off x="416448" y="8308896"/>
            <a:ext cx="85015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“</a:t>
            </a:r>
            <a:r>
              <a:rPr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ls</a:t>
            </a:r>
            <a:r>
              <a:rPr sz="3600" dirty="0">
                <a:solidFill>
                  <a:srgbClr val="FFFFFF"/>
                </a:solidFill>
              </a:rPr>
              <a:t>” is fast on directories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 many files.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Preferences</a:t>
            </a:r>
          </a:p>
        </p:txBody>
      </p:sp>
      <p:sp>
        <p:nvSpPr>
          <p:cNvPr id="1653" name="Shape 1653"/>
          <p:cNvSpPr>
            <a:spLocks noGrp="1"/>
          </p:cNvSpPr>
          <p:nvPr>
            <p:ph type="body" idx="4294967295"/>
          </p:nvPr>
        </p:nvSpPr>
        <p:spPr>
          <a:xfrm>
            <a:off x="0" y="2401888"/>
            <a:ext cx="12372975" cy="54737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File inodes</a:t>
            </a:r>
            <a:r>
              <a:rPr sz="3800" dirty="0"/>
              <a:t>: allocate in </a:t>
            </a:r>
            <a:r>
              <a:rPr sz="3800" u="sng" dirty="0"/>
              <a:t>same</a:t>
            </a:r>
            <a:r>
              <a:rPr sz="3800" dirty="0"/>
              <a:t> group with dir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Dir inodes</a:t>
            </a:r>
            <a:r>
              <a:rPr sz="3800" dirty="0"/>
              <a:t>: allocate in </a:t>
            </a:r>
            <a:r>
              <a:rPr sz="3800" u="sng" dirty="0"/>
              <a:t>new</a:t>
            </a:r>
            <a:r>
              <a:rPr sz="3800" dirty="0"/>
              <a:t> group with fewer </a:t>
            </a:r>
            <a:r>
              <a:rPr lang="en-US" sz="3800" dirty="0"/>
              <a:t>used </a:t>
            </a:r>
            <a:r>
              <a:rPr sz="3800" dirty="0"/>
              <a:t>inodes than average group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First data block</a:t>
            </a:r>
            <a:r>
              <a:rPr sz="3800" dirty="0"/>
              <a:t>: allocate near inode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Other data blocks</a:t>
            </a:r>
            <a:r>
              <a:rPr sz="3800" dirty="0"/>
              <a:t>: allocate near previous block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Problem: Large Files</a:t>
            </a:r>
          </a:p>
        </p:txBody>
      </p:sp>
      <p:sp>
        <p:nvSpPr>
          <p:cNvPr id="1656" name="Shape 1656"/>
          <p:cNvSpPr>
            <a:spLocks noGrp="1"/>
          </p:cNvSpPr>
          <p:nvPr>
            <p:ph type="body" idx="4294967295"/>
          </p:nvPr>
        </p:nvSpPr>
        <p:spPr>
          <a:xfrm>
            <a:off x="0" y="2235200"/>
            <a:ext cx="12342813" cy="5297488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S</a:t>
            </a:r>
            <a:r>
              <a:rPr sz="3800" dirty="0"/>
              <a:t>ingle large file can </a:t>
            </a:r>
            <a:r>
              <a:rPr lang="en-US" sz="3800" dirty="0"/>
              <a:t>fill </a:t>
            </a:r>
            <a:r>
              <a:rPr sz="3800" dirty="0"/>
              <a:t>nearly all of a group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D</a:t>
            </a:r>
            <a:r>
              <a:rPr sz="3800" dirty="0"/>
              <a:t>isplaces data for many small files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Better </a:t>
            </a:r>
            <a:r>
              <a:rPr sz="3800" dirty="0"/>
              <a:t>to do one seek for large file than one seek for each of many small files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039639" y="1246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94" name="Shape 194"/>
          <p:cNvSpPr/>
          <p:nvPr/>
        </p:nvSpPr>
        <p:spPr>
          <a:xfrm>
            <a:off x="3354468" y="1246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95" name="Shape 195"/>
          <p:cNvSpPr/>
          <p:nvPr/>
        </p:nvSpPr>
        <p:spPr>
          <a:xfrm>
            <a:off x="4988625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196" name="Shape 196"/>
          <p:cNvSpPr/>
          <p:nvPr/>
        </p:nvSpPr>
        <p:spPr>
          <a:xfrm>
            <a:off x="6395732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197" name="Shape 197"/>
          <p:cNvSpPr/>
          <p:nvPr/>
        </p:nvSpPr>
        <p:spPr>
          <a:xfrm>
            <a:off x="7671267" y="1246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198" name="Shape 198"/>
          <p:cNvSpPr/>
          <p:nvPr/>
        </p:nvSpPr>
        <p:spPr>
          <a:xfrm>
            <a:off x="8949469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199" name="Shape 199"/>
          <p:cNvSpPr/>
          <p:nvPr/>
        </p:nvSpPr>
        <p:spPr>
          <a:xfrm>
            <a:off x="10356576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00" name="Shape 200"/>
          <p:cNvSpPr/>
          <p:nvPr/>
        </p:nvSpPr>
        <p:spPr>
          <a:xfrm>
            <a:off x="1842281" y="1627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01" name="Shape 201"/>
          <p:cNvSpPr/>
          <p:nvPr/>
        </p:nvSpPr>
        <p:spPr>
          <a:xfrm>
            <a:off x="3246010" y="1627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02" name="Shape 202"/>
          <p:cNvSpPr/>
          <p:nvPr/>
        </p:nvSpPr>
        <p:spPr>
          <a:xfrm>
            <a:off x="48470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3" name="Shape 203"/>
          <p:cNvSpPr/>
          <p:nvPr/>
        </p:nvSpPr>
        <p:spPr>
          <a:xfrm>
            <a:off x="61981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4" name="Shape 204"/>
          <p:cNvSpPr/>
          <p:nvPr/>
        </p:nvSpPr>
        <p:spPr>
          <a:xfrm>
            <a:off x="7493289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5" name="Shape 205"/>
          <p:cNvSpPr/>
          <p:nvPr/>
        </p:nvSpPr>
        <p:spPr>
          <a:xfrm>
            <a:off x="8896840" y="1627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06" name="Shape 206"/>
          <p:cNvSpPr/>
          <p:nvPr/>
        </p:nvSpPr>
        <p:spPr>
          <a:xfrm>
            <a:off x="10247940" y="1627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07" name="Shape 207"/>
          <p:cNvSpPr/>
          <p:nvPr/>
        </p:nvSpPr>
        <p:spPr>
          <a:xfrm>
            <a:off x="1586514" y="2349500"/>
            <a:ext cx="983177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flipV="1">
            <a:off x="4727603" y="1335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flipV="1">
            <a:off x="8680446" y="1335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4949977" y="348256"/>
            <a:ext cx="3104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 /foo/bar</a:t>
            </a:r>
          </a:p>
        </p:txBody>
      </p:sp>
      <p:sp>
        <p:nvSpPr>
          <p:cNvPr id="211" name="Shape 211"/>
          <p:cNvSpPr/>
          <p:nvPr/>
        </p:nvSpPr>
        <p:spPr>
          <a:xfrm>
            <a:off x="4929418" y="2363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2" name="Shape 212"/>
          <p:cNvSpPr/>
          <p:nvPr/>
        </p:nvSpPr>
        <p:spPr>
          <a:xfrm>
            <a:off x="8866418" y="2744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3" name="Shape 213"/>
          <p:cNvSpPr/>
          <p:nvPr/>
        </p:nvSpPr>
        <p:spPr>
          <a:xfrm>
            <a:off x="6199418" y="3125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4" name="Shape 214"/>
          <p:cNvSpPr/>
          <p:nvPr/>
        </p:nvSpPr>
        <p:spPr>
          <a:xfrm>
            <a:off x="10276118" y="3506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5" name="Shape 215"/>
          <p:cNvSpPr/>
          <p:nvPr/>
        </p:nvSpPr>
        <p:spPr>
          <a:xfrm>
            <a:off x="10884879" y="139535"/>
            <a:ext cx="192490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[traverse]</a:t>
            </a:r>
          </a:p>
        </p:txBody>
      </p:sp>
      <p:sp>
        <p:nvSpPr>
          <p:cNvPr id="216" name="Shape 216"/>
          <p:cNvSpPr/>
          <p:nvPr/>
        </p:nvSpPr>
        <p:spPr>
          <a:xfrm>
            <a:off x="2870799" y="5952234"/>
            <a:ext cx="726320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333333"/>
                </a:solidFill>
              </a:rPr>
              <a:t>Verify that </a:t>
            </a:r>
            <a:r>
              <a:rPr sz="3600" dirty="0">
                <a:solidFill>
                  <a:srgbClr val="333333"/>
                </a:solidFill>
              </a:rPr>
              <a:t>bar does not already exist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hape 1555"/>
          <p:cNvSpPr/>
          <p:nvPr/>
        </p:nvSpPr>
        <p:spPr>
          <a:xfrm>
            <a:off x="1486178" y="3164767"/>
            <a:ext cx="1257759" cy="6477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1556" name="Shape 1556"/>
          <p:cNvSpPr/>
          <p:nvPr/>
        </p:nvSpPr>
        <p:spPr>
          <a:xfrm>
            <a:off x="3940649" y="3252656"/>
            <a:ext cx="1149041" cy="471924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</a:rPr>
              <a:t>dir data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5757752" y="2074965"/>
            <a:ext cx="1969162" cy="6477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file inode</a:t>
            </a:r>
          </a:p>
        </p:txBody>
      </p:sp>
      <p:sp>
        <p:nvSpPr>
          <p:cNvPr id="1558" name="Shape 1558"/>
          <p:cNvSpPr/>
          <p:nvPr/>
        </p:nvSpPr>
        <p:spPr>
          <a:xfrm>
            <a:off x="5757752" y="4840815"/>
            <a:ext cx="1917955" cy="6477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dir inode</a:t>
            </a:r>
          </a:p>
        </p:txBody>
      </p:sp>
      <p:sp>
        <p:nvSpPr>
          <p:cNvPr id="1559" name="Shape 1559"/>
          <p:cNvSpPr/>
          <p:nvPr/>
        </p:nvSpPr>
        <p:spPr>
          <a:xfrm>
            <a:off x="8917974" y="426298"/>
            <a:ext cx="798403" cy="798404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B1</a:t>
            </a:r>
          </a:p>
        </p:txBody>
      </p:sp>
      <p:sp>
        <p:nvSpPr>
          <p:cNvPr id="1560" name="Shape 1560"/>
          <p:cNvSpPr/>
          <p:nvPr/>
        </p:nvSpPr>
        <p:spPr>
          <a:xfrm>
            <a:off x="8917974" y="1745614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B2</a:t>
            </a:r>
          </a:p>
        </p:txBody>
      </p:sp>
      <p:sp>
        <p:nvSpPr>
          <p:cNvPr id="1561" name="Shape 1561"/>
          <p:cNvSpPr/>
          <p:nvPr/>
        </p:nvSpPr>
        <p:spPr>
          <a:xfrm>
            <a:off x="8917974" y="3064929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B3</a:t>
            </a:r>
          </a:p>
        </p:txBody>
      </p:sp>
      <p:sp>
        <p:nvSpPr>
          <p:cNvPr id="1562" name="Shape 1562"/>
          <p:cNvSpPr/>
          <p:nvPr/>
        </p:nvSpPr>
        <p:spPr>
          <a:xfrm>
            <a:off x="8917974" y="4384244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B1</a:t>
            </a:r>
          </a:p>
        </p:txBody>
      </p:sp>
      <p:sp>
        <p:nvSpPr>
          <p:cNvPr id="1563" name="Shape 1563"/>
          <p:cNvSpPr/>
          <p:nvPr/>
        </p:nvSpPr>
        <p:spPr>
          <a:xfrm>
            <a:off x="8917974" y="5703560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B2</a:t>
            </a:r>
          </a:p>
        </p:txBody>
      </p:sp>
      <p:sp>
        <p:nvSpPr>
          <p:cNvPr id="1564" name="Shape 1564"/>
          <p:cNvSpPr/>
          <p:nvPr/>
        </p:nvSpPr>
        <p:spPr>
          <a:xfrm flipV="1">
            <a:off x="7701172" y="1274439"/>
            <a:ext cx="1163825" cy="1015407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 flipV="1">
            <a:off x="7726572" y="2148819"/>
            <a:ext cx="1093265" cy="268027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7726572" y="2543845"/>
            <a:ext cx="1111072" cy="6514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 flipV="1">
            <a:off x="7742482" y="4688331"/>
            <a:ext cx="1080679" cy="470604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8" name="Shape 1568"/>
          <p:cNvSpPr/>
          <p:nvPr/>
        </p:nvSpPr>
        <p:spPr>
          <a:xfrm>
            <a:off x="7767882" y="5285934"/>
            <a:ext cx="1092595" cy="60989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9" name="Shape 1569"/>
          <p:cNvSpPr/>
          <p:nvPr/>
        </p:nvSpPr>
        <p:spPr>
          <a:xfrm>
            <a:off x="9317175" y="1115372"/>
            <a:ext cx="1" cy="647701"/>
          </a:xfrm>
          <a:prstGeom prst="line">
            <a:avLst/>
          </a:prstGeom>
          <a:ln w="25400">
            <a:solidFill>
              <a:schemeClr val="bg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9317175" y="2429823"/>
            <a:ext cx="1905000" cy="585792"/>
          </a:xfrm>
          <a:prstGeom prst="line">
            <a:avLst/>
          </a:prstGeom>
          <a:ln w="25400">
            <a:solidFill>
              <a:schemeClr val="bg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9317175" y="5055548"/>
            <a:ext cx="1" cy="647701"/>
          </a:xfrm>
          <a:prstGeom prst="line">
            <a:avLst/>
          </a:prstGeom>
          <a:ln w="25400">
            <a:solidFill>
              <a:schemeClr val="bg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2" name="Shape 1572"/>
          <p:cNvSpPr/>
          <p:nvPr/>
        </p:nvSpPr>
        <p:spPr>
          <a:xfrm flipV="1">
            <a:off x="4686922" y="2640002"/>
            <a:ext cx="1075457" cy="795023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4686922" y="3689024"/>
            <a:ext cx="1110403" cy="1331571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4" name="Shape 1574"/>
          <p:cNvSpPr/>
          <p:nvPr/>
        </p:nvSpPr>
        <p:spPr>
          <a:xfrm>
            <a:off x="2795780" y="3523924"/>
            <a:ext cx="1075561" cy="1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5" name="Shape 1575"/>
          <p:cNvSpPr/>
          <p:nvPr/>
        </p:nvSpPr>
        <p:spPr>
          <a:xfrm>
            <a:off x="344680" y="3523924"/>
            <a:ext cx="1075561" cy="1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6" name="Shape 1576"/>
          <p:cNvSpPr/>
          <p:nvPr/>
        </p:nvSpPr>
        <p:spPr>
          <a:xfrm>
            <a:off x="302863" y="248667"/>
            <a:ext cx="727923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</a:rPr>
              <a:t>Large files: wh</a:t>
            </a:r>
            <a:r>
              <a:rPr sz="3200" dirty="0">
                <a:solidFill>
                  <a:schemeClr val="tx1"/>
                </a:solidFill>
              </a:rPr>
              <a:t>ere to cut the tree and start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growing into another group?</a:t>
            </a:r>
          </a:p>
        </p:txBody>
      </p:sp>
      <p:sp>
        <p:nvSpPr>
          <p:cNvPr id="1577" name="Shape 1577"/>
          <p:cNvSpPr/>
          <p:nvPr/>
        </p:nvSpPr>
        <p:spPr>
          <a:xfrm>
            <a:off x="1304690" y="6065639"/>
            <a:ext cx="1620734" cy="1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8" name="Shape 1578"/>
          <p:cNvSpPr/>
          <p:nvPr/>
        </p:nvSpPr>
        <p:spPr>
          <a:xfrm>
            <a:off x="1297744" y="6669782"/>
            <a:ext cx="1620734" cy="1"/>
          </a:xfrm>
          <a:prstGeom prst="line">
            <a:avLst/>
          </a:prstGeom>
          <a:ln w="25400">
            <a:solidFill>
              <a:schemeClr val="bg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9" name="Shape 1579"/>
          <p:cNvSpPr/>
          <p:nvPr/>
        </p:nvSpPr>
        <p:spPr>
          <a:xfrm>
            <a:off x="1537069" y="5492750"/>
            <a:ext cx="1141883" cy="4953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pointer</a:t>
            </a:r>
          </a:p>
        </p:txBody>
      </p:sp>
      <p:sp>
        <p:nvSpPr>
          <p:cNvPr id="1580" name="Shape 1580"/>
          <p:cNvSpPr/>
          <p:nvPr/>
        </p:nvSpPr>
        <p:spPr>
          <a:xfrm>
            <a:off x="1540041" y="6168707"/>
            <a:ext cx="1135939" cy="4953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related</a:t>
            </a:r>
          </a:p>
        </p:txBody>
      </p:sp>
      <p:sp>
        <p:nvSpPr>
          <p:cNvPr id="1581" name="Shape 1581"/>
          <p:cNvSpPr/>
          <p:nvPr/>
        </p:nvSpPr>
        <p:spPr>
          <a:xfrm>
            <a:off x="378471" y="4215707"/>
            <a:ext cx="3840939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82" name="Shape 1582"/>
          <p:cNvSpPr/>
          <p:nvPr/>
        </p:nvSpPr>
        <p:spPr>
          <a:xfrm flipH="1" flipV="1">
            <a:off x="203372" y="4018262"/>
            <a:ext cx="175100" cy="19744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83" name="Shape 1583"/>
          <p:cNvSpPr/>
          <p:nvPr/>
        </p:nvSpPr>
        <p:spPr>
          <a:xfrm flipV="1">
            <a:off x="4224413" y="4012835"/>
            <a:ext cx="175100" cy="19744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84" name="Shape 1584"/>
          <p:cNvSpPr/>
          <p:nvPr/>
        </p:nvSpPr>
        <p:spPr>
          <a:xfrm>
            <a:off x="1654238" y="4283314"/>
            <a:ext cx="921640" cy="4953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6AAA8"/>
                </a:solidFill>
              </a:rPr>
              <a:t>many</a:t>
            </a:r>
          </a:p>
        </p:txBody>
      </p:sp>
      <p:sp>
        <p:nvSpPr>
          <p:cNvPr id="33" name="Shape 1617"/>
          <p:cNvSpPr/>
          <p:nvPr/>
        </p:nvSpPr>
        <p:spPr>
          <a:xfrm>
            <a:off x="4869459" y="4219814"/>
            <a:ext cx="95234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i="1">
                <a:solidFill>
                  <a:srgbClr val="1497FC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600" i="1">
                <a:solidFill>
                  <a:srgbClr val="1497FC"/>
                </a:solidFill>
              </a:rPr>
              <a:t>break</a:t>
            </a:r>
          </a:p>
        </p:txBody>
      </p:sp>
      <p:sp>
        <p:nvSpPr>
          <p:cNvPr id="35" name="Shape 1696"/>
          <p:cNvSpPr/>
          <p:nvPr/>
        </p:nvSpPr>
        <p:spPr>
          <a:xfrm>
            <a:off x="8917974" y="3064929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Ind</a:t>
            </a:r>
          </a:p>
        </p:txBody>
      </p:sp>
      <p:sp>
        <p:nvSpPr>
          <p:cNvPr id="36" name="Shape 1717"/>
          <p:cNvSpPr/>
          <p:nvPr/>
        </p:nvSpPr>
        <p:spPr>
          <a:xfrm>
            <a:off x="10822974" y="3015614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B3</a:t>
            </a:r>
          </a:p>
        </p:txBody>
      </p:sp>
      <p:sp>
        <p:nvSpPr>
          <p:cNvPr id="37" name="Shape 1719"/>
          <p:cNvSpPr/>
          <p:nvPr/>
        </p:nvSpPr>
        <p:spPr>
          <a:xfrm>
            <a:off x="10822974" y="4311014"/>
            <a:ext cx="798403" cy="798403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B4</a:t>
            </a:r>
          </a:p>
        </p:txBody>
      </p:sp>
      <p:sp>
        <p:nvSpPr>
          <p:cNvPr id="38" name="Shape 1720"/>
          <p:cNvSpPr/>
          <p:nvPr/>
        </p:nvSpPr>
        <p:spPr>
          <a:xfrm>
            <a:off x="11222175" y="3680773"/>
            <a:ext cx="1" cy="647700"/>
          </a:xfrm>
          <a:prstGeom prst="line">
            <a:avLst/>
          </a:prstGeom>
          <a:ln w="25400">
            <a:solidFill>
              <a:schemeClr val="bg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9" name="Shape 1724"/>
          <p:cNvSpPr/>
          <p:nvPr/>
        </p:nvSpPr>
        <p:spPr>
          <a:xfrm flipV="1">
            <a:off x="9754721" y="3419741"/>
            <a:ext cx="1042300" cy="35337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" name="Shape 1725"/>
          <p:cNvSpPr/>
          <p:nvPr/>
        </p:nvSpPr>
        <p:spPr>
          <a:xfrm>
            <a:off x="9754721" y="3582077"/>
            <a:ext cx="1047895" cy="91911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" name="Shape 1726"/>
          <p:cNvSpPr/>
          <p:nvPr/>
        </p:nvSpPr>
        <p:spPr>
          <a:xfrm>
            <a:off x="262774" y="7107847"/>
            <a:ext cx="768159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Define “large” as requiring an </a:t>
            </a:r>
            <a:r>
              <a:rPr sz="3200" dirty="0">
                <a:solidFill>
                  <a:schemeClr val="tx1"/>
                </a:solidFill>
              </a:rPr>
              <a:t>indirect</a:t>
            </a:r>
            <a:r>
              <a:rPr lang="en-US" sz="3200" dirty="0">
                <a:solidFill>
                  <a:schemeClr val="tx1"/>
                </a:solidFill>
              </a:rPr>
              <a:t> block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2" name="Shape 1766"/>
          <p:cNvSpPr/>
          <p:nvPr/>
        </p:nvSpPr>
        <p:spPr>
          <a:xfrm rot="16200000">
            <a:off x="7957527" y="2706176"/>
            <a:ext cx="95234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i="1">
                <a:solidFill>
                  <a:srgbClr val="1497FC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600" i="1" dirty="0">
                <a:solidFill>
                  <a:srgbClr val="1497FC"/>
                </a:solidFill>
              </a:rPr>
              <a:t>break</a:t>
            </a:r>
          </a:p>
        </p:txBody>
      </p:sp>
      <p:sp>
        <p:nvSpPr>
          <p:cNvPr id="43" name="Shape 1767"/>
          <p:cNvSpPr/>
          <p:nvPr/>
        </p:nvSpPr>
        <p:spPr>
          <a:xfrm>
            <a:off x="203372" y="8093890"/>
            <a:ext cx="7218323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Starting at indirect (e.g., after 48 KB)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sz="3600" dirty="0">
                <a:solidFill>
                  <a:srgbClr val="FFFFFF"/>
                </a:solidFill>
              </a:rPr>
              <a:t>put blocks in a new block group.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Shape 17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Preferences</a:t>
            </a:r>
          </a:p>
        </p:txBody>
      </p:sp>
      <p:sp>
        <p:nvSpPr>
          <p:cNvPr id="1773" name="Shape 1773"/>
          <p:cNvSpPr>
            <a:spLocks noGrp="1"/>
          </p:cNvSpPr>
          <p:nvPr>
            <p:ph type="body" idx="4294967295"/>
          </p:nvPr>
        </p:nvSpPr>
        <p:spPr>
          <a:xfrm>
            <a:off x="504825" y="2195513"/>
            <a:ext cx="12499975" cy="70389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latin typeface="Helvetica"/>
                <a:ea typeface="Helvetica"/>
                <a:cs typeface="Helvetica"/>
                <a:sym typeface="Helvetica"/>
              </a:rPr>
              <a:t>File inodes</a:t>
            </a:r>
            <a:r>
              <a:rPr sz="3200" dirty="0"/>
              <a:t>: allocate in </a:t>
            </a:r>
            <a:r>
              <a:rPr sz="3200" u="sng" dirty="0"/>
              <a:t>same</a:t>
            </a:r>
            <a:r>
              <a:rPr sz="3200" dirty="0"/>
              <a:t> group with dir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latin typeface="Helvetica"/>
                <a:ea typeface="Helvetica"/>
                <a:cs typeface="Helvetica"/>
                <a:sym typeface="Helvetica"/>
              </a:rPr>
              <a:t>Dir inodes</a:t>
            </a:r>
            <a:r>
              <a:rPr sz="3200" dirty="0"/>
              <a:t>: allocate in </a:t>
            </a:r>
            <a:r>
              <a:rPr sz="3200" u="sng" dirty="0"/>
              <a:t>new</a:t>
            </a:r>
            <a:r>
              <a:rPr sz="3200" dirty="0"/>
              <a:t> group with </a:t>
            </a:r>
            <a:r>
              <a:rPr sz="3200" u="sng" dirty="0"/>
              <a:t>fewer </a:t>
            </a:r>
            <a:r>
              <a:rPr lang="en-US" sz="3200" u="sng" dirty="0"/>
              <a:t>used </a:t>
            </a:r>
            <a:r>
              <a:rPr sz="3200" u="sng" dirty="0"/>
              <a:t>inodes than average group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latin typeface="Helvetica"/>
                <a:ea typeface="Helvetica"/>
                <a:cs typeface="Helvetica"/>
                <a:sym typeface="Helvetica"/>
              </a:rPr>
              <a:t>First data block</a:t>
            </a:r>
            <a:r>
              <a:rPr sz="3200" dirty="0"/>
              <a:t>: allocate near inode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latin typeface="Helvetica"/>
                <a:ea typeface="Helvetica"/>
                <a:cs typeface="Helvetica"/>
                <a:sym typeface="Helvetica"/>
              </a:rPr>
              <a:t>Other data blocks</a:t>
            </a:r>
            <a:r>
              <a:rPr sz="3200" dirty="0"/>
              <a:t>: allocate near previous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latin typeface="Helvetica"/>
                <a:ea typeface="Helvetica"/>
                <a:cs typeface="Helvetica"/>
                <a:sym typeface="Helvetica"/>
              </a:rPr>
              <a:t>Large file data blocks</a:t>
            </a:r>
            <a:r>
              <a:rPr sz="3200" dirty="0"/>
              <a:t>: after 48KB, go to </a:t>
            </a:r>
            <a:r>
              <a:rPr sz="3200" u="sng" dirty="0"/>
              <a:t>new</a:t>
            </a:r>
            <a:r>
              <a:rPr sz="3200" dirty="0"/>
              <a:t> group.  Move to another group (w/ </a:t>
            </a:r>
            <a:r>
              <a:rPr sz="3200" u="sng" dirty="0"/>
              <a:t>fewer than avg blocks</a:t>
            </a:r>
            <a:r>
              <a:rPr sz="3200" dirty="0"/>
              <a:t>) every subsequent 1MB.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Shape 1783"/>
          <p:cNvSpPr/>
          <p:nvPr/>
        </p:nvSpPr>
        <p:spPr>
          <a:xfrm>
            <a:off x="7781878" y="3462540"/>
            <a:ext cx="4240091" cy="1122546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 Blocks</a:t>
            </a:r>
          </a:p>
        </p:txBody>
      </p:sp>
      <p:sp>
        <p:nvSpPr>
          <p:cNvPr id="1784" name="Shape 1784"/>
          <p:cNvSpPr/>
          <p:nvPr/>
        </p:nvSpPr>
        <p:spPr>
          <a:xfrm>
            <a:off x="512931" y="3462540"/>
            <a:ext cx="1714961" cy="1122546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1785" name="Shape 1785"/>
          <p:cNvSpPr/>
          <p:nvPr/>
        </p:nvSpPr>
        <p:spPr>
          <a:xfrm>
            <a:off x="5613951" y="3462540"/>
            <a:ext cx="2105493" cy="112254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inodes</a:t>
            </a:r>
          </a:p>
        </p:txBody>
      </p:sp>
      <p:sp>
        <p:nvSpPr>
          <p:cNvPr id="1786" name="Shape 1786"/>
          <p:cNvSpPr/>
          <p:nvPr/>
        </p:nvSpPr>
        <p:spPr>
          <a:xfrm>
            <a:off x="342751" y="467146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87" name="Shape 1787"/>
          <p:cNvSpPr/>
          <p:nvPr/>
        </p:nvSpPr>
        <p:spPr>
          <a:xfrm>
            <a:off x="11738550" y="4671468"/>
            <a:ext cx="48250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788" name="Shape 17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80" dirty="0">
                <a:solidFill>
                  <a:srgbClr val="FFFFFF"/>
                </a:solidFill>
              </a:rPr>
              <a:t>Group Descriptor </a:t>
            </a:r>
            <a:br>
              <a:rPr lang="en-US" sz="4880" dirty="0">
                <a:solidFill>
                  <a:srgbClr val="FFFFFF"/>
                </a:solidFill>
              </a:rPr>
            </a:br>
            <a:r>
              <a:rPr sz="4880" dirty="0">
                <a:solidFill>
                  <a:srgbClr val="FFFFFF"/>
                </a:solidFill>
              </a:rPr>
              <a:t>(aka Summary Block)</a:t>
            </a:r>
          </a:p>
        </p:txBody>
      </p:sp>
      <p:sp>
        <p:nvSpPr>
          <p:cNvPr id="1789" name="Shape 1789"/>
          <p:cNvSpPr/>
          <p:nvPr/>
        </p:nvSpPr>
        <p:spPr>
          <a:xfrm>
            <a:off x="3831791" y="3462540"/>
            <a:ext cx="1714961" cy="1122546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bitmaps</a:t>
            </a:r>
          </a:p>
        </p:txBody>
      </p:sp>
      <p:sp>
        <p:nvSpPr>
          <p:cNvPr id="1790" name="Shape 1790"/>
          <p:cNvSpPr/>
          <p:nvPr/>
        </p:nvSpPr>
        <p:spPr>
          <a:xfrm>
            <a:off x="2307791" y="3462540"/>
            <a:ext cx="1444101" cy="1122546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sum-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mary</a:t>
            </a:r>
          </a:p>
        </p:txBody>
      </p:sp>
      <p:sp>
        <p:nvSpPr>
          <p:cNvPr id="1791" name="Shape 1791"/>
          <p:cNvSpPr/>
          <p:nvPr/>
        </p:nvSpPr>
        <p:spPr>
          <a:xfrm>
            <a:off x="2033232" y="5571287"/>
            <a:ext cx="893834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Tracks number of </a:t>
            </a:r>
            <a:r>
              <a:rPr sz="3600" dirty="0">
                <a:solidFill>
                  <a:schemeClr val="bg1"/>
                </a:solidFill>
              </a:rPr>
              <a:t>free </a:t>
            </a:r>
            <a:r>
              <a:rPr sz="3600" dirty="0" err="1">
                <a:solidFill>
                  <a:schemeClr val="bg1"/>
                </a:solidFill>
              </a:rPr>
              <a:t>inodes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sz="3600" dirty="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16" y="2309208"/>
            <a:ext cx="1066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file system know which new group to pick?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Shape 1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797" name="Shape 1797"/>
          <p:cNvSpPr>
            <a:spLocks noGrp="1"/>
          </p:cNvSpPr>
          <p:nvPr>
            <p:ph type="body" idx="4294967295"/>
          </p:nvPr>
        </p:nvSpPr>
        <p:spPr>
          <a:xfrm>
            <a:off x="0" y="2214563"/>
            <a:ext cx="11993563" cy="70977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First disk-aware file system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Bitmaps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Locality groups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Rotated superblocks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Large blocks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Fragments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Smart allocation policy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FFS inspired modern files systems, including ext2 and ext3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FFS also introduced several new features: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 long file names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 atomic rename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 symbolic links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Shape 17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Advice</a:t>
            </a:r>
          </a:p>
        </p:txBody>
      </p:sp>
      <p:sp>
        <p:nvSpPr>
          <p:cNvPr id="1800" name="Shape 1800"/>
          <p:cNvSpPr>
            <a:spLocks noGrp="1"/>
          </p:cNvSpPr>
          <p:nvPr>
            <p:ph type="body" idx="4294967295"/>
          </p:nvPr>
        </p:nvSpPr>
        <p:spPr>
          <a:xfrm>
            <a:off x="0" y="2263775"/>
            <a:ext cx="11323638" cy="73009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All hardware is unique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Treat disk like disk!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Treat flash like flash!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Treat random-access memory like random-access memory!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2039639" y="1246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2" name="Shape 242"/>
          <p:cNvSpPr/>
          <p:nvPr/>
        </p:nvSpPr>
        <p:spPr>
          <a:xfrm>
            <a:off x="3354468" y="1246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3" name="Shape 243"/>
          <p:cNvSpPr/>
          <p:nvPr/>
        </p:nvSpPr>
        <p:spPr>
          <a:xfrm>
            <a:off x="4988625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44" name="Shape 244"/>
          <p:cNvSpPr/>
          <p:nvPr/>
        </p:nvSpPr>
        <p:spPr>
          <a:xfrm>
            <a:off x="6395732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45" name="Shape 245"/>
          <p:cNvSpPr/>
          <p:nvPr/>
        </p:nvSpPr>
        <p:spPr>
          <a:xfrm>
            <a:off x="7671267" y="1246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6" name="Shape 246"/>
          <p:cNvSpPr/>
          <p:nvPr/>
        </p:nvSpPr>
        <p:spPr>
          <a:xfrm>
            <a:off x="8949469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47" name="Shape 247"/>
          <p:cNvSpPr/>
          <p:nvPr/>
        </p:nvSpPr>
        <p:spPr>
          <a:xfrm>
            <a:off x="10356576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48" name="Shape 248"/>
          <p:cNvSpPr/>
          <p:nvPr/>
        </p:nvSpPr>
        <p:spPr>
          <a:xfrm>
            <a:off x="1842281" y="1627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49" name="Shape 249"/>
          <p:cNvSpPr/>
          <p:nvPr/>
        </p:nvSpPr>
        <p:spPr>
          <a:xfrm>
            <a:off x="3246010" y="1627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50" name="Shape 250"/>
          <p:cNvSpPr/>
          <p:nvPr/>
        </p:nvSpPr>
        <p:spPr>
          <a:xfrm>
            <a:off x="48470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51" name="Shape 251"/>
          <p:cNvSpPr/>
          <p:nvPr/>
        </p:nvSpPr>
        <p:spPr>
          <a:xfrm>
            <a:off x="61981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52" name="Shape 252"/>
          <p:cNvSpPr/>
          <p:nvPr/>
        </p:nvSpPr>
        <p:spPr>
          <a:xfrm>
            <a:off x="7493289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53" name="Shape 253"/>
          <p:cNvSpPr/>
          <p:nvPr/>
        </p:nvSpPr>
        <p:spPr>
          <a:xfrm>
            <a:off x="8896840" y="1627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10247940" y="1627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1586514" y="2349500"/>
            <a:ext cx="983177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V="1">
            <a:off x="4727603" y="1335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flipV="1">
            <a:off x="8680446" y="1335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949977" y="348256"/>
            <a:ext cx="3104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 /foo/bar</a:t>
            </a:r>
          </a:p>
        </p:txBody>
      </p:sp>
      <p:sp>
        <p:nvSpPr>
          <p:cNvPr id="259" name="Shape 259"/>
          <p:cNvSpPr/>
          <p:nvPr/>
        </p:nvSpPr>
        <p:spPr>
          <a:xfrm>
            <a:off x="4929418" y="2363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60" name="Shape 260"/>
          <p:cNvSpPr/>
          <p:nvPr/>
        </p:nvSpPr>
        <p:spPr>
          <a:xfrm>
            <a:off x="8866418" y="2744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61" name="Shape 261"/>
          <p:cNvSpPr/>
          <p:nvPr/>
        </p:nvSpPr>
        <p:spPr>
          <a:xfrm>
            <a:off x="6199418" y="3125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62" name="Shape 262"/>
          <p:cNvSpPr/>
          <p:nvPr/>
        </p:nvSpPr>
        <p:spPr>
          <a:xfrm>
            <a:off x="10276118" y="3506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63" name="Shape 263"/>
          <p:cNvSpPr/>
          <p:nvPr/>
        </p:nvSpPr>
        <p:spPr>
          <a:xfrm>
            <a:off x="3418118" y="3887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64" name="Shape 264"/>
          <p:cNvSpPr/>
          <p:nvPr/>
        </p:nvSpPr>
        <p:spPr>
          <a:xfrm>
            <a:off x="3405138" y="4268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65" name="Shape 265"/>
          <p:cNvSpPr/>
          <p:nvPr/>
        </p:nvSpPr>
        <p:spPr>
          <a:xfrm>
            <a:off x="9684054" y="139535"/>
            <a:ext cx="312573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[allocate inode]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2039639" y="1246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68" name="Shape 268"/>
          <p:cNvSpPr/>
          <p:nvPr/>
        </p:nvSpPr>
        <p:spPr>
          <a:xfrm>
            <a:off x="3354468" y="1246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69" name="Shape 269"/>
          <p:cNvSpPr/>
          <p:nvPr/>
        </p:nvSpPr>
        <p:spPr>
          <a:xfrm>
            <a:off x="4988625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70" name="Shape 270"/>
          <p:cNvSpPr/>
          <p:nvPr/>
        </p:nvSpPr>
        <p:spPr>
          <a:xfrm>
            <a:off x="6395732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71" name="Shape 271"/>
          <p:cNvSpPr/>
          <p:nvPr/>
        </p:nvSpPr>
        <p:spPr>
          <a:xfrm>
            <a:off x="7671267" y="1246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72" name="Shape 272"/>
          <p:cNvSpPr/>
          <p:nvPr/>
        </p:nvSpPr>
        <p:spPr>
          <a:xfrm>
            <a:off x="8949469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73" name="Shape 273"/>
          <p:cNvSpPr/>
          <p:nvPr/>
        </p:nvSpPr>
        <p:spPr>
          <a:xfrm>
            <a:off x="10356576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74" name="Shape 274"/>
          <p:cNvSpPr/>
          <p:nvPr/>
        </p:nvSpPr>
        <p:spPr>
          <a:xfrm>
            <a:off x="1842281" y="1627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75" name="Shape 275"/>
          <p:cNvSpPr/>
          <p:nvPr/>
        </p:nvSpPr>
        <p:spPr>
          <a:xfrm>
            <a:off x="3246010" y="1627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76" name="Shape 276"/>
          <p:cNvSpPr/>
          <p:nvPr/>
        </p:nvSpPr>
        <p:spPr>
          <a:xfrm>
            <a:off x="48470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77" name="Shape 277"/>
          <p:cNvSpPr/>
          <p:nvPr/>
        </p:nvSpPr>
        <p:spPr>
          <a:xfrm>
            <a:off x="61981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78" name="Shape 278"/>
          <p:cNvSpPr/>
          <p:nvPr/>
        </p:nvSpPr>
        <p:spPr>
          <a:xfrm>
            <a:off x="7493289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79" name="Shape 279"/>
          <p:cNvSpPr/>
          <p:nvPr/>
        </p:nvSpPr>
        <p:spPr>
          <a:xfrm>
            <a:off x="8896840" y="1627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80" name="Shape 280"/>
          <p:cNvSpPr/>
          <p:nvPr/>
        </p:nvSpPr>
        <p:spPr>
          <a:xfrm>
            <a:off x="10247940" y="1627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81" name="Shape 281"/>
          <p:cNvSpPr/>
          <p:nvPr/>
        </p:nvSpPr>
        <p:spPr>
          <a:xfrm>
            <a:off x="1586514" y="2349500"/>
            <a:ext cx="983177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flipV="1">
            <a:off x="4727603" y="1335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V="1">
            <a:off x="8680446" y="1335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949977" y="348256"/>
            <a:ext cx="3104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 /foo/bar</a:t>
            </a:r>
          </a:p>
        </p:txBody>
      </p:sp>
      <p:sp>
        <p:nvSpPr>
          <p:cNvPr id="285" name="Shape 285"/>
          <p:cNvSpPr/>
          <p:nvPr/>
        </p:nvSpPr>
        <p:spPr>
          <a:xfrm>
            <a:off x="4929418" y="2363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86" name="Shape 286"/>
          <p:cNvSpPr/>
          <p:nvPr/>
        </p:nvSpPr>
        <p:spPr>
          <a:xfrm>
            <a:off x="8866418" y="2744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87" name="Shape 287"/>
          <p:cNvSpPr/>
          <p:nvPr/>
        </p:nvSpPr>
        <p:spPr>
          <a:xfrm>
            <a:off x="6199418" y="3125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88" name="Shape 288"/>
          <p:cNvSpPr/>
          <p:nvPr/>
        </p:nvSpPr>
        <p:spPr>
          <a:xfrm>
            <a:off x="10276118" y="3506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89" name="Shape 289"/>
          <p:cNvSpPr/>
          <p:nvPr/>
        </p:nvSpPr>
        <p:spPr>
          <a:xfrm>
            <a:off x="3418118" y="3887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90" name="Shape 290"/>
          <p:cNvSpPr/>
          <p:nvPr/>
        </p:nvSpPr>
        <p:spPr>
          <a:xfrm>
            <a:off x="3405138" y="4268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91" name="Shape 291"/>
          <p:cNvSpPr/>
          <p:nvPr/>
        </p:nvSpPr>
        <p:spPr>
          <a:xfrm>
            <a:off x="7609118" y="4776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92" name="Shape 292"/>
          <p:cNvSpPr/>
          <p:nvPr/>
        </p:nvSpPr>
        <p:spPr>
          <a:xfrm>
            <a:off x="7596138" y="5157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93" name="Shape 293"/>
          <p:cNvSpPr/>
          <p:nvPr/>
        </p:nvSpPr>
        <p:spPr>
          <a:xfrm>
            <a:off x="9497630" y="139535"/>
            <a:ext cx="331215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[populate inode]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31707" y="7229156"/>
            <a:ext cx="5360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must </a:t>
            </a:r>
            <a:r>
              <a:rPr lang="en-US" b="1" dirty="0"/>
              <a:t>read</a:t>
            </a:r>
            <a:r>
              <a:rPr lang="en-US" dirty="0"/>
              <a:t> bar </a:t>
            </a:r>
            <a:r>
              <a:rPr lang="en-US" dirty="0" err="1"/>
              <a:t>inode</a:t>
            </a:r>
            <a:r>
              <a:rPr lang="en-US" dirty="0"/>
              <a:t>?</a:t>
            </a:r>
          </a:p>
          <a:p>
            <a:r>
              <a:rPr lang="en-US" dirty="0"/>
              <a:t>How to initialize </a:t>
            </a:r>
            <a:r>
              <a:rPr lang="en-US" dirty="0" err="1"/>
              <a:t>inode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2039639" y="1246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96" name="Shape 296"/>
          <p:cNvSpPr/>
          <p:nvPr/>
        </p:nvSpPr>
        <p:spPr>
          <a:xfrm>
            <a:off x="3354468" y="1246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97" name="Shape 297"/>
          <p:cNvSpPr/>
          <p:nvPr/>
        </p:nvSpPr>
        <p:spPr>
          <a:xfrm>
            <a:off x="4988625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98" name="Shape 298"/>
          <p:cNvSpPr/>
          <p:nvPr/>
        </p:nvSpPr>
        <p:spPr>
          <a:xfrm>
            <a:off x="6395732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99" name="Shape 299"/>
          <p:cNvSpPr/>
          <p:nvPr/>
        </p:nvSpPr>
        <p:spPr>
          <a:xfrm>
            <a:off x="7671267" y="1246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300" name="Shape 300"/>
          <p:cNvSpPr/>
          <p:nvPr/>
        </p:nvSpPr>
        <p:spPr>
          <a:xfrm>
            <a:off x="8949469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301" name="Shape 301"/>
          <p:cNvSpPr/>
          <p:nvPr/>
        </p:nvSpPr>
        <p:spPr>
          <a:xfrm>
            <a:off x="10356576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302" name="Shape 302"/>
          <p:cNvSpPr/>
          <p:nvPr/>
        </p:nvSpPr>
        <p:spPr>
          <a:xfrm>
            <a:off x="1842281" y="1627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03" name="Shape 303"/>
          <p:cNvSpPr/>
          <p:nvPr/>
        </p:nvSpPr>
        <p:spPr>
          <a:xfrm>
            <a:off x="3246010" y="1627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304" name="Shape 304"/>
          <p:cNvSpPr/>
          <p:nvPr/>
        </p:nvSpPr>
        <p:spPr>
          <a:xfrm>
            <a:off x="48470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05" name="Shape 305"/>
          <p:cNvSpPr/>
          <p:nvPr/>
        </p:nvSpPr>
        <p:spPr>
          <a:xfrm>
            <a:off x="61981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06" name="Shape 306"/>
          <p:cNvSpPr/>
          <p:nvPr/>
        </p:nvSpPr>
        <p:spPr>
          <a:xfrm>
            <a:off x="7493289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307" name="Shape 307"/>
          <p:cNvSpPr/>
          <p:nvPr/>
        </p:nvSpPr>
        <p:spPr>
          <a:xfrm>
            <a:off x="8896840" y="1627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08" name="Shape 308"/>
          <p:cNvSpPr/>
          <p:nvPr/>
        </p:nvSpPr>
        <p:spPr>
          <a:xfrm>
            <a:off x="10247940" y="1627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09" name="Shape 309"/>
          <p:cNvSpPr/>
          <p:nvPr/>
        </p:nvSpPr>
        <p:spPr>
          <a:xfrm>
            <a:off x="1586514" y="2349500"/>
            <a:ext cx="983177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10" name="Shape 310"/>
          <p:cNvSpPr/>
          <p:nvPr/>
        </p:nvSpPr>
        <p:spPr>
          <a:xfrm flipV="1">
            <a:off x="4727603" y="1335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11" name="Shape 311"/>
          <p:cNvSpPr/>
          <p:nvPr/>
        </p:nvSpPr>
        <p:spPr>
          <a:xfrm flipV="1">
            <a:off x="8680446" y="1335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949977" y="348256"/>
            <a:ext cx="3104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 /foo/bar</a:t>
            </a:r>
          </a:p>
        </p:txBody>
      </p:sp>
      <p:sp>
        <p:nvSpPr>
          <p:cNvPr id="313" name="Shape 313"/>
          <p:cNvSpPr/>
          <p:nvPr/>
        </p:nvSpPr>
        <p:spPr>
          <a:xfrm>
            <a:off x="4929418" y="2363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14" name="Shape 314"/>
          <p:cNvSpPr/>
          <p:nvPr/>
        </p:nvSpPr>
        <p:spPr>
          <a:xfrm>
            <a:off x="8866418" y="2744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15" name="Shape 315"/>
          <p:cNvSpPr/>
          <p:nvPr/>
        </p:nvSpPr>
        <p:spPr>
          <a:xfrm>
            <a:off x="6199418" y="3125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16" name="Shape 316"/>
          <p:cNvSpPr/>
          <p:nvPr/>
        </p:nvSpPr>
        <p:spPr>
          <a:xfrm>
            <a:off x="10276118" y="3506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17" name="Shape 317"/>
          <p:cNvSpPr/>
          <p:nvPr/>
        </p:nvSpPr>
        <p:spPr>
          <a:xfrm>
            <a:off x="3418118" y="3887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18" name="Shape 318"/>
          <p:cNvSpPr/>
          <p:nvPr/>
        </p:nvSpPr>
        <p:spPr>
          <a:xfrm>
            <a:off x="3405138" y="4268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19" name="Shape 319"/>
          <p:cNvSpPr/>
          <p:nvPr/>
        </p:nvSpPr>
        <p:spPr>
          <a:xfrm>
            <a:off x="6199138" y="5665629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20" name="Shape 320"/>
          <p:cNvSpPr/>
          <p:nvPr/>
        </p:nvSpPr>
        <p:spPr>
          <a:xfrm>
            <a:off x="7609118" y="4776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321" name="Shape 321"/>
          <p:cNvSpPr/>
          <p:nvPr/>
        </p:nvSpPr>
        <p:spPr>
          <a:xfrm>
            <a:off x="7596138" y="5157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22" name="Shape 322"/>
          <p:cNvSpPr/>
          <p:nvPr/>
        </p:nvSpPr>
        <p:spPr>
          <a:xfrm>
            <a:off x="10263138" y="6167136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23" name="Shape 323"/>
          <p:cNvSpPr/>
          <p:nvPr/>
        </p:nvSpPr>
        <p:spPr>
          <a:xfrm>
            <a:off x="9429553" y="139535"/>
            <a:ext cx="338023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[add bar to /foo]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1128" y="7229156"/>
            <a:ext cx="940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inode</a:t>
            </a:r>
            <a:r>
              <a:rPr lang="en-US" dirty="0"/>
              <a:t> (e.g., size) and data for directory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6980</TotalTime>
  <Words>2313</Words>
  <Application>Microsoft Macintosh PowerPoint</Application>
  <PresentationFormat>Custom</PresentationFormat>
  <Paragraphs>944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Avenir Book</vt:lpstr>
      <vt:lpstr>Calisto MT</vt:lpstr>
      <vt:lpstr>Courier</vt:lpstr>
      <vt:lpstr>Gill Sans MT</vt:lpstr>
      <vt:lpstr>Helvetica</vt:lpstr>
      <vt:lpstr>Marker Felt</vt:lpstr>
      <vt:lpstr>Perpetua Titling MT</vt:lpstr>
      <vt:lpstr>1_Precedent</vt:lpstr>
      <vt:lpstr>Announcements</vt:lpstr>
      <vt:lpstr>Persistence:  FAST FILE SYSTEM (FFS)</vt:lpstr>
      <vt:lpstr>File-System  Case Studies</vt:lpstr>
      <vt:lpstr>Review: Basic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Review: Locality Types</vt:lpstr>
      <vt:lpstr>Order Matters</vt:lpstr>
      <vt:lpstr>Policy: Choose Inode, Data Blocks</vt:lpstr>
      <vt:lpstr>Bad File Layout</vt:lpstr>
      <vt:lpstr>Better File Layout</vt:lpstr>
      <vt:lpstr>Best File Layout</vt:lpstr>
      <vt:lpstr>Fast File System:  FFS (1980’s)</vt:lpstr>
      <vt:lpstr>System Building</vt:lpstr>
      <vt:lpstr>Measure Old FS</vt:lpstr>
      <vt:lpstr>Measurement 1: Aging?</vt:lpstr>
      <vt:lpstr>Measurement 2:  Block SIZE?</vt:lpstr>
      <vt:lpstr>Old FS Summary</vt:lpstr>
      <vt:lpstr>Solution: a disk-aware</vt:lpstr>
      <vt:lpstr>Placement Technique 1: Bitmaps</vt:lpstr>
      <vt:lpstr>Placement Technique 2: Groups</vt:lpstr>
      <vt:lpstr>Technique 2: Groups</vt:lpstr>
      <vt:lpstr>Technique 2: Groups</vt:lpstr>
      <vt:lpstr>Technique 2: Groups</vt:lpstr>
      <vt:lpstr>Technique 2: Groups</vt:lpstr>
      <vt:lpstr>Technique 2: Groups</vt:lpstr>
      <vt:lpstr>Technique 2: Groups</vt:lpstr>
      <vt:lpstr>Groups</vt:lpstr>
      <vt:lpstr>Placement Technique 3: Super Rotation</vt:lpstr>
      <vt:lpstr>Problem</vt:lpstr>
      <vt:lpstr>Technique 4:  Block Size</vt:lpstr>
      <vt:lpstr>Technique:  Larger Blocks</vt:lpstr>
      <vt:lpstr>Larger Blocks</vt:lpstr>
      <vt:lpstr>Solution: Fragments</vt:lpstr>
      <vt:lpstr>Fragment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Write Size</vt:lpstr>
      <vt:lpstr>Smart Policy</vt:lpstr>
      <vt:lpstr>Strategy</vt:lpstr>
      <vt:lpstr>Revised Strategy</vt:lpstr>
      <vt:lpstr>PowerPoint Presentation</vt:lpstr>
      <vt:lpstr>Preferences</vt:lpstr>
      <vt:lpstr>Problem: Large Files</vt:lpstr>
      <vt:lpstr>PowerPoint Presentation</vt:lpstr>
      <vt:lpstr>Preferences</vt:lpstr>
      <vt:lpstr>Group Descriptor  (aka Summary Block)</vt:lpstr>
      <vt:lpstr>Conclusion</vt:lpstr>
      <vt:lpstr>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Fast File System</dc:title>
  <cp:lastModifiedBy>SUDARSUN KANNAN</cp:lastModifiedBy>
  <cp:revision>55</cp:revision>
  <dcterms:created xsi:type="dcterms:W3CDTF">2015-11-08T18:32:03Z</dcterms:created>
  <dcterms:modified xsi:type="dcterms:W3CDTF">2019-04-08T11:42:29Z</dcterms:modified>
</cp:coreProperties>
</file>